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737BC-93D4-4D60-BE05-947F90AAD5D3}" type="datetimeFigureOut">
              <a:rPr lang="en-US" smtClean="0"/>
              <a:t>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9418D-7261-412F-83F3-18B3C8C350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56AAA5D-C05E-4F48-84F7-791D7E467B00}"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Asch demonstrated the impact that conformity has on an individual’s judgment and attitudes.  In these experiments, groups of seven or eight people were asked to compare two cards held up by the experimenter. One card had three lines of different lengths and the other had one line which was equal in length to one of the three lines on the other card (see Exhibit 13-4).</a:t>
            </a:r>
          </a:p>
        </p:txBody>
      </p:sp>
      <p:sp>
        <p:nvSpPr>
          <p:cNvPr id="4" name="Slide Number Placeholder 3"/>
          <p:cNvSpPr>
            <a:spLocks noGrp="1"/>
          </p:cNvSpPr>
          <p:nvPr>
            <p:ph type="sldNum" sz="quarter" idx="5"/>
          </p:nvPr>
        </p:nvSpPr>
        <p:spPr/>
        <p:txBody>
          <a:bodyPr/>
          <a:lstStyle/>
          <a:p>
            <a:fld id="{C5537B51-4557-4983-8E54-0F21545F2606}" type="slidenum">
              <a:rPr lang="en-US"/>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Research has generally shown that highly cohesive groups are more effective than are less cohesive ones. However, the relationship between cohesiveness and effectiveness is complex. A key moderating variable is the degree to which the group’s attitude aligns with its goals or with the goals of the organization. (See Exhibit 13-5.)</a:t>
            </a:r>
          </a:p>
        </p:txBody>
      </p:sp>
      <p:sp>
        <p:nvSpPr>
          <p:cNvPr id="4" name="Slide Number Placeholder 3"/>
          <p:cNvSpPr>
            <a:spLocks noGrp="1"/>
          </p:cNvSpPr>
          <p:nvPr>
            <p:ph type="sldNum" sz="quarter" idx="5"/>
          </p:nvPr>
        </p:nvSpPr>
        <p:spPr/>
        <p:txBody>
          <a:bodyPr/>
          <a:lstStyle/>
          <a:p>
            <a:fld id="{7BDD402E-FA94-4509-BB82-F003F3F458E4}" type="slidenum">
              <a:rPr lang="en-US"/>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What techniques can managers use to help groups make more creative decisions? Exhibit 13-6 describes three possibilities.</a:t>
            </a:r>
          </a:p>
        </p:txBody>
      </p:sp>
      <p:sp>
        <p:nvSpPr>
          <p:cNvPr id="4" name="Slide Number Placeholder 3"/>
          <p:cNvSpPr>
            <a:spLocks noGrp="1"/>
          </p:cNvSpPr>
          <p:nvPr>
            <p:ph type="sldNum" sz="quarter" idx="5"/>
          </p:nvPr>
        </p:nvSpPr>
        <p:spPr/>
        <p:txBody>
          <a:bodyPr/>
          <a:lstStyle/>
          <a:p>
            <a:fld id="{C8B0A2D7-093C-4BFF-A51B-25E1892F7689}" type="slidenum">
              <a:rPr lang="en-US"/>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5F225EC0-6AF4-4A77-B26C-D76518192212}" type="slidenum">
              <a:rPr lang="en-US"/>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FE46B77-9B89-40E1-B419-1EF5AA6E7705}" type="slidenum">
              <a:rPr lang="en-US"/>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7627A7E-72BF-4CBD-8EDE-41C96A902632}" type="slidenum">
              <a:rPr lang="en-US"/>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Some conflicts— functional conflicts—are constructive and support the goals of the work group and improve</a:t>
            </a:r>
            <a:r>
              <a:rPr lang="en-US" b="1" smtClean="0"/>
              <a:t> </a:t>
            </a:r>
            <a:r>
              <a:rPr lang="en-US" smtClean="0"/>
              <a:t>its performance. Other conflicts—dysfunctional conflicts—are destructive and</a:t>
            </a:r>
            <a:r>
              <a:rPr lang="en-US" b="1" smtClean="0"/>
              <a:t> </a:t>
            </a:r>
            <a:r>
              <a:rPr lang="en-US" smtClean="0"/>
              <a:t>prevent a group from achieving its goals. Exhibit 13-7 illustrates the challenge facing managers.</a:t>
            </a:r>
          </a:p>
        </p:txBody>
      </p:sp>
      <p:sp>
        <p:nvSpPr>
          <p:cNvPr id="4" name="Slide Number Placeholder 3"/>
          <p:cNvSpPr>
            <a:spLocks noGrp="1"/>
          </p:cNvSpPr>
          <p:nvPr>
            <p:ph type="sldNum" sz="quarter" idx="5"/>
          </p:nvPr>
        </p:nvSpPr>
        <p:spPr/>
        <p:txBody>
          <a:bodyPr/>
          <a:lstStyle/>
          <a:p>
            <a:fld id="{F62EDD26-A573-4D7C-B1A5-2B8F83D91B04}" type="slidenum">
              <a:rPr lang="en-US"/>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When group conflict levels are too high, managers can select from five conflict management options: avoidance, accommodation, forcing, compromise, and collaboration. (See Exhibit 13-8 for a description of these techniques.) Keep in mind that no one option is ideal for every situation. Which approach to use depends upon the circumstances at hand.</a:t>
            </a:r>
          </a:p>
        </p:txBody>
      </p:sp>
      <p:sp>
        <p:nvSpPr>
          <p:cNvPr id="4" name="Slide Number Placeholder 3"/>
          <p:cNvSpPr>
            <a:spLocks noGrp="1"/>
          </p:cNvSpPr>
          <p:nvPr>
            <p:ph type="sldNum" sz="quarter" idx="5"/>
          </p:nvPr>
        </p:nvSpPr>
        <p:spPr/>
        <p:txBody>
          <a:bodyPr/>
          <a:lstStyle/>
          <a:p>
            <a:fld id="{925AFE0B-34E6-49CE-9026-419381D59890}" type="slidenum">
              <a:rPr lang="en-US"/>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519B20AF-162D-438B-907A-64513B325606}" type="slidenum">
              <a:rPr lang="en-US"/>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CF5B537-ACDC-4288-AD80-BCE3BA041A12}"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DA239F44-7BF3-4BE4-8668-1787D0F4CB6B}"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EAFDC7C-7988-4D8F-97CF-449746E40002}" type="slidenum">
              <a:rPr lang="en-US"/>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7A454271-3056-4A84-9A7D-0E5425218F5E}" type="slidenum">
              <a:rPr lang="en-US"/>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Most of you are probably familiar with teams especially if you’ve watched or participated in organized sports events. Work </a:t>
            </a:r>
            <a:r>
              <a:rPr lang="en-US" i="1" smtClean="0"/>
              <a:t>teams differ from work groups and have their own unique </a:t>
            </a:r>
            <a:r>
              <a:rPr lang="en-US" smtClean="0"/>
              <a:t>traits (see Exhibit 13-9).</a:t>
            </a:r>
          </a:p>
        </p:txBody>
      </p:sp>
      <p:sp>
        <p:nvSpPr>
          <p:cNvPr id="4" name="Slide Number Placeholder 3"/>
          <p:cNvSpPr>
            <a:spLocks noGrp="1"/>
          </p:cNvSpPr>
          <p:nvPr>
            <p:ph type="sldNum" sz="quarter" idx="5"/>
          </p:nvPr>
        </p:nvSpPr>
        <p:spPr/>
        <p:txBody>
          <a:bodyPr/>
          <a:lstStyle/>
          <a:p>
            <a:fld id="{504162AE-26BE-4B01-9AD8-BBF400F741B0}"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50781BC-3D53-4523-8748-29544A6087C8}"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Research on teams provides insights into the characteristics typically associated with effective teams. These characteristics are listed in Exhibit 13-10.</a:t>
            </a:r>
          </a:p>
        </p:txBody>
      </p:sp>
      <p:sp>
        <p:nvSpPr>
          <p:cNvPr id="4" name="Slide Number Placeholder 3"/>
          <p:cNvSpPr>
            <a:spLocks noGrp="1"/>
          </p:cNvSpPr>
          <p:nvPr>
            <p:ph type="sldNum" sz="quarter" idx="5"/>
          </p:nvPr>
        </p:nvSpPr>
        <p:spPr/>
        <p:txBody>
          <a:bodyPr/>
          <a:lstStyle/>
          <a:p>
            <a:fld id="{E4B561DB-B447-4E18-B4C0-0866A30B41F4}"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3D9CC158-A24E-4C46-A433-3766AA8524E8}"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Two characteristics of today’s organizations are obvious: They’re global and work is increasingly done by teams. These two aspects mean that any manager is likely to have to manage a global team. What do we know about managing global teams? We know there are both drawbacks and benefits in using global teams (see Exhibit 13-11).</a:t>
            </a:r>
          </a:p>
        </p:txBody>
      </p:sp>
      <p:sp>
        <p:nvSpPr>
          <p:cNvPr id="4" name="Slide Number Placeholder 3"/>
          <p:cNvSpPr>
            <a:spLocks noGrp="1"/>
          </p:cNvSpPr>
          <p:nvPr>
            <p:ph type="sldNum" sz="quarter" idx="5"/>
          </p:nvPr>
        </p:nvSpPr>
        <p:spPr/>
        <p:txBody>
          <a:bodyPr/>
          <a:lstStyle/>
          <a:p>
            <a:fld id="{159C0F27-B84C-4751-956D-A3A1E8EA8BF3}"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15506A20-632B-4E68-B2AC-7BABC316E4FD}" type="slidenum">
              <a:rPr lang="en-US"/>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group is defined as two or more interacting and interdependent individuals who come together to achieve specific goals. Formal groups are work groups that are defined by the organization’s structure and have designated work assignments and specific tasks directed at accomplishing organizational goals. Exhibit 13-1 provides some examples. Informal groups are social groups.</a:t>
            </a:r>
          </a:p>
        </p:txBody>
      </p:sp>
      <p:sp>
        <p:nvSpPr>
          <p:cNvPr id="4" name="Slide Number Placeholder 3"/>
          <p:cNvSpPr>
            <a:spLocks noGrp="1"/>
          </p:cNvSpPr>
          <p:nvPr>
            <p:ph type="sldNum" sz="quarter" idx="5"/>
          </p:nvPr>
        </p:nvSpPr>
        <p:spPr/>
        <p:txBody>
          <a:bodyPr/>
          <a:lstStyle/>
          <a:p>
            <a:fld id="{3F1991CF-728C-45C8-89B9-E283F2074E86}"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9429BFD-93B8-4209-864E-0B3095988F67}"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6DE65592-F134-4E7F-AAF1-B8CE58379AFB}"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Research shows that groups develop through five stages.  As shown in Exhibit 13-2, these five stages are forming, storming, norming, performing, and adjourning</a:t>
            </a:r>
          </a:p>
        </p:txBody>
      </p:sp>
      <p:sp>
        <p:nvSpPr>
          <p:cNvPr id="4" name="Slide Number Placeholder 3"/>
          <p:cNvSpPr>
            <a:spLocks noGrp="1"/>
          </p:cNvSpPr>
          <p:nvPr>
            <p:ph type="sldNum" sz="quarter" idx="5"/>
          </p:nvPr>
        </p:nvSpPr>
        <p:spPr/>
        <p:txBody>
          <a:bodyPr/>
          <a:lstStyle/>
          <a:p>
            <a:fld id="{CB219557-F6B6-4EC8-B9D2-19357DEA4C36}" type="slidenum">
              <a:rPr lang="en-US"/>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A7935109-EABB-468C-BE02-6F94BDB47871}" type="slidenum">
              <a:rPr lang="en-US"/>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fld id="{FDB801FC-D0EA-4DA9-98AD-399160B852F6}" type="slidenum">
              <a:rPr lang="en-US"/>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Why are some groups more successful than others? Why do some groups achieve high levels of performance and high levels of member satisfaction and others do not? The answers are complex, but include variables such as the abilities of the group’s members, the size of the group, the level of conflict, and the internal pressures on members to conform to the group’s norms. Exhibit 13-3 presents the major factors that determine group performance and satisfaction.</a:t>
            </a:r>
          </a:p>
        </p:txBody>
      </p:sp>
      <p:sp>
        <p:nvSpPr>
          <p:cNvPr id="4" name="Slide Number Placeholder 3"/>
          <p:cNvSpPr>
            <a:spLocks noGrp="1"/>
          </p:cNvSpPr>
          <p:nvPr>
            <p:ph type="sldNum" sz="quarter" idx="5"/>
          </p:nvPr>
        </p:nvSpPr>
        <p:spPr/>
        <p:txBody>
          <a:bodyPr/>
          <a:lstStyle/>
          <a:p>
            <a:fld id="{97A58A36-91A1-4479-A80F-BEE92FABD795}" type="slidenum">
              <a:rPr lang="en-US"/>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4/10/2014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4/10/2014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4/10/2014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4/10/2014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srcRect/>
          <a:stretch>
            <a:fillRect/>
          </a:stretch>
        </p:blipFill>
        <p:spPr bwMode="auto">
          <a:xfrm>
            <a:off x="0" y="1588"/>
            <a:ext cx="9144000" cy="6853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458200" cy="1143000"/>
          </a:xfrm>
        </p:spPr>
        <p:txBody>
          <a:bodyPr/>
          <a:lstStyle/>
          <a:p>
            <a:pPr algn="ctr">
              <a:defRPr/>
            </a:pPr>
            <a:r>
              <a:rPr lang="en-US" sz="3600" dirty="0" smtClean="0"/>
              <a:t>Exhibit 13-3: Group Performance/Satisfaction Model</a:t>
            </a:r>
            <a:endParaRPr lang="en-US" sz="3600" dirty="0"/>
          </a:p>
        </p:txBody>
      </p:sp>
      <p:pic>
        <p:nvPicPr>
          <p:cNvPr id="16387" name="Picture 2"/>
          <p:cNvPicPr>
            <a:picLocks noGrp="1" noChangeAspect="1" noChangeArrowheads="1"/>
          </p:cNvPicPr>
          <p:nvPr>
            <p:ph idx="1"/>
          </p:nvPr>
        </p:nvPicPr>
        <p:blipFill>
          <a:blip r:embed="rId3"/>
          <a:srcRect/>
          <a:stretch>
            <a:fillRect/>
          </a:stretch>
        </p:blipFill>
        <p:spPr>
          <a:xfrm>
            <a:off x="107950" y="1905000"/>
            <a:ext cx="8959850" cy="30480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13-4: Examples of Asch’s Cards</a:t>
            </a:r>
            <a:endParaRPr lang="en-US" sz="3600" dirty="0"/>
          </a:p>
        </p:txBody>
      </p:sp>
      <p:pic>
        <p:nvPicPr>
          <p:cNvPr id="17411" name="Picture 2"/>
          <p:cNvPicPr>
            <a:picLocks noGrp="1" noChangeAspect="1" noChangeArrowheads="1"/>
          </p:cNvPicPr>
          <p:nvPr>
            <p:ph idx="1"/>
          </p:nvPr>
        </p:nvPicPr>
        <p:blipFill>
          <a:blip r:embed="rId3"/>
          <a:srcRect/>
          <a:stretch>
            <a:fillRect/>
          </a:stretch>
        </p:blipFill>
        <p:spPr>
          <a:xfrm>
            <a:off x="457200" y="1600200"/>
            <a:ext cx="8374063" cy="35052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13-5: Group Cohesiveness </a:t>
            </a:r>
            <a:br>
              <a:rPr lang="en-US" sz="3600" dirty="0" smtClean="0"/>
            </a:br>
            <a:r>
              <a:rPr lang="en-US" sz="3600" dirty="0" smtClean="0"/>
              <a:t>and Productivity</a:t>
            </a:r>
            <a:endParaRPr lang="en-US" sz="3600" dirty="0"/>
          </a:p>
        </p:txBody>
      </p:sp>
      <p:pic>
        <p:nvPicPr>
          <p:cNvPr id="18435" name="Picture 2"/>
          <p:cNvPicPr>
            <a:picLocks noGrp="1" noChangeAspect="1" noChangeArrowheads="1"/>
          </p:cNvPicPr>
          <p:nvPr>
            <p:ph idx="1"/>
          </p:nvPr>
        </p:nvPicPr>
        <p:blipFill>
          <a:blip r:embed="rId3"/>
          <a:srcRect/>
          <a:stretch>
            <a:fillRect/>
          </a:stretch>
        </p:blipFill>
        <p:spPr>
          <a:xfrm>
            <a:off x="609600" y="1828800"/>
            <a:ext cx="7639050" cy="462915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13-6: Creative Group</a:t>
            </a:r>
            <a:br>
              <a:rPr lang="en-US" sz="3600" dirty="0" smtClean="0"/>
            </a:br>
            <a:r>
              <a:rPr lang="en-US" sz="3600" dirty="0" smtClean="0"/>
              <a:t>Decision Making</a:t>
            </a:r>
            <a:endParaRPr lang="en-US" sz="3600" dirty="0"/>
          </a:p>
        </p:txBody>
      </p:sp>
      <p:pic>
        <p:nvPicPr>
          <p:cNvPr id="19459" name="Picture 2"/>
          <p:cNvPicPr>
            <a:picLocks noGrp="1" noChangeAspect="1" noChangeArrowheads="1"/>
          </p:cNvPicPr>
          <p:nvPr>
            <p:ph idx="1"/>
          </p:nvPr>
        </p:nvPicPr>
        <p:blipFill>
          <a:blip r:embed="rId3"/>
          <a:srcRect/>
          <a:stretch>
            <a:fillRect/>
          </a:stretch>
        </p:blipFill>
        <p:spPr>
          <a:xfrm>
            <a:off x="381000" y="1905000"/>
            <a:ext cx="8077200" cy="4371975"/>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838200"/>
          </a:xfrm>
        </p:spPr>
        <p:txBody>
          <a:bodyPr/>
          <a:lstStyle/>
          <a:p>
            <a:pPr>
              <a:defRPr/>
            </a:pPr>
            <a:r>
              <a:rPr lang="en-US" dirty="0" smtClean="0"/>
              <a:t>Conflict Management</a:t>
            </a:r>
            <a:endParaRPr lang="en-US" dirty="0"/>
          </a:p>
        </p:txBody>
      </p:sp>
      <p:sp>
        <p:nvSpPr>
          <p:cNvPr id="20483" name="Content Placeholder 2"/>
          <p:cNvSpPr>
            <a:spLocks noGrp="1"/>
          </p:cNvSpPr>
          <p:nvPr>
            <p:ph idx="1"/>
          </p:nvPr>
        </p:nvSpPr>
        <p:spPr/>
        <p:txBody>
          <a:bodyPr/>
          <a:lstStyle/>
          <a:p>
            <a:r>
              <a:rPr lang="en-US" b="1" smtClean="0"/>
              <a:t>Conflict</a:t>
            </a:r>
            <a:r>
              <a:rPr lang="en-US" smtClean="0"/>
              <a:t> </a:t>
            </a:r>
            <a:r>
              <a:rPr lang="en-US" b="1" smtClean="0"/>
              <a:t>-</a:t>
            </a:r>
            <a:r>
              <a:rPr lang="en-US" smtClean="0"/>
              <a:t> perceived incompatible differences that result in interference or opposition.</a:t>
            </a:r>
          </a:p>
          <a:p>
            <a:r>
              <a:rPr lang="en-US" b="1" smtClean="0"/>
              <a:t>Traditional view of conflict - </a:t>
            </a:r>
            <a:r>
              <a:rPr lang="en-US" smtClean="0"/>
              <a:t>the view that all conflict is bad and must be avoided.</a:t>
            </a:r>
          </a:p>
          <a:p>
            <a:r>
              <a:rPr lang="en-US" b="1" smtClean="0"/>
              <a:t>Human relations view of conflict - </a:t>
            </a:r>
            <a:r>
              <a:rPr lang="en-US" smtClean="0"/>
              <a:t>the view that conflict is a natural and inevitable outcome in any group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39000" cy="777240"/>
          </a:xfrm>
        </p:spPr>
        <p:txBody>
          <a:bodyPr>
            <a:normAutofit fontScale="90000"/>
          </a:bodyPr>
          <a:lstStyle/>
          <a:p>
            <a:pPr>
              <a:defRPr/>
            </a:pPr>
            <a:r>
              <a:rPr lang="en-US" dirty="0" smtClean="0"/>
              <a:t>Conflict Management (cont.)</a:t>
            </a:r>
            <a:endParaRPr lang="en-US" dirty="0"/>
          </a:p>
        </p:txBody>
      </p:sp>
      <p:sp>
        <p:nvSpPr>
          <p:cNvPr id="21507" name="Content Placeholder 2"/>
          <p:cNvSpPr>
            <a:spLocks noGrp="1"/>
          </p:cNvSpPr>
          <p:nvPr>
            <p:ph idx="1"/>
          </p:nvPr>
        </p:nvSpPr>
        <p:spPr>
          <a:xfrm>
            <a:off x="457200" y="1838016"/>
            <a:ext cx="7239000" cy="3876984"/>
          </a:xfrm>
        </p:spPr>
        <p:txBody>
          <a:bodyPr/>
          <a:lstStyle/>
          <a:p>
            <a:r>
              <a:rPr lang="en-US" b="1" dirty="0" smtClean="0"/>
              <a:t>Inter-actionist </a:t>
            </a:r>
            <a:r>
              <a:rPr lang="en-US" b="1" dirty="0" smtClean="0"/>
              <a:t>view of conflict</a:t>
            </a:r>
            <a:r>
              <a:rPr lang="en-US" dirty="0" smtClean="0"/>
              <a:t> </a:t>
            </a:r>
            <a:r>
              <a:rPr lang="en-US" b="1" dirty="0" smtClean="0"/>
              <a:t>-</a:t>
            </a:r>
            <a:r>
              <a:rPr lang="en-US" dirty="0" smtClean="0"/>
              <a:t> the view that some conflict is necessary for a group to perform effectively.</a:t>
            </a:r>
          </a:p>
          <a:p>
            <a:r>
              <a:rPr lang="en-US" b="1" dirty="0" smtClean="0"/>
              <a:t>Functional conflicts -</a:t>
            </a:r>
            <a:r>
              <a:rPr lang="en-US" dirty="0" smtClean="0"/>
              <a:t> conflicts that support a group’s goals and improve its performance.</a:t>
            </a:r>
          </a:p>
          <a:p>
            <a:r>
              <a:rPr lang="en-US" b="1" dirty="0" smtClean="0"/>
              <a:t>Dysfunctional conflicts -</a:t>
            </a:r>
            <a:r>
              <a:rPr lang="en-US" dirty="0" smtClean="0"/>
              <a:t> conflicts that prevent a group from achieving its goals.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Conflict Management (cont.)</a:t>
            </a:r>
            <a:endParaRPr lang="en-US" dirty="0"/>
          </a:p>
        </p:txBody>
      </p:sp>
      <p:sp>
        <p:nvSpPr>
          <p:cNvPr id="22531" name="Content Placeholder 2"/>
          <p:cNvSpPr>
            <a:spLocks noGrp="1"/>
          </p:cNvSpPr>
          <p:nvPr>
            <p:ph idx="1"/>
          </p:nvPr>
        </p:nvSpPr>
        <p:spPr>
          <a:xfrm>
            <a:off x="457200" y="1990416"/>
            <a:ext cx="7239000" cy="3114984"/>
          </a:xfrm>
        </p:spPr>
        <p:txBody>
          <a:bodyPr/>
          <a:lstStyle/>
          <a:p>
            <a:r>
              <a:rPr lang="en-US" b="1" dirty="0" smtClean="0"/>
              <a:t>Task conflict - </a:t>
            </a:r>
            <a:r>
              <a:rPr lang="en-US" dirty="0" smtClean="0"/>
              <a:t>conflicts over content and goals of the work.</a:t>
            </a:r>
          </a:p>
          <a:p>
            <a:r>
              <a:rPr lang="en-US" b="1" dirty="0" smtClean="0"/>
              <a:t>Relationship conflict - </a:t>
            </a:r>
            <a:r>
              <a:rPr lang="en-US" dirty="0" smtClean="0"/>
              <a:t>conflict based on interpersonal relationships.</a:t>
            </a:r>
          </a:p>
          <a:p>
            <a:r>
              <a:rPr lang="en-US" b="1" dirty="0" smtClean="0"/>
              <a:t>Process conflict - </a:t>
            </a:r>
            <a:r>
              <a:rPr lang="en-US" dirty="0" smtClean="0"/>
              <a:t>conflict over how work gets done.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13-7: Conflict and </a:t>
            </a:r>
            <a:br>
              <a:rPr lang="en-US" sz="3600" dirty="0" smtClean="0"/>
            </a:br>
            <a:r>
              <a:rPr lang="en-US" sz="3600" dirty="0" smtClean="0"/>
              <a:t>Group Performance</a:t>
            </a:r>
            <a:endParaRPr lang="en-US" sz="3600" dirty="0"/>
          </a:p>
        </p:txBody>
      </p:sp>
      <p:pic>
        <p:nvPicPr>
          <p:cNvPr id="23555" name="Picture 2"/>
          <p:cNvPicPr>
            <a:picLocks noGrp="1" noChangeAspect="1" noChangeArrowheads="1"/>
          </p:cNvPicPr>
          <p:nvPr>
            <p:ph idx="1"/>
          </p:nvPr>
        </p:nvPicPr>
        <p:blipFill>
          <a:blip r:embed="rId3"/>
          <a:srcRect/>
          <a:stretch>
            <a:fillRect/>
          </a:stretch>
        </p:blipFill>
        <p:spPr>
          <a:xfrm>
            <a:off x="1447800" y="1676400"/>
            <a:ext cx="5695950" cy="4754563"/>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13-8: Conflict-Management Techniques</a:t>
            </a:r>
            <a:endParaRPr lang="en-US" sz="3600" dirty="0"/>
          </a:p>
        </p:txBody>
      </p:sp>
      <p:pic>
        <p:nvPicPr>
          <p:cNvPr id="24579" name="Picture 2"/>
          <p:cNvPicPr>
            <a:picLocks noGrp="1" noChangeAspect="1" noChangeArrowheads="1"/>
          </p:cNvPicPr>
          <p:nvPr>
            <p:ph idx="1"/>
          </p:nvPr>
        </p:nvPicPr>
        <p:blipFill>
          <a:blip r:embed="rId3"/>
          <a:srcRect/>
          <a:stretch>
            <a:fillRect/>
          </a:stretch>
        </p:blipFill>
        <p:spPr>
          <a:xfrm>
            <a:off x="1676400" y="1600200"/>
            <a:ext cx="5276850" cy="466725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242048" cy="701040"/>
          </a:xfrm>
        </p:spPr>
        <p:txBody>
          <a:bodyPr/>
          <a:lstStyle/>
          <a:p>
            <a:pPr>
              <a:defRPr/>
            </a:pPr>
            <a:r>
              <a:rPr smtClean="0"/>
              <a:t>What Is a Work Team?</a:t>
            </a:r>
            <a:endParaRPr/>
          </a:p>
        </p:txBody>
      </p:sp>
      <p:sp>
        <p:nvSpPr>
          <p:cNvPr id="25603" name="Content Placeholder 2"/>
          <p:cNvSpPr>
            <a:spLocks noGrp="1"/>
          </p:cNvSpPr>
          <p:nvPr>
            <p:ph sz="half" idx="1"/>
          </p:nvPr>
        </p:nvSpPr>
        <p:spPr/>
        <p:txBody>
          <a:bodyPr>
            <a:normAutofit fontScale="92500" lnSpcReduction="10000"/>
          </a:bodyPr>
          <a:lstStyle/>
          <a:p>
            <a:r>
              <a:rPr lang="en-US" b="1" smtClean="0"/>
              <a:t>Work teams - </a:t>
            </a:r>
            <a:r>
              <a:rPr lang="en-US" smtClean="0"/>
              <a:t>groups whose members work intensely on a specific, common goal using their positive synergy, individual and mutual accountability, and complementary skills.</a:t>
            </a:r>
          </a:p>
        </p:txBody>
      </p:sp>
      <p:pic>
        <p:nvPicPr>
          <p:cNvPr id="25604" name="Picture 2"/>
          <p:cNvPicPr>
            <a:picLocks noGrp="1" noChangeAspect="1" noChangeArrowheads="1"/>
          </p:cNvPicPr>
          <p:nvPr>
            <p:ph sz="half" idx="2"/>
          </p:nvPr>
        </p:nvPicPr>
        <p:blipFill>
          <a:blip r:embed="rId3"/>
          <a:srcRect/>
          <a:stretch>
            <a:fillRect/>
          </a:stretch>
        </p:blipFill>
        <p:spPr>
          <a:xfrm>
            <a:off x="4191000" y="1752600"/>
            <a:ext cx="4038600" cy="268605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6" descr="PPT_Banner_CO13"/>
          <p:cNvPicPr>
            <a:picLocks noChangeAspect="1" noChangeArrowheads="1"/>
          </p:cNvPicPr>
          <p:nvPr/>
        </p:nvPicPr>
        <p:blipFill>
          <a:blip r:embed="rId3"/>
          <a:srcRect/>
          <a:stretch>
            <a:fillRect/>
          </a:stretch>
        </p:blipFill>
        <p:spPr bwMode="auto">
          <a:xfrm>
            <a:off x="0" y="0"/>
            <a:ext cx="9144000" cy="2514600"/>
          </a:xfrm>
          <a:prstGeom prst="rect">
            <a:avLst/>
          </a:prstGeom>
          <a:noFill/>
          <a:ln w="9525">
            <a:noFill/>
            <a:miter lim="800000"/>
            <a:headEnd/>
            <a:tailEnd/>
          </a:ln>
        </p:spPr>
      </p:pic>
      <p:sp>
        <p:nvSpPr>
          <p:cNvPr id="5" name="TextBox 4"/>
          <p:cNvSpPr txBox="1"/>
          <p:nvPr/>
        </p:nvSpPr>
        <p:spPr>
          <a:xfrm>
            <a:off x="0" y="1981200"/>
            <a:ext cx="8458200" cy="3908762"/>
          </a:xfrm>
          <a:prstGeom prst="rect">
            <a:avLst/>
          </a:prstGeom>
          <a:noFill/>
        </p:spPr>
        <p:txBody>
          <a:bodyPr wrap="square">
            <a:spAutoFit/>
          </a:bodyPr>
          <a:lstStyle/>
          <a:p>
            <a:pPr>
              <a:buFont typeface="Arial" pitchFamily="34" charset="0"/>
              <a:buChar char="•"/>
              <a:defRPr/>
            </a:pPr>
            <a:r>
              <a:rPr lang="en-US" sz="3100" b="1" dirty="0">
                <a:latin typeface="+mn-lt"/>
              </a:rPr>
              <a:t>Define</a:t>
            </a:r>
            <a:r>
              <a:rPr lang="en-US" sz="3100" dirty="0">
                <a:latin typeface="+mn-lt"/>
              </a:rPr>
              <a:t> groups and the stages of group development</a:t>
            </a:r>
          </a:p>
          <a:p>
            <a:pPr>
              <a:buFont typeface="Arial" pitchFamily="34" charset="0"/>
              <a:buChar char="•"/>
              <a:defRPr/>
            </a:pPr>
            <a:r>
              <a:rPr lang="en-US" sz="3000" b="1" dirty="0">
                <a:latin typeface="+mn-lt"/>
              </a:rPr>
              <a:t>Describe </a:t>
            </a:r>
            <a:r>
              <a:rPr lang="en-US" sz="3000" dirty="0">
                <a:latin typeface="+mn-lt"/>
              </a:rPr>
              <a:t>the major components that determine group performance and satisfaction</a:t>
            </a:r>
          </a:p>
          <a:p>
            <a:pPr>
              <a:buFont typeface="Arial" pitchFamily="34" charset="0"/>
              <a:buChar char="•"/>
              <a:defRPr/>
            </a:pPr>
            <a:r>
              <a:rPr lang="en-US" sz="3100" b="1" dirty="0">
                <a:latin typeface="+mn-lt"/>
              </a:rPr>
              <a:t>Define </a:t>
            </a:r>
            <a:r>
              <a:rPr lang="en-US" sz="3100" dirty="0">
                <a:latin typeface="+mn-lt"/>
              </a:rPr>
              <a:t>teams and best practices influencing team performance</a:t>
            </a:r>
          </a:p>
          <a:p>
            <a:pPr>
              <a:buFont typeface="Arial" pitchFamily="34" charset="0"/>
              <a:buChar char="•"/>
              <a:defRPr/>
            </a:pPr>
            <a:r>
              <a:rPr lang="en-US" sz="3100" b="1" dirty="0">
                <a:latin typeface="+mn-lt"/>
              </a:rPr>
              <a:t>Discuss </a:t>
            </a:r>
            <a:r>
              <a:rPr lang="en-US" sz="3100" dirty="0">
                <a:latin typeface="+mn-lt"/>
              </a:rPr>
              <a:t>contemporary issues in managing teams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Types of Work Teams</a:t>
            </a:r>
            <a:endParaRPr lang="en-US" dirty="0"/>
          </a:p>
        </p:txBody>
      </p:sp>
      <p:sp>
        <p:nvSpPr>
          <p:cNvPr id="26627" name="Content Placeholder 2"/>
          <p:cNvSpPr>
            <a:spLocks noGrp="1"/>
          </p:cNvSpPr>
          <p:nvPr>
            <p:ph idx="1"/>
          </p:nvPr>
        </p:nvSpPr>
        <p:spPr/>
        <p:txBody>
          <a:bodyPr/>
          <a:lstStyle/>
          <a:p>
            <a:r>
              <a:rPr lang="en-US" b="1" smtClean="0"/>
              <a:t>Problem-solving team</a:t>
            </a:r>
            <a:r>
              <a:rPr lang="en-US" smtClean="0"/>
              <a:t> </a:t>
            </a:r>
            <a:r>
              <a:rPr lang="en-US" b="1" smtClean="0"/>
              <a:t>-</a:t>
            </a:r>
            <a:r>
              <a:rPr lang="en-US" smtClean="0"/>
              <a:t> a team from the same department or functional area that’s involved in efforts to improve work activities or to solve specific problems.</a:t>
            </a:r>
          </a:p>
          <a:p>
            <a:r>
              <a:rPr lang="en-US" b="1" smtClean="0"/>
              <a:t>Self-managed work team</a:t>
            </a:r>
            <a:r>
              <a:rPr lang="en-US" smtClean="0"/>
              <a:t> </a:t>
            </a:r>
            <a:r>
              <a:rPr lang="en-US" b="1" smtClean="0"/>
              <a:t>-</a:t>
            </a:r>
            <a:r>
              <a:rPr lang="en-US" smtClean="0"/>
              <a:t> a type of work team that operates without a manager and is responsible for a complete work process or segment.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Types of Work Teams (cont.)</a:t>
            </a:r>
            <a:endParaRPr lang="en-US" dirty="0"/>
          </a:p>
        </p:txBody>
      </p:sp>
      <p:sp>
        <p:nvSpPr>
          <p:cNvPr id="27651" name="Content Placeholder 2"/>
          <p:cNvSpPr>
            <a:spLocks noGrp="1"/>
          </p:cNvSpPr>
          <p:nvPr>
            <p:ph idx="1"/>
          </p:nvPr>
        </p:nvSpPr>
        <p:spPr/>
        <p:txBody>
          <a:bodyPr/>
          <a:lstStyle/>
          <a:p>
            <a:r>
              <a:rPr lang="en-US" b="1" smtClean="0"/>
              <a:t>Cross-functional team -</a:t>
            </a:r>
            <a:r>
              <a:rPr lang="en-US" smtClean="0"/>
              <a:t> a work team composed of individuals from various functional specialties.</a:t>
            </a:r>
          </a:p>
          <a:p>
            <a:r>
              <a:rPr lang="en-US" b="1" smtClean="0"/>
              <a:t>Virtual team</a:t>
            </a:r>
            <a:r>
              <a:rPr lang="en-US" smtClean="0"/>
              <a:t> </a:t>
            </a:r>
            <a:r>
              <a:rPr lang="en-US" b="1" smtClean="0"/>
              <a:t>-</a:t>
            </a:r>
            <a:r>
              <a:rPr lang="en-US" smtClean="0"/>
              <a:t> a type of work team that uses technology to link physically dispersed members in order to achieve a common goal.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Advantages of Using Teams</a:t>
            </a:r>
            <a:endParaRPr lang="en-US" dirty="0"/>
          </a:p>
        </p:txBody>
      </p:sp>
      <p:sp>
        <p:nvSpPr>
          <p:cNvPr id="28675" name="Content Placeholder 2"/>
          <p:cNvSpPr>
            <a:spLocks noGrp="1"/>
          </p:cNvSpPr>
          <p:nvPr>
            <p:ph idx="1"/>
          </p:nvPr>
        </p:nvSpPr>
        <p:spPr/>
        <p:txBody>
          <a:bodyPr/>
          <a:lstStyle/>
          <a:p>
            <a:pPr>
              <a:spcBef>
                <a:spcPct val="40000"/>
              </a:spcBef>
            </a:pPr>
            <a:r>
              <a:rPr lang="en-US" smtClean="0"/>
              <a:t>Teams outperform individuals.</a:t>
            </a:r>
          </a:p>
          <a:p>
            <a:pPr>
              <a:spcBef>
                <a:spcPct val="40000"/>
              </a:spcBef>
            </a:pPr>
            <a:r>
              <a:rPr lang="en-US" smtClean="0"/>
              <a:t>Teams provide a way to better use employee talents.</a:t>
            </a:r>
          </a:p>
          <a:p>
            <a:pPr>
              <a:spcBef>
                <a:spcPct val="40000"/>
              </a:spcBef>
            </a:pPr>
            <a:r>
              <a:rPr lang="en-US" smtClean="0"/>
              <a:t>Teams are more flexible and responsive.</a:t>
            </a:r>
          </a:p>
          <a:p>
            <a:pPr>
              <a:spcBef>
                <a:spcPct val="40000"/>
              </a:spcBef>
            </a:pPr>
            <a:r>
              <a:rPr lang="en-US" smtClean="0"/>
              <a:t>Teams can be quickly assembled, deployed, </a:t>
            </a:r>
            <a:br>
              <a:rPr lang="en-US" smtClean="0"/>
            </a:br>
            <a:r>
              <a:rPr lang="en-US" smtClean="0"/>
              <a:t>refocused, and disbanded.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13-9: Groups Versus Teams</a:t>
            </a:r>
            <a:endParaRPr lang="en-US" sz="3600" dirty="0"/>
          </a:p>
        </p:txBody>
      </p:sp>
      <p:pic>
        <p:nvPicPr>
          <p:cNvPr id="29699" name="Picture 2"/>
          <p:cNvPicPr>
            <a:picLocks noGrp="1" noChangeAspect="1" noChangeArrowheads="1"/>
          </p:cNvPicPr>
          <p:nvPr>
            <p:ph idx="1"/>
          </p:nvPr>
        </p:nvPicPr>
        <p:blipFill>
          <a:blip r:embed="rId3"/>
          <a:srcRect/>
          <a:stretch>
            <a:fillRect/>
          </a:stretch>
        </p:blipFill>
        <p:spPr>
          <a:xfrm>
            <a:off x="492125" y="1524000"/>
            <a:ext cx="8250238" cy="41910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defRPr/>
            </a:pPr>
            <a:r>
              <a:rPr smtClean="0"/>
              <a:t>Characteristics of Effective Teams</a:t>
            </a:r>
            <a:endParaRPr/>
          </a:p>
        </p:txBody>
      </p:sp>
      <p:sp>
        <p:nvSpPr>
          <p:cNvPr id="30723" name="Content Placeholder 9"/>
          <p:cNvSpPr>
            <a:spLocks noGrp="1"/>
          </p:cNvSpPr>
          <p:nvPr>
            <p:ph sz="half" idx="1"/>
          </p:nvPr>
        </p:nvSpPr>
        <p:spPr/>
        <p:txBody>
          <a:bodyPr>
            <a:normAutofit fontScale="92500" lnSpcReduction="10000"/>
          </a:bodyPr>
          <a:lstStyle/>
          <a:p>
            <a:pPr>
              <a:spcBef>
                <a:spcPct val="35000"/>
              </a:spcBef>
            </a:pPr>
            <a:r>
              <a:rPr lang="en-US" sz="2400" smtClean="0"/>
              <a:t>Have a clear understanding of their goals</a:t>
            </a:r>
          </a:p>
          <a:p>
            <a:pPr>
              <a:spcBef>
                <a:spcPct val="35000"/>
              </a:spcBef>
            </a:pPr>
            <a:r>
              <a:rPr lang="en-US" sz="2400" smtClean="0"/>
              <a:t>Have competent members with relevant technical and interpersonal skills</a:t>
            </a:r>
          </a:p>
          <a:p>
            <a:pPr>
              <a:spcBef>
                <a:spcPct val="35000"/>
              </a:spcBef>
            </a:pPr>
            <a:r>
              <a:rPr lang="en-US" sz="2400" smtClean="0"/>
              <a:t>Exhibit high mutual trust in the character and integrity of their members</a:t>
            </a:r>
          </a:p>
          <a:p>
            <a:endParaRPr lang="en-US" sz="2400" smtClean="0"/>
          </a:p>
        </p:txBody>
      </p:sp>
      <p:sp>
        <p:nvSpPr>
          <p:cNvPr id="30724" name="Content Placeholder 10"/>
          <p:cNvSpPr>
            <a:spLocks noGrp="1"/>
          </p:cNvSpPr>
          <p:nvPr>
            <p:ph sz="half" idx="2"/>
          </p:nvPr>
        </p:nvSpPr>
        <p:spPr/>
        <p:txBody>
          <a:bodyPr>
            <a:normAutofit fontScale="92500" lnSpcReduction="10000"/>
          </a:bodyPr>
          <a:lstStyle/>
          <a:p>
            <a:pPr>
              <a:spcBef>
                <a:spcPct val="35000"/>
              </a:spcBef>
            </a:pPr>
            <a:r>
              <a:rPr lang="en-US" sz="2400" dirty="0" smtClean="0"/>
              <a:t>Are unified in their commitment to team goals</a:t>
            </a:r>
          </a:p>
          <a:p>
            <a:pPr>
              <a:spcBef>
                <a:spcPct val="35000"/>
              </a:spcBef>
            </a:pPr>
            <a:r>
              <a:rPr lang="en-US" sz="2400" dirty="0" smtClean="0"/>
              <a:t>Have good communication systems</a:t>
            </a:r>
          </a:p>
          <a:p>
            <a:pPr>
              <a:spcBef>
                <a:spcPct val="35000"/>
              </a:spcBef>
            </a:pPr>
            <a:r>
              <a:rPr lang="en-US" sz="2400" dirty="0" smtClean="0"/>
              <a:t>Possess effective negotiating skills</a:t>
            </a:r>
          </a:p>
          <a:p>
            <a:pPr>
              <a:spcBef>
                <a:spcPct val="35000"/>
              </a:spcBef>
            </a:pPr>
            <a:r>
              <a:rPr lang="en-US" sz="2400" dirty="0" smtClean="0"/>
              <a:t>Have appropriate leadership</a:t>
            </a:r>
          </a:p>
          <a:p>
            <a:pPr>
              <a:spcBef>
                <a:spcPct val="35000"/>
              </a:spcBef>
            </a:pPr>
            <a:r>
              <a:rPr lang="en-US" sz="2400" dirty="0" smtClean="0"/>
              <a:t>Have both internally and externally supportive environments</a:t>
            </a:r>
          </a:p>
          <a:p>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13-10: Characteristics of</a:t>
            </a:r>
            <a:br>
              <a:rPr lang="en-US" sz="3600" dirty="0" smtClean="0"/>
            </a:br>
            <a:r>
              <a:rPr lang="en-US" sz="3600" dirty="0" smtClean="0"/>
              <a:t>Effective Teams</a:t>
            </a:r>
            <a:endParaRPr lang="en-US" sz="3600" dirty="0"/>
          </a:p>
        </p:txBody>
      </p:sp>
      <p:pic>
        <p:nvPicPr>
          <p:cNvPr id="31747" name="Picture 2"/>
          <p:cNvPicPr>
            <a:picLocks noGrp="1" noChangeAspect="1" noChangeArrowheads="1"/>
          </p:cNvPicPr>
          <p:nvPr>
            <p:ph idx="1"/>
          </p:nvPr>
        </p:nvPicPr>
        <p:blipFill>
          <a:blip r:embed="rId3"/>
          <a:srcRect/>
          <a:stretch>
            <a:fillRect/>
          </a:stretch>
        </p:blipFill>
        <p:spPr>
          <a:xfrm>
            <a:off x="685800" y="1790700"/>
            <a:ext cx="6981825" cy="43815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Understanding Social Networks</a:t>
            </a:r>
            <a:endParaRPr lang="en-US" dirty="0"/>
          </a:p>
        </p:txBody>
      </p:sp>
      <p:sp>
        <p:nvSpPr>
          <p:cNvPr id="32771" name="Content Placeholder 2"/>
          <p:cNvSpPr>
            <a:spLocks noGrp="1"/>
          </p:cNvSpPr>
          <p:nvPr>
            <p:ph idx="1"/>
          </p:nvPr>
        </p:nvSpPr>
        <p:spPr>
          <a:xfrm>
            <a:off x="457200" y="1914216"/>
            <a:ext cx="7239000" cy="3572184"/>
          </a:xfrm>
        </p:spPr>
        <p:txBody>
          <a:bodyPr/>
          <a:lstStyle/>
          <a:p>
            <a:r>
              <a:rPr lang="en-US" b="1" dirty="0" smtClean="0"/>
              <a:t>Social Network</a:t>
            </a:r>
          </a:p>
          <a:p>
            <a:pPr lvl="1"/>
            <a:r>
              <a:rPr lang="en-US" dirty="0" smtClean="0"/>
              <a:t>The patterns of informal connections among individuals within groups.</a:t>
            </a:r>
          </a:p>
          <a:p>
            <a:r>
              <a:rPr lang="en-US" dirty="0" smtClean="0"/>
              <a:t>The Importance of Social Networks</a:t>
            </a:r>
          </a:p>
          <a:p>
            <a:pPr lvl="1"/>
            <a:r>
              <a:rPr lang="en-US" dirty="0" smtClean="0"/>
              <a:t>Relationships can help or hinder team effectiveness.</a:t>
            </a:r>
          </a:p>
          <a:p>
            <a:pPr lvl="1"/>
            <a:r>
              <a:rPr lang="en-US" dirty="0" smtClean="0"/>
              <a:t>Relationships improve team goal attainment and increase member commitment to the team.</a:t>
            </a:r>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13-11: Global Teams</a:t>
            </a:r>
            <a:endParaRPr lang="en-US" sz="3600" dirty="0"/>
          </a:p>
        </p:txBody>
      </p:sp>
      <p:pic>
        <p:nvPicPr>
          <p:cNvPr id="33795" name="Picture 2"/>
          <p:cNvPicPr>
            <a:picLocks noGrp="1" noChangeAspect="1" noChangeArrowheads="1"/>
          </p:cNvPicPr>
          <p:nvPr>
            <p:ph idx="1"/>
          </p:nvPr>
        </p:nvPicPr>
        <p:blipFill>
          <a:blip r:embed="rId3"/>
          <a:srcRect/>
          <a:stretch>
            <a:fillRect/>
          </a:stretch>
        </p:blipFill>
        <p:spPr>
          <a:xfrm>
            <a:off x="152400" y="1828800"/>
            <a:ext cx="8609012" cy="22860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533400" y="152400"/>
            <a:ext cx="6324600" cy="701675"/>
          </a:xfrm>
          <a:prstGeom prst="rect">
            <a:avLst/>
          </a:prstGeom>
        </p:spPr>
        <p:txBody>
          <a:bodyPr/>
          <a:lstStyle/>
          <a:p>
            <a:pPr algn="ctr" eaLnBrk="0" hangingPunct="0">
              <a:defRPr/>
            </a:pPr>
            <a:r>
              <a:rPr lang="en-US" sz="4400" dirty="0">
                <a:solidFill>
                  <a:schemeClr val="tx1">
                    <a:lumMod val="50000"/>
                    <a:lumOff val="50000"/>
                  </a:schemeClr>
                </a:solidFill>
                <a:latin typeface="+mj-lt"/>
                <a:ea typeface="+mj-ea"/>
                <a:cs typeface="+mj-cs"/>
              </a:rPr>
              <a:t>Terms to Know</a:t>
            </a:r>
          </a:p>
        </p:txBody>
      </p:sp>
      <p:sp>
        <p:nvSpPr>
          <p:cNvPr id="5" name="Rectangle 5"/>
          <p:cNvSpPr txBox="1">
            <a:spLocks noChangeArrowheads="1"/>
          </p:cNvSpPr>
          <p:nvPr/>
        </p:nvSpPr>
        <p:spPr>
          <a:xfrm>
            <a:off x="533400" y="914400"/>
            <a:ext cx="3975100" cy="5105400"/>
          </a:xfrm>
          <a:prstGeom prst="rect">
            <a:avLst/>
          </a:prstGeom>
        </p:spPr>
        <p:txBody>
          <a:bodyPr/>
          <a:lstStyle/>
          <a:p>
            <a:pPr marL="342900" indent="-342900" eaLnBrk="0" hangingPunct="0">
              <a:spcBef>
                <a:spcPct val="20000"/>
              </a:spcBef>
              <a:buFont typeface="Arial" charset="0"/>
              <a:buChar char="•"/>
              <a:defRPr/>
            </a:pPr>
            <a:r>
              <a:rPr lang="en-US" sz="2000">
                <a:latin typeface="+mn-lt"/>
                <a:cs typeface="+mn-cs"/>
              </a:rPr>
              <a:t>group</a:t>
            </a:r>
          </a:p>
          <a:p>
            <a:pPr marL="342900" indent="-342900" eaLnBrk="0" hangingPunct="0">
              <a:spcBef>
                <a:spcPct val="20000"/>
              </a:spcBef>
              <a:buFont typeface="Arial" charset="0"/>
              <a:buChar char="•"/>
              <a:defRPr/>
            </a:pPr>
            <a:r>
              <a:rPr lang="en-US" sz="2000">
                <a:latin typeface="+mn-lt"/>
                <a:cs typeface="+mn-cs"/>
              </a:rPr>
              <a:t>forming stage</a:t>
            </a:r>
          </a:p>
          <a:p>
            <a:pPr marL="342900" indent="-342900" eaLnBrk="0" hangingPunct="0">
              <a:spcBef>
                <a:spcPct val="20000"/>
              </a:spcBef>
              <a:buFont typeface="Arial" charset="0"/>
              <a:buChar char="•"/>
              <a:defRPr/>
            </a:pPr>
            <a:r>
              <a:rPr lang="en-US" sz="2000">
                <a:latin typeface="+mn-lt"/>
                <a:cs typeface="+mn-cs"/>
              </a:rPr>
              <a:t>storming stage</a:t>
            </a:r>
          </a:p>
          <a:p>
            <a:pPr marL="342900" indent="-342900" eaLnBrk="0" hangingPunct="0">
              <a:spcBef>
                <a:spcPct val="20000"/>
              </a:spcBef>
              <a:buFont typeface="Arial" charset="0"/>
              <a:buChar char="•"/>
              <a:defRPr/>
            </a:pPr>
            <a:r>
              <a:rPr lang="en-US" sz="2000">
                <a:latin typeface="+mn-lt"/>
                <a:cs typeface="+mn-cs"/>
              </a:rPr>
              <a:t>norming stage</a:t>
            </a:r>
          </a:p>
          <a:p>
            <a:pPr marL="342900" indent="-342900" eaLnBrk="0" hangingPunct="0">
              <a:spcBef>
                <a:spcPct val="20000"/>
              </a:spcBef>
              <a:buFont typeface="Arial" charset="0"/>
              <a:buChar char="•"/>
              <a:defRPr/>
            </a:pPr>
            <a:r>
              <a:rPr lang="en-US" sz="2000">
                <a:latin typeface="+mn-lt"/>
                <a:cs typeface="+mn-cs"/>
              </a:rPr>
              <a:t>performing stage</a:t>
            </a:r>
          </a:p>
          <a:p>
            <a:pPr marL="342900" indent="-342900" eaLnBrk="0" hangingPunct="0">
              <a:spcBef>
                <a:spcPct val="20000"/>
              </a:spcBef>
              <a:buFont typeface="Arial" charset="0"/>
              <a:buChar char="•"/>
              <a:defRPr/>
            </a:pPr>
            <a:r>
              <a:rPr lang="en-US" sz="2000">
                <a:latin typeface="+mn-lt"/>
                <a:cs typeface="+mn-cs"/>
              </a:rPr>
              <a:t>adjourning stage</a:t>
            </a:r>
          </a:p>
          <a:p>
            <a:pPr marL="342900" indent="-342900" eaLnBrk="0" hangingPunct="0">
              <a:spcBef>
                <a:spcPct val="20000"/>
              </a:spcBef>
              <a:buFont typeface="Arial" charset="0"/>
              <a:buChar char="•"/>
              <a:defRPr/>
            </a:pPr>
            <a:r>
              <a:rPr lang="en-US" sz="2000">
                <a:latin typeface="+mn-lt"/>
                <a:cs typeface="+mn-cs"/>
              </a:rPr>
              <a:t>role</a:t>
            </a:r>
          </a:p>
          <a:p>
            <a:pPr marL="342900" indent="-342900" eaLnBrk="0" hangingPunct="0">
              <a:spcBef>
                <a:spcPct val="20000"/>
              </a:spcBef>
              <a:buFont typeface="Arial" charset="0"/>
              <a:buChar char="•"/>
              <a:defRPr/>
            </a:pPr>
            <a:r>
              <a:rPr lang="en-US" sz="2000">
                <a:latin typeface="+mn-lt"/>
                <a:cs typeface="+mn-cs"/>
              </a:rPr>
              <a:t>norms</a:t>
            </a:r>
          </a:p>
          <a:p>
            <a:pPr marL="342900" indent="-342900" eaLnBrk="0" hangingPunct="0">
              <a:spcBef>
                <a:spcPct val="20000"/>
              </a:spcBef>
              <a:buFont typeface="Arial" charset="0"/>
              <a:buChar char="•"/>
              <a:defRPr/>
            </a:pPr>
            <a:r>
              <a:rPr lang="en-US" sz="2000">
                <a:latin typeface="+mn-lt"/>
                <a:cs typeface="+mn-cs"/>
              </a:rPr>
              <a:t>groupthink</a:t>
            </a:r>
          </a:p>
          <a:p>
            <a:pPr marL="342900" indent="-342900" eaLnBrk="0" hangingPunct="0">
              <a:spcBef>
                <a:spcPct val="20000"/>
              </a:spcBef>
              <a:buFont typeface="Arial" charset="0"/>
              <a:buChar char="•"/>
              <a:defRPr/>
            </a:pPr>
            <a:r>
              <a:rPr lang="en-US" sz="2000">
                <a:latin typeface="+mn-lt"/>
                <a:cs typeface="+mn-cs"/>
              </a:rPr>
              <a:t>status</a:t>
            </a:r>
          </a:p>
          <a:p>
            <a:pPr marL="342900" indent="-342900" eaLnBrk="0" hangingPunct="0">
              <a:spcBef>
                <a:spcPct val="20000"/>
              </a:spcBef>
              <a:buFont typeface="Arial" charset="0"/>
              <a:buChar char="•"/>
              <a:defRPr/>
            </a:pPr>
            <a:r>
              <a:rPr lang="en-US" sz="2000">
                <a:latin typeface="+mn-lt"/>
                <a:cs typeface="+mn-cs"/>
              </a:rPr>
              <a:t>social loafing</a:t>
            </a:r>
          </a:p>
          <a:p>
            <a:pPr marL="342900" indent="-342900" eaLnBrk="0" hangingPunct="0">
              <a:spcBef>
                <a:spcPct val="20000"/>
              </a:spcBef>
              <a:buFont typeface="Arial" charset="0"/>
              <a:buChar char="•"/>
              <a:defRPr/>
            </a:pPr>
            <a:r>
              <a:rPr lang="en-US" sz="2000">
                <a:latin typeface="+mn-lt"/>
                <a:cs typeface="+mn-cs"/>
              </a:rPr>
              <a:t>group cohesiveness</a:t>
            </a:r>
          </a:p>
          <a:p>
            <a:pPr marL="342900" indent="-342900" eaLnBrk="0" hangingPunct="0">
              <a:spcBef>
                <a:spcPct val="20000"/>
              </a:spcBef>
              <a:buFont typeface="Arial" charset="0"/>
              <a:buChar char="•"/>
              <a:defRPr/>
            </a:pPr>
            <a:r>
              <a:rPr lang="en-US" sz="2000">
                <a:latin typeface="+mn-lt"/>
                <a:cs typeface="+mn-cs"/>
              </a:rPr>
              <a:t>conflict</a:t>
            </a:r>
            <a:endParaRPr lang="en-US" sz="2000" dirty="0">
              <a:latin typeface="+mn-lt"/>
              <a:cs typeface="+mn-cs"/>
            </a:endParaRPr>
          </a:p>
        </p:txBody>
      </p:sp>
      <p:sp>
        <p:nvSpPr>
          <p:cNvPr id="6" name="Rectangle 6"/>
          <p:cNvSpPr txBox="1">
            <a:spLocks noChangeArrowheads="1"/>
          </p:cNvSpPr>
          <p:nvPr/>
        </p:nvSpPr>
        <p:spPr>
          <a:xfrm>
            <a:off x="3657600" y="914400"/>
            <a:ext cx="4419600" cy="5257800"/>
          </a:xfrm>
          <a:prstGeom prst="rect">
            <a:avLst/>
          </a:prstGeom>
        </p:spPr>
        <p:txBody>
          <a:bodyPr/>
          <a:lstStyle/>
          <a:p>
            <a:pPr marL="342900" indent="-342900" eaLnBrk="0" hangingPunct="0">
              <a:spcBef>
                <a:spcPct val="20000"/>
              </a:spcBef>
              <a:buFont typeface="Arial" charset="0"/>
              <a:buChar char="•"/>
              <a:defRPr/>
            </a:pPr>
            <a:r>
              <a:rPr lang="en-US" sz="2000" dirty="0">
                <a:latin typeface="+mn-lt"/>
                <a:cs typeface="+mn-cs"/>
              </a:rPr>
              <a:t>traditional view of conflict</a:t>
            </a:r>
          </a:p>
          <a:p>
            <a:pPr marL="342900" indent="-342900" eaLnBrk="0" hangingPunct="0">
              <a:spcBef>
                <a:spcPct val="20000"/>
              </a:spcBef>
              <a:buFont typeface="Arial" charset="0"/>
              <a:buChar char="•"/>
              <a:defRPr/>
            </a:pPr>
            <a:r>
              <a:rPr lang="en-US" sz="2000" dirty="0">
                <a:latin typeface="+mn-lt"/>
                <a:cs typeface="+mn-cs"/>
              </a:rPr>
              <a:t>human relations view of conflict</a:t>
            </a:r>
          </a:p>
          <a:p>
            <a:pPr marL="342900" indent="-342900" eaLnBrk="0" hangingPunct="0">
              <a:spcBef>
                <a:spcPct val="20000"/>
              </a:spcBef>
              <a:buFont typeface="Arial" charset="0"/>
              <a:buChar char="•"/>
              <a:defRPr/>
            </a:pPr>
            <a:r>
              <a:rPr lang="en-US" sz="2000" dirty="0" err="1">
                <a:latin typeface="+mn-lt"/>
                <a:cs typeface="+mn-cs"/>
              </a:rPr>
              <a:t>interactionist</a:t>
            </a:r>
            <a:r>
              <a:rPr lang="en-US" sz="2000" dirty="0">
                <a:latin typeface="+mn-lt"/>
                <a:cs typeface="+mn-cs"/>
              </a:rPr>
              <a:t> view of conflict</a:t>
            </a:r>
          </a:p>
          <a:p>
            <a:pPr marL="342900" indent="-342900" eaLnBrk="0" hangingPunct="0">
              <a:spcBef>
                <a:spcPct val="20000"/>
              </a:spcBef>
              <a:buFont typeface="Arial" charset="0"/>
              <a:buChar char="•"/>
              <a:defRPr/>
            </a:pPr>
            <a:r>
              <a:rPr lang="en-US" sz="2000" dirty="0">
                <a:latin typeface="+mn-lt"/>
                <a:cs typeface="+mn-cs"/>
              </a:rPr>
              <a:t>functional conflicts</a:t>
            </a:r>
          </a:p>
          <a:p>
            <a:pPr marL="342900" indent="-342900" eaLnBrk="0" hangingPunct="0">
              <a:spcBef>
                <a:spcPct val="20000"/>
              </a:spcBef>
              <a:buFont typeface="Arial" charset="0"/>
              <a:buChar char="•"/>
              <a:defRPr/>
            </a:pPr>
            <a:r>
              <a:rPr lang="en-US" sz="2000" dirty="0">
                <a:latin typeface="+mn-lt"/>
                <a:cs typeface="+mn-cs"/>
              </a:rPr>
              <a:t>dysfunctional conflicts</a:t>
            </a:r>
          </a:p>
          <a:p>
            <a:pPr marL="342900" indent="-342900" eaLnBrk="0" hangingPunct="0">
              <a:spcBef>
                <a:spcPct val="20000"/>
              </a:spcBef>
              <a:buFont typeface="Arial" charset="0"/>
              <a:buChar char="•"/>
              <a:defRPr/>
            </a:pPr>
            <a:r>
              <a:rPr lang="en-US" sz="2000" dirty="0">
                <a:latin typeface="+mn-lt"/>
                <a:cs typeface="+mn-cs"/>
              </a:rPr>
              <a:t>task conflict</a:t>
            </a:r>
          </a:p>
          <a:p>
            <a:pPr marL="342900" indent="-342900" eaLnBrk="0" hangingPunct="0">
              <a:spcBef>
                <a:spcPct val="20000"/>
              </a:spcBef>
              <a:buFont typeface="Arial" charset="0"/>
              <a:buChar char="•"/>
              <a:defRPr/>
            </a:pPr>
            <a:r>
              <a:rPr lang="en-US" sz="2000" dirty="0">
                <a:latin typeface="+mn-lt"/>
                <a:cs typeface="+mn-cs"/>
              </a:rPr>
              <a:t>relationship conflict</a:t>
            </a:r>
          </a:p>
          <a:p>
            <a:pPr marL="342900" indent="-342900" eaLnBrk="0" hangingPunct="0">
              <a:spcBef>
                <a:spcPct val="20000"/>
              </a:spcBef>
              <a:buFont typeface="Arial" charset="0"/>
              <a:buChar char="•"/>
              <a:defRPr/>
            </a:pPr>
            <a:r>
              <a:rPr lang="en-US" sz="2000" dirty="0">
                <a:latin typeface="+mn-lt"/>
                <a:cs typeface="+mn-cs"/>
              </a:rPr>
              <a:t>process conflict</a:t>
            </a:r>
          </a:p>
          <a:p>
            <a:pPr marL="342900" indent="-342900" eaLnBrk="0" hangingPunct="0">
              <a:spcBef>
                <a:spcPct val="20000"/>
              </a:spcBef>
              <a:buFont typeface="Arial" charset="0"/>
              <a:buChar char="•"/>
              <a:defRPr/>
            </a:pPr>
            <a:r>
              <a:rPr lang="en-US" sz="2000" dirty="0">
                <a:latin typeface="+mn-lt"/>
                <a:cs typeface="+mn-cs"/>
              </a:rPr>
              <a:t>work teams</a:t>
            </a:r>
          </a:p>
          <a:p>
            <a:pPr marL="342900" indent="-342900" eaLnBrk="0" hangingPunct="0">
              <a:spcBef>
                <a:spcPct val="20000"/>
              </a:spcBef>
              <a:buFont typeface="Arial" charset="0"/>
              <a:buChar char="•"/>
              <a:defRPr/>
            </a:pPr>
            <a:r>
              <a:rPr lang="en-US" sz="2000" dirty="0">
                <a:latin typeface="+mn-lt"/>
                <a:cs typeface="+mn-cs"/>
              </a:rPr>
              <a:t>problem-solving team</a:t>
            </a:r>
          </a:p>
          <a:p>
            <a:pPr marL="342900" indent="-342900" eaLnBrk="0" hangingPunct="0">
              <a:spcBef>
                <a:spcPct val="20000"/>
              </a:spcBef>
              <a:buFont typeface="Arial" charset="0"/>
              <a:buChar char="•"/>
              <a:defRPr/>
            </a:pPr>
            <a:r>
              <a:rPr lang="en-US" sz="2000" dirty="0">
                <a:latin typeface="+mn-lt"/>
                <a:cs typeface="+mn-cs"/>
              </a:rPr>
              <a:t>self-managed work team</a:t>
            </a:r>
          </a:p>
          <a:p>
            <a:pPr marL="342900" indent="-342900" eaLnBrk="0" hangingPunct="0">
              <a:spcBef>
                <a:spcPct val="20000"/>
              </a:spcBef>
              <a:buFont typeface="Arial" charset="0"/>
              <a:buChar char="•"/>
              <a:defRPr/>
            </a:pPr>
            <a:r>
              <a:rPr lang="en-US" sz="2000" dirty="0">
                <a:latin typeface="+mn-lt"/>
                <a:cs typeface="+mn-cs"/>
              </a:rPr>
              <a:t>cross-functional team</a:t>
            </a:r>
          </a:p>
          <a:p>
            <a:pPr marL="342900" indent="-342900" eaLnBrk="0" hangingPunct="0">
              <a:spcBef>
                <a:spcPct val="20000"/>
              </a:spcBef>
              <a:buFont typeface="Arial" charset="0"/>
              <a:buChar char="•"/>
              <a:defRPr/>
            </a:pPr>
            <a:r>
              <a:rPr lang="en-US" sz="2000" dirty="0">
                <a:latin typeface="+mn-lt"/>
                <a:cs typeface="+mn-cs"/>
              </a:rPr>
              <a:t>virtual team</a:t>
            </a:r>
          </a:p>
          <a:p>
            <a:pPr marL="342900" indent="-342900" eaLnBrk="0" hangingPunct="0">
              <a:spcBef>
                <a:spcPct val="20000"/>
              </a:spcBef>
              <a:buFont typeface="Arial" charset="0"/>
              <a:buChar char="•"/>
              <a:defRPr/>
            </a:pPr>
            <a:r>
              <a:rPr lang="en-US" sz="2000" dirty="0">
                <a:latin typeface="+mn-lt"/>
                <a:cs typeface="+mn-cs"/>
              </a:rPr>
              <a:t>social network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left)">
                                      <p:cBhvr>
                                        <p:cTn id="43" dur="500"/>
                                        <p:tgtEl>
                                          <p:spTgt spid="5">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left)">
                                      <p:cBhvr>
                                        <p:cTn id="47" dur="500"/>
                                        <p:tgtEl>
                                          <p:spTgt spid="5">
                                            <p:txEl>
                                              <p:pRg st="10" end="10"/>
                                            </p:tx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wipe(left)">
                                      <p:cBhvr>
                                        <p:cTn id="51" dur="500"/>
                                        <p:tgtEl>
                                          <p:spTgt spid="5">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wipe(left)">
                                      <p:cBhvr>
                                        <p:cTn id="56" dur="500"/>
                                        <p:tgtEl>
                                          <p:spTgt spid="5">
                                            <p:txEl>
                                              <p:pRg st="12" end="12"/>
                                            </p:txEl>
                                          </p:spTgt>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6">
                                            <p:txEl>
                                              <p:pRg st="0" end="0"/>
                                            </p:txEl>
                                          </p:spTgt>
                                        </p:tgtEl>
                                        <p:attrNameLst>
                                          <p:attrName>style.visibility</p:attrName>
                                        </p:attrNameLst>
                                      </p:cBhvr>
                                      <p:to>
                                        <p:strVal val="visible"/>
                                      </p:to>
                                    </p:set>
                                    <p:animEffect transition="in" filter="wipe(left)">
                                      <p:cBhvr>
                                        <p:cTn id="60" dur="500"/>
                                        <p:tgtEl>
                                          <p:spTgt spid="6">
                                            <p:txEl>
                                              <p:pRg st="0" end="0"/>
                                            </p:txEl>
                                          </p:spTgt>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6">
                                            <p:txEl>
                                              <p:pRg st="1" end="1"/>
                                            </p:txEl>
                                          </p:spTgt>
                                        </p:tgtEl>
                                        <p:attrNameLst>
                                          <p:attrName>style.visibility</p:attrName>
                                        </p:attrNameLst>
                                      </p:cBhvr>
                                      <p:to>
                                        <p:strVal val="visible"/>
                                      </p:to>
                                    </p:set>
                                    <p:animEffect transition="in" filter="wipe(left)">
                                      <p:cBhvr>
                                        <p:cTn id="64" dur="500"/>
                                        <p:tgtEl>
                                          <p:spTgt spid="6">
                                            <p:txEl>
                                              <p:pRg st="1" end="1"/>
                                            </p:txEl>
                                          </p:spTgt>
                                        </p:tgtEl>
                                      </p:cBhvr>
                                    </p:animEffect>
                                  </p:childTnLst>
                                </p:cTn>
                              </p:par>
                            </p:childTnLst>
                          </p:cTn>
                        </p:par>
                        <p:par>
                          <p:cTn id="65" fill="hold">
                            <p:stCondLst>
                              <p:cond delay="1500"/>
                            </p:stCondLst>
                            <p:childTnLst>
                              <p:par>
                                <p:cTn id="66" presetID="22" presetClass="entr" presetSubtype="8" fill="hold" grpId="0" nodeType="after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animEffect transition="in" filter="wipe(left)">
                                      <p:cBhvr>
                                        <p:cTn id="68" dur="500"/>
                                        <p:tgtEl>
                                          <p:spTgt spid="6">
                                            <p:txEl>
                                              <p:pRg st="2" end="2"/>
                                            </p:txEl>
                                          </p:spTgt>
                                        </p:tgtEl>
                                      </p:cBhvr>
                                    </p:animEffect>
                                  </p:childTnLst>
                                </p:cTn>
                              </p:par>
                            </p:childTnLst>
                          </p:cTn>
                        </p:par>
                        <p:par>
                          <p:cTn id="69" fill="hold">
                            <p:stCondLst>
                              <p:cond delay="2000"/>
                            </p:stCondLst>
                            <p:childTnLst>
                              <p:par>
                                <p:cTn id="70" presetID="22" presetClass="entr" presetSubtype="8" fill="hold" grpId="0" nodeType="after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wipe(left)">
                                      <p:cBhvr>
                                        <p:cTn id="72" dur="500"/>
                                        <p:tgtEl>
                                          <p:spTgt spid="6">
                                            <p:txEl>
                                              <p:pRg st="3" end="3"/>
                                            </p:txEl>
                                          </p:spTgt>
                                        </p:tgtEl>
                                      </p:cBhvr>
                                    </p:animEffect>
                                  </p:childTnLst>
                                </p:cTn>
                              </p:par>
                            </p:childTnLst>
                          </p:cTn>
                        </p:par>
                        <p:par>
                          <p:cTn id="73" fill="hold">
                            <p:stCondLst>
                              <p:cond delay="2500"/>
                            </p:stCondLst>
                            <p:childTnLst>
                              <p:par>
                                <p:cTn id="74" presetID="22" presetClass="entr" presetSubtype="8" fill="hold" grpId="0" nodeType="afterEffect">
                                  <p:stCondLst>
                                    <p:cond delay="0"/>
                                  </p:stCondLst>
                                  <p:childTnLst>
                                    <p:set>
                                      <p:cBhvr>
                                        <p:cTn id="75" dur="1" fill="hold">
                                          <p:stCondLst>
                                            <p:cond delay="0"/>
                                          </p:stCondLst>
                                        </p:cTn>
                                        <p:tgtEl>
                                          <p:spTgt spid="6">
                                            <p:txEl>
                                              <p:pRg st="4" end="4"/>
                                            </p:txEl>
                                          </p:spTgt>
                                        </p:tgtEl>
                                        <p:attrNameLst>
                                          <p:attrName>style.visibility</p:attrName>
                                        </p:attrNameLst>
                                      </p:cBhvr>
                                      <p:to>
                                        <p:strVal val="visible"/>
                                      </p:to>
                                    </p:set>
                                    <p:animEffect transition="in" filter="wipe(left)">
                                      <p:cBhvr>
                                        <p:cTn id="76" dur="500"/>
                                        <p:tgtEl>
                                          <p:spTgt spid="6">
                                            <p:txEl>
                                              <p:pRg st="4" end="4"/>
                                            </p:txEl>
                                          </p:spTgt>
                                        </p:tgtEl>
                                      </p:cBhvr>
                                    </p:animEffect>
                                  </p:childTnLst>
                                </p:cTn>
                              </p:par>
                            </p:childTnLst>
                          </p:cTn>
                        </p:par>
                        <p:par>
                          <p:cTn id="77" fill="hold">
                            <p:stCondLst>
                              <p:cond delay="3000"/>
                            </p:stCondLst>
                            <p:childTnLst>
                              <p:par>
                                <p:cTn id="78" presetID="22" presetClass="entr" presetSubtype="8" fill="hold" grpId="0" nodeType="afterEffect">
                                  <p:stCondLst>
                                    <p:cond delay="0"/>
                                  </p:stCondLst>
                                  <p:childTnLst>
                                    <p:set>
                                      <p:cBhvr>
                                        <p:cTn id="79" dur="1" fill="hold">
                                          <p:stCondLst>
                                            <p:cond delay="0"/>
                                          </p:stCondLst>
                                        </p:cTn>
                                        <p:tgtEl>
                                          <p:spTgt spid="6">
                                            <p:txEl>
                                              <p:pRg st="5" end="5"/>
                                            </p:txEl>
                                          </p:spTgt>
                                        </p:tgtEl>
                                        <p:attrNameLst>
                                          <p:attrName>style.visibility</p:attrName>
                                        </p:attrNameLst>
                                      </p:cBhvr>
                                      <p:to>
                                        <p:strVal val="visible"/>
                                      </p:to>
                                    </p:set>
                                    <p:animEffect transition="in" filter="wipe(left)">
                                      <p:cBhvr>
                                        <p:cTn id="80" dur="500"/>
                                        <p:tgtEl>
                                          <p:spTgt spid="6">
                                            <p:txEl>
                                              <p:pRg st="5" end="5"/>
                                            </p:txEl>
                                          </p:spTgt>
                                        </p:tgtEl>
                                      </p:cBhvr>
                                    </p:animEffect>
                                  </p:childTnLst>
                                </p:cTn>
                              </p:par>
                            </p:childTnLst>
                          </p:cTn>
                        </p:par>
                        <p:par>
                          <p:cTn id="81" fill="hold">
                            <p:stCondLst>
                              <p:cond delay="3500"/>
                            </p:stCondLst>
                            <p:childTnLst>
                              <p:par>
                                <p:cTn id="82" presetID="22" presetClass="entr" presetSubtype="8" fill="hold" grpId="0" nodeType="after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wipe(left)">
                                      <p:cBhvr>
                                        <p:cTn id="84" dur="500"/>
                                        <p:tgtEl>
                                          <p:spTgt spid="6">
                                            <p:txEl>
                                              <p:pRg st="6" end="6"/>
                                            </p:txEl>
                                          </p:spTgt>
                                        </p:tgtEl>
                                      </p:cBhvr>
                                    </p:animEffect>
                                  </p:childTnLst>
                                </p:cTn>
                              </p:par>
                            </p:childTnLst>
                          </p:cTn>
                        </p:par>
                        <p:par>
                          <p:cTn id="85" fill="hold">
                            <p:stCondLst>
                              <p:cond delay="4000"/>
                            </p:stCondLst>
                            <p:childTnLst>
                              <p:par>
                                <p:cTn id="86" presetID="22" presetClass="entr" presetSubtype="8" fill="hold" grpId="0" nodeType="afterEffect">
                                  <p:stCondLst>
                                    <p:cond delay="0"/>
                                  </p:stCondLst>
                                  <p:childTnLst>
                                    <p:set>
                                      <p:cBhvr>
                                        <p:cTn id="87" dur="1" fill="hold">
                                          <p:stCondLst>
                                            <p:cond delay="0"/>
                                          </p:stCondLst>
                                        </p:cTn>
                                        <p:tgtEl>
                                          <p:spTgt spid="6">
                                            <p:txEl>
                                              <p:pRg st="7" end="7"/>
                                            </p:txEl>
                                          </p:spTgt>
                                        </p:tgtEl>
                                        <p:attrNameLst>
                                          <p:attrName>style.visibility</p:attrName>
                                        </p:attrNameLst>
                                      </p:cBhvr>
                                      <p:to>
                                        <p:strVal val="visible"/>
                                      </p:to>
                                    </p:set>
                                    <p:animEffect transition="in" filter="wipe(left)">
                                      <p:cBhvr>
                                        <p:cTn id="88" dur="500"/>
                                        <p:tgtEl>
                                          <p:spTgt spid="6">
                                            <p:txEl>
                                              <p:pRg st="7" end="7"/>
                                            </p:txEl>
                                          </p:spTgt>
                                        </p:tgtEl>
                                      </p:cBhvr>
                                    </p:animEffect>
                                  </p:childTnLst>
                                </p:cTn>
                              </p:par>
                            </p:childTnLst>
                          </p:cTn>
                        </p:par>
                        <p:par>
                          <p:cTn id="89" fill="hold">
                            <p:stCondLst>
                              <p:cond delay="4500"/>
                            </p:stCondLst>
                            <p:childTnLst>
                              <p:par>
                                <p:cTn id="90" presetID="22" presetClass="entr" presetSubtype="8" fill="hold" grpId="0" nodeType="after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wipe(left)">
                                      <p:cBhvr>
                                        <p:cTn id="92" dur="500"/>
                                        <p:tgtEl>
                                          <p:spTgt spid="6">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
                                            <p:txEl>
                                              <p:pRg st="9" end="9"/>
                                            </p:txEl>
                                          </p:spTgt>
                                        </p:tgtEl>
                                        <p:attrNameLst>
                                          <p:attrName>style.visibility</p:attrName>
                                        </p:attrNameLst>
                                      </p:cBhvr>
                                      <p:to>
                                        <p:strVal val="visible"/>
                                      </p:to>
                                    </p:set>
                                    <p:animEffect transition="in" filter="wipe(left)">
                                      <p:cBhvr>
                                        <p:cTn id="97" dur="500"/>
                                        <p:tgtEl>
                                          <p:spTgt spid="6">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
                                            <p:txEl>
                                              <p:pRg st="10" end="10"/>
                                            </p:txEl>
                                          </p:spTgt>
                                        </p:tgtEl>
                                        <p:attrNameLst>
                                          <p:attrName>style.visibility</p:attrName>
                                        </p:attrNameLst>
                                      </p:cBhvr>
                                      <p:to>
                                        <p:strVal val="visible"/>
                                      </p:to>
                                    </p:set>
                                    <p:animEffect transition="in" filter="wipe(left)">
                                      <p:cBhvr>
                                        <p:cTn id="102" dur="500"/>
                                        <p:tgtEl>
                                          <p:spTgt spid="6">
                                            <p:txEl>
                                              <p:pRg st="10" end="1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6">
                                            <p:txEl>
                                              <p:pRg st="11" end="11"/>
                                            </p:txEl>
                                          </p:spTgt>
                                        </p:tgtEl>
                                        <p:attrNameLst>
                                          <p:attrName>style.visibility</p:attrName>
                                        </p:attrNameLst>
                                      </p:cBhvr>
                                      <p:to>
                                        <p:strVal val="visible"/>
                                      </p:to>
                                    </p:set>
                                    <p:animEffect transition="in" filter="wipe(left)">
                                      <p:cBhvr>
                                        <p:cTn id="107" dur="500"/>
                                        <p:tgtEl>
                                          <p:spTgt spid="6">
                                            <p:txEl>
                                              <p:pRg st="11" end="1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
                                            <p:txEl>
                                              <p:pRg st="12" end="12"/>
                                            </p:txEl>
                                          </p:spTgt>
                                        </p:tgtEl>
                                        <p:attrNameLst>
                                          <p:attrName>style.visibility</p:attrName>
                                        </p:attrNameLst>
                                      </p:cBhvr>
                                      <p:to>
                                        <p:strVal val="visible"/>
                                      </p:to>
                                    </p:set>
                                    <p:animEffect transition="in" filter="wipe(left)">
                                      <p:cBhvr>
                                        <p:cTn id="112" dur="500"/>
                                        <p:tgtEl>
                                          <p:spTgt spid="6">
                                            <p:txEl>
                                              <p:pRg st="12" end="1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
                                            <p:txEl>
                                              <p:pRg st="13" end="13"/>
                                            </p:txEl>
                                          </p:spTgt>
                                        </p:tgtEl>
                                        <p:attrNameLst>
                                          <p:attrName>style.visibility</p:attrName>
                                        </p:attrNameLst>
                                      </p:cBhvr>
                                      <p:to>
                                        <p:strVal val="visible"/>
                                      </p:to>
                                    </p:set>
                                    <p:animEffect transition="in" filter="wipe(left)">
                                      <p:cBhvr>
                                        <p:cTn id="117"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2286000" cy="701040"/>
          </a:xfrm>
        </p:spPr>
        <p:txBody>
          <a:bodyPr/>
          <a:lstStyle/>
          <a:p>
            <a:pPr>
              <a:defRPr/>
            </a:pPr>
            <a:r>
              <a:rPr lang="en-US" dirty="0" smtClean="0"/>
              <a:t>Groups</a:t>
            </a:r>
            <a:endParaRPr lang="en-US" dirty="0"/>
          </a:p>
        </p:txBody>
      </p:sp>
      <p:sp>
        <p:nvSpPr>
          <p:cNvPr id="9219" name="Content Placeholder 2"/>
          <p:cNvSpPr>
            <a:spLocks noGrp="1"/>
          </p:cNvSpPr>
          <p:nvPr>
            <p:ph idx="1"/>
          </p:nvPr>
        </p:nvSpPr>
        <p:spPr/>
        <p:txBody>
          <a:bodyPr/>
          <a:lstStyle/>
          <a:p>
            <a:r>
              <a:rPr lang="en-US" b="1" smtClean="0"/>
              <a:t>Group - </a:t>
            </a:r>
            <a:r>
              <a:rPr lang="en-US" smtClean="0"/>
              <a:t>two or more interacting and interdependent individuals who come together to achieve specific goals.</a:t>
            </a:r>
          </a:p>
          <a:p>
            <a:pPr lvl="1"/>
            <a:r>
              <a:rPr lang="en-US" smtClean="0"/>
              <a:t>Formal groups</a:t>
            </a:r>
          </a:p>
          <a:p>
            <a:pPr lvl="2"/>
            <a:r>
              <a:rPr lang="en-US" smtClean="0"/>
              <a:t>Work groups defined by the organization’s structure that have designated work assignments and tasks</a:t>
            </a:r>
          </a:p>
          <a:p>
            <a:pPr lvl="1"/>
            <a:r>
              <a:rPr lang="en-US" smtClean="0"/>
              <a:t>Informal groups</a:t>
            </a:r>
          </a:p>
          <a:p>
            <a:pPr lvl="2"/>
            <a:r>
              <a:rPr lang="en-US" smtClean="0"/>
              <a:t>Groups that are independently formed to meet the social needs of their members</a:t>
            </a:r>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600" dirty="0" smtClean="0"/>
              <a:t>Exhibit 13-1: Examples of Formal</a:t>
            </a:r>
            <a:br>
              <a:rPr lang="en-US" sz="3600" dirty="0" smtClean="0"/>
            </a:br>
            <a:r>
              <a:rPr lang="en-US" sz="3600" dirty="0" smtClean="0"/>
              <a:t>Work Groups</a:t>
            </a:r>
            <a:endParaRPr lang="en-US" sz="3600" dirty="0"/>
          </a:p>
        </p:txBody>
      </p:sp>
      <p:pic>
        <p:nvPicPr>
          <p:cNvPr id="10243" name="Picture 2"/>
          <p:cNvPicPr>
            <a:picLocks noGrp="1" noChangeAspect="1" noChangeArrowheads="1"/>
          </p:cNvPicPr>
          <p:nvPr>
            <p:ph idx="1"/>
          </p:nvPr>
        </p:nvPicPr>
        <p:blipFill>
          <a:blip r:embed="rId3"/>
          <a:srcRect/>
          <a:stretch>
            <a:fillRect/>
          </a:stretch>
        </p:blipFill>
        <p:spPr>
          <a:xfrm>
            <a:off x="292100" y="1752600"/>
            <a:ext cx="8264525" cy="29718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Group Development</a:t>
            </a:r>
            <a:endParaRPr lang="en-US" dirty="0"/>
          </a:p>
        </p:txBody>
      </p:sp>
      <p:sp>
        <p:nvSpPr>
          <p:cNvPr id="11267" name="Content Placeholder 2"/>
          <p:cNvSpPr>
            <a:spLocks noGrp="1"/>
          </p:cNvSpPr>
          <p:nvPr>
            <p:ph idx="1"/>
          </p:nvPr>
        </p:nvSpPr>
        <p:spPr/>
        <p:txBody>
          <a:bodyPr/>
          <a:lstStyle/>
          <a:p>
            <a:r>
              <a:rPr lang="en-US" b="1" smtClean="0"/>
              <a:t>Forming stage</a:t>
            </a:r>
            <a:r>
              <a:rPr lang="en-US" smtClean="0"/>
              <a:t> - the first stage of group development in which people join the group and then define the group’s purpose, structure, and leadership</a:t>
            </a:r>
          </a:p>
          <a:p>
            <a:r>
              <a:rPr lang="en-US" b="1" smtClean="0"/>
              <a:t>Storming stage - </a:t>
            </a:r>
            <a:r>
              <a:rPr lang="en-US" smtClean="0"/>
              <a:t>the second stage of group development, characterized by intragroup conflict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Group Development (cont.)</a:t>
            </a:r>
            <a:endParaRPr lang="en-US" dirty="0"/>
          </a:p>
        </p:txBody>
      </p:sp>
      <p:sp>
        <p:nvSpPr>
          <p:cNvPr id="12291" name="Content Placeholder 2"/>
          <p:cNvSpPr>
            <a:spLocks noGrp="1"/>
          </p:cNvSpPr>
          <p:nvPr>
            <p:ph idx="1"/>
          </p:nvPr>
        </p:nvSpPr>
        <p:spPr/>
        <p:txBody>
          <a:bodyPr>
            <a:normAutofit lnSpcReduction="10000"/>
          </a:bodyPr>
          <a:lstStyle/>
          <a:p>
            <a:r>
              <a:rPr lang="en-US" sz="2800" b="1" smtClean="0"/>
              <a:t>Norming stage - </a:t>
            </a:r>
            <a:r>
              <a:rPr lang="en-US" sz="2800" smtClean="0"/>
              <a:t>the third stage of group development, characterized by close relationships and cohesiveness.</a:t>
            </a:r>
          </a:p>
          <a:p>
            <a:r>
              <a:rPr lang="en-US" sz="2800" b="1" smtClean="0"/>
              <a:t>Performing stage</a:t>
            </a:r>
            <a:r>
              <a:rPr lang="en-US" sz="2800" smtClean="0"/>
              <a:t> - the fourth stage of group development when the group is fully functional and works on group task.</a:t>
            </a:r>
          </a:p>
          <a:p>
            <a:r>
              <a:rPr lang="en-US" sz="2800" b="1" smtClean="0"/>
              <a:t>Adjourning - </a:t>
            </a:r>
            <a:r>
              <a:rPr lang="en-US" sz="2800" smtClean="0"/>
              <a:t>the final stage of group development for temporary groups during which group members are concerned with wrapping up activities rather than task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600" dirty="0" smtClean="0"/>
              <a:t>Exhibit 13-2: Stages of Group Development</a:t>
            </a:r>
            <a:endParaRPr lang="en-US" sz="3600" dirty="0"/>
          </a:p>
        </p:txBody>
      </p:sp>
      <p:pic>
        <p:nvPicPr>
          <p:cNvPr id="13315" name="Picture 2"/>
          <p:cNvPicPr>
            <a:picLocks noGrp="1" noChangeAspect="1" noChangeArrowheads="1"/>
          </p:cNvPicPr>
          <p:nvPr>
            <p:ph idx="1"/>
          </p:nvPr>
        </p:nvPicPr>
        <p:blipFill>
          <a:blip r:embed="rId3"/>
          <a:srcRect/>
          <a:stretch>
            <a:fillRect/>
          </a:stretch>
        </p:blipFill>
        <p:spPr>
          <a:xfrm>
            <a:off x="762000" y="1347788"/>
            <a:ext cx="7197725" cy="4824412"/>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4724400" cy="701040"/>
          </a:xfrm>
        </p:spPr>
        <p:txBody>
          <a:bodyPr/>
          <a:lstStyle/>
          <a:p>
            <a:pPr>
              <a:defRPr/>
            </a:pPr>
            <a:r>
              <a:rPr lang="en-US" dirty="0" smtClean="0"/>
              <a:t>Group Structure</a:t>
            </a:r>
            <a:endParaRPr lang="en-US" dirty="0"/>
          </a:p>
        </p:txBody>
      </p:sp>
      <p:sp>
        <p:nvSpPr>
          <p:cNvPr id="14339" name="Content Placeholder 2"/>
          <p:cNvSpPr>
            <a:spLocks noGrp="1"/>
          </p:cNvSpPr>
          <p:nvPr>
            <p:ph idx="1"/>
          </p:nvPr>
        </p:nvSpPr>
        <p:spPr/>
        <p:txBody>
          <a:bodyPr/>
          <a:lstStyle/>
          <a:p>
            <a:r>
              <a:rPr lang="en-US" b="1" smtClean="0"/>
              <a:t>Role - </a:t>
            </a:r>
            <a:r>
              <a:rPr lang="en-US" smtClean="0"/>
              <a:t>behavior patterns expected of someone occupying a given position in a social unit.</a:t>
            </a:r>
          </a:p>
          <a:p>
            <a:r>
              <a:rPr lang="en-US" b="1" smtClean="0"/>
              <a:t>Norms - </a:t>
            </a:r>
            <a:r>
              <a:rPr lang="en-US" smtClean="0"/>
              <a:t>standards or expectations that are accepted and shared by a group’s members.</a:t>
            </a:r>
          </a:p>
          <a:p>
            <a:r>
              <a:rPr lang="en-US" b="1" smtClean="0"/>
              <a:t>Groupthink - </a:t>
            </a:r>
            <a:r>
              <a:rPr lang="en-US" smtClean="0"/>
              <a:t>when a group exerts extensive pressure on an individual to align his or her opinion with that of others.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53200" cy="701040"/>
          </a:xfrm>
        </p:spPr>
        <p:txBody>
          <a:bodyPr/>
          <a:lstStyle/>
          <a:p>
            <a:pPr>
              <a:defRPr/>
            </a:pPr>
            <a:r>
              <a:rPr lang="en-US" dirty="0" smtClean="0"/>
              <a:t>Group Structure (cont.)</a:t>
            </a:r>
            <a:endParaRPr lang="en-US" dirty="0"/>
          </a:p>
        </p:txBody>
      </p:sp>
      <p:sp>
        <p:nvSpPr>
          <p:cNvPr id="15363" name="Content Placeholder 2"/>
          <p:cNvSpPr>
            <a:spLocks noGrp="1"/>
          </p:cNvSpPr>
          <p:nvPr>
            <p:ph idx="1"/>
          </p:nvPr>
        </p:nvSpPr>
        <p:spPr/>
        <p:txBody>
          <a:bodyPr/>
          <a:lstStyle/>
          <a:p>
            <a:r>
              <a:rPr lang="en-US" b="1" smtClean="0"/>
              <a:t>Status - </a:t>
            </a:r>
            <a:r>
              <a:rPr lang="en-US" smtClean="0"/>
              <a:t>a prestige grading, position, or rank within a group.</a:t>
            </a:r>
          </a:p>
          <a:p>
            <a:r>
              <a:rPr lang="en-US" b="1" smtClean="0"/>
              <a:t>Social loafing</a:t>
            </a:r>
            <a:r>
              <a:rPr lang="en-US" smtClean="0"/>
              <a:t> </a:t>
            </a:r>
            <a:r>
              <a:rPr lang="en-US" b="1" smtClean="0"/>
              <a:t>-</a:t>
            </a:r>
            <a:r>
              <a:rPr lang="en-US" smtClean="0"/>
              <a:t> the tendency for individuals to expend less effort when working collectively than when working individually.</a:t>
            </a:r>
          </a:p>
          <a:p>
            <a:r>
              <a:rPr lang="en-US" b="1" smtClean="0"/>
              <a:t>Group cohesiveness </a:t>
            </a:r>
            <a:r>
              <a:rPr lang="en-US" smtClean="0"/>
              <a:t>- the degree to which group members are attracted to one another and share the group’s goals.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0</TotalTime>
  <Words>1395</Words>
  <Application>Microsoft Office PowerPoint</Application>
  <PresentationFormat>On-screen Show (4:3)</PresentationFormat>
  <Paragraphs>142</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Slide 1</vt:lpstr>
      <vt:lpstr>Slide 2</vt:lpstr>
      <vt:lpstr>Groups</vt:lpstr>
      <vt:lpstr>Exhibit 13-1: Examples of Formal Work Groups</vt:lpstr>
      <vt:lpstr>Group Development</vt:lpstr>
      <vt:lpstr>Group Development (cont.)</vt:lpstr>
      <vt:lpstr>Exhibit 13-2: Stages of Group Development</vt:lpstr>
      <vt:lpstr>Group Structure</vt:lpstr>
      <vt:lpstr>Group Structure (cont.)</vt:lpstr>
      <vt:lpstr>Exhibit 13-3: Group Performance/Satisfaction Model</vt:lpstr>
      <vt:lpstr>Exhibit 13-4: Examples of Asch’s Cards</vt:lpstr>
      <vt:lpstr>Exhibit 13-5: Group Cohesiveness  and Productivity</vt:lpstr>
      <vt:lpstr>Exhibit 13-6: Creative Group Decision Making</vt:lpstr>
      <vt:lpstr>Conflict Management</vt:lpstr>
      <vt:lpstr>Conflict Management (cont.)</vt:lpstr>
      <vt:lpstr>Conflict Management (cont.)</vt:lpstr>
      <vt:lpstr>Exhibit 13-7: Conflict and  Group Performance</vt:lpstr>
      <vt:lpstr>Exhibit 13-8: Conflict-Management Techniques</vt:lpstr>
      <vt:lpstr>What Is a Work Team?</vt:lpstr>
      <vt:lpstr>Types of Work Teams</vt:lpstr>
      <vt:lpstr>Types of Work Teams (cont.)</vt:lpstr>
      <vt:lpstr>Advantages of Using Teams</vt:lpstr>
      <vt:lpstr>Exhibit 13-9: Groups Versus Teams</vt:lpstr>
      <vt:lpstr>Characteristics of Effective Teams</vt:lpstr>
      <vt:lpstr>Exhibit 13-10: Characteristics of Effective Teams</vt:lpstr>
      <vt:lpstr>Understanding Social Networks</vt:lpstr>
      <vt:lpstr>Exhibit 13-11: Global Teams</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ZHAONI</dc:creator>
  <cp:lastModifiedBy>ZHAONI</cp:lastModifiedBy>
  <cp:revision>2</cp:revision>
  <dcterms:created xsi:type="dcterms:W3CDTF">2006-08-16T00:00:00Z</dcterms:created>
  <dcterms:modified xsi:type="dcterms:W3CDTF">2014-04-10T07:16:14Z</dcterms:modified>
</cp:coreProperties>
</file>