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矩形 3073"/>
          <p:cNvSpPr/>
          <p:nvPr/>
        </p:nvSpPr>
        <p:spPr>
          <a:xfrm>
            <a:off x="5884863" y="5867400"/>
            <a:ext cx="2649537" cy="762000"/>
          </a:xfrm>
          <a:prstGeom prst="rect">
            <a:avLst/>
          </a:prstGeom>
          <a:noFill/>
          <a:ln w="9525">
            <a:noFill/>
          </a:ln>
        </p:spPr>
        <p:txBody>
          <a:bodyPr lIns="0" rIns="0" anchor="b"/>
          <a:p>
            <a:pPr algn="r">
              <a:buClrTx/>
            </a:pPr>
            <a:r>
              <a:rPr lang="en-US" altLang="zh-CN" sz="1000" b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PowerPoint Presentation by Charlie Cook</a:t>
            </a:r>
            <a:endParaRPr lang="en-US" altLang="zh-CN" sz="1000" b="1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r">
              <a:buClrTx/>
            </a:pPr>
            <a:r>
              <a:rPr lang="en-US" altLang="zh-CN" sz="900" b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Copyright © 2005 Prentice Hall, Inc.</a:t>
            </a:r>
            <a:br>
              <a:rPr lang="en-US" altLang="zh-CN" sz="900" b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900" b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 All rights reserved.</a:t>
            </a:r>
            <a:endParaRPr lang="en-US" altLang="zh-CN" sz="900" b="1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075" name="图片 3074" descr="BookTitle01-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5575" y="685800"/>
            <a:ext cx="5991225" cy="1336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6" name="图片 30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8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7" name="文本框 3076"/>
          <p:cNvSpPr txBox="1"/>
          <p:nvPr/>
        </p:nvSpPr>
        <p:spPr>
          <a:xfrm>
            <a:off x="7086600" y="1690688"/>
            <a:ext cx="1295400" cy="366712"/>
          </a:xfrm>
          <a:prstGeom prst="rect">
            <a:avLst/>
          </a:prstGeom>
          <a:noFill/>
          <a:ln w="9525">
            <a:noFill/>
          </a:ln>
          <a:effectLst>
            <a:outerShdw dist="17961" dir="2699999" algn="ctr" rotWithShape="0">
              <a:srgbClr val="C0C0C0">
                <a:alpha val="50000"/>
              </a:srgbClr>
            </a:outerShdw>
          </a:effectLst>
        </p:spPr>
        <p:txBody>
          <a:bodyPr lIns="0" rIns="0">
            <a:spAutoFit/>
          </a:bodyPr>
          <a:p>
            <a:pPr algn="r">
              <a:spcBef>
                <a:spcPct val="50000"/>
              </a:spcBef>
              <a:buClrTx/>
            </a:pPr>
            <a:r>
              <a:rPr lang="en-US" altLang="zh-CN" b="1" dirty="0">
                <a:solidFill>
                  <a:srgbClr val="CC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en-US" altLang="zh-CN" b="1" baseline="30000" dirty="0">
                <a:solidFill>
                  <a:srgbClr val="CC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</a:t>
            </a:r>
            <a:r>
              <a:rPr lang="en-US" altLang="zh-CN" b="1" dirty="0">
                <a:solidFill>
                  <a:srgbClr val="CC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edition</a:t>
            </a:r>
            <a:endParaRPr lang="en-US" altLang="zh-CN" b="1" dirty="0">
              <a:solidFill>
                <a:srgbClr val="CC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8" name="文本框 3077"/>
          <p:cNvSpPr txBox="1"/>
          <p:nvPr/>
        </p:nvSpPr>
        <p:spPr>
          <a:xfrm>
            <a:off x="5486400" y="2025650"/>
            <a:ext cx="2971800" cy="641350"/>
          </a:xfrm>
          <a:prstGeom prst="rect">
            <a:avLst/>
          </a:prstGeom>
          <a:noFill/>
          <a:ln w="9525">
            <a:noFill/>
          </a:ln>
          <a:effectLst>
            <a:outerShdw dist="17961" dir="2699999" algn="ctr" rotWithShape="0">
              <a:srgbClr val="C0C0C0"/>
            </a:outerShdw>
          </a:effectLst>
        </p:spPr>
        <p:txBody>
          <a:bodyPr>
            <a:spAutoFit/>
          </a:bodyPr>
          <a:p>
            <a:pPr algn="r">
              <a:spcBef>
                <a:spcPct val="50000"/>
              </a:spcBef>
              <a:buClrTx/>
            </a:pPr>
            <a:r>
              <a:rPr lang="en-US" altLang="zh-CN" b="1" i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Steven P. Robbins</a:t>
            </a:r>
            <a:br>
              <a:rPr lang="en-US" altLang="zh-CN" b="1" i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b="1" i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Mary Coulter</a:t>
            </a:r>
            <a:endParaRPr lang="en-US" altLang="zh-CN" b="1" i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079" name="图片 30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143250"/>
            <a:ext cx="5791200" cy="1581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2289"/>
          <p:cNvSpPr>
            <a:spLocks noGrp="1"/>
          </p:cNvSpPr>
          <p:nvPr>
            <p:ph type="title"/>
          </p:nvPr>
        </p:nvSpPr>
        <p:spPr>
          <a:xfrm>
            <a:off x="533400" y="579438"/>
            <a:ext cx="8077200" cy="579437"/>
          </a:xfrm>
          <a:ln/>
        </p:spPr>
        <p:txBody>
          <a:bodyPr anchor="ctr"/>
          <a:p>
            <a:r>
              <a:rPr lang="en-US" altLang="zh-CN">
                <a:ea typeface="宋体" panose="02010600030101010101" pitchFamily="2" charset="-122"/>
              </a:rPr>
              <a:t>Group Structure (cont’d)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291" name="文本占位符 12290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153400" cy="4648200"/>
          </a:xfrm>
          <a:ln/>
        </p:spPr>
        <p:txBody>
          <a:bodyPr/>
          <a:p>
            <a:r>
              <a:rPr lang="en-US" altLang="zh-CN" dirty="0">
                <a:ea typeface="宋体" panose="02010600030101010101" pitchFamily="2" charset="-122"/>
              </a:rPr>
              <a:t>Conformity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Individuals conform in order to be accepted by groups.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Group pressures can have an effect on an individual member’s judgment and attitudes.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effect of conformity is not as strong as it once was, although still a powerful force.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Groupthink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The extensive pressure of others in a strongly cohesive or threatened group that causes individual members to change their opinions to conform to that of the group.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3313"/>
          <p:cNvSpPr>
            <a:spLocks noGrp="1"/>
          </p:cNvSpPr>
          <p:nvPr>
            <p:ph type="title"/>
          </p:nvPr>
        </p:nvSpPr>
        <p:spPr>
          <a:xfrm>
            <a:off x="533400" y="579438"/>
            <a:ext cx="8077200" cy="579437"/>
          </a:xfrm>
          <a:ln/>
        </p:spPr>
        <p:txBody>
          <a:bodyPr anchor="ctr"/>
          <a:p>
            <a:r>
              <a:rPr lang="en-US" altLang="zh-CN">
                <a:ea typeface="宋体" panose="02010600030101010101" pitchFamily="2" charset="-122"/>
              </a:rPr>
              <a:t>Group Structure (cont’d)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3315" name="文本占位符 13314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153400" cy="4648200"/>
          </a:xfrm>
          <a:ln/>
        </p:spPr>
        <p:txBody>
          <a:bodyPr/>
          <a:p>
            <a:r>
              <a:rPr lang="en-US" altLang="zh-CN" dirty="0">
                <a:ea typeface="宋体" panose="02010600030101010101" pitchFamily="2" charset="-122"/>
              </a:rPr>
              <a:t>Status System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formal or informal prestige grading, position, or ranking system for members of a group that serves as  recognition for individual contributions to the group and as a behavioral motivator.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Formal status systems are effective when the perceived ranking of an individual and the status symbols accorded that individual are congruent.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4337"/>
          <p:cNvSpPr>
            <a:spLocks noGrp="1"/>
          </p:cNvSpPr>
          <p:nvPr>
            <p:ph type="title"/>
          </p:nvPr>
        </p:nvSpPr>
        <p:spPr>
          <a:xfrm>
            <a:off x="533400" y="579438"/>
            <a:ext cx="8077200" cy="579437"/>
          </a:xfrm>
          <a:ln/>
        </p:spPr>
        <p:txBody>
          <a:bodyPr anchor="ctr"/>
          <a:p>
            <a:r>
              <a:rPr lang="en-US" altLang="zh-CN">
                <a:ea typeface="宋体" panose="02010600030101010101" pitchFamily="2" charset="-122"/>
              </a:rPr>
              <a:t>Group Structure: Group Size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4339" name="文本占位符 14338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3975100" cy="4648200"/>
          </a:xfrm>
          <a:ln/>
        </p:spPr>
        <p:txBody>
          <a:bodyPr/>
          <a:p>
            <a:pPr/>
            <a:r>
              <a:rPr lang="en-US" altLang="zh-CN" sz="2800" b="1">
                <a:ea typeface="宋体" panose="02010600030101010101" pitchFamily="2" charset="-122"/>
              </a:rPr>
              <a:t>Small groups</a:t>
            </a:r>
            <a:endParaRPr lang="en-US" altLang="zh-CN" sz="2800" b="1">
              <a:ea typeface="宋体" panose="02010600030101010101" pitchFamily="2" charset="-122"/>
            </a:endParaRPr>
          </a:p>
          <a:p>
            <a:pPr lvl="1"/>
            <a:r>
              <a:rPr lang="en-US" altLang="zh-CN" sz="2400" b="1">
                <a:ea typeface="宋体" panose="02010600030101010101" pitchFamily="2" charset="-122"/>
              </a:rPr>
              <a:t>Complete tasks faster than larger groups.</a:t>
            </a:r>
            <a:endParaRPr lang="en-US" altLang="zh-CN" sz="2400" b="1">
              <a:ea typeface="宋体" panose="02010600030101010101" pitchFamily="2" charset="-122"/>
            </a:endParaRPr>
          </a:p>
          <a:p>
            <a:pPr lvl="1"/>
            <a:r>
              <a:rPr lang="en-US" altLang="zh-CN" sz="2400" b="1">
                <a:ea typeface="宋体" panose="02010600030101010101" pitchFamily="2" charset="-122"/>
              </a:rPr>
              <a:t>Make more effective use of facts.</a:t>
            </a:r>
            <a:endParaRPr lang="en-US" altLang="zh-CN" sz="2400" b="1">
              <a:ea typeface="宋体" panose="02010600030101010101" pitchFamily="2" charset="-122"/>
            </a:endParaRPr>
          </a:p>
          <a:p>
            <a:pPr/>
            <a:r>
              <a:rPr lang="en-US" altLang="zh-CN" sz="2800" b="1">
                <a:ea typeface="宋体" panose="02010600030101010101" pitchFamily="2" charset="-122"/>
              </a:rPr>
              <a:t>Large groups</a:t>
            </a:r>
            <a:endParaRPr lang="en-US" altLang="zh-CN" sz="2800" b="1">
              <a:ea typeface="宋体" panose="02010600030101010101" pitchFamily="2" charset="-122"/>
            </a:endParaRPr>
          </a:p>
          <a:p>
            <a:pPr lvl="1"/>
            <a:r>
              <a:rPr lang="en-US" altLang="zh-CN" sz="2400" b="1">
                <a:ea typeface="宋体" panose="02010600030101010101" pitchFamily="2" charset="-122"/>
              </a:rPr>
              <a:t>Solve problems better than small groups.</a:t>
            </a:r>
            <a:endParaRPr lang="en-US" altLang="zh-CN" sz="2400" b="1">
              <a:ea typeface="宋体" panose="02010600030101010101" pitchFamily="2" charset="-122"/>
            </a:endParaRPr>
          </a:p>
          <a:p>
            <a:pPr lvl="1"/>
            <a:r>
              <a:rPr lang="en-US" altLang="zh-CN" sz="2400" b="1">
                <a:ea typeface="宋体" panose="02010600030101010101" pitchFamily="2" charset="-122"/>
              </a:rPr>
              <a:t>Are good for getting diverse input</a:t>
            </a:r>
            <a:endParaRPr lang="en-US" altLang="zh-CN" sz="2400" b="1">
              <a:ea typeface="宋体" panose="02010600030101010101" pitchFamily="2" charset="-122"/>
            </a:endParaRPr>
          </a:p>
          <a:p>
            <a:pPr lvl="1"/>
            <a:r>
              <a:rPr lang="en-US" altLang="zh-CN" sz="2400" b="1">
                <a:ea typeface="宋体" panose="02010600030101010101" pitchFamily="2" charset="-122"/>
              </a:rPr>
              <a:t>Are more effective in fact-finding.</a:t>
            </a:r>
            <a:endParaRPr lang="en-US" altLang="zh-CN" sz="2400" b="1">
              <a:ea typeface="宋体" panose="02010600030101010101" pitchFamily="2" charset="-122"/>
            </a:endParaRPr>
          </a:p>
        </p:txBody>
      </p:sp>
      <p:sp>
        <p:nvSpPr>
          <p:cNvPr id="14340" name="文本占位符 14339"/>
          <p:cNvSpPr>
            <a:spLocks noGrp="1"/>
          </p:cNvSpPr>
          <p:nvPr>
            <p:ph type="body" sz="half" idx="2"/>
          </p:nvPr>
        </p:nvSpPr>
        <p:spPr>
          <a:xfrm>
            <a:off x="4660900" y="1371600"/>
            <a:ext cx="3975100" cy="4648200"/>
          </a:xfrm>
          <a:ln/>
        </p:spPr>
        <p:txBody>
          <a:bodyPr/>
          <a:p>
            <a:pPr/>
            <a:r>
              <a:rPr lang="en-US" altLang="zh-CN" sz="2800" b="1">
                <a:ea typeface="宋体" panose="02010600030101010101" pitchFamily="2" charset="-122"/>
              </a:rPr>
              <a:t>Social Loafing</a:t>
            </a:r>
            <a:endParaRPr lang="en-US" altLang="zh-CN" sz="2800" b="1">
              <a:ea typeface="宋体" panose="02010600030101010101" pitchFamily="2" charset="-122"/>
            </a:endParaRPr>
          </a:p>
          <a:p>
            <a:pPr lvl="1"/>
            <a:r>
              <a:rPr lang="en-US" altLang="zh-CN" sz="2400" b="1">
                <a:ea typeface="宋体" panose="02010600030101010101" pitchFamily="2" charset="-122"/>
              </a:rPr>
              <a:t>The tendency for individuals to expend less effort when working collectively than when work individually</a:t>
            </a:r>
            <a:endParaRPr lang="en-US" altLang="zh-CN" sz="2400" b="1">
              <a:ea typeface="宋体" panose="02010600030101010101" pitchFamily="2" charset="-122"/>
            </a:endParaRPr>
          </a:p>
        </p:txBody>
      </p:sp>
      <p:pic>
        <p:nvPicPr>
          <p:cNvPr id="14341" name="图片 14340" descr="j014968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5800" y="3657600"/>
            <a:ext cx="1717675" cy="2514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5361"/>
          <p:cNvSpPr>
            <a:spLocks noGrp="1"/>
          </p:cNvSpPr>
          <p:nvPr>
            <p:ph type="title"/>
          </p:nvPr>
        </p:nvSpPr>
        <p:spPr>
          <a:xfrm>
            <a:off x="533400" y="579438"/>
            <a:ext cx="8077200" cy="579437"/>
          </a:xfrm>
          <a:ln/>
        </p:spPr>
        <p:txBody>
          <a:bodyPr anchor="ctr"/>
          <a:p>
            <a:r>
              <a:rPr lang="en-US" altLang="zh-CN">
                <a:ea typeface="宋体" panose="02010600030101010101" pitchFamily="2" charset="-122"/>
              </a:rPr>
              <a:t>Group Structure (cont’d)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363" name="文本占位符 15362"/>
          <p:cNvSpPr>
            <a:spLocks noGrp="1"/>
          </p:cNvSpPr>
          <p:nvPr>
            <p:ph type="body" idx="1"/>
          </p:nvPr>
        </p:nvSpPr>
        <p:spPr>
          <a:xfrm>
            <a:off x="533400" y="1371600"/>
            <a:ext cx="8102600" cy="4648200"/>
          </a:xfrm>
          <a:ln/>
        </p:spPr>
        <p:txBody>
          <a:bodyPr/>
          <a:p>
            <a:r>
              <a:rPr lang="en-US" altLang="zh-CN" dirty="0">
                <a:ea typeface="宋体" panose="02010600030101010101" pitchFamily="2" charset="-122"/>
              </a:rPr>
              <a:t>Group Cohesiveness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degree to which members are attracted to a group and share the group’s goals.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Highly cohesive groups are more effective and productive than less cohesive groups when their goals aligned with organizational goals.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5364" name="图片 15363" descr="PE07267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2825" y="4419600"/>
            <a:ext cx="4578350" cy="1390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6385"/>
          <p:cNvSpPr>
            <a:spLocks noGrp="1"/>
          </p:cNvSpPr>
          <p:nvPr>
            <p:ph type="title"/>
          </p:nvPr>
        </p:nvSpPr>
        <p:spPr>
          <a:xfrm>
            <a:off x="533400" y="579438"/>
            <a:ext cx="8077200" cy="1066800"/>
          </a:xfrm>
          <a:ln/>
        </p:spPr>
        <p:txBody>
          <a:bodyPr anchor="ctr"/>
          <a:p>
            <a:r>
              <a:rPr lang="en-US" altLang="zh-CN">
                <a:ea typeface="宋体" panose="02010600030101010101" pitchFamily="2" charset="-122"/>
              </a:rPr>
              <a:t>Group Processes: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Group Decision Making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387" name="文本占位符 16386"/>
          <p:cNvSpPr>
            <a:spLocks noGrp="1"/>
          </p:cNvSpPr>
          <p:nvPr>
            <p:ph type="body" sz="half" idx="1"/>
          </p:nvPr>
        </p:nvSpPr>
        <p:spPr>
          <a:xfrm>
            <a:off x="533400" y="1905000"/>
            <a:ext cx="3975100" cy="4114800"/>
          </a:xfrm>
          <a:ln/>
        </p:spPr>
        <p:txBody>
          <a:bodyPr/>
          <a:p>
            <a:pPr>
              <a:spcBef>
                <a:spcPct val="40000"/>
              </a:spcBef>
            </a:pPr>
            <a:r>
              <a:rPr lang="zh-CN" altLang="en-US" sz="2800" b="1" dirty="0">
                <a:ea typeface="宋体" panose="02010600030101010101" pitchFamily="2" charset="-122"/>
              </a:rPr>
              <a:t>Advantages</a:t>
            </a:r>
            <a:endParaRPr lang="zh-CN" altLang="en-US" sz="2800" b="1" dirty="0"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zh-CN" altLang="en-US" sz="2400" b="1" dirty="0">
                <a:ea typeface="宋体" panose="02010600030101010101" pitchFamily="2" charset="-122"/>
              </a:rPr>
              <a:t>Generates more complete information and knowledge.</a:t>
            </a:r>
            <a:endParaRPr lang="zh-CN" altLang="en-US" sz="2400" b="1" dirty="0"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zh-CN" altLang="en-US" sz="2400" b="1" dirty="0">
                <a:ea typeface="宋体" panose="02010600030101010101" pitchFamily="2" charset="-122"/>
              </a:rPr>
              <a:t>Generates more diverse alternatives</a:t>
            </a:r>
            <a:endParaRPr lang="zh-CN" altLang="en-US" sz="2400" b="1" dirty="0"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zh-CN" altLang="en-US" sz="2400" b="1" dirty="0">
                <a:ea typeface="宋体" panose="02010600030101010101" pitchFamily="2" charset="-122"/>
              </a:rPr>
              <a:t>Increases acceptance of a solution</a:t>
            </a:r>
            <a:endParaRPr lang="zh-CN" altLang="en-US" sz="2400" b="1" dirty="0"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zh-CN" altLang="en-US" sz="2400" b="1" dirty="0">
                <a:ea typeface="宋体" panose="02010600030101010101" pitchFamily="2" charset="-122"/>
              </a:rPr>
              <a:t>Increases legitimacy of decision</a:t>
            </a:r>
            <a:endParaRPr lang="zh-CN" altLang="en-US" sz="2400" b="1" dirty="0"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endParaRPr lang="zh-CN" altLang="en-US" sz="2400" b="1" dirty="0">
              <a:ea typeface="宋体" panose="02010600030101010101" pitchFamily="2" charset="-122"/>
            </a:endParaRPr>
          </a:p>
        </p:txBody>
      </p:sp>
      <p:sp>
        <p:nvSpPr>
          <p:cNvPr id="16388" name="文本占位符 16387"/>
          <p:cNvSpPr>
            <a:spLocks noGrp="1"/>
          </p:cNvSpPr>
          <p:nvPr>
            <p:ph type="body" sz="half" idx="2"/>
          </p:nvPr>
        </p:nvSpPr>
        <p:spPr>
          <a:xfrm>
            <a:off x="4660900" y="1905000"/>
            <a:ext cx="3975100" cy="4114800"/>
          </a:xfrm>
          <a:ln/>
        </p:spPr>
        <p:txBody>
          <a:bodyPr/>
          <a:p>
            <a:pPr>
              <a:spcBef>
                <a:spcPct val="4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Disadvantages</a:t>
            </a:r>
            <a:endParaRPr lang="en-US" altLang="zh-CN" sz="2800" b="1"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zh-CN" sz="2400" b="1">
                <a:ea typeface="宋体" panose="02010600030101010101" pitchFamily="2" charset="-122"/>
              </a:rPr>
              <a:t>Time consuming</a:t>
            </a:r>
            <a:endParaRPr lang="en-US" altLang="zh-CN" sz="2400" b="1"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zh-CN" sz="2400" b="1">
                <a:ea typeface="宋体" panose="02010600030101010101" pitchFamily="2" charset="-122"/>
              </a:rPr>
              <a:t>Minority domination</a:t>
            </a:r>
            <a:endParaRPr lang="en-US" altLang="zh-CN" sz="2400" b="1"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zh-CN" sz="2400" b="1">
                <a:ea typeface="宋体" panose="02010600030101010101" pitchFamily="2" charset="-122"/>
              </a:rPr>
              <a:t>Pressures to conform</a:t>
            </a:r>
            <a:endParaRPr lang="en-US" altLang="zh-CN" sz="2400" b="1"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zh-CN" sz="2400" b="1">
                <a:ea typeface="宋体" panose="02010600030101010101" pitchFamily="2" charset="-122"/>
              </a:rPr>
              <a:t>Ambiguous responsibility</a:t>
            </a:r>
            <a:endParaRPr lang="en-US" altLang="zh-CN" sz="24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7409"/>
          <p:cNvSpPr>
            <a:spLocks noGrp="1"/>
          </p:cNvSpPr>
          <p:nvPr>
            <p:ph type="title"/>
          </p:nvPr>
        </p:nvSpPr>
        <p:spPr>
          <a:xfrm>
            <a:off x="533400" y="579438"/>
            <a:ext cx="8077200" cy="579437"/>
          </a:xfrm>
          <a:ln/>
        </p:spPr>
        <p:txBody>
          <a:bodyPr anchor="ctr"/>
          <a:p>
            <a:r>
              <a:rPr lang="en-US" altLang="zh-CN">
                <a:ea typeface="宋体" panose="02010600030101010101" pitchFamily="2" charset="-122"/>
              </a:rPr>
              <a:t>Group Processes: Conflict Management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7411" name="文本占位符 17410"/>
          <p:cNvSpPr>
            <a:spLocks noGrp="1"/>
          </p:cNvSpPr>
          <p:nvPr>
            <p:ph type="body" idx="1"/>
          </p:nvPr>
        </p:nvSpPr>
        <p:spPr>
          <a:xfrm>
            <a:off x="533400" y="1371600"/>
            <a:ext cx="8102600" cy="4648200"/>
          </a:xfrm>
          <a:ln/>
        </p:spPr>
        <p:txBody>
          <a:bodyPr/>
          <a:p>
            <a:r>
              <a:rPr lang="en-US" altLang="zh-CN" dirty="0">
                <a:ea typeface="宋体" panose="02010600030101010101" pitchFamily="2" charset="-122"/>
              </a:rPr>
              <a:t>Conflict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perceived incompatible differences in a group resulting in some form of interference with or opposition to its assigned tasks.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ct val="4000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Traditional view:</a:t>
            </a:r>
            <a:r>
              <a:rPr lang="en-US" altLang="zh-CN" dirty="0">
                <a:ea typeface="宋体" panose="02010600030101010101" pitchFamily="2" charset="-122"/>
              </a:rPr>
              <a:t> conflict must it avoided.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ct val="4000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Human relations view:</a:t>
            </a:r>
            <a:r>
              <a:rPr lang="en-US" altLang="zh-CN" dirty="0">
                <a:ea typeface="宋体" panose="02010600030101010101" pitchFamily="2" charset="-122"/>
              </a:rPr>
              <a:t> conflict is a natural and inevitable outcome in any group.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ct val="4000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Interactionist view:</a:t>
            </a:r>
            <a:r>
              <a:rPr lang="en-US" altLang="zh-CN" dirty="0">
                <a:ea typeface="宋体" panose="02010600030101010101" pitchFamily="2" charset="-122"/>
              </a:rPr>
              <a:t> conflict can be a positive force and is absolutely necessary for effective group performance.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8433"/>
          <p:cNvSpPr>
            <a:spLocks noGrp="1"/>
          </p:cNvSpPr>
          <p:nvPr>
            <p:ph type="title"/>
          </p:nvPr>
        </p:nvSpPr>
        <p:spPr>
          <a:xfrm>
            <a:off x="533400" y="579438"/>
            <a:ext cx="8077200" cy="1066800"/>
          </a:xfrm>
          <a:ln/>
        </p:spPr>
        <p:txBody>
          <a:bodyPr anchor="ctr"/>
          <a:p>
            <a:r>
              <a:rPr lang="en-US" altLang="zh-CN">
                <a:ea typeface="宋体" panose="02010600030101010101" pitchFamily="2" charset="-122"/>
              </a:rPr>
              <a:t>Group Processes: Conflict Management (cont’d)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8435" name="文本占位符 18434"/>
          <p:cNvSpPr>
            <a:spLocks noGrp="1"/>
          </p:cNvSpPr>
          <p:nvPr>
            <p:ph type="body" idx="1"/>
          </p:nvPr>
        </p:nvSpPr>
        <p:spPr>
          <a:xfrm>
            <a:off x="533400" y="1752600"/>
            <a:ext cx="8102600" cy="4267200"/>
          </a:xfrm>
          <a:ln/>
        </p:spPr>
        <p:txBody>
          <a:bodyPr/>
          <a:p>
            <a:r>
              <a:rPr lang="en-US" altLang="zh-CN" dirty="0">
                <a:ea typeface="宋体" panose="02010600030101010101" pitchFamily="2" charset="-122"/>
              </a:rPr>
              <a:t>Categories of Conflict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Functional conflicts are constructive.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Dysfunction conflicts are destructive.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Types of Conflict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b="1" dirty="0">
                <a:ea typeface="宋体" panose="02010600030101010101" pitchFamily="2" charset="-122"/>
              </a:rPr>
              <a:t>Task conflict:</a:t>
            </a:r>
            <a:r>
              <a:rPr lang="en-US" altLang="zh-CN" dirty="0">
                <a:ea typeface="宋体" panose="02010600030101010101" pitchFamily="2" charset="-122"/>
              </a:rPr>
              <a:t> content and goals of the work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b="1" dirty="0">
                <a:ea typeface="宋体" panose="02010600030101010101" pitchFamily="2" charset="-122"/>
              </a:rPr>
              <a:t>Relationship conflict:</a:t>
            </a:r>
            <a:r>
              <a:rPr lang="en-US" altLang="zh-CN" dirty="0">
                <a:ea typeface="宋体" panose="02010600030101010101" pitchFamily="2" charset="-122"/>
              </a:rPr>
              <a:t> interpersonal relationships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b="1" dirty="0">
                <a:ea typeface="宋体" panose="02010600030101010101" pitchFamily="2" charset="-122"/>
              </a:rPr>
              <a:t>Process conflict:</a:t>
            </a:r>
            <a:r>
              <a:rPr lang="en-US" altLang="zh-CN" dirty="0">
                <a:ea typeface="宋体" panose="02010600030101010101" pitchFamily="2" charset="-122"/>
              </a:rPr>
              <a:t> how the work gets done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9457"/>
          <p:cNvSpPr>
            <a:spLocks noGrp="1"/>
          </p:cNvSpPr>
          <p:nvPr>
            <p:ph type="title"/>
          </p:nvPr>
        </p:nvSpPr>
        <p:spPr>
          <a:xfrm>
            <a:off x="533400" y="579438"/>
            <a:ext cx="8077200" cy="1066800"/>
          </a:xfrm>
          <a:ln/>
        </p:spPr>
        <p:txBody>
          <a:bodyPr anchor="ctr"/>
          <a:p>
            <a:r>
              <a:rPr lang="en-US" altLang="zh-CN">
                <a:ea typeface="宋体" panose="02010600030101010101" pitchFamily="2" charset="-122"/>
              </a:rPr>
              <a:t>Group Processes: Conflict Management (cont’d)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9459" name="文本占位符 19458"/>
          <p:cNvSpPr>
            <a:spLocks noGrp="1"/>
          </p:cNvSpPr>
          <p:nvPr>
            <p:ph type="body" idx="1"/>
          </p:nvPr>
        </p:nvSpPr>
        <p:spPr>
          <a:xfrm>
            <a:off x="533400" y="1752600"/>
            <a:ext cx="8102600" cy="4267200"/>
          </a:xfrm>
          <a:ln/>
        </p:spPr>
        <p:txBody>
          <a:bodyPr/>
          <a:p>
            <a:r>
              <a:rPr lang="en-US" altLang="zh-CN" dirty="0">
                <a:ea typeface="宋体" panose="02010600030101010101" pitchFamily="2" charset="-122"/>
              </a:rPr>
              <a:t>Techniques to Reduce Conflict: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Avoidance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Accommodation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Forcing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Compromise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Collaboration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20481"/>
          <p:cNvSpPr>
            <a:spLocks noGrp="1"/>
          </p:cNvSpPr>
          <p:nvPr>
            <p:ph type="title"/>
          </p:nvPr>
        </p:nvSpPr>
        <p:spPr>
          <a:xfrm>
            <a:off x="533400" y="579438"/>
            <a:ext cx="8077200" cy="579437"/>
          </a:xfrm>
          <a:ln/>
        </p:spPr>
        <p:txBody>
          <a:bodyPr anchor="ctr"/>
          <a:p>
            <a:r>
              <a:rPr lang="en-US" altLang="zh-CN">
                <a:ea typeface="宋体" panose="02010600030101010101" pitchFamily="2" charset="-122"/>
              </a:rPr>
              <a:t>Group Tasks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0483" name="文本占位符 20482"/>
          <p:cNvSpPr>
            <a:spLocks noGrp="1"/>
          </p:cNvSpPr>
          <p:nvPr>
            <p:ph type="body" idx="1"/>
          </p:nvPr>
        </p:nvSpPr>
        <p:spPr>
          <a:xfrm>
            <a:off x="533400" y="1371600"/>
            <a:ext cx="8102600" cy="4648200"/>
          </a:xfrm>
          <a:ln/>
        </p:spPr>
        <p:txBody>
          <a:bodyPr/>
          <a:p>
            <a:r>
              <a:rPr lang="en-US" altLang="zh-CN" dirty="0">
                <a:ea typeface="宋体" panose="02010600030101010101" pitchFamily="2" charset="-122"/>
              </a:rPr>
              <a:t>Highly complex and interdependent tasks require: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Effective communications: discussion among group members.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Controlled conflict: More interaction among group members.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1505"/>
          <p:cNvSpPr>
            <a:spLocks noGrp="1"/>
          </p:cNvSpPr>
          <p:nvPr>
            <p:ph type="title"/>
          </p:nvPr>
        </p:nvSpPr>
        <p:spPr>
          <a:xfrm>
            <a:off x="533400" y="579438"/>
            <a:ext cx="8077200" cy="1066800"/>
          </a:xfrm>
          <a:ln/>
        </p:spPr>
        <p:txBody>
          <a:bodyPr anchor="ctr"/>
          <a:p>
            <a:r>
              <a:rPr lang="en-US" altLang="zh-CN">
                <a:ea typeface="宋体" panose="02010600030101010101" pitchFamily="2" charset="-122"/>
              </a:rPr>
              <a:t>Advantages of Using Teams</a:t>
            </a:r>
            <a:br>
              <a:rPr lang="en-US" altLang="zh-CN">
                <a:ea typeface="宋体" panose="02010600030101010101" pitchFamily="2" charset="-122"/>
              </a:rPr>
            </a:b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1507" name="文本占位符 21506"/>
          <p:cNvSpPr>
            <a:spLocks noGrp="1"/>
          </p:cNvSpPr>
          <p:nvPr>
            <p:ph type="body" idx="1"/>
          </p:nvPr>
        </p:nvSpPr>
        <p:spPr>
          <a:xfrm>
            <a:off x="533400" y="1371600"/>
            <a:ext cx="8102600" cy="4648200"/>
          </a:xfrm>
          <a:ln/>
        </p:spPr>
        <p:txBody>
          <a:bodyPr/>
          <a:p>
            <a:r>
              <a:rPr lang="en-US" altLang="zh-CN">
                <a:ea typeface="宋体" panose="02010600030101010101" pitchFamily="2" charset="-122"/>
              </a:rPr>
              <a:t>Teams outperform individuals.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Teams provide a way to better use employee talents.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Teams are more flexible and responsive.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Teams can be quickly assembled, deployed, refocused, and disbanded.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21508" name="图片 21507" descr="j01986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0538" y="4191000"/>
            <a:ext cx="2201862" cy="19351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4097"/>
          <p:cNvSpPr>
            <a:spLocks noGrp="1"/>
          </p:cNvSpPr>
          <p:nvPr>
            <p:ph type="title"/>
          </p:nvPr>
        </p:nvSpPr>
        <p:spPr>
          <a:xfrm>
            <a:off x="533400" y="493713"/>
            <a:ext cx="8077200" cy="930275"/>
          </a:xfrm>
          <a:ln/>
        </p:spPr>
        <p:txBody>
          <a:bodyPr anchor="t"/>
          <a:p>
            <a:pPr>
              <a:lnSpc>
                <a:spcPct val="110000"/>
              </a:lnSpc>
            </a:pPr>
            <a:r>
              <a:rPr lang="en-US" altLang="zh-CN" sz="2800">
                <a:solidFill>
                  <a:srgbClr val="996633"/>
                </a:solidFill>
                <a:ea typeface="宋体" panose="02010600030101010101" pitchFamily="2" charset="-122"/>
              </a:rPr>
              <a:t>L E A R N I N G  O U T L I N E </a:t>
            </a:r>
            <a:br>
              <a:rPr lang="en-US" altLang="zh-CN" sz="2800">
                <a:solidFill>
                  <a:srgbClr val="996633"/>
                </a:solidFill>
                <a:ea typeface="宋体" panose="02010600030101010101" pitchFamily="2" charset="-122"/>
              </a:rPr>
            </a:br>
            <a:r>
              <a:rPr lang="en-US" altLang="zh-CN" sz="2200" i="1">
                <a:solidFill>
                  <a:srgbClr val="0066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Follow this Learning Outline as you read and study this chapter.</a:t>
            </a:r>
            <a:endParaRPr lang="en-US" altLang="zh-CN" sz="2200" i="1">
              <a:solidFill>
                <a:srgbClr val="0066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9" name="文本占位符 4098"/>
          <p:cNvSpPr>
            <a:spLocks noGrp="1"/>
          </p:cNvSpPr>
          <p:nvPr>
            <p:ph type="body" idx="1"/>
          </p:nvPr>
        </p:nvSpPr>
        <p:spPr>
          <a:xfrm>
            <a:off x="749300" y="1524000"/>
            <a:ext cx="7645400" cy="4495800"/>
          </a:xfrm>
          <a:ln/>
        </p:spPr>
        <p:txBody>
          <a:bodyPr/>
          <a:p>
            <a:pPr>
              <a:spcBef>
                <a:spcPct val="25000"/>
              </a:spcBef>
              <a:buNone/>
            </a:pPr>
            <a:r>
              <a:rPr lang="en-US" altLang="zh-CN" sz="2400" b="1" dirty="0">
                <a:solidFill>
                  <a:srgbClr val="CC3300"/>
                </a:solidFill>
                <a:ea typeface="宋体" panose="02010600030101010101" pitchFamily="2" charset="-122"/>
              </a:rPr>
              <a:t>Understanding Groups</a:t>
            </a:r>
            <a:endParaRPr lang="en-US" altLang="zh-CN" sz="2400" b="1" dirty="0">
              <a:solidFill>
                <a:srgbClr val="CC3300"/>
              </a:solidFill>
              <a:ea typeface="宋体" panose="02010600030101010101" pitchFamily="2" charset="-122"/>
            </a:endParaRPr>
          </a:p>
          <a:p>
            <a:pPr marL="398780" lvl="1" indent="-173355">
              <a:spcBef>
                <a:spcPct val="25000"/>
              </a:spcBef>
              <a:buChar char="•"/>
            </a:pPr>
            <a:r>
              <a:rPr lang="en-US" altLang="zh-CN" sz="2000" b="1" dirty="0">
                <a:ea typeface="宋体" panose="02010600030101010101" pitchFamily="2" charset="-122"/>
              </a:rPr>
              <a:t>Define the different types of groups.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marL="398780" lvl="1" indent="-173355">
              <a:spcBef>
                <a:spcPct val="25000"/>
              </a:spcBef>
              <a:buChar char="•"/>
            </a:pPr>
            <a:r>
              <a:rPr lang="en-US" altLang="zh-CN" sz="2000" b="1" dirty="0">
                <a:ea typeface="宋体" panose="02010600030101010101" pitchFamily="2" charset="-122"/>
              </a:rPr>
              <a:t>Describe the five stage of group development.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>
              <a:spcBef>
                <a:spcPct val="25000"/>
              </a:spcBef>
              <a:buNone/>
            </a:pPr>
            <a:r>
              <a:rPr lang="en-US" altLang="zh-CN" sz="2400" b="1" dirty="0">
                <a:solidFill>
                  <a:srgbClr val="CC3300"/>
                </a:solidFill>
                <a:ea typeface="宋体" panose="02010600030101010101" pitchFamily="2" charset="-122"/>
              </a:rPr>
              <a:t>Explaining Work Group Behavior</a:t>
            </a:r>
            <a:endParaRPr lang="en-US" altLang="zh-CN" sz="2400" b="1" dirty="0">
              <a:solidFill>
                <a:srgbClr val="CC3300"/>
              </a:solidFill>
              <a:ea typeface="宋体" panose="02010600030101010101" pitchFamily="2" charset="-122"/>
            </a:endParaRPr>
          </a:p>
          <a:p>
            <a:pPr marL="398780" lvl="1" indent="-173355">
              <a:spcBef>
                <a:spcPct val="25000"/>
              </a:spcBef>
              <a:buChar char="•"/>
            </a:pPr>
            <a:r>
              <a:rPr lang="en-US" altLang="zh-CN" sz="2000" b="1" dirty="0">
                <a:ea typeface="宋体" panose="02010600030101010101" pitchFamily="2" charset="-122"/>
              </a:rPr>
              <a:t>Explain the major components that determine group performance and satisfaction.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marL="398780" lvl="1" indent="-173355">
              <a:spcBef>
                <a:spcPct val="25000"/>
              </a:spcBef>
              <a:buChar char="•"/>
            </a:pPr>
            <a:r>
              <a:rPr lang="en-US" altLang="zh-CN" sz="2000" b="1" dirty="0">
                <a:ea typeface="宋体" panose="02010600030101010101" pitchFamily="2" charset="-122"/>
              </a:rPr>
              <a:t>Discuss how roles, norms, conformity, status systems, group size, and group cohesiveness influence group behavior.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marL="398780" lvl="1" indent="-173355">
              <a:spcBef>
                <a:spcPct val="25000"/>
              </a:spcBef>
              <a:buChar char="•"/>
            </a:pPr>
            <a:r>
              <a:rPr lang="en-US" altLang="zh-CN" sz="2000" b="1" dirty="0">
                <a:ea typeface="宋体" panose="02010600030101010101" pitchFamily="2" charset="-122"/>
              </a:rPr>
              <a:t>Tell how group norms can both help and hurt an organization.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marL="398780" lvl="1" indent="-173355">
              <a:spcBef>
                <a:spcPct val="25000"/>
              </a:spcBef>
              <a:buChar char="•"/>
            </a:pPr>
            <a:r>
              <a:rPr lang="en-US" altLang="zh-CN" sz="2000" b="1" dirty="0">
                <a:ea typeface="宋体" panose="02010600030101010101" pitchFamily="2" charset="-122"/>
              </a:rPr>
              <a:t>Define group think and social loafing.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21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charRg st="21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59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charRg st="59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105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99">
                                            <p:txEl>
                                              <p:charRg st="105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136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99">
                                            <p:txEl>
                                              <p:charRg st="136" end="2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216" end="3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charRg st="216" end="3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331" end="3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99">
                                            <p:txEl>
                                              <p:charRg st="331" end="3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392" end="4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99">
                                            <p:txEl>
                                              <p:charRg st="392" end="4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22529"/>
          <p:cNvSpPr>
            <a:spLocks noGrp="1"/>
          </p:cNvSpPr>
          <p:nvPr>
            <p:ph type="title"/>
          </p:nvPr>
        </p:nvSpPr>
        <p:spPr>
          <a:xfrm>
            <a:off x="533400" y="579438"/>
            <a:ext cx="8077200" cy="579437"/>
          </a:xfrm>
          <a:ln/>
        </p:spPr>
        <p:txBody>
          <a:bodyPr anchor="ctr"/>
          <a:p>
            <a:r>
              <a:rPr lang="en-US" altLang="zh-CN">
                <a:ea typeface="宋体" panose="02010600030101010101" pitchFamily="2" charset="-122"/>
              </a:rPr>
              <a:t>What Is a Team?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2531" name="文本占位符 22530"/>
          <p:cNvSpPr>
            <a:spLocks noGrp="1"/>
          </p:cNvSpPr>
          <p:nvPr>
            <p:ph type="body" idx="1"/>
          </p:nvPr>
        </p:nvSpPr>
        <p:spPr>
          <a:xfrm>
            <a:off x="533400" y="1371600"/>
            <a:ext cx="8102600" cy="4648200"/>
          </a:xfrm>
          <a:ln/>
        </p:spPr>
        <p:txBody>
          <a:bodyPr/>
          <a:p>
            <a:r>
              <a:rPr lang="en-US" altLang="zh-CN" dirty="0">
                <a:ea typeface="宋体" panose="02010600030101010101" pitchFamily="2" charset="-122"/>
              </a:rPr>
              <a:t>Work Team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group whose members work intensely on a specific common goal using their positive synergy, individual and mutual accountability, and complementary skills.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Types of Teams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Problem-solving teams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Self-managed work teams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Cross-functional teams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Virtual teams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23553"/>
          <p:cNvSpPr>
            <a:spLocks noGrp="1"/>
          </p:cNvSpPr>
          <p:nvPr>
            <p:ph type="title"/>
          </p:nvPr>
        </p:nvSpPr>
        <p:spPr>
          <a:xfrm>
            <a:off x="533400" y="579438"/>
            <a:ext cx="8077200" cy="579437"/>
          </a:xfrm>
          <a:ln/>
        </p:spPr>
        <p:txBody>
          <a:bodyPr anchor="ctr"/>
          <a:p>
            <a:r>
              <a:rPr lang="en-US" altLang="zh-CN">
                <a:ea typeface="宋体" panose="02010600030101010101" pitchFamily="2" charset="-122"/>
              </a:rPr>
              <a:t>Types of Teams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3555" name="文本占位符 23554"/>
          <p:cNvSpPr>
            <a:spLocks noGrp="1"/>
          </p:cNvSpPr>
          <p:nvPr>
            <p:ph type="body" idx="1"/>
          </p:nvPr>
        </p:nvSpPr>
        <p:spPr>
          <a:xfrm>
            <a:off x="533400" y="1371600"/>
            <a:ext cx="8102600" cy="4648200"/>
          </a:xfrm>
          <a:ln/>
        </p:spPr>
        <p:txBody>
          <a:bodyPr/>
          <a:p>
            <a:r>
              <a:rPr lang="en-US" altLang="zh-CN" dirty="0">
                <a:ea typeface="宋体" panose="02010600030101010101" pitchFamily="2" charset="-122"/>
              </a:rPr>
              <a:t>Problem-solving Teams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Employees from the same department and functional area who are involved in efforts to improve work activities or to solve specific problems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Self-managed Work Teams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formal group of employees who operate without a manager and responsible for a complete work process or segment.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4577"/>
          <p:cNvSpPr>
            <a:spLocks noGrp="1"/>
          </p:cNvSpPr>
          <p:nvPr>
            <p:ph type="title"/>
          </p:nvPr>
        </p:nvSpPr>
        <p:spPr>
          <a:xfrm>
            <a:off x="533400" y="579438"/>
            <a:ext cx="8077200" cy="579437"/>
          </a:xfrm>
          <a:ln/>
        </p:spPr>
        <p:txBody>
          <a:bodyPr anchor="ctr"/>
          <a:p>
            <a:r>
              <a:rPr lang="en-US" altLang="zh-CN">
                <a:ea typeface="宋体" panose="02010600030101010101" pitchFamily="2" charset="-122"/>
              </a:rPr>
              <a:t>Types of Teams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4579" name="文本占位符 24578"/>
          <p:cNvSpPr>
            <a:spLocks noGrp="1"/>
          </p:cNvSpPr>
          <p:nvPr>
            <p:ph type="body" idx="1"/>
          </p:nvPr>
        </p:nvSpPr>
        <p:spPr>
          <a:xfrm>
            <a:off x="533400" y="1371600"/>
            <a:ext cx="8102600" cy="4648200"/>
          </a:xfrm>
          <a:ln/>
        </p:spPr>
        <p:txBody>
          <a:bodyPr/>
          <a:p>
            <a:r>
              <a:rPr lang="en-US" altLang="zh-CN" dirty="0">
                <a:ea typeface="宋体" panose="02010600030101010101" pitchFamily="2" charset="-122"/>
              </a:rPr>
              <a:t>Cross-functional Teams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hybrid grouping of individuals who are experts in various specialties and who work together on various tasks.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Virtual Teams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Teams that use computer technology to link physically dispersed members in order to achieve a common goal.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25601"/>
          <p:cNvSpPr>
            <a:spLocks noGrp="1"/>
          </p:cNvSpPr>
          <p:nvPr>
            <p:ph type="title"/>
          </p:nvPr>
        </p:nvSpPr>
        <p:spPr>
          <a:xfrm>
            <a:off x="533400" y="579438"/>
            <a:ext cx="8077200" cy="579437"/>
          </a:xfrm>
          <a:ln/>
        </p:spPr>
        <p:txBody>
          <a:bodyPr anchor="ctr"/>
          <a:p>
            <a:r>
              <a:rPr lang="en-US" altLang="zh-CN">
                <a:ea typeface="宋体" panose="02010600030101010101" pitchFamily="2" charset="-122"/>
              </a:rPr>
              <a:t>Characteristics of Effective Teams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5603" name="文本占位符 25602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3975100" cy="4648200"/>
          </a:xfrm>
          <a:ln/>
        </p:spPr>
        <p:txBody>
          <a:bodyPr/>
          <a:p>
            <a:pPr>
              <a:spcBef>
                <a:spcPct val="35000"/>
              </a:spcBef>
              <a:buClr>
                <a:schemeClr val="tx1"/>
              </a:buClr>
            </a:pPr>
            <a:r>
              <a:rPr lang="en-US" altLang="zh-CN" sz="2800">
                <a:ea typeface="宋体" panose="02010600030101010101" pitchFamily="2" charset="-122"/>
              </a:rPr>
              <a:t>Have a clear understanding of their goals.</a:t>
            </a:r>
            <a:endParaRPr lang="en-US" altLang="zh-CN" sz="2800">
              <a:ea typeface="宋体" panose="02010600030101010101" pitchFamily="2" charset="-122"/>
            </a:endParaRPr>
          </a:p>
          <a:p>
            <a:pPr>
              <a:spcBef>
                <a:spcPct val="35000"/>
              </a:spcBef>
              <a:buClr>
                <a:schemeClr val="tx1"/>
              </a:buClr>
            </a:pPr>
            <a:r>
              <a:rPr lang="en-US" altLang="zh-CN" sz="2800">
                <a:ea typeface="宋体" panose="02010600030101010101" pitchFamily="2" charset="-122"/>
              </a:rPr>
              <a:t>Have competent members with relevant technical and interpersonal skills.</a:t>
            </a:r>
            <a:endParaRPr lang="en-US" altLang="zh-CN" sz="2800">
              <a:ea typeface="宋体" panose="02010600030101010101" pitchFamily="2" charset="-122"/>
            </a:endParaRPr>
          </a:p>
          <a:p>
            <a:pPr>
              <a:spcBef>
                <a:spcPct val="35000"/>
              </a:spcBef>
              <a:buClr>
                <a:schemeClr val="tx1"/>
              </a:buClr>
            </a:pPr>
            <a:r>
              <a:rPr lang="en-US" altLang="zh-CN" sz="2800">
                <a:ea typeface="宋体" panose="02010600030101010101" pitchFamily="2" charset="-122"/>
              </a:rPr>
              <a:t>Exhibit high mutual trust in the character and integrity of their  members.</a:t>
            </a:r>
            <a:endParaRPr lang="en-US" altLang="zh-CN" sz="2800">
              <a:ea typeface="宋体" panose="02010600030101010101" pitchFamily="2" charset="-122"/>
            </a:endParaRPr>
          </a:p>
        </p:txBody>
      </p:sp>
      <p:sp>
        <p:nvSpPr>
          <p:cNvPr id="25604" name="文本占位符 25603"/>
          <p:cNvSpPr>
            <a:spLocks noGrp="1"/>
          </p:cNvSpPr>
          <p:nvPr>
            <p:ph type="body" sz="half" idx="2"/>
          </p:nvPr>
        </p:nvSpPr>
        <p:spPr>
          <a:xfrm>
            <a:off x="4419600" y="1371600"/>
            <a:ext cx="4216400" cy="4648200"/>
          </a:xfrm>
          <a:ln/>
        </p:spPr>
        <p:txBody>
          <a:bodyPr/>
          <a:p>
            <a:pPr>
              <a:spcBef>
                <a:spcPct val="35000"/>
              </a:spcBef>
              <a:buClr>
                <a:schemeClr val="tx1"/>
              </a:buClr>
            </a:pPr>
            <a:r>
              <a:rPr lang="en-US" altLang="zh-CN" sz="2800">
                <a:ea typeface="宋体" panose="02010600030101010101" pitchFamily="2" charset="-122"/>
              </a:rPr>
              <a:t>Are unified in their commitment to team goals.</a:t>
            </a:r>
            <a:endParaRPr lang="en-US" altLang="zh-CN" sz="2800">
              <a:ea typeface="宋体" panose="02010600030101010101" pitchFamily="2" charset="-122"/>
            </a:endParaRPr>
          </a:p>
          <a:p>
            <a:pPr>
              <a:spcBef>
                <a:spcPct val="35000"/>
              </a:spcBef>
              <a:buClr>
                <a:schemeClr val="tx1"/>
              </a:buClr>
            </a:pPr>
            <a:r>
              <a:rPr lang="en-US" altLang="zh-CN" sz="2800">
                <a:ea typeface="宋体" panose="02010600030101010101" pitchFamily="2" charset="-122"/>
              </a:rPr>
              <a:t>Have good communication systems.</a:t>
            </a:r>
            <a:endParaRPr lang="en-US" altLang="zh-CN" sz="2800">
              <a:ea typeface="宋体" panose="02010600030101010101" pitchFamily="2" charset="-122"/>
            </a:endParaRPr>
          </a:p>
          <a:p>
            <a:pPr>
              <a:spcBef>
                <a:spcPct val="35000"/>
              </a:spcBef>
              <a:buClr>
                <a:schemeClr val="tx1"/>
              </a:buClr>
            </a:pPr>
            <a:r>
              <a:rPr lang="en-US" altLang="zh-CN" sz="2800">
                <a:ea typeface="宋体" panose="02010600030101010101" pitchFamily="2" charset="-122"/>
              </a:rPr>
              <a:t>Possess effective negotiating skills</a:t>
            </a:r>
            <a:endParaRPr lang="en-US" altLang="zh-CN" sz="2800">
              <a:ea typeface="宋体" panose="02010600030101010101" pitchFamily="2" charset="-122"/>
            </a:endParaRPr>
          </a:p>
          <a:p>
            <a:pPr>
              <a:spcBef>
                <a:spcPct val="35000"/>
              </a:spcBef>
              <a:buClr>
                <a:schemeClr val="tx1"/>
              </a:buClr>
            </a:pPr>
            <a:r>
              <a:rPr lang="en-US" altLang="zh-CN" sz="2800">
                <a:ea typeface="宋体" panose="02010600030101010101" pitchFamily="2" charset="-122"/>
              </a:rPr>
              <a:t>Have appropriate leadership</a:t>
            </a:r>
            <a:endParaRPr lang="en-US" altLang="zh-CN" sz="2800">
              <a:ea typeface="宋体" panose="02010600030101010101" pitchFamily="2" charset="-122"/>
            </a:endParaRPr>
          </a:p>
          <a:p>
            <a:pPr>
              <a:spcBef>
                <a:spcPct val="35000"/>
              </a:spcBef>
              <a:buClr>
                <a:schemeClr val="tx1"/>
              </a:buClr>
            </a:pPr>
            <a:r>
              <a:rPr lang="en-US" altLang="zh-CN" sz="2800">
                <a:ea typeface="宋体" panose="02010600030101010101" pitchFamily="2" charset="-122"/>
              </a:rPr>
              <a:t>Have both internally and externally supportive environments</a:t>
            </a:r>
            <a:endParaRPr lang="en-US" altLang="zh-CN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5121"/>
          <p:cNvSpPr>
            <a:spLocks noGrp="1"/>
          </p:cNvSpPr>
          <p:nvPr>
            <p:ph type="title"/>
          </p:nvPr>
        </p:nvSpPr>
        <p:spPr>
          <a:xfrm>
            <a:off x="533400" y="493713"/>
            <a:ext cx="8077200" cy="930275"/>
          </a:xfrm>
          <a:ln/>
        </p:spPr>
        <p:txBody>
          <a:bodyPr anchor="t"/>
          <a:p>
            <a:pPr>
              <a:lnSpc>
                <a:spcPct val="110000"/>
              </a:lnSpc>
            </a:pPr>
            <a:r>
              <a:rPr lang="en-US" altLang="zh-CN" sz="2800">
                <a:solidFill>
                  <a:srgbClr val="996633"/>
                </a:solidFill>
                <a:ea typeface="宋体" panose="02010600030101010101" pitchFamily="2" charset="-122"/>
              </a:rPr>
              <a:t>L E A R N I N G  O U T L I N E  (cont’d) </a:t>
            </a:r>
            <a:br>
              <a:rPr lang="en-US" altLang="zh-CN" sz="2800">
                <a:solidFill>
                  <a:srgbClr val="996633"/>
                </a:solidFill>
                <a:ea typeface="宋体" panose="02010600030101010101" pitchFamily="2" charset="-122"/>
              </a:rPr>
            </a:br>
            <a:r>
              <a:rPr lang="en-US" altLang="zh-CN" sz="2200" i="1">
                <a:solidFill>
                  <a:srgbClr val="0066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Follow this Learning Outline as you read and study this chapter.</a:t>
            </a:r>
            <a:endParaRPr lang="en-US" altLang="zh-CN" sz="2200" i="1">
              <a:solidFill>
                <a:srgbClr val="0066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>
          <a:xfrm>
            <a:off x="749300" y="1524000"/>
            <a:ext cx="7645400" cy="4495800"/>
          </a:xfrm>
          <a:ln/>
        </p:spPr>
        <p:txBody>
          <a:bodyPr/>
          <a:p>
            <a:pPr marL="0" indent="0">
              <a:spcBef>
                <a:spcPct val="25000"/>
              </a:spcBef>
              <a:buNone/>
            </a:pPr>
            <a:r>
              <a:rPr lang="en-US" altLang="zh-CN" sz="2400" b="1" dirty="0">
                <a:solidFill>
                  <a:srgbClr val="CC3300"/>
                </a:solidFill>
                <a:ea typeface="宋体" panose="02010600030101010101" pitchFamily="2" charset="-122"/>
              </a:rPr>
              <a:t>Explaining Work Group Behavior (cont’d)</a:t>
            </a:r>
            <a:endParaRPr lang="en-US" altLang="zh-CN" sz="2400" b="1" dirty="0">
              <a:solidFill>
                <a:srgbClr val="CC3300"/>
              </a:solidFill>
              <a:ea typeface="宋体" panose="02010600030101010101" pitchFamily="2" charset="-122"/>
            </a:endParaRPr>
          </a:p>
          <a:p>
            <a:pPr marL="398780" lvl="1" indent="-173355">
              <a:spcBef>
                <a:spcPct val="25000"/>
              </a:spcBef>
              <a:buChar char="•"/>
            </a:pPr>
            <a:r>
              <a:rPr lang="en-US" altLang="zh-CN" sz="2000" b="1" dirty="0">
                <a:ea typeface="宋体" panose="02010600030101010101" pitchFamily="2" charset="-122"/>
              </a:rPr>
              <a:t>Describe the relationships between group cohesiveness and productivity.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marL="398780" lvl="1" indent="-173355">
              <a:spcBef>
                <a:spcPct val="25000"/>
              </a:spcBef>
              <a:buChar char="•"/>
            </a:pPr>
            <a:r>
              <a:rPr lang="en-US" altLang="zh-CN" sz="2000" b="1" dirty="0">
                <a:ea typeface="宋体" panose="02010600030101010101" pitchFamily="2" charset="-122"/>
              </a:rPr>
              <a:t>Discuss how conflict management influences group behavior.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marL="398780" lvl="1" indent="-173355">
              <a:spcBef>
                <a:spcPct val="25000"/>
              </a:spcBef>
              <a:buChar char="•"/>
            </a:pPr>
            <a:r>
              <a:rPr lang="en-US" altLang="zh-CN" sz="2000" b="1" dirty="0">
                <a:ea typeface="宋体" panose="02010600030101010101" pitchFamily="2" charset="-122"/>
              </a:rPr>
              <a:t>Tell the advantages and disadvantages of group decision making.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marL="0" indent="0">
              <a:spcBef>
                <a:spcPct val="25000"/>
              </a:spcBef>
              <a:buNone/>
            </a:pPr>
            <a:r>
              <a:rPr lang="en-US" altLang="zh-CN" sz="2400" b="1" dirty="0">
                <a:solidFill>
                  <a:srgbClr val="CC3300"/>
                </a:solidFill>
                <a:ea typeface="宋体" panose="02010600030101010101" pitchFamily="2" charset="-122"/>
              </a:rPr>
              <a:t>Creating Effective Teams</a:t>
            </a:r>
            <a:endParaRPr lang="en-US" altLang="zh-CN" sz="2400" b="1" dirty="0">
              <a:solidFill>
                <a:srgbClr val="CC3300"/>
              </a:solidFill>
              <a:ea typeface="宋体" panose="02010600030101010101" pitchFamily="2" charset="-122"/>
            </a:endParaRPr>
          </a:p>
          <a:p>
            <a:pPr marL="398780" lvl="1" indent="-173355">
              <a:spcBef>
                <a:spcPct val="25000"/>
              </a:spcBef>
              <a:buChar char="•"/>
            </a:pPr>
            <a:r>
              <a:rPr lang="en-US" altLang="zh-CN" sz="2000" b="1" dirty="0">
                <a:ea typeface="宋体" panose="02010600030101010101" pitchFamily="2" charset="-122"/>
              </a:rPr>
              <a:t>Compare groups and teams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marL="398780" lvl="1" indent="-173355">
              <a:spcBef>
                <a:spcPct val="25000"/>
              </a:spcBef>
              <a:buChar char="•"/>
            </a:pPr>
            <a:r>
              <a:rPr lang="en-US" altLang="zh-CN" sz="2000" b="1" dirty="0">
                <a:ea typeface="宋体" panose="02010600030101010101" pitchFamily="2" charset="-122"/>
              </a:rPr>
              <a:t>Explain why teams have become so popular.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marL="398780" lvl="1" indent="-173355">
              <a:spcBef>
                <a:spcPct val="25000"/>
              </a:spcBef>
              <a:buChar char="•"/>
            </a:pPr>
            <a:r>
              <a:rPr lang="en-US" altLang="zh-CN" sz="2000" b="1" dirty="0">
                <a:ea typeface="宋体" panose="02010600030101010101" pitchFamily="2" charset="-122"/>
              </a:rPr>
              <a:t>Describe the four most common types of teams.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marL="398780" lvl="1" indent="-173355">
              <a:spcBef>
                <a:spcPct val="25000"/>
              </a:spcBef>
              <a:buChar char="•"/>
            </a:pPr>
            <a:r>
              <a:rPr lang="en-US" altLang="zh-CN" sz="2000" b="1" dirty="0">
                <a:ea typeface="宋体" panose="02010600030101010101" pitchFamily="2" charset="-122"/>
              </a:rPr>
              <a:t>List the characteristics of effective teams.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4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charRg st="40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112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charRg st="112" end="1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171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charRg st="171" end="2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235" end="2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3">
                                            <p:txEl>
                                              <p:charRg st="235" end="2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260" end="2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3">
                                            <p:txEl>
                                              <p:charRg st="260" end="2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285" end="3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charRg st="285" end="3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327" end="3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23">
                                            <p:txEl>
                                              <p:charRg st="327" end="3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373" end="4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23">
                                            <p:txEl>
                                              <p:charRg st="373" end="4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>
            <a:spLocks noGrp="1"/>
          </p:cNvSpPr>
          <p:nvPr>
            <p:ph type="title"/>
          </p:nvPr>
        </p:nvSpPr>
        <p:spPr>
          <a:xfrm>
            <a:off x="533400" y="579438"/>
            <a:ext cx="8077200" cy="579437"/>
          </a:xfrm>
          <a:ln/>
        </p:spPr>
        <p:txBody>
          <a:bodyPr anchor="ctr"/>
          <a:p>
            <a:r>
              <a:rPr lang="en-US" altLang="zh-CN">
                <a:ea typeface="宋体" panose="02010600030101010101" pitchFamily="2" charset="-122"/>
              </a:rPr>
              <a:t>Understanding Groups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147" name="文本占位符 6146"/>
          <p:cNvSpPr>
            <a:spLocks noGrp="1"/>
          </p:cNvSpPr>
          <p:nvPr>
            <p:ph type="body" idx="1"/>
          </p:nvPr>
        </p:nvSpPr>
        <p:spPr>
          <a:xfrm>
            <a:off x="533400" y="1371600"/>
            <a:ext cx="8102600" cy="4648200"/>
          </a:xfrm>
          <a:ln/>
        </p:spPr>
        <p:txBody>
          <a:bodyPr/>
          <a:p>
            <a:r>
              <a:rPr lang="en-US" altLang="zh-CN" dirty="0">
                <a:ea typeface="宋体" panose="02010600030101010101" pitchFamily="2" charset="-122"/>
              </a:rPr>
              <a:t>Group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Two or more interacting and interdependent individuals who come together to achieve particular goals.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Formal groups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Work groups defined by the organization’s structure that have designated work assignments and tasks.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/>
            <a:r>
              <a:rPr lang="en-US" altLang="zh-CN" dirty="0">
                <a:ea typeface="宋体" panose="02010600030101010101" pitchFamily="2" charset="-122"/>
              </a:rPr>
              <a:t>Appropriate behaviors are defined by and directed toward organizational goals.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Informal groups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Groups that are independently formed to meet the social needs of their members.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>
            <a:spLocks noGrp="1"/>
          </p:cNvSpPr>
          <p:nvPr>
            <p:ph type="title"/>
          </p:nvPr>
        </p:nvSpPr>
        <p:spPr>
          <a:xfrm>
            <a:off x="533400" y="579438"/>
            <a:ext cx="8077200" cy="579437"/>
          </a:xfrm>
          <a:ln/>
        </p:spPr>
        <p:txBody>
          <a:bodyPr anchor="ctr"/>
          <a:p>
            <a:r>
              <a:rPr lang="en-US" altLang="zh-CN">
                <a:ea typeface="宋体" panose="02010600030101010101" pitchFamily="2" charset="-122"/>
              </a:rPr>
              <a:t>Stages in Group Development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171" name="文本占位符 7170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3975100" cy="4648200"/>
          </a:xfrm>
          <a:ln/>
        </p:spPr>
        <p:txBody>
          <a:bodyPr/>
          <a:p>
            <a:pPr/>
            <a:r>
              <a:rPr lang="en-US" altLang="zh-CN" sz="2000" b="1">
                <a:ea typeface="宋体" panose="02010600030101010101" pitchFamily="2" charset="-122"/>
              </a:rPr>
              <a:t>Forming</a:t>
            </a:r>
            <a:endParaRPr lang="en-US" altLang="zh-CN" sz="2000" b="1">
              <a:ea typeface="宋体" panose="02010600030101010101" pitchFamily="2" charset="-122"/>
            </a:endParaRPr>
          </a:p>
          <a:p>
            <a:pPr lvl="1"/>
            <a:r>
              <a:rPr lang="en-US" altLang="zh-CN" sz="1800" b="1">
                <a:ea typeface="宋体" panose="02010600030101010101" pitchFamily="2" charset="-122"/>
              </a:rPr>
              <a:t>Members join and begin the process of defining the group’s purpose, structure, and leadership.</a:t>
            </a:r>
            <a:endParaRPr lang="en-US" altLang="zh-CN" sz="1800" b="1">
              <a:ea typeface="宋体" panose="02010600030101010101" pitchFamily="2" charset="-122"/>
            </a:endParaRPr>
          </a:p>
          <a:p>
            <a:pPr/>
            <a:r>
              <a:rPr lang="en-US" altLang="zh-CN" sz="2000" b="1">
                <a:ea typeface="宋体" panose="02010600030101010101" pitchFamily="2" charset="-122"/>
              </a:rPr>
              <a:t>Storming</a:t>
            </a:r>
            <a:endParaRPr lang="en-US" altLang="zh-CN" sz="2000" b="1">
              <a:ea typeface="宋体" panose="02010600030101010101" pitchFamily="2" charset="-122"/>
            </a:endParaRPr>
          </a:p>
          <a:p>
            <a:pPr lvl="1"/>
            <a:r>
              <a:rPr lang="en-US" altLang="zh-CN" sz="1800" b="1">
                <a:ea typeface="宋体" panose="02010600030101010101" pitchFamily="2" charset="-122"/>
              </a:rPr>
              <a:t>Intragroup conflict occurs as individuals resist control by the group and disagree over leadership.</a:t>
            </a:r>
            <a:endParaRPr lang="en-US" altLang="zh-CN" sz="1800" b="1">
              <a:ea typeface="宋体" panose="02010600030101010101" pitchFamily="2" charset="-122"/>
            </a:endParaRPr>
          </a:p>
          <a:p>
            <a:pPr/>
            <a:r>
              <a:rPr lang="en-US" altLang="zh-CN" sz="2000" b="1">
                <a:ea typeface="宋体" panose="02010600030101010101" pitchFamily="2" charset="-122"/>
              </a:rPr>
              <a:t>Norming</a:t>
            </a:r>
            <a:endParaRPr lang="en-US" altLang="zh-CN" sz="2000" b="1">
              <a:ea typeface="宋体" panose="02010600030101010101" pitchFamily="2" charset="-122"/>
            </a:endParaRPr>
          </a:p>
          <a:p>
            <a:pPr lvl="1"/>
            <a:r>
              <a:rPr lang="en-US" altLang="zh-CN" sz="1800" b="1">
                <a:ea typeface="宋体" panose="02010600030101010101" pitchFamily="2" charset="-122"/>
              </a:rPr>
              <a:t>Close relationships develop as the group becomes cohesive and establishes its norms for acceptable behavior.</a:t>
            </a:r>
            <a:endParaRPr lang="en-US" altLang="zh-CN" sz="1800" b="1">
              <a:ea typeface="宋体" panose="02010600030101010101" pitchFamily="2" charset="-122"/>
            </a:endParaRPr>
          </a:p>
        </p:txBody>
      </p:sp>
      <p:sp>
        <p:nvSpPr>
          <p:cNvPr id="7172" name="文本占位符 7171"/>
          <p:cNvSpPr>
            <a:spLocks noGrp="1"/>
          </p:cNvSpPr>
          <p:nvPr>
            <p:ph type="body" sz="half" idx="2"/>
          </p:nvPr>
        </p:nvSpPr>
        <p:spPr>
          <a:xfrm>
            <a:off x="4660900" y="1371600"/>
            <a:ext cx="3975100" cy="4648200"/>
          </a:xfrm>
          <a:ln/>
        </p:spPr>
        <p:txBody>
          <a:bodyPr/>
          <a:p>
            <a:pPr/>
            <a:r>
              <a:rPr lang="zh-CN" altLang="en-US" sz="2000" b="1" dirty="0">
                <a:ea typeface="宋体" panose="02010600030101010101" pitchFamily="2" charset="-122"/>
              </a:rPr>
              <a:t>Performing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pPr lvl="1"/>
            <a:r>
              <a:rPr lang="zh-CN" altLang="en-US" sz="1800" b="1" dirty="0">
                <a:ea typeface="宋体" panose="02010600030101010101" pitchFamily="2" charset="-122"/>
              </a:rPr>
              <a:t>A fully functional group structure allows the group to focus on performing the task at hand.</a:t>
            </a:r>
            <a:endParaRPr lang="zh-CN" altLang="en-US" sz="1800" b="1" dirty="0">
              <a:ea typeface="宋体" panose="02010600030101010101" pitchFamily="2" charset="-122"/>
            </a:endParaRPr>
          </a:p>
          <a:p>
            <a:pPr/>
            <a:r>
              <a:rPr lang="zh-CN" altLang="en-US" sz="2000" b="1" dirty="0">
                <a:ea typeface="宋体" panose="02010600030101010101" pitchFamily="2" charset="-122"/>
              </a:rPr>
              <a:t>Adjourning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pPr lvl="1"/>
            <a:r>
              <a:rPr lang="zh-CN" altLang="en-US" sz="1800" b="1" dirty="0">
                <a:ea typeface="宋体" panose="02010600030101010101" pitchFamily="2" charset="-122"/>
              </a:rPr>
              <a:t>The group prepares to disband and is no longer concerned with high levels of performance.</a:t>
            </a:r>
            <a:endParaRPr lang="zh-CN" altLang="en-US" sz="1800" b="1" dirty="0">
              <a:ea typeface="宋体" panose="02010600030101010101" pitchFamily="2" charset="-122"/>
            </a:endParaRPr>
          </a:p>
          <a:p>
            <a:pPr lvl="1"/>
            <a:endParaRPr lang="zh-CN" altLang="en-US" sz="18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8193"/>
          <p:cNvSpPr>
            <a:spLocks noGrp="1"/>
          </p:cNvSpPr>
          <p:nvPr>
            <p:ph type="title"/>
          </p:nvPr>
        </p:nvSpPr>
        <p:spPr>
          <a:xfrm>
            <a:off x="533400" y="579438"/>
            <a:ext cx="8077200" cy="579437"/>
          </a:xfrm>
          <a:ln/>
        </p:spPr>
        <p:txBody>
          <a:bodyPr anchor="ctr"/>
          <a:p>
            <a:r>
              <a:rPr lang="en-US" altLang="zh-CN">
                <a:ea typeface="宋体" panose="02010600030101010101" pitchFamily="2" charset="-122"/>
              </a:rPr>
              <a:t>Work Group Behavior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195" name="文本占位符 8194"/>
          <p:cNvSpPr>
            <a:spLocks noGrp="1"/>
          </p:cNvSpPr>
          <p:nvPr>
            <p:ph type="body" idx="1"/>
          </p:nvPr>
        </p:nvSpPr>
        <p:spPr>
          <a:xfrm>
            <a:off x="533400" y="1371600"/>
            <a:ext cx="8102600" cy="4648200"/>
          </a:xfrm>
          <a:ln/>
        </p:spPr>
        <p:txBody>
          <a:bodyPr/>
          <a:p>
            <a:r>
              <a:rPr lang="en-US" altLang="zh-CN" dirty="0">
                <a:ea typeface="宋体" panose="02010600030101010101" pitchFamily="2" charset="-122"/>
              </a:rPr>
              <a:t>Internal Variables Affecting Group Behavior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individual abilities of the group’s members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size of the group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level of conflict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internal pressures on members to conform o the group’s norms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9217"/>
          <p:cNvSpPr>
            <a:spLocks noGrp="1"/>
          </p:cNvSpPr>
          <p:nvPr>
            <p:ph type="title"/>
          </p:nvPr>
        </p:nvSpPr>
        <p:spPr>
          <a:xfrm>
            <a:off x="533400" y="579438"/>
            <a:ext cx="8077200" cy="579437"/>
          </a:xfrm>
          <a:ln/>
        </p:spPr>
        <p:txBody>
          <a:bodyPr anchor="ctr"/>
          <a:p>
            <a:r>
              <a:rPr lang="en-US" altLang="zh-CN">
                <a:ea typeface="宋体" panose="02010600030101010101" pitchFamily="2" charset="-122"/>
              </a:rPr>
              <a:t>Conditions Affecting Group Behavior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219" name="文本占位符 9218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3975100" cy="4648200"/>
          </a:xfrm>
          <a:ln/>
        </p:spPr>
        <p:txBody>
          <a:bodyPr/>
          <a:p>
            <a:pPr/>
            <a:r>
              <a:rPr lang="en-US" altLang="zh-CN" sz="2800">
                <a:ea typeface="宋体" panose="02010600030101010101" pitchFamily="2" charset="-122"/>
              </a:rPr>
              <a:t>External (Organizational) Conditions</a:t>
            </a:r>
            <a:endParaRPr lang="en-US" altLang="zh-CN" sz="2800"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Overall strategy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Authority structures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Formal regulations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Available organizational resources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Employee selection criteria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Performance management (appraisal) system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Organizational culture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General physical layout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9220" name="文本占位符 9219"/>
          <p:cNvSpPr>
            <a:spLocks noGrp="1"/>
          </p:cNvSpPr>
          <p:nvPr>
            <p:ph type="body" sz="half" idx="2"/>
          </p:nvPr>
        </p:nvSpPr>
        <p:spPr>
          <a:xfrm>
            <a:off x="4660900" y="1371600"/>
            <a:ext cx="3975100" cy="4648200"/>
          </a:xfrm>
          <a:ln/>
        </p:spPr>
        <p:txBody>
          <a:bodyPr/>
          <a:p>
            <a:pPr/>
            <a:r>
              <a:rPr lang="zh-CN" altLang="en-US" sz="2800" dirty="0">
                <a:ea typeface="宋体" panose="02010600030101010101" pitchFamily="2" charset="-122"/>
              </a:rPr>
              <a:t>Internal Group </a:t>
            </a:r>
            <a:br>
              <a:rPr lang="zh-CN" altLang="en-US" sz="2800" dirty="0">
                <a:ea typeface="宋体" panose="02010600030101010101" pitchFamily="2" charset="-122"/>
              </a:rPr>
            </a:br>
            <a:r>
              <a:rPr lang="zh-CN" altLang="en-US" sz="2800" dirty="0">
                <a:ea typeface="宋体" panose="02010600030101010101" pitchFamily="2" charset="-122"/>
              </a:rPr>
              <a:t>Variables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Individual competencies and traits of members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Group structure 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Size of the group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Cohesiveness and the level of intragroup conflict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Internal pressures on members to conform o the group’s norms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/>
            <a:endParaRPr lang="zh-CN" altLang="en-US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0241"/>
          <p:cNvSpPr>
            <a:spLocks noGrp="1"/>
          </p:cNvSpPr>
          <p:nvPr>
            <p:ph type="title"/>
          </p:nvPr>
        </p:nvSpPr>
        <p:spPr>
          <a:xfrm>
            <a:off x="533400" y="579438"/>
            <a:ext cx="8077200" cy="579437"/>
          </a:xfrm>
          <a:ln/>
        </p:spPr>
        <p:txBody>
          <a:bodyPr anchor="ctr"/>
          <a:p>
            <a:r>
              <a:rPr lang="en-US" altLang="zh-CN">
                <a:ea typeface="宋体" panose="02010600030101010101" pitchFamily="2" charset="-122"/>
              </a:rPr>
              <a:t>Group Structure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243" name="文本占位符 1024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153400" cy="4648200"/>
          </a:xfrm>
          <a:ln/>
        </p:spPr>
        <p:txBody>
          <a:bodyPr/>
          <a:p>
            <a:r>
              <a:rPr lang="en-US" altLang="zh-CN" dirty="0">
                <a:ea typeface="宋体" panose="02010600030101010101" pitchFamily="2" charset="-122"/>
              </a:rPr>
              <a:t>Role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set of expected behavior patterns attributed to someone who occupies a given position in a social unit that assist the group in task accomplishment or maintaining group member satisfaction.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b="1" dirty="0">
                <a:ea typeface="宋体" panose="02010600030101010101" pitchFamily="2" charset="-122"/>
              </a:rPr>
              <a:t>Role conflict:</a:t>
            </a:r>
            <a:r>
              <a:rPr lang="en-US" altLang="zh-CN" dirty="0">
                <a:ea typeface="宋体" panose="02010600030101010101" pitchFamily="2" charset="-122"/>
              </a:rPr>
              <a:t> experiencing differing role expectations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b="1" dirty="0">
                <a:ea typeface="宋体" panose="02010600030101010101" pitchFamily="2" charset="-122"/>
              </a:rPr>
              <a:t>Role ambiguity:</a:t>
            </a:r>
            <a:r>
              <a:rPr lang="en-US" altLang="zh-CN" dirty="0">
                <a:ea typeface="宋体" panose="02010600030101010101" pitchFamily="2" charset="-122"/>
              </a:rPr>
              <a:t> uncertainty about role expectations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1265"/>
          <p:cNvSpPr>
            <a:spLocks noGrp="1"/>
          </p:cNvSpPr>
          <p:nvPr>
            <p:ph type="title"/>
          </p:nvPr>
        </p:nvSpPr>
        <p:spPr>
          <a:xfrm>
            <a:off x="533400" y="579438"/>
            <a:ext cx="8077200" cy="579437"/>
          </a:xfrm>
          <a:ln/>
        </p:spPr>
        <p:txBody>
          <a:bodyPr anchor="ctr"/>
          <a:p>
            <a:r>
              <a:rPr lang="en-US" altLang="zh-CN">
                <a:ea typeface="宋体" panose="02010600030101010101" pitchFamily="2" charset="-122"/>
              </a:rPr>
              <a:t>Group Structure (cont’d)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267" name="文本占位符 11266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153400" cy="4648200"/>
          </a:xfrm>
          <a:ln/>
        </p:spPr>
        <p:txBody>
          <a:bodyPr/>
          <a:p>
            <a:r>
              <a:rPr lang="en-US" altLang="zh-CN" dirty="0">
                <a:ea typeface="宋体" panose="02010600030101010101" pitchFamily="2" charset="-122"/>
              </a:rPr>
              <a:t>Norms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Acceptable standards or expectations that are shared by the group’s members.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Common types of norms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Effort and performance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/>
            <a:r>
              <a:rPr lang="en-US" altLang="zh-CN" dirty="0">
                <a:ea typeface="宋体" panose="02010600030101010101" pitchFamily="2" charset="-122"/>
              </a:rPr>
              <a:t>Output levels, absenteeism, promptness, socializing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Dress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Loyalty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7558</Words>
  <Application>WPS 演示</Application>
  <PresentationFormat>在屏幕上显示</PresentationFormat>
  <Paragraphs>228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Times New Roman</vt:lpstr>
      <vt:lpstr>Tahoma</vt:lpstr>
      <vt:lpstr>微软雅黑</vt:lpstr>
      <vt:lpstr>Arial Unicode MS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Vandaag</dc:creator>
  <cp:lastModifiedBy>中航大经济与管理学院李国栋</cp:lastModifiedBy>
  <cp:revision>5</cp:revision>
  <dcterms:created xsi:type="dcterms:W3CDTF">2013-01-25T01:44:32Z</dcterms:created>
  <dcterms:modified xsi:type="dcterms:W3CDTF">2018-10-15T00:22:57Z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2052-10.1.0.7359</vt:lpwstr>
  </property>
</Properties>
</file>