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0AE566-E677-4C51-819F-C039FEA9003F}" type="datetimeFigureOut">
              <a:rPr lang="en-US" smtClean="0"/>
              <a:pPr/>
              <a:t>4/10/2014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DC6C6-B87B-4424-9E0C-8BAD70350B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EBE4914C-8E16-4C7A-9D1C-D76986B1B9F2}"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E14A3E67-AFE3-429D-BA01-B1CF135978B8}" type="slidenum">
              <a:rPr lang="en-US"/>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Frederick Herzberg’s </a:t>
            </a:r>
            <a:r>
              <a:rPr lang="en-US" i="1" smtClean="0"/>
              <a:t>Two-Factor Theory </a:t>
            </a:r>
            <a:r>
              <a:rPr lang="en-US" smtClean="0"/>
              <a:t>(also called </a:t>
            </a:r>
            <a:r>
              <a:rPr lang="en-US" i="1" smtClean="0"/>
              <a:t>Motivation-Hygiene Theory</a:t>
            </a:r>
            <a:r>
              <a:rPr lang="en-US" smtClean="0"/>
              <a:t>) proposes that intrinsic factors are related to job satisfaction, while extrinsic factors are associated with job dissatisfaction. Herzberg wanted to know when people felt exceptionally good (satisfied) or bad (dissatisfied) about their jobs. (These findings are shown in Exhibit 16-2.)</a:t>
            </a:r>
          </a:p>
        </p:txBody>
      </p:sp>
      <p:sp>
        <p:nvSpPr>
          <p:cNvPr id="4" name="Slide Number Placeholder 3"/>
          <p:cNvSpPr>
            <a:spLocks noGrp="1"/>
          </p:cNvSpPr>
          <p:nvPr>
            <p:ph type="sldNum" sz="quarter" idx="5"/>
          </p:nvPr>
        </p:nvSpPr>
        <p:spPr/>
        <p:txBody>
          <a:bodyPr/>
          <a:lstStyle/>
          <a:p>
            <a:fld id="{E86CC10D-466C-4445-8BD5-C16F7AE1E52A}" type="slidenum">
              <a:rPr lang="en-US"/>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 shown in Exhibit 16-3, Herzberg proposed that a dual continuum existed: The opposite of “satisfaction” is “no satisfaction,” and the opposite of “dissatisfaction” is “no dissatisfaction.”</a:t>
            </a:r>
          </a:p>
        </p:txBody>
      </p:sp>
      <p:sp>
        <p:nvSpPr>
          <p:cNvPr id="4" name="Slide Number Placeholder 3"/>
          <p:cNvSpPr>
            <a:spLocks noGrp="1"/>
          </p:cNvSpPr>
          <p:nvPr>
            <p:ph type="sldNum" sz="quarter" idx="5"/>
          </p:nvPr>
        </p:nvSpPr>
        <p:spPr/>
        <p:txBody>
          <a:bodyPr/>
          <a:lstStyle/>
          <a:p>
            <a:fld id="{BA8D762D-34CA-475D-BD88-1A53CF6739C0}" type="slidenum">
              <a:rPr lang="en-US"/>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87BEDA2B-6C35-4A3E-8C69-997A889BDF1C}" type="slidenum">
              <a:rPr lang="en-US"/>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5463CB48-6457-4489-A73B-AA98CC59CBFD}" type="slidenum">
              <a:rPr lang="en-US"/>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All three of these needs can be measured by using a projective test (known as the Thematic Apperception Test or TAT) in which respondents react to a set of pictures. Each picture is briefly shown to a person who writes a story based on the picture (see Exhibit 16-4 for some examples). Trained interpreters then determine the individual’s levels of nAch, nPow, and nAff from the stories written.</a:t>
            </a:r>
          </a:p>
        </p:txBody>
      </p:sp>
      <p:sp>
        <p:nvSpPr>
          <p:cNvPr id="4" name="Slide Number Placeholder 3"/>
          <p:cNvSpPr>
            <a:spLocks noGrp="1"/>
          </p:cNvSpPr>
          <p:nvPr>
            <p:ph type="sldNum" sz="quarter" idx="5"/>
          </p:nvPr>
        </p:nvSpPr>
        <p:spPr/>
        <p:txBody>
          <a:bodyPr/>
          <a:lstStyle/>
          <a:p>
            <a:fld id="{CF2F5E01-04EF-4BD3-8592-EE4B07DF3F27}" type="slidenum">
              <a:rPr lang="en-US"/>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6D35CA6A-249D-459C-BFC5-DEF150770BBC}" type="slidenum">
              <a:rPr lang="en-US"/>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466A7E9E-C70B-4DFD-B451-37B7A5B4EE27}" type="slidenum">
              <a:rPr lang="en-US"/>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Exhibit 16-5 summarizes the relationships among goals, motivation, and performance. Our overall conclusion is that the intention to work toward difficult and specific goals is a powerful motivating force. Under the proper conditions, it can lead to higher performance. However, no evidence indicates that such goals are associated with increased job satisfaction.</a:t>
            </a:r>
          </a:p>
        </p:txBody>
      </p:sp>
      <p:sp>
        <p:nvSpPr>
          <p:cNvPr id="4" name="Slide Number Placeholder 3"/>
          <p:cNvSpPr>
            <a:spLocks noGrp="1"/>
          </p:cNvSpPr>
          <p:nvPr>
            <p:ph type="sldNum" sz="quarter" idx="5"/>
          </p:nvPr>
        </p:nvSpPr>
        <p:spPr/>
        <p:txBody>
          <a:bodyPr/>
          <a:lstStyle/>
          <a:p>
            <a:fld id="{95D3F479-530B-4E5A-8015-88F3ED2A23C0}" type="slidenum">
              <a:rPr lang="en-US"/>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2777FC1F-297D-4D77-890E-A8D17F68A8B8}" type="slidenum">
              <a:rPr lang="en-US"/>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7DB11FF4-E622-45B3-955B-2F28FD0D7C60}"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2134BE75-F94B-4122-B571-2EC5B672CD14}" type="slidenum">
              <a:rPr lang="en-US"/>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311C5D3F-2711-435F-B508-BF92B4CB482F}" type="slidenum">
              <a:rPr lang="en-US"/>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094098EF-059E-423F-86D9-6AC04234C135}" type="slidenum">
              <a:rPr lang="en-US"/>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3C829969-5A07-4B88-8DFB-194E0EC0AB0E}" type="slidenum">
              <a:rPr lang="en-US"/>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JCM is shown in Exhibit 16-6. Notice how the first three dimensions—skill variety, task identity, and task significance—combine to create meaningful work. In other words, if these three characteristics exist in a job, we can predict that the person will view his or her job as being important, valuable, and worthwhile.</a:t>
            </a:r>
          </a:p>
        </p:txBody>
      </p:sp>
      <p:sp>
        <p:nvSpPr>
          <p:cNvPr id="4" name="Slide Number Placeholder 3"/>
          <p:cNvSpPr>
            <a:spLocks noGrp="1"/>
          </p:cNvSpPr>
          <p:nvPr>
            <p:ph type="sldNum" sz="quarter" idx="5"/>
          </p:nvPr>
        </p:nvSpPr>
        <p:spPr/>
        <p:txBody>
          <a:bodyPr/>
          <a:lstStyle/>
          <a:p>
            <a:fld id="{6C30F5B5-0E31-4494-86F0-12B9D24139D4}" type="slidenum">
              <a:rPr lang="en-US"/>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FB99268B-B09F-4D87-86AC-7D59B7F96530}" type="slidenum">
              <a:rPr lang="en-US"/>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JCM provides specific guidance to managers for job design (see Exhibit 16-7). These suggestions specify the types of changes that are most likely to lead to improvement in the five core job dimensions.</a:t>
            </a:r>
          </a:p>
        </p:txBody>
      </p:sp>
      <p:sp>
        <p:nvSpPr>
          <p:cNvPr id="4" name="Slide Number Placeholder 3"/>
          <p:cNvSpPr>
            <a:spLocks noGrp="1"/>
          </p:cNvSpPr>
          <p:nvPr>
            <p:ph type="sldNum" sz="quarter" idx="5"/>
          </p:nvPr>
        </p:nvSpPr>
        <p:spPr/>
        <p:txBody>
          <a:bodyPr/>
          <a:lstStyle/>
          <a:p>
            <a:fld id="{1A561E6A-43BF-4D1E-9D31-D00F8794A3E6}" type="slidenum">
              <a:rPr lang="en-US"/>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B5656B32-FFA0-4248-A28C-F9A44404FE41}" type="slidenum">
              <a:rPr lang="en-US"/>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3DCA8FE3-A7F2-4909-AE5E-159366A1BFC3}" type="slidenum">
              <a:rPr lang="en-US"/>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Equity theory, developed by J. Stacey Adams, proposes that employees compare what they get from a job (outcomes) in relation to what they put into it (inputs), and then they compare their inputs–outcomes ratio with the inputs–outcomes ratios of relevant others (Exhibit 16-8).</a:t>
            </a:r>
          </a:p>
        </p:txBody>
      </p:sp>
      <p:sp>
        <p:nvSpPr>
          <p:cNvPr id="4" name="Slide Number Placeholder 3"/>
          <p:cNvSpPr>
            <a:spLocks noGrp="1"/>
          </p:cNvSpPr>
          <p:nvPr>
            <p:ph type="sldNum" sz="quarter" idx="5"/>
          </p:nvPr>
        </p:nvSpPr>
        <p:spPr/>
        <p:txBody>
          <a:bodyPr/>
          <a:lstStyle/>
          <a:p>
            <a:fld id="{BF15C636-DAB9-4764-9F26-FEE30E9C6CF0}" type="slidenum">
              <a:rPr lang="en-US"/>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AFFF82-3880-4541-A157-7E7A83B75B57}" type="slidenum">
              <a:rPr lang="en-US"/>
              <a:pPr/>
              <a:t>4</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D8FBE40D-2ECB-4C3C-AF21-FF91322729DC}" type="slidenum">
              <a:rPr lang="en-US"/>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03F5FB-5710-43D4-A48C-98A6AD55F24B}" type="slidenum">
              <a:rPr lang="en-US"/>
              <a:pPr/>
              <a:t>32</a:t>
            </a:fld>
            <a:endParaRPr lang="en-US"/>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Expectancy theory states that an individual tends to act in a certain way based on the expectation that the act will be followed by a given outcome and on the attractiveness of that outcome to the individual. It includes three variables or relationships (see Exhibit 16-9).</a:t>
            </a:r>
          </a:p>
        </p:txBody>
      </p:sp>
      <p:sp>
        <p:nvSpPr>
          <p:cNvPr id="4" name="Slide Number Placeholder 3"/>
          <p:cNvSpPr>
            <a:spLocks noGrp="1"/>
          </p:cNvSpPr>
          <p:nvPr>
            <p:ph type="sldNum" sz="quarter" idx="5"/>
          </p:nvPr>
        </p:nvSpPr>
        <p:spPr/>
        <p:txBody>
          <a:bodyPr/>
          <a:lstStyle/>
          <a:p>
            <a:fld id="{EC5E901E-6186-453C-AEA7-365C3E78916A}" type="slidenum">
              <a:rPr lang="en-US"/>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E82B86-7AA2-491A-9CCF-6839FBB963B2}" type="slidenum">
              <a:rPr lang="en-US"/>
              <a:pPr/>
              <a:t>34</a:t>
            </a:fld>
            <a:endParaRPr lang="en-US"/>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Many of the ideas underlying the contemporary motivation theories are complementary, and you’ll understand better how to motivate people if you see how the theories fit together.  Exhibit 16-10 presents a model that integrates much of what we know about motivation. Its basic foundation is the expectancy model.</a:t>
            </a:r>
          </a:p>
        </p:txBody>
      </p:sp>
      <p:sp>
        <p:nvSpPr>
          <p:cNvPr id="4" name="Slide Number Placeholder 3"/>
          <p:cNvSpPr>
            <a:spLocks noGrp="1"/>
          </p:cNvSpPr>
          <p:nvPr>
            <p:ph type="sldNum" sz="quarter" idx="5"/>
          </p:nvPr>
        </p:nvSpPr>
        <p:spPr/>
        <p:txBody>
          <a:bodyPr/>
          <a:lstStyle/>
          <a:p>
            <a:fld id="{C9C585F6-4A2D-45FA-97AA-2161770BD374}" type="slidenum">
              <a:rPr lang="en-US"/>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DE081B-4E53-462C-BB59-44D122D75C2F}" type="slidenum">
              <a:rPr lang="en-US"/>
              <a:pPr/>
              <a:t>36</a:t>
            </a:fld>
            <a:endParaRPr lang="en-US"/>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E335C3-B7D3-41CD-B938-1832BFEB5450}" type="slidenum">
              <a:rPr lang="en-US"/>
              <a:pPr/>
              <a:t>37</a:t>
            </a:fld>
            <a:endParaRPr lang="en-US"/>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2DB083-58AB-456A-A6EE-73EE83C78234}" type="slidenum">
              <a:rPr lang="en-US"/>
              <a:pPr/>
              <a:t>38</a:t>
            </a:fld>
            <a:endParaRPr lang="en-US"/>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74FB238-51CD-4958-96D1-C9F5502A88DA}" type="slidenum">
              <a:rPr lang="en-US"/>
              <a:pPr/>
              <a:t>39</a:t>
            </a:fld>
            <a:endParaRPr lang="en-US"/>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51FCE6-DFE7-4919-BDC4-F4C2F341474D}" type="slidenum">
              <a:rPr lang="en-US"/>
              <a:pPr/>
              <a:t>40</a:t>
            </a:fld>
            <a:endParaRPr lang="en-US"/>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65C42923-7EC1-4B7E-8584-8506D2CAED9E}" type="slidenum">
              <a:rPr lang="en-US"/>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a:fld id="{44FDAF9E-23D4-4B2C-8DD8-BBC3B86D7BF8}" type="slidenum">
              <a:rPr lang="en-US" sz="1200">
                <a:latin typeface="Calibri" pitchFamily="34" charset="0"/>
              </a:rPr>
              <a:pPr algn="r"/>
              <a:t>41</a:t>
            </a:fld>
            <a:endParaRPr lang="en-US" sz="1200">
              <a:latin typeface="Calibri"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a:fld id="{D78DCF5A-AE2C-49BB-8157-8566BFA68931}" type="slidenum">
              <a:rPr lang="en-US" sz="1200">
                <a:latin typeface="Calibri" pitchFamily="34" charset="0"/>
              </a:rPr>
              <a:pPr algn="r"/>
              <a:t>42</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2F0B55B4-63C3-4D5A-B73F-81E7E51520FA}" type="slidenum">
              <a:rPr lang="en-US"/>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D70A0AA1-950D-43EA-9DE1-A5A49B606CBE}" type="slidenum">
              <a:rPr lang="en-US"/>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Maslow argued that each level in the needs hierarchy must be substantially satisfied before the next need becomes dominant. An individual moves up the needs hierarchy from one level to the next. (See Exhibit 16-1.)</a:t>
            </a:r>
          </a:p>
        </p:txBody>
      </p:sp>
      <p:sp>
        <p:nvSpPr>
          <p:cNvPr id="4" name="Slide Number Placeholder 3"/>
          <p:cNvSpPr>
            <a:spLocks noGrp="1"/>
          </p:cNvSpPr>
          <p:nvPr>
            <p:ph type="sldNum" sz="quarter" idx="5"/>
          </p:nvPr>
        </p:nvSpPr>
        <p:spPr/>
        <p:txBody>
          <a:bodyPr/>
          <a:lstStyle/>
          <a:p>
            <a:fld id="{1BE08D1D-5FF0-4EBD-8584-274FA8E5E321}" type="slidenum">
              <a:rPr lang="en-US"/>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CBFC12D4-FD0E-463D-807C-353600715F08}" type="slidenum">
              <a:rPr lang="en-US"/>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11388F2E-0399-4B2E-8362-D430DC3D8D64}" type="slidenum">
              <a:rPr lang="en-US"/>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4/10/2014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4/10/2014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4/10/2014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2"/>
          <a:srcRect/>
          <a:stretch>
            <a:fillRect/>
          </a:stretch>
        </p:blipFill>
        <p:spPr bwMode="auto">
          <a:xfrm>
            <a:off x="0" y="1588"/>
            <a:ext cx="9144000" cy="6853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Herzberg’s Two-Factor Theory</a:t>
            </a:r>
            <a:endParaRPr/>
          </a:p>
        </p:txBody>
      </p:sp>
      <p:sp>
        <p:nvSpPr>
          <p:cNvPr id="16387" name="Content Placeholder 2"/>
          <p:cNvSpPr>
            <a:spLocks noGrp="1"/>
          </p:cNvSpPr>
          <p:nvPr>
            <p:ph sz="half" idx="1"/>
          </p:nvPr>
        </p:nvSpPr>
        <p:spPr>
          <a:xfrm>
            <a:off x="457200" y="1447800"/>
            <a:ext cx="4038600" cy="4525963"/>
          </a:xfrm>
        </p:spPr>
        <p:txBody>
          <a:bodyPr>
            <a:normAutofit fontScale="92500"/>
          </a:bodyPr>
          <a:lstStyle/>
          <a:p>
            <a:r>
              <a:rPr lang="en-US" b="1" smtClean="0"/>
              <a:t>Two-factor theory (motivation-hygiene theory) - </a:t>
            </a:r>
            <a:r>
              <a:rPr lang="en-US" smtClean="0"/>
              <a:t>the motivation theory that claims that intrinsic factors are related to job satisfaction and motivation, whereas extrinsic factors are associated with job dissatisfaction.</a:t>
            </a:r>
          </a:p>
        </p:txBody>
      </p:sp>
      <p:pic>
        <p:nvPicPr>
          <p:cNvPr id="16388" name="Picture 2"/>
          <p:cNvPicPr>
            <a:picLocks noGrp="1" noChangeAspect="1" noChangeArrowheads="1"/>
          </p:cNvPicPr>
          <p:nvPr>
            <p:ph sz="half" idx="2"/>
          </p:nvPr>
        </p:nvPicPr>
        <p:blipFill>
          <a:blip r:embed="rId3"/>
          <a:srcRect/>
          <a:stretch>
            <a:fillRect/>
          </a:stretch>
        </p:blipFill>
        <p:spPr>
          <a:xfrm>
            <a:off x="4953000" y="1600200"/>
            <a:ext cx="3705225" cy="2657475"/>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000" dirty="0" smtClean="0"/>
              <a:t>Herzberg’s Two-Factor Theory (cont.)</a:t>
            </a:r>
            <a:endParaRPr lang="en-US" sz="4000" dirty="0"/>
          </a:p>
        </p:txBody>
      </p:sp>
      <p:sp>
        <p:nvSpPr>
          <p:cNvPr id="17411" name="Content Placeholder 4"/>
          <p:cNvSpPr>
            <a:spLocks noGrp="1"/>
          </p:cNvSpPr>
          <p:nvPr>
            <p:ph idx="1"/>
          </p:nvPr>
        </p:nvSpPr>
        <p:spPr/>
        <p:txBody>
          <a:bodyPr/>
          <a:lstStyle/>
          <a:p>
            <a:r>
              <a:rPr lang="en-US" b="1" smtClean="0"/>
              <a:t>Hygiene factors - </a:t>
            </a:r>
            <a:r>
              <a:rPr lang="en-US" smtClean="0"/>
              <a:t>factors that eliminate job dissatisfaction, but don’t motivate.</a:t>
            </a:r>
          </a:p>
          <a:p>
            <a:r>
              <a:rPr lang="en-US" b="1" smtClean="0"/>
              <a:t>Motivators - </a:t>
            </a:r>
            <a:r>
              <a:rPr lang="en-US" smtClean="0"/>
              <a:t>factors that increase job satisfaction and motivation.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16-2: Herzberg’s Two Factor Theory</a:t>
            </a:r>
            <a:endParaRPr lang="en-US" sz="3600" dirty="0"/>
          </a:p>
        </p:txBody>
      </p:sp>
      <p:pic>
        <p:nvPicPr>
          <p:cNvPr id="18435" name="Picture 2"/>
          <p:cNvPicPr>
            <a:picLocks noGrp="1" noChangeAspect="1" noChangeArrowheads="1"/>
          </p:cNvPicPr>
          <p:nvPr>
            <p:ph idx="1"/>
          </p:nvPr>
        </p:nvPicPr>
        <p:blipFill>
          <a:blip r:embed="rId3"/>
          <a:srcRect/>
          <a:stretch>
            <a:fillRect/>
          </a:stretch>
        </p:blipFill>
        <p:spPr>
          <a:xfrm>
            <a:off x="609600" y="1752600"/>
            <a:ext cx="7810500" cy="4638675"/>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239000" cy="1143000"/>
          </a:xfrm>
        </p:spPr>
        <p:txBody>
          <a:bodyPr>
            <a:normAutofit fontScale="90000"/>
          </a:bodyPr>
          <a:lstStyle/>
          <a:p>
            <a:pPr algn="ctr">
              <a:defRPr/>
            </a:pPr>
            <a:r>
              <a:rPr lang="en-US" sz="3600" dirty="0" smtClean="0"/>
              <a:t>Exhibit 16-3: Contrasting Views of</a:t>
            </a:r>
            <a:br>
              <a:rPr lang="en-US" sz="3600" dirty="0" smtClean="0"/>
            </a:br>
            <a:r>
              <a:rPr lang="en-US" sz="3600" dirty="0" smtClean="0"/>
              <a:t>Satisfaction-Dissatisfaction</a:t>
            </a:r>
            <a:endParaRPr lang="en-US" sz="3600" dirty="0"/>
          </a:p>
        </p:txBody>
      </p:sp>
      <p:pic>
        <p:nvPicPr>
          <p:cNvPr id="19459" name="Picture 2"/>
          <p:cNvPicPr>
            <a:picLocks noGrp="1" noChangeAspect="1" noChangeArrowheads="1"/>
          </p:cNvPicPr>
          <p:nvPr>
            <p:ph idx="1"/>
          </p:nvPr>
        </p:nvPicPr>
        <p:blipFill>
          <a:blip r:embed="rId3"/>
          <a:srcRect/>
          <a:stretch>
            <a:fillRect/>
          </a:stretch>
        </p:blipFill>
        <p:spPr>
          <a:xfrm>
            <a:off x="457200" y="2470150"/>
            <a:ext cx="8229600" cy="2101850"/>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Three-Needs Theory (McClelland)</a:t>
            </a:r>
            <a:endParaRPr lang="en-US" dirty="0"/>
          </a:p>
        </p:txBody>
      </p:sp>
      <p:sp>
        <p:nvSpPr>
          <p:cNvPr id="20483" name="Content Placeholder 2"/>
          <p:cNvSpPr>
            <a:spLocks noGrp="1"/>
          </p:cNvSpPr>
          <p:nvPr>
            <p:ph idx="1"/>
          </p:nvPr>
        </p:nvSpPr>
        <p:spPr/>
        <p:txBody>
          <a:bodyPr/>
          <a:lstStyle/>
          <a:p>
            <a:r>
              <a:rPr lang="en-US" b="1" smtClean="0"/>
              <a:t>Three-needs theory - </a:t>
            </a:r>
            <a:r>
              <a:rPr lang="en-US" smtClean="0"/>
              <a:t>the motivation theory that sites three acquired (non-innate) needs (achievement, power, and affiliation) as major motives in work.</a:t>
            </a:r>
          </a:p>
          <a:p>
            <a:r>
              <a:rPr lang="en-US" b="1" smtClean="0"/>
              <a:t>Need for achievement (nAch) - </a:t>
            </a:r>
            <a:r>
              <a:rPr lang="en-US" smtClean="0"/>
              <a:t>the drive to succeed and excel in relation to a set of standards.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Three-Needs Theory (cont.)</a:t>
            </a:r>
            <a:endParaRPr lang="en-US" dirty="0"/>
          </a:p>
        </p:txBody>
      </p:sp>
      <p:sp>
        <p:nvSpPr>
          <p:cNvPr id="21507" name="Content Placeholder 2"/>
          <p:cNvSpPr>
            <a:spLocks noGrp="1"/>
          </p:cNvSpPr>
          <p:nvPr>
            <p:ph idx="1"/>
          </p:nvPr>
        </p:nvSpPr>
        <p:spPr/>
        <p:txBody>
          <a:bodyPr/>
          <a:lstStyle/>
          <a:p>
            <a:r>
              <a:rPr lang="en-US" b="1" smtClean="0"/>
              <a:t>Need for power (nPow) - </a:t>
            </a:r>
            <a:r>
              <a:rPr lang="en-US" smtClean="0"/>
              <a:t>the need to make others behave in a way that they would not have behaved otherwise.</a:t>
            </a:r>
          </a:p>
          <a:p>
            <a:r>
              <a:rPr lang="en-US" b="1" smtClean="0"/>
              <a:t>Need for affiliation (nAff) -</a:t>
            </a:r>
            <a:r>
              <a:rPr lang="en-US" smtClean="0"/>
              <a:t> the desire for friendly and close interpersonal relationships.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16-4: TAT Pictures</a:t>
            </a:r>
            <a:endParaRPr lang="en-US" sz="3600" dirty="0"/>
          </a:p>
        </p:txBody>
      </p:sp>
      <p:pic>
        <p:nvPicPr>
          <p:cNvPr id="22531" name="Picture 2"/>
          <p:cNvPicPr>
            <a:picLocks noGrp="1" noChangeAspect="1" noChangeArrowheads="1"/>
          </p:cNvPicPr>
          <p:nvPr>
            <p:ph idx="1"/>
          </p:nvPr>
        </p:nvPicPr>
        <p:blipFill>
          <a:blip r:embed="rId3"/>
          <a:srcRect/>
          <a:stretch>
            <a:fillRect/>
          </a:stretch>
        </p:blipFill>
        <p:spPr>
          <a:xfrm>
            <a:off x="457200" y="1600200"/>
            <a:ext cx="8229600" cy="3875088"/>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smtClean="0"/>
              <a:t>Contemporary Theories </a:t>
            </a:r>
            <a:br>
              <a:rPr lang="en-US" dirty="0" smtClean="0"/>
            </a:br>
            <a:r>
              <a:rPr lang="en-US" dirty="0" smtClean="0"/>
              <a:t>of Motivation</a:t>
            </a:r>
            <a:endParaRPr lang="en-US" dirty="0"/>
          </a:p>
        </p:txBody>
      </p:sp>
      <p:sp>
        <p:nvSpPr>
          <p:cNvPr id="23555" name="Content Placeholder 2"/>
          <p:cNvSpPr>
            <a:spLocks noGrp="1"/>
          </p:cNvSpPr>
          <p:nvPr>
            <p:ph idx="1"/>
          </p:nvPr>
        </p:nvSpPr>
        <p:spPr/>
        <p:txBody>
          <a:bodyPr/>
          <a:lstStyle/>
          <a:p>
            <a:r>
              <a:rPr lang="en-US" b="1" smtClean="0"/>
              <a:t>Goal-setting theory - </a:t>
            </a:r>
            <a:r>
              <a:rPr lang="en-US" smtClean="0"/>
              <a:t>the proposition that specific goals increase performance and that difficult goals, when accepted, result in higher performance than do easy goals.</a:t>
            </a:r>
          </a:p>
          <a:p>
            <a:r>
              <a:rPr lang="en-US" b="1" smtClean="0"/>
              <a:t>Self-efficacy - </a:t>
            </a:r>
            <a:r>
              <a:rPr lang="en-US" smtClean="0"/>
              <a:t>an individual’s belief that he or she is capable of performing a task.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smtClean="0"/>
              <a:t>Contemporary Theories of Motivation (cont.)</a:t>
            </a:r>
            <a:endParaRPr lang="en-US" dirty="0"/>
          </a:p>
        </p:txBody>
      </p:sp>
      <p:sp>
        <p:nvSpPr>
          <p:cNvPr id="24579" name="Content Placeholder 2"/>
          <p:cNvSpPr>
            <a:spLocks noGrp="1"/>
          </p:cNvSpPr>
          <p:nvPr>
            <p:ph idx="1"/>
          </p:nvPr>
        </p:nvSpPr>
        <p:spPr/>
        <p:txBody>
          <a:bodyPr/>
          <a:lstStyle/>
          <a:p>
            <a:r>
              <a:rPr lang="en-US" b="1" smtClean="0"/>
              <a:t>Reinforcement theory - </a:t>
            </a:r>
            <a:r>
              <a:rPr lang="en-US" smtClean="0"/>
              <a:t>the theory that behavior is a function of its consequences.</a:t>
            </a:r>
          </a:p>
          <a:p>
            <a:r>
              <a:rPr lang="en-US" b="1" smtClean="0"/>
              <a:t>Reinforcers - </a:t>
            </a:r>
            <a:r>
              <a:rPr lang="en-US" smtClean="0"/>
              <a:t>consequences immediately following a behavior which increase the probability that the behavior will be repeated.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16-5: Goal-Setting Theory</a:t>
            </a:r>
            <a:endParaRPr lang="en-US" sz="3600" dirty="0"/>
          </a:p>
        </p:txBody>
      </p:sp>
      <p:pic>
        <p:nvPicPr>
          <p:cNvPr id="25603" name="Picture 2"/>
          <p:cNvPicPr>
            <a:picLocks noGrp="1" noChangeAspect="1" noChangeArrowheads="1"/>
          </p:cNvPicPr>
          <p:nvPr>
            <p:ph idx="1"/>
          </p:nvPr>
        </p:nvPicPr>
        <p:blipFill>
          <a:blip r:embed="rId3"/>
          <a:srcRect/>
          <a:stretch>
            <a:fillRect/>
          </a:stretch>
        </p:blipFill>
        <p:spPr>
          <a:xfrm>
            <a:off x="249238" y="1752600"/>
            <a:ext cx="8056562" cy="3719513"/>
          </a:xfrm>
          <a:noFill/>
        </p:spPr>
      </p:pic>
      <p:sp>
        <p:nvSpPr>
          <p:cNvPr id="5" name="Rectangle 4"/>
          <p:cNvSpPr/>
          <p:nvPr/>
        </p:nvSpPr>
        <p:spPr>
          <a:xfrm>
            <a:off x="7620000" y="1524000"/>
            <a:ext cx="7620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PPT_Banner_CO16"/>
          <p:cNvPicPr>
            <a:picLocks noChangeAspect="1" noChangeArrowheads="1"/>
          </p:cNvPicPr>
          <p:nvPr/>
        </p:nvPicPr>
        <p:blipFill>
          <a:blip r:embed="rId3"/>
          <a:srcRect/>
          <a:stretch>
            <a:fillRect/>
          </a:stretch>
        </p:blipFill>
        <p:spPr bwMode="auto">
          <a:xfrm>
            <a:off x="331788" y="304800"/>
            <a:ext cx="8478837" cy="2578100"/>
          </a:xfrm>
          <a:prstGeom prst="rect">
            <a:avLst/>
          </a:prstGeom>
          <a:noFill/>
          <a:ln w="9525">
            <a:noFill/>
            <a:miter lim="800000"/>
            <a:headEnd/>
            <a:tailEnd/>
          </a:ln>
        </p:spPr>
      </p:pic>
      <p:sp>
        <p:nvSpPr>
          <p:cNvPr id="5" name="TextBox 4"/>
          <p:cNvSpPr txBox="1"/>
          <p:nvPr/>
        </p:nvSpPr>
        <p:spPr>
          <a:xfrm>
            <a:off x="381000" y="1828800"/>
            <a:ext cx="8458200" cy="523875"/>
          </a:xfrm>
          <a:prstGeom prst="rect">
            <a:avLst/>
          </a:prstGeom>
          <a:noFill/>
        </p:spPr>
        <p:txBody>
          <a:bodyPr>
            <a:spAutoFit/>
          </a:bodyPr>
          <a:lstStyle/>
          <a:p>
            <a:endParaRPr lang="en-US" sz="2800">
              <a:latin typeface="Calibri" pitchFamily="34" charset="0"/>
            </a:endParaRPr>
          </a:p>
        </p:txBody>
      </p:sp>
      <p:sp>
        <p:nvSpPr>
          <p:cNvPr id="6" name="TextBox 5"/>
          <p:cNvSpPr txBox="1"/>
          <p:nvPr/>
        </p:nvSpPr>
        <p:spPr>
          <a:xfrm>
            <a:off x="533400" y="2438400"/>
            <a:ext cx="8001000" cy="3108325"/>
          </a:xfrm>
          <a:prstGeom prst="rect">
            <a:avLst/>
          </a:prstGeom>
          <a:noFill/>
        </p:spPr>
        <p:txBody>
          <a:bodyPr>
            <a:spAutoFit/>
          </a:bodyPr>
          <a:lstStyle/>
          <a:p>
            <a:pPr>
              <a:buFont typeface="Arial" charset="0"/>
              <a:buChar char="•"/>
            </a:pPr>
            <a:r>
              <a:rPr lang="en-US" sz="2800" b="1"/>
              <a:t>Define </a:t>
            </a:r>
            <a:r>
              <a:rPr lang="en-US" sz="2800"/>
              <a:t>motivation </a:t>
            </a:r>
          </a:p>
          <a:p>
            <a:pPr>
              <a:buFont typeface="Arial" charset="0"/>
              <a:buChar char="•"/>
            </a:pPr>
            <a:r>
              <a:rPr lang="en-US" sz="2800" b="1"/>
              <a:t>Compare and </a:t>
            </a:r>
            <a:r>
              <a:rPr lang="en-US" sz="2800"/>
              <a:t>contrast early theories of motivation</a:t>
            </a:r>
          </a:p>
          <a:p>
            <a:pPr>
              <a:buFont typeface="Arial" charset="0"/>
              <a:buChar char="•"/>
            </a:pPr>
            <a:r>
              <a:rPr lang="en-US" sz="2800" b="1"/>
              <a:t>Compare and </a:t>
            </a:r>
            <a:r>
              <a:rPr lang="en-US" sz="2800"/>
              <a:t>contrast contemporary theories of motivation</a:t>
            </a:r>
          </a:p>
          <a:p>
            <a:pPr>
              <a:buFont typeface="Arial" charset="0"/>
              <a:buChar char="•"/>
            </a:pPr>
            <a:r>
              <a:rPr lang="en-US" sz="2800" b="1"/>
              <a:t>Discuss current </a:t>
            </a:r>
            <a:r>
              <a:rPr lang="en-US" sz="2800"/>
              <a:t>issues in motivation</a:t>
            </a:r>
            <a:endParaRPr lang="en-US" sz="2800">
              <a:latin typeface="Calibri" pitchFamily="34" charset="0"/>
            </a:endParaRPr>
          </a:p>
          <a:p>
            <a:pPr>
              <a:buFont typeface="Arial" charset="0"/>
              <a:buChar char="•"/>
            </a:pPr>
            <a:endParaRPr lang="en-US" sz="2800">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Designing Motivating Jobs</a:t>
            </a:r>
            <a:endParaRPr lang="en-US" dirty="0"/>
          </a:p>
        </p:txBody>
      </p:sp>
      <p:sp>
        <p:nvSpPr>
          <p:cNvPr id="26627" name="Content Placeholder 2"/>
          <p:cNvSpPr>
            <a:spLocks noGrp="1"/>
          </p:cNvSpPr>
          <p:nvPr>
            <p:ph idx="1"/>
          </p:nvPr>
        </p:nvSpPr>
        <p:spPr/>
        <p:txBody>
          <a:bodyPr/>
          <a:lstStyle/>
          <a:p>
            <a:r>
              <a:rPr lang="en-US" b="1" smtClean="0"/>
              <a:t>Job design -</a:t>
            </a:r>
            <a:r>
              <a:rPr lang="en-US" smtClean="0"/>
              <a:t> the way tasks are combined to form complete jobs.</a:t>
            </a:r>
          </a:p>
          <a:p>
            <a:r>
              <a:rPr lang="en-US" b="1" smtClean="0"/>
              <a:t>Job scope -</a:t>
            </a:r>
            <a:r>
              <a:rPr lang="en-US" smtClean="0"/>
              <a:t> the number of different tasks required in a job and the frequency with which those tasks are repeated.</a:t>
            </a:r>
          </a:p>
          <a:p>
            <a:r>
              <a:rPr lang="en-US" b="1" smtClean="0"/>
              <a:t>Job enlargement -</a:t>
            </a:r>
            <a:r>
              <a:rPr lang="en-US" smtClean="0"/>
              <a:t> the horizontal expansion of a job that occurs as a result of increasing job scope.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Designing Motivating Jobs (cont.)</a:t>
            </a:r>
            <a:endParaRPr lang="en-US" dirty="0"/>
          </a:p>
        </p:txBody>
      </p:sp>
      <p:sp>
        <p:nvSpPr>
          <p:cNvPr id="27651" name="Content Placeholder 2"/>
          <p:cNvSpPr>
            <a:spLocks noGrp="1"/>
          </p:cNvSpPr>
          <p:nvPr>
            <p:ph idx="1"/>
          </p:nvPr>
        </p:nvSpPr>
        <p:spPr/>
        <p:txBody>
          <a:bodyPr>
            <a:normAutofit lnSpcReduction="10000"/>
          </a:bodyPr>
          <a:lstStyle/>
          <a:p>
            <a:r>
              <a:rPr lang="en-US" sz="2800" b="1" smtClean="0"/>
              <a:t>Job enrichment - </a:t>
            </a:r>
            <a:r>
              <a:rPr lang="en-US" sz="2800" smtClean="0"/>
              <a:t>the vertical expansion of a job that occurs as a result of additional planning and evaluation of responsibilities.</a:t>
            </a:r>
          </a:p>
          <a:p>
            <a:r>
              <a:rPr lang="en-US" sz="2800" b="1" smtClean="0"/>
              <a:t>Job depth - </a:t>
            </a:r>
            <a:r>
              <a:rPr lang="en-US" sz="2800" smtClean="0"/>
              <a:t>the degree of control employees have over their work.</a:t>
            </a:r>
          </a:p>
          <a:p>
            <a:r>
              <a:rPr lang="en-US" sz="2800" b="1" smtClean="0"/>
              <a:t>Job characteristics model (JCM) - </a:t>
            </a:r>
            <a:r>
              <a:rPr lang="en-US" sz="2800" smtClean="0"/>
              <a:t>a framework for analyzing and designing jobs that identifies five primary core job dimensions, their interrelationships, and their impact on outcomes.</a:t>
            </a:r>
            <a:endParaRPr lang="en-US" sz="2800" b="1" smtClean="0"/>
          </a:p>
          <a:p>
            <a:pPr>
              <a:buFont typeface="Arial" charset="0"/>
              <a:buNone/>
            </a:pPr>
            <a:endParaRPr lang="en-US" sz="28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Five Core Job Dimensions</a:t>
            </a:r>
          </a:p>
        </p:txBody>
      </p:sp>
      <p:sp>
        <p:nvSpPr>
          <p:cNvPr id="28675" name="Content Placeholder 2"/>
          <p:cNvSpPr>
            <a:spLocks noGrp="1"/>
          </p:cNvSpPr>
          <p:nvPr>
            <p:ph idx="1"/>
          </p:nvPr>
        </p:nvSpPr>
        <p:spPr/>
        <p:txBody>
          <a:bodyPr/>
          <a:lstStyle/>
          <a:p>
            <a:r>
              <a:rPr lang="en-US" b="1" smtClean="0"/>
              <a:t>Skill variety - </a:t>
            </a:r>
            <a:r>
              <a:rPr lang="en-US" smtClean="0"/>
              <a:t>the degree to which a job requires a variety of activities so that an employee can use a number of different skills and talents.</a:t>
            </a:r>
          </a:p>
          <a:p>
            <a:r>
              <a:rPr lang="en-US" b="1" smtClean="0"/>
              <a:t>Task identity - </a:t>
            </a:r>
            <a:r>
              <a:rPr lang="en-US" smtClean="0"/>
              <a:t>the degree to which a job requires completion of a whole and identifiable piece of 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Five Core Job Dimensions (cont.)</a:t>
            </a:r>
            <a:endParaRPr lang="en-US" dirty="0"/>
          </a:p>
        </p:txBody>
      </p:sp>
      <p:sp>
        <p:nvSpPr>
          <p:cNvPr id="29699" name="Content Placeholder 2"/>
          <p:cNvSpPr>
            <a:spLocks noGrp="1"/>
          </p:cNvSpPr>
          <p:nvPr>
            <p:ph idx="1"/>
          </p:nvPr>
        </p:nvSpPr>
        <p:spPr/>
        <p:txBody>
          <a:bodyPr/>
          <a:lstStyle/>
          <a:p>
            <a:r>
              <a:rPr lang="en-US" b="1" smtClean="0"/>
              <a:t>Task significance - </a:t>
            </a:r>
            <a:r>
              <a:rPr lang="en-US" smtClean="0"/>
              <a:t>the degree to which a job has a substantial impact on the lives or work of other people.</a:t>
            </a:r>
          </a:p>
          <a:p>
            <a:r>
              <a:rPr lang="en-US" b="1" smtClean="0"/>
              <a:t>Autonomy - </a:t>
            </a:r>
            <a:r>
              <a:rPr lang="en-US" smtClean="0"/>
              <a:t>the degree to which a job provides substantial freedom, independence, and discretion to the individual in scheduling work and determining the procedures to be used in carrying it out.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Five Core Job Dimensions (cont.)</a:t>
            </a:r>
            <a:endParaRPr lang="en-US" dirty="0"/>
          </a:p>
        </p:txBody>
      </p:sp>
      <p:sp>
        <p:nvSpPr>
          <p:cNvPr id="30723" name="Content Placeholder 2"/>
          <p:cNvSpPr>
            <a:spLocks noGrp="1"/>
          </p:cNvSpPr>
          <p:nvPr>
            <p:ph idx="1"/>
          </p:nvPr>
        </p:nvSpPr>
        <p:spPr/>
        <p:txBody>
          <a:bodyPr/>
          <a:lstStyle/>
          <a:p>
            <a:r>
              <a:rPr lang="en-US" b="1" smtClean="0"/>
              <a:t>Feedback - </a:t>
            </a:r>
            <a:r>
              <a:rPr lang="en-US" smtClean="0"/>
              <a:t>the degree to which carrying out work activities required by a job results in the individual’s reception of direct and clear information about his or her performance effectiveness.</a:t>
            </a:r>
          </a:p>
          <a:p>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16-6: Job Characteristics Model </a:t>
            </a:r>
            <a:endParaRPr lang="en-US" sz="3600" dirty="0"/>
          </a:p>
        </p:txBody>
      </p:sp>
      <p:pic>
        <p:nvPicPr>
          <p:cNvPr id="31747" name="Picture 2"/>
          <p:cNvPicPr>
            <a:picLocks noGrp="1" noChangeAspect="1" noChangeArrowheads="1"/>
          </p:cNvPicPr>
          <p:nvPr>
            <p:ph idx="1"/>
          </p:nvPr>
        </p:nvPicPr>
        <p:blipFill>
          <a:blip r:embed="rId3"/>
          <a:srcRect/>
          <a:stretch>
            <a:fillRect/>
          </a:stretch>
        </p:blipFill>
        <p:spPr>
          <a:xfrm>
            <a:off x="368300" y="1676400"/>
            <a:ext cx="8242300" cy="4064000"/>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smtClean="0"/>
              <a:t>Redesigning Job Design Approaches</a:t>
            </a:r>
          </a:p>
        </p:txBody>
      </p:sp>
      <p:sp>
        <p:nvSpPr>
          <p:cNvPr id="32771" name="Content Placeholder 2"/>
          <p:cNvSpPr>
            <a:spLocks noGrp="1"/>
          </p:cNvSpPr>
          <p:nvPr>
            <p:ph idx="1"/>
          </p:nvPr>
        </p:nvSpPr>
        <p:spPr/>
        <p:txBody>
          <a:bodyPr/>
          <a:lstStyle/>
          <a:p>
            <a:r>
              <a:rPr lang="en-US" b="1" smtClean="0"/>
              <a:t>Relational perspective of work design - </a:t>
            </a:r>
            <a:r>
              <a:rPr lang="en-US" smtClean="0"/>
              <a:t>an approach to job design that focuses on how people’s tasks and jobs are increasingly based on social relationships.</a:t>
            </a:r>
          </a:p>
          <a:p>
            <a:r>
              <a:rPr lang="en-US" b="1" smtClean="0"/>
              <a:t>Proactive perspective of work design - </a:t>
            </a:r>
            <a:r>
              <a:rPr lang="en-US" smtClean="0"/>
              <a:t>an approach to job design in which employees take the initiative to change how their work is performed.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16-7: Guidelines for Job Redesign</a:t>
            </a:r>
            <a:endParaRPr lang="en-US" sz="3600" dirty="0"/>
          </a:p>
        </p:txBody>
      </p:sp>
      <p:pic>
        <p:nvPicPr>
          <p:cNvPr id="33795" name="Picture 2"/>
          <p:cNvPicPr>
            <a:picLocks noGrp="1" noChangeAspect="1" noChangeArrowheads="1"/>
          </p:cNvPicPr>
          <p:nvPr>
            <p:ph idx="1"/>
          </p:nvPr>
        </p:nvPicPr>
        <p:blipFill>
          <a:blip r:embed="rId3"/>
          <a:srcRect/>
          <a:stretch>
            <a:fillRect/>
          </a:stretch>
        </p:blipFill>
        <p:spPr>
          <a:xfrm>
            <a:off x="26988" y="1905000"/>
            <a:ext cx="8828087" cy="3581400"/>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smtClean="0"/>
              <a:t>Redesigning Job Design Approaches (cont.)</a:t>
            </a:r>
            <a:endParaRPr/>
          </a:p>
        </p:txBody>
      </p:sp>
      <p:sp>
        <p:nvSpPr>
          <p:cNvPr id="34819" name="Content Placeholder 2"/>
          <p:cNvSpPr>
            <a:spLocks noGrp="1"/>
          </p:cNvSpPr>
          <p:nvPr>
            <p:ph sz="half" idx="1"/>
          </p:nvPr>
        </p:nvSpPr>
        <p:spPr/>
        <p:txBody>
          <a:bodyPr/>
          <a:lstStyle/>
          <a:p>
            <a:r>
              <a:rPr lang="en-US" b="1" smtClean="0"/>
              <a:t>High-involvement work practices </a:t>
            </a:r>
            <a:r>
              <a:rPr lang="en-US" smtClean="0"/>
              <a:t>-</a:t>
            </a:r>
            <a:r>
              <a:rPr lang="en-US" b="1" smtClean="0"/>
              <a:t> </a:t>
            </a:r>
            <a:r>
              <a:rPr lang="en-US" smtClean="0"/>
              <a:t>work practices designed to elicit greater input or involvement from workers.</a:t>
            </a:r>
          </a:p>
        </p:txBody>
      </p:sp>
      <p:pic>
        <p:nvPicPr>
          <p:cNvPr id="34820" name="Picture 2"/>
          <p:cNvPicPr>
            <a:picLocks noGrp="1" noChangeAspect="1" noChangeArrowheads="1"/>
          </p:cNvPicPr>
          <p:nvPr>
            <p:ph sz="half" idx="2"/>
          </p:nvPr>
        </p:nvPicPr>
        <p:blipFill>
          <a:blip r:embed="rId3"/>
          <a:srcRect/>
          <a:stretch>
            <a:fillRect/>
          </a:stretch>
        </p:blipFill>
        <p:spPr>
          <a:xfrm>
            <a:off x="5176838" y="1676400"/>
            <a:ext cx="3195637" cy="3124200"/>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3886200" cy="701040"/>
          </a:xfrm>
        </p:spPr>
        <p:txBody>
          <a:bodyPr/>
          <a:lstStyle/>
          <a:p>
            <a:pPr>
              <a:defRPr/>
            </a:pPr>
            <a:r>
              <a:rPr lang="en-US" dirty="0" smtClean="0"/>
              <a:t>Equity Theory</a:t>
            </a:r>
            <a:endParaRPr lang="en-US" dirty="0"/>
          </a:p>
        </p:txBody>
      </p:sp>
      <p:sp>
        <p:nvSpPr>
          <p:cNvPr id="35843" name="Content Placeholder 4"/>
          <p:cNvSpPr>
            <a:spLocks noGrp="1"/>
          </p:cNvSpPr>
          <p:nvPr>
            <p:ph idx="1"/>
          </p:nvPr>
        </p:nvSpPr>
        <p:spPr>
          <a:xfrm>
            <a:off x="0" y="1341437"/>
            <a:ext cx="8229600" cy="4754563"/>
          </a:xfrm>
        </p:spPr>
        <p:txBody>
          <a:bodyPr>
            <a:normAutofit lnSpcReduction="10000"/>
          </a:bodyPr>
          <a:lstStyle/>
          <a:p>
            <a:r>
              <a:rPr lang="en-US" sz="3100" b="1" dirty="0" smtClean="0"/>
              <a:t>Equity theory </a:t>
            </a:r>
            <a:r>
              <a:rPr lang="en-US" sz="3100" dirty="0" smtClean="0"/>
              <a:t>- the theory that an employee compares his or her job’s input-outcome ratio with that of relevant others and then corrects any inequity.</a:t>
            </a:r>
          </a:p>
          <a:p>
            <a:r>
              <a:rPr lang="en-US" sz="3100" b="1" dirty="0" smtClean="0"/>
              <a:t>Referents - </a:t>
            </a:r>
            <a:r>
              <a:rPr lang="en-US" sz="3100" dirty="0" smtClean="0"/>
              <a:t>the persons, systems, or selves against which individuals compare themselves to assess equity.</a:t>
            </a:r>
          </a:p>
          <a:p>
            <a:r>
              <a:rPr lang="en-US" sz="3100" b="1" dirty="0" smtClean="0"/>
              <a:t>Distributive justice - </a:t>
            </a:r>
            <a:r>
              <a:rPr lang="en-US" sz="3100" dirty="0" smtClean="0"/>
              <a:t>perceived fairness of the amount and allocation of rewards among individuals.</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What Is Motivation?</a:t>
            </a:r>
            <a:endParaRPr/>
          </a:p>
        </p:txBody>
      </p:sp>
      <p:sp>
        <p:nvSpPr>
          <p:cNvPr id="9219" name="Content Placeholder 2"/>
          <p:cNvSpPr>
            <a:spLocks noGrp="1"/>
          </p:cNvSpPr>
          <p:nvPr>
            <p:ph sz="half" idx="1"/>
          </p:nvPr>
        </p:nvSpPr>
        <p:spPr/>
        <p:txBody>
          <a:bodyPr/>
          <a:lstStyle/>
          <a:p>
            <a:r>
              <a:rPr lang="en-US" b="1" smtClean="0"/>
              <a:t>Motivation - </a:t>
            </a:r>
            <a:r>
              <a:rPr lang="en-US" smtClean="0"/>
              <a:t>the process by which a person’s efforts are energized, directed, and sustained toward attaining a goal.</a:t>
            </a:r>
          </a:p>
        </p:txBody>
      </p:sp>
      <p:pic>
        <p:nvPicPr>
          <p:cNvPr id="9220" name="Picture 2"/>
          <p:cNvPicPr>
            <a:picLocks noGrp="1" noChangeAspect="1" noChangeArrowheads="1"/>
          </p:cNvPicPr>
          <p:nvPr>
            <p:ph sz="half" idx="2"/>
          </p:nvPr>
        </p:nvPicPr>
        <p:blipFill>
          <a:blip r:embed="rId3"/>
          <a:srcRect/>
          <a:stretch>
            <a:fillRect/>
          </a:stretch>
        </p:blipFill>
        <p:spPr>
          <a:xfrm>
            <a:off x="4648200" y="1676400"/>
            <a:ext cx="4038600" cy="2701925"/>
          </a:xfr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16-8: Equity Theory</a:t>
            </a:r>
            <a:endParaRPr lang="en-US" sz="3600" dirty="0"/>
          </a:p>
        </p:txBody>
      </p:sp>
      <p:pic>
        <p:nvPicPr>
          <p:cNvPr id="36867" name="Picture 2"/>
          <p:cNvPicPr>
            <a:picLocks noGrp="1" noChangeAspect="1" noChangeArrowheads="1"/>
          </p:cNvPicPr>
          <p:nvPr>
            <p:ph idx="1"/>
          </p:nvPr>
        </p:nvPicPr>
        <p:blipFill>
          <a:blip r:embed="rId3"/>
          <a:srcRect/>
          <a:stretch>
            <a:fillRect/>
          </a:stretch>
        </p:blipFill>
        <p:spPr>
          <a:xfrm>
            <a:off x="133350" y="1600200"/>
            <a:ext cx="8785225" cy="2895600"/>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Expectancy Theory</a:t>
            </a:r>
            <a:endParaRPr lang="en-US" dirty="0"/>
          </a:p>
        </p:txBody>
      </p:sp>
      <p:sp>
        <p:nvSpPr>
          <p:cNvPr id="37891" name="Content Placeholder 2"/>
          <p:cNvSpPr>
            <a:spLocks noGrp="1"/>
          </p:cNvSpPr>
          <p:nvPr>
            <p:ph idx="1"/>
          </p:nvPr>
        </p:nvSpPr>
        <p:spPr/>
        <p:txBody>
          <a:bodyPr/>
          <a:lstStyle/>
          <a:p>
            <a:r>
              <a:rPr lang="en-US" b="1" smtClean="0"/>
              <a:t>Expectancy theory - </a:t>
            </a:r>
            <a:r>
              <a:rPr lang="en-US" smtClean="0"/>
              <a:t>the theory that an  individual tends to act in a certain way based on the expectation that the act will be followed by a given outcome and on the attractiveness of that outcome to the individual.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p:txBody>
          <a:bodyPr/>
          <a:lstStyle/>
          <a:p>
            <a:pPr>
              <a:defRPr/>
            </a:pPr>
            <a:r>
              <a:rPr lang="en-US"/>
              <a:t>Expectancy Theory </a:t>
            </a:r>
          </a:p>
        </p:txBody>
      </p:sp>
      <p:sp>
        <p:nvSpPr>
          <p:cNvPr id="38915" name="Rectangle 5"/>
          <p:cNvSpPr>
            <a:spLocks noGrp="1" noChangeArrowheads="1"/>
          </p:cNvSpPr>
          <p:nvPr>
            <p:ph idx="1"/>
          </p:nvPr>
        </p:nvSpPr>
        <p:spPr>
          <a:xfrm>
            <a:off x="228600" y="1752600"/>
            <a:ext cx="7772400" cy="3810000"/>
          </a:xfrm>
        </p:spPr>
        <p:txBody>
          <a:bodyPr/>
          <a:lstStyle/>
          <a:p>
            <a:r>
              <a:rPr lang="en-US" dirty="0" smtClean="0"/>
              <a:t>Expectancy Relationships</a:t>
            </a:r>
          </a:p>
          <a:p>
            <a:pPr lvl="1"/>
            <a:r>
              <a:rPr lang="en-US" dirty="0" smtClean="0"/>
              <a:t>Expectancy (effort-performance linkage)</a:t>
            </a:r>
          </a:p>
          <a:p>
            <a:pPr lvl="2"/>
            <a:r>
              <a:rPr lang="en-US" dirty="0" smtClean="0"/>
              <a:t>The perceived probability that an individual’s effort will result in a certain level of performance.</a:t>
            </a:r>
          </a:p>
          <a:p>
            <a:pPr lvl="1"/>
            <a:r>
              <a:rPr lang="en-US" dirty="0" smtClean="0"/>
              <a:t>Instrumentality</a:t>
            </a:r>
          </a:p>
          <a:p>
            <a:pPr lvl="2"/>
            <a:r>
              <a:rPr lang="en-US" dirty="0" smtClean="0"/>
              <a:t>The perception that a particular level of performance will result in attaining a desired outcome (reward).</a:t>
            </a:r>
          </a:p>
          <a:p>
            <a:pPr lvl="1"/>
            <a:r>
              <a:rPr lang="en-US" dirty="0" smtClean="0"/>
              <a:t>Valence</a:t>
            </a:r>
          </a:p>
          <a:p>
            <a:pPr lvl="2"/>
            <a:r>
              <a:rPr lang="en-US" dirty="0" smtClean="0"/>
              <a:t>The attractiveness/importance of the performance reward (outcome) to the individual.</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16-9: Expectancy Model</a:t>
            </a:r>
            <a:endParaRPr lang="en-US" sz="3600" dirty="0"/>
          </a:p>
        </p:txBody>
      </p:sp>
      <p:pic>
        <p:nvPicPr>
          <p:cNvPr id="39939" name="Picture 2"/>
          <p:cNvPicPr>
            <a:picLocks noGrp="1" noChangeAspect="1" noChangeArrowheads="1"/>
          </p:cNvPicPr>
          <p:nvPr>
            <p:ph idx="1"/>
          </p:nvPr>
        </p:nvPicPr>
        <p:blipFill>
          <a:blip r:embed="rId3"/>
          <a:srcRect/>
          <a:stretch>
            <a:fillRect/>
          </a:stretch>
        </p:blipFill>
        <p:spPr>
          <a:xfrm>
            <a:off x="228600" y="2209800"/>
            <a:ext cx="8710613" cy="28194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pPr>
              <a:defRPr/>
            </a:pPr>
            <a:r>
              <a:rPr lang="en-US"/>
              <a:t>Current Issues in Motivation</a:t>
            </a:r>
          </a:p>
        </p:txBody>
      </p:sp>
      <p:sp>
        <p:nvSpPr>
          <p:cNvPr id="40963" name="Rectangle 3"/>
          <p:cNvSpPr>
            <a:spLocks noGrp="1" noChangeArrowheads="1"/>
          </p:cNvSpPr>
          <p:nvPr>
            <p:ph idx="1"/>
          </p:nvPr>
        </p:nvSpPr>
        <p:spPr>
          <a:xfrm>
            <a:off x="0" y="1752600"/>
            <a:ext cx="8229600" cy="3657600"/>
          </a:xfrm>
        </p:spPr>
        <p:txBody>
          <a:bodyPr/>
          <a:lstStyle/>
          <a:p>
            <a:pPr>
              <a:lnSpc>
                <a:spcPct val="90000"/>
              </a:lnSpc>
              <a:spcBef>
                <a:spcPct val="40000"/>
              </a:spcBef>
            </a:pPr>
            <a:r>
              <a:rPr lang="en-US" dirty="0" smtClean="0"/>
              <a:t>Cross-Cultural Challenges</a:t>
            </a:r>
          </a:p>
          <a:p>
            <a:pPr lvl="1">
              <a:lnSpc>
                <a:spcPct val="90000"/>
              </a:lnSpc>
              <a:spcBef>
                <a:spcPct val="40000"/>
              </a:spcBef>
            </a:pPr>
            <a:r>
              <a:rPr lang="en-US" dirty="0" smtClean="0"/>
              <a:t>Motivational programs are most applicable in cultures where </a:t>
            </a:r>
            <a:r>
              <a:rPr lang="en-US" b="1" i="1" dirty="0" smtClean="0"/>
              <a:t>individualism</a:t>
            </a:r>
            <a:r>
              <a:rPr lang="en-US" dirty="0" smtClean="0"/>
              <a:t> and achievement are cultural characteristics.</a:t>
            </a:r>
          </a:p>
          <a:p>
            <a:pPr lvl="2">
              <a:lnSpc>
                <a:spcPct val="90000"/>
              </a:lnSpc>
              <a:spcBef>
                <a:spcPct val="40000"/>
              </a:spcBef>
            </a:pPr>
            <a:r>
              <a:rPr lang="en-US" dirty="0" smtClean="0"/>
              <a:t>Uncertainty avoidance of some cultures inverts Maslow’s needs hierarchy.</a:t>
            </a:r>
          </a:p>
          <a:p>
            <a:pPr lvl="2">
              <a:lnSpc>
                <a:spcPct val="90000"/>
              </a:lnSpc>
              <a:spcBef>
                <a:spcPct val="40000"/>
              </a:spcBef>
            </a:pPr>
            <a:r>
              <a:rPr lang="en-US" dirty="0" smtClean="0"/>
              <a:t>The need for achievement (</a:t>
            </a:r>
            <a:r>
              <a:rPr lang="en-US" dirty="0" err="1" smtClean="0"/>
              <a:t>nAch</a:t>
            </a:r>
            <a:r>
              <a:rPr lang="en-US" dirty="0" smtClean="0"/>
              <a:t>) is lacking in other cultures.</a:t>
            </a:r>
          </a:p>
          <a:p>
            <a:pPr lvl="2">
              <a:lnSpc>
                <a:spcPct val="90000"/>
              </a:lnSpc>
              <a:spcBef>
                <a:spcPct val="40000"/>
              </a:spcBef>
            </a:pPr>
            <a:r>
              <a:rPr lang="en-US" dirty="0" smtClean="0"/>
              <a:t>Collectivist cultures view rewards as “entitlements” to be distributed based on individual needs, not individual performance.</a:t>
            </a:r>
          </a:p>
          <a:p>
            <a:pPr lvl="2">
              <a:lnSpc>
                <a:spcPct val="90000"/>
              </a:lnSpc>
              <a:spcBef>
                <a:spcPct val="40000"/>
              </a:spcBef>
              <a:buFont typeface="Wingdings" pitchFamily="2" charset="2"/>
              <a:buNone/>
            </a:pPr>
            <a:endParaRPr 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239000" cy="1143000"/>
          </a:xfrm>
        </p:spPr>
        <p:txBody>
          <a:bodyPr>
            <a:normAutofit fontScale="90000"/>
          </a:bodyPr>
          <a:lstStyle/>
          <a:p>
            <a:pPr algn="ctr">
              <a:defRPr/>
            </a:pPr>
            <a:r>
              <a:rPr lang="en-US" sz="3600" dirty="0" smtClean="0"/>
              <a:t>Exhibit 16-10: Integrating Contemporary</a:t>
            </a:r>
            <a:br>
              <a:rPr lang="en-US" sz="3600" dirty="0" smtClean="0"/>
            </a:br>
            <a:r>
              <a:rPr lang="en-US" sz="3600" dirty="0" smtClean="0"/>
              <a:t>Theories of Motivation</a:t>
            </a:r>
            <a:endParaRPr lang="en-US" sz="3600" dirty="0"/>
          </a:p>
        </p:txBody>
      </p:sp>
      <p:pic>
        <p:nvPicPr>
          <p:cNvPr id="41987" name="Picture 2"/>
          <p:cNvPicPr>
            <a:picLocks noGrp="1" noChangeAspect="1" noChangeArrowheads="1"/>
          </p:cNvPicPr>
          <p:nvPr>
            <p:ph idx="1"/>
          </p:nvPr>
        </p:nvPicPr>
        <p:blipFill>
          <a:blip r:embed="rId3"/>
          <a:srcRect/>
          <a:stretch>
            <a:fillRect/>
          </a:stretch>
        </p:blipFill>
        <p:spPr>
          <a:xfrm>
            <a:off x="1752600" y="1874837"/>
            <a:ext cx="4854575" cy="4754563"/>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5" name="Rectangle 5"/>
          <p:cNvSpPr>
            <a:spLocks noGrp="1" noChangeArrowheads="1"/>
          </p:cNvSpPr>
          <p:nvPr>
            <p:ph type="title"/>
          </p:nvPr>
        </p:nvSpPr>
        <p:spPr>
          <a:xfrm>
            <a:off x="-228600" y="457200"/>
            <a:ext cx="8991600" cy="671513"/>
          </a:xfrm>
        </p:spPr>
        <p:txBody>
          <a:bodyPr>
            <a:normAutofit fontScale="90000"/>
          </a:bodyPr>
          <a:lstStyle/>
          <a:p>
            <a:pPr>
              <a:defRPr/>
            </a:pPr>
            <a:r>
              <a:rPr lang="en-US" sz="3800" dirty="0" smtClean="0"/>
              <a:t>  Motivating </a:t>
            </a:r>
            <a:r>
              <a:rPr lang="en-US" sz="3800" dirty="0"/>
              <a:t>Unique Groups of Workers</a:t>
            </a:r>
          </a:p>
        </p:txBody>
      </p:sp>
      <p:sp>
        <p:nvSpPr>
          <p:cNvPr id="43010" name="Rectangle 3"/>
          <p:cNvSpPr>
            <a:spLocks noGrp="1" noChangeArrowheads="1"/>
          </p:cNvSpPr>
          <p:nvPr>
            <p:ph idx="1"/>
          </p:nvPr>
        </p:nvSpPr>
        <p:spPr>
          <a:xfrm>
            <a:off x="76200" y="1600200"/>
            <a:ext cx="8102600" cy="2438400"/>
          </a:xfrm>
        </p:spPr>
        <p:txBody>
          <a:bodyPr/>
          <a:lstStyle/>
          <a:p>
            <a:r>
              <a:rPr lang="en-US" dirty="0" smtClean="0"/>
              <a:t>Motivating a Diverse Workforce </a:t>
            </a:r>
          </a:p>
          <a:p>
            <a:pPr lvl="1"/>
            <a:r>
              <a:rPr lang="en-US" dirty="0" smtClean="0"/>
              <a:t>Motivating a diverse workforce through flexibility:</a:t>
            </a:r>
          </a:p>
          <a:p>
            <a:pPr lvl="2">
              <a:spcBef>
                <a:spcPct val="50000"/>
              </a:spcBef>
            </a:pPr>
            <a:r>
              <a:rPr lang="en-US" dirty="0" smtClean="0"/>
              <a:t>Men desire more autonomy than do women.</a:t>
            </a:r>
          </a:p>
          <a:p>
            <a:pPr lvl="2">
              <a:spcBef>
                <a:spcPct val="50000"/>
              </a:spcBef>
            </a:pPr>
            <a:r>
              <a:rPr lang="en-US" dirty="0" smtClean="0"/>
              <a:t>Women desire learning opportunities, flexible work schedules, and good interpersonal relations.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76200" y="381000"/>
            <a:ext cx="8991600" cy="671513"/>
          </a:xfrm>
        </p:spPr>
        <p:txBody>
          <a:bodyPr>
            <a:normAutofit fontScale="90000"/>
          </a:bodyPr>
          <a:lstStyle/>
          <a:p>
            <a:pPr>
              <a:defRPr/>
            </a:pPr>
            <a:r>
              <a:rPr lang="en-US" sz="3800" dirty="0"/>
              <a:t>Motivating Unique Groups of Workers</a:t>
            </a:r>
          </a:p>
        </p:txBody>
      </p:sp>
      <p:sp>
        <p:nvSpPr>
          <p:cNvPr id="44035" name="Rectangle 3"/>
          <p:cNvSpPr>
            <a:spLocks noGrp="1" noChangeArrowheads="1"/>
          </p:cNvSpPr>
          <p:nvPr>
            <p:ph idx="1"/>
          </p:nvPr>
        </p:nvSpPr>
        <p:spPr>
          <a:xfrm>
            <a:off x="152400" y="1371600"/>
            <a:ext cx="8102600" cy="5029200"/>
          </a:xfrm>
        </p:spPr>
        <p:txBody>
          <a:bodyPr/>
          <a:lstStyle/>
          <a:p>
            <a:pPr>
              <a:spcBef>
                <a:spcPct val="30000"/>
              </a:spcBef>
            </a:pPr>
            <a:r>
              <a:rPr lang="en-US" sz="2800" dirty="0" smtClean="0"/>
              <a:t>Motivating a Diverse Workforce</a:t>
            </a:r>
          </a:p>
          <a:p>
            <a:pPr lvl="1">
              <a:spcBef>
                <a:spcPct val="30000"/>
              </a:spcBef>
            </a:pPr>
            <a:r>
              <a:rPr lang="en-US" sz="2400" dirty="0" smtClean="0"/>
              <a:t>Compressed workweek</a:t>
            </a:r>
          </a:p>
          <a:p>
            <a:pPr lvl="2">
              <a:spcBef>
                <a:spcPct val="30000"/>
              </a:spcBef>
            </a:pPr>
            <a:r>
              <a:rPr lang="en-US" sz="2000" dirty="0" smtClean="0"/>
              <a:t>Longer daily hours, but fewer days</a:t>
            </a:r>
          </a:p>
          <a:p>
            <a:pPr lvl="1">
              <a:spcBef>
                <a:spcPct val="30000"/>
              </a:spcBef>
            </a:pPr>
            <a:r>
              <a:rPr lang="en-US" sz="2400" dirty="0" smtClean="0"/>
              <a:t>Flexible work hours (flextime)</a:t>
            </a:r>
          </a:p>
          <a:p>
            <a:pPr lvl="2">
              <a:spcBef>
                <a:spcPct val="30000"/>
              </a:spcBef>
            </a:pPr>
            <a:r>
              <a:rPr lang="en-US" sz="2000" dirty="0" smtClean="0"/>
              <a:t>Specific weekly hours with varying arrival, departure, lunch and break times around certain core hours during which all employees must be present</a:t>
            </a:r>
          </a:p>
          <a:p>
            <a:pPr lvl="1">
              <a:spcBef>
                <a:spcPct val="30000"/>
              </a:spcBef>
            </a:pPr>
            <a:r>
              <a:rPr lang="en-US" sz="2400" dirty="0" smtClean="0"/>
              <a:t>Job Sharing</a:t>
            </a:r>
          </a:p>
          <a:p>
            <a:pPr lvl="2">
              <a:spcBef>
                <a:spcPct val="30000"/>
              </a:spcBef>
            </a:pPr>
            <a:r>
              <a:rPr lang="en-US" sz="2000" dirty="0" smtClean="0"/>
              <a:t>Two or more people split a full-time job</a:t>
            </a:r>
          </a:p>
          <a:p>
            <a:pPr lvl="1">
              <a:spcBef>
                <a:spcPct val="30000"/>
              </a:spcBef>
            </a:pPr>
            <a:r>
              <a:rPr lang="en-US" sz="2400" dirty="0" smtClean="0"/>
              <a:t>Telecommuting</a:t>
            </a:r>
          </a:p>
          <a:p>
            <a:pPr lvl="2">
              <a:spcBef>
                <a:spcPct val="30000"/>
              </a:spcBef>
            </a:pPr>
            <a:r>
              <a:rPr lang="en-US" sz="2000" dirty="0" smtClean="0"/>
              <a:t>Employees work from home using computer links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1" name="Rectangle 5"/>
          <p:cNvSpPr>
            <a:spLocks noGrp="1" noChangeArrowheads="1"/>
          </p:cNvSpPr>
          <p:nvPr>
            <p:ph type="title"/>
          </p:nvPr>
        </p:nvSpPr>
        <p:spPr>
          <a:xfrm>
            <a:off x="0" y="533400"/>
            <a:ext cx="8991600" cy="671513"/>
          </a:xfrm>
        </p:spPr>
        <p:txBody>
          <a:bodyPr>
            <a:normAutofit fontScale="90000"/>
          </a:bodyPr>
          <a:lstStyle/>
          <a:p>
            <a:pPr>
              <a:defRPr/>
            </a:pPr>
            <a:r>
              <a:rPr lang="en-US" sz="3800" dirty="0"/>
              <a:t>Motivating Unique Groups of Workers</a:t>
            </a:r>
          </a:p>
        </p:txBody>
      </p:sp>
      <p:sp>
        <p:nvSpPr>
          <p:cNvPr id="45058" name="Rectangle 3"/>
          <p:cNvSpPr>
            <a:spLocks noGrp="1" noChangeArrowheads="1"/>
          </p:cNvSpPr>
          <p:nvPr>
            <p:ph idx="1"/>
          </p:nvPr>
        </p:nvSpPr>
        <p:spPr>
          <a:xfrm>
            <a:off x="381000" y="1828800"/>
            <a:ext cx="7696200" cy="4495800"/>
          </a:xfrm>
        </p:spPr>
        <p:txBody>
          <a:bodyPr/>
          <a:lstStyle/>
          <a:p>
            <a:pPr>
              <a:spcBef>
                <a:spcPct val="40000"/>
              </a:spcBef>
            </a:pPr>
            <a:r>
              <a:rPr lang="en-US" dirty="0" smtClean="0"/>
              <a:t>Motivating Professionals</a:t>
            </a:r>
          </a:p>
          <a:p>
            <a:pPr lvl="1">
              <a:spcBef>
                <a:spcPct val="40000"/>
              </a:spcBef>
            </a:pPr>
            <a:r>
              <a:rPr lang="en-US" dirty="0" smtClean="0"/>
              <a:t>Characteristics of professionals</a:t>
            </a:r>
          </a:p>
          <a:p>
            <a:pPr lvl="2">
              <a:spcBef>
                <a:spcPct val="40000"/>
              </a:spcBef>
            </a:pPr>
            <a:r>
              <a:rPr lang="en-US" dirty="0" smtClean="0"/>
              <a:t>Strong and long-term commitment to their field of expertise</a:t>
            </a:r>
          </a:p>
          <a:p>
            <a:pPr lvl="2">
              <a:spcBef>
                <a:spcPct val="40000"/>
              </a:spcBef>
            </a:pPr>
            <a:r>
              <a:rPr lang="en-US" dirty="0" smtClean="0"/>
              <a:t>Loyalty is to their profession, not to the employer</a:t>
            </a:r>
          </a:p>
          <a:p>
            <a:pPr lvl="2">
              <a:spcBef>
                <a:spcPct val="40000"/>
              </a:spcBef>
            </a:pPr>
            <a:r>
              <a:rPr lang="en-US" dirty="0" smtClean="0"/>
              <a:t>Have the need to regularly update their knowledge</a:t>
            </a:r>
          </a:p>
          <a:p>
            <a:pPr lvl="2">
              <a:spcBef>
                <a:spcPct val="40000"/>
              </a:spcBef>
            </a:pPr>
            <a:r>
              <a:rPr lang="en-US" dirty="0" smtClean="0"/>
              <a:t>Don’t define their workweek as 8:00 am to 5:00 pm.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Rectangle 5"/>
          <p:cNvSpPr>
            <a:spLocks noGrp="1" noChangeArrowheads="1"/>
          </p:cNvSpPr>
          <p:nvPr>
            <p:ph type="title"/>
          </p:nvPr>
        </p:nvSpPr>
        <p:spPr>
          <a:xfrm>
            <a:off x="76200" y="457200"/>
            <a:ext cx="8991600" cy="671513"/>
          </a:xfrm>
        </p:spPr>
        <p:txBody>
          <a:bodyPr>
            <a:normAutofit fontScale="90000"/>
          </a:bodyPr>
          <a:lstStyle/>
          <a:p>
            <a:pPr>
              <a:defRPr/>
            </a:pPr>
            <a:r>
              <a:rPr lang="en-US" sz="3800" dirty="0"/>
              <a:t>Motivating Unique Groups of Workers</a:t>
            </a:r>
          </a:p>
        </p:txBody>
      </p:sp>
      <p:sp>
        <p:nvSpPr>
          <p:cNvPr id="46082" name="Rectangle 3"/>
          <p:cNvSpPr>
            <a:spLocks noGrp="1" noChangeArrowheads="1"/>
          </p:cNvSpPr>
          <p:nvPr>
            <p:ph idx="1"/>
          </p:nvPr>
        </p:nvSpPr>
        <p:spPr>
          <a:xfrm>
            <a:off x="381000" y="1600200"/>
            <a:ext cx="7924800" cy="4419600"/>
          </a:xfrm>
        </p:spPr>
        <p:txBody>
          <a:bodyPr/>
          <a:lstStyle/>
          <a:p>
            <a:pPr>
              <a:spcBef>
                <a:spcPct val="30000"/>
              </a:spcBef>
            </a:pPr>
            <a:r>
              <a:rPr lang="en-US" dirty="0" smtClean="0"/>
              <a:t>Motivating Contingent Workers</a:t>
            </a:r>
          </a:p>
          <a:p>
            <a:pPr lvl="1">
              <a:spcBef>
                <a:spcPct val="30000"/>
              </a:spcBef>
            </a:pPr>
            <a:r>
              <a:rPr lang="en-US" dirty="0" smtClean="0"/>
              <a:t>Opportunity to become a permanent employee</a:t>
            </a:r>
          </a:p>
          <a:p>
            <a:pPr lvl="1">
              <a:spcBef>
                <a:spcPct val="30000"/>
              </a:spcBef>
            </a:pPr>
            <a:r>
              <a:rPr lang="en-US" dirty="0" smtClean="0"/>
              <a:t>Opportunity for training</a:t>
            </a:r>
          </a:p>
          <a:p>
            <a:pPr lvl="1">
              <a:spcBef>
                <a:spcPct val="30000"/>
              </a:spcBef>
            </a:pPr>
            <a:r>
              <a:rPr lang="en-US" dirty="0" smtClean="0"/>
              <a:t>Equity in compensation and benefits</a:t>
            </a:r>
          </a:p>
          <a:p>
            <a:pPr>
              <a:spcBef>
                <a:spcPct val="30000"/>
              </a:spcBef>
            </a:pPr>
            <a:r>
              <a:rPr lang="en-US" dirty="0" smtClean="0"/>
              <a:t>Motivating Low-Skilled, Minimum-Wage Employees</a:t>
            </a:r>
          </a:p>
          <a:p>
            <a:pPr lvl="1">
              <a:spcBef>
                <a:spcPct val="30000"/>
              </a:spcBef>
            </a:pPr>
            <a:r>
              <a:rPr lang="en-US" dirty="0" smtClean="0"/>
              <a:t>Employee recognition programs</a:t>
            </a:r>
          </a:p>
          <a:p>
            <a:pPr lvl="1">
              <a:spcBef>
                <a:spcPct val="30000"/>
              </a:spcBef>
            </a:pPr>
            <a:r>
              <a:rPr lang="en-US" dirty="0" smtClean="0"/>
              <a:t>Provision of sincere praise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685800"/>
            <a:ext cx="7239000" cy="624840"/>
          </a:xfrm>
        </p:spPr>
        <p:txBody>
          <a:bodyPr>
            <a:normAutofit fontScale="90000"/>
          </a:bodyPr>
          <a:lstStyle/>
          <a:p>
            <a:pPr>
              <a:defRPr/>
            </a:pPr>
            <a:r>
              <a:rPr lang="en-US" dirty="0"/>
              <a:t>Early Theories of Motivation</a:t>
            </a:r>
          </a:p>
        </p:txBody>
      </p:sp>
      <p:sp>
        <p:nvSpPr>
          <p:cNvPr id="10243" name="Rectangle 3"/>
          <p:cNvSpPr>
            <a:spLocks noGrp="1" noChangeArrowheads="1"/>
          </p:cNvSpPr>
          <p:nvPr>
            <p:ph idx="1"/>
          </p:nvPr>
        </p:nvSpPr>
        <p:spPr>
          <a:xfrm>
            <a:off x="533400" y="1905000"/>
            <a:ext cx="5638800" cy="2286000"/>
          </a:xfrm>
        </p:spPr>
        <p:txBody>
          <a:bodyPr/>
          <a:lstStyle/>
          <a:p>
            <a:pPr>
              <a:spcBef>
                <a:spcPct val="40000"/>
              </a:spcBef>
            </a:pPr>
            <a:r>
              <a:rPr lang="en-US" dirty="0" smtClean="0"/>
              <a:t>Maslow’s </a:t>
            </a:r>
            <a:r>
              <a:rPr lang="en-US" i="1" dirty="0" smtClean="0"/>
              <a:t>Hierarchy of Needs</a:t>
            </a:r>
          </a:p>
          <a:p>
            <a:pPr>
              <a:spcBef>
                <a:spcPct val="40000"/>
              </a:spcBef>
            </a:pPr>
            <a:r>
              <a:rPr lang="en-US" dirty="0" smtClean="0"/>
              <a:t>McGregor’s </a:t>
            </a:r>
            <a:r>
              <a:rPr lang="en-US" i="1" dirty="0" smtClean="0"/>
              <a:t>Theories X and Y</a:t>
            </a:r>
          </a:p>
          <a:p>
            <a:pPr>
              <a:spcBef>
                <a:spcPct val="40000"/>
              </a:spcBef>
            </a:pPr>
            <a:r>
              <a:rPr lang="en-US" dirty="0" smtClean="0"/>
              <a:t>Herzberg’s </a:t>
            </a:r>
            <a:r>
              <a:rPr lang="en-US" i="1" dirty="0" smtClean="0"/>
              <a:t>Two-Factor Theory</a:t>
            </a:r>
          </a:p>
          <a:p>
            <a:pPr>
              <a:spcBef>
                <a:spcPct val="40000"/>
              </a:spcBef>
            </a:pPr>
            <a:r>
              <a:rPr lang="en-US" dirty="0" smtClean="0"/>
              <a:t>McClelland’s </a:t>
            </a:r>
            <a:r>
              <a:rPr lang="en-US" i="1" dirty="0" smtClean="0"/>
              <a:t>Three Needs Theory</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7" name="Rectangle 5"/>
          <p:cNvSpPr>
            <a:spLocks noGrp="1" noChangeArrowheads="1"/>
          </p:cNvSpPr>
          <p:nvPr>
            <p:ph type="title"/>
          </p:nvPr>
        </p:nvSpPr>
        <p:spPr>
          <a:xfrm>
            <a:off x="228600" y="152400"/>
            <a:ext cx="7772400" cy="1066800"/>
          </a:xfrm>
        </p:spPr>
        <p:txBody>
          <a:bodyPr>
            <a:normAutofit fontScale="90000"/>
          </a:bodyPr>
          <a:lstStyle/>
          <a:p>
            <a:pPr>
              <a:spcBef>
                <a:spcPct val="25000"/>
              </a:spcBef>
              <a:defRPr/>
            </a:pPr>
            <a:r>
              <a:rPr lang="en-US" sz="4000" dirty="0" smtClean="0"/>
              <a:t>Designing Appropriate Rewards Programs</a:t>
            </a:r>
            <a:endParaRPr lang="en-US" sz="4000" dirty="0"/>
          </a:p>
        </p:txBody>
      </p:sp>
      <p:sp>
        <p:nvSpPr>
          <p:cNvPr id="47106" name="Rectangle 3"/>
          <p:cNvSpPr>
            <a:spLocks noGrp="1" noChangeArrowheads="1"/>
          </p:cNvSpPr>
          <p:nvPr>
            <p:ph idx="1"/>
          </p:nvPr>
        </p:nvSpPr>
        <p:spPr>
          <a:xfrm>
            <a:off x="152400" y="1371600"/>
            <a:ext cx="8102600" cy="5029200"/>
          </a:xfrm>
        </p:spPr>
        <p:txBody>
          <a:bodyPr/>
          <a:lstStyle/>
          <a:p>
            <a:r>
              <a:rPr lang="en-US" sz="2800" b="1" dirty="0" smtClean="0"/>
              <a:t>Open-book management -</a:t>
            </a:r>
            <a:r>
              <a:rPr lang="en-US" sz="2800" dirty="0" smtClean="0"/>
              <a:t> a motivational approach in which an organization’s financial statements (the “books”) are shared with all employees.</a:t>
            </a:r>
          </a:p>
          <a:p>
            <a:r>
              <a:rPr lang="en-US" sz="2800" b="1" dirty="0" smtClean="0"/>
              <a:t>Employee recognition programs - </a:t>
            </a:r>
            <a:r>
              <a:rPr lang="en-US" sz="2800" dirty="0" smtClean="0"/>
              <a:t>programs based on personal attention and expression of interest, approval, and appreciation for a job well done.</a:t>
            </a:r>
          </a:p>
          <a:p>
            <a:r>
              <a:rPr lang="en-US" sz="2800" b="1" dirty="0" smtClean="0"/>
              <a:t>Pay-for-performance programs - </a:t>
            </a:r>
            <a:r>
              <a:rPr lang="en-US" sz="2800" dirty="0" smtClean="0"/>
              <a:t>variable compensation plans that pay employees on the basis of some performance measure.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4114800" cy="777240"/>
          </a:xfrm>
        </p:spPr>
        <p:txBody>
          <a:bodyPr/>
          <a:lstStyle/>
          <a:p>
            <a:pPr algn="l">
              <a:defRPr/>
            </a:pPr>
            <a:r>
              <a:rPr lang="en-US" dirty="0" smtClean="0">
                <a:solidFill>
                  <a:schemeClr val="tx1">
                    <a:lumMod val="50000"/>
                    <a:lumOff val="50000"/>
                  </a:schemeClr>
                </a:solidFill>
              </a:rPr>
              <a:t>Terms to Know</a:t>
            </a:r>
            <a:endParaRPr lang="en-US" dirty="0">
              <a:solidFill>
                <a:schemeClr val="tx1">
                  <a:lumMod val="50000"/>
                  <a:lumOff val="50000"/>
                </a:schemeClr>
              </a:solidFill>
            </a:endParaRPr>
          </a:p>
        </p:txBody>
      </p:sp>
      <p:sp>
        <p:nvSpPr>
          <p:cNvPr id="108547" name="Content Placeholder 4"/>
          <p:cNvSpPr>
            <a:spLocks noGrp="1"/>
          </p:cNvSpPr>
          <p:nvPr>
            <p:ph idx="1"/>
          </p:nvPr>
        </p:nvSpPr>
        <p:spPr>
          <a:xfrm>
            <a:off x="457200" y="1295400"/>
            <a:ext cx="4038600" cy="4525963"/>
          </a:xfrm>
        </p:spPr>
        <p:txBody>
          <a:bodyPr>
            <a:normAutofit fontScale="92500" lnSpcReduction="10000"/>
          </a:bodyPr>
          <a:lstStyle/>
          <a:p>
            <a:pPr>
              <a:spcBef>
                <a:spcPct val="25000"/>
              </a:spcBef>
            </a:pPr>
            <a:r>
              <a:rPr lang="en-US" sz="2400" dirty="0" smtClean="0"/>
              <a:t>Motivation</a:t>
            </a:r>
          </a:p>
          <a:p>
            <a:pPr>
              <a:spcBef>
                <a:spcPct val="25000"/>
              </a:spcBef>
            </a:pPr>
            <a:r>
              <a:rPr lang="en-US" sz="2400" dirty="0" smtClean="0"/>
              <a:t>Hierarchy of needs theory</a:t>
            </a:r>
          </a:p>
          <a:p>
            <a:pPr>
              <a:spcBef>
                <a:spcPct val="25000"/>
              </a:spcBef>
            </a:pPr>
            <a:r>
              <a:rPr lang="en-US" sz="2400" dirty="0" smtClean="0"/>
              <a:t>Physiological needs</a:t>
            </a:r>
          </a:p>
          <a:p>
            <a:pPr>
              <a:spcBef>
                <a:spcPct val="25000"/>
              </a:spcBef>
            </a:pPr>
            <a:r>
              <a:rPr lang="en-US" sz="2400" dirty="0" smtClean="0"/>
              <a:t>Safety needs</a:t>
            </a:r>
          </a:p>
          <a:p>
            <a:pPr>
              <a:spcBef>
                <a:spcPct val="25000"/>
              </a:spcBef>
            </a:pPr>
            <a:r>
              <a:rPr lang="en-US" sz="2400" dirty="0" smtClean="0"/>
              <a:t>Social needs</a:t>
            </a:r>
          </a:p>
          <a:p>
            <a:pPr>
              <a:spcBef>
                <a:spcPct val="25000"/>
              </a:spcBef>
            </a:pPr>
            <a:r>
              <a:rPr lang="en-US" sz="2400" dirty="0" smtClean="0"/>
              <a:t>Esteem needs</a:t>
            </a:r>
          </a:p>
          <a:p>
            <a:pPr>
              <a:spcBef>
                <a:spcPct val="25000"/>
              </a:spcBef>
            </a:pPr>
            <a:r>
              <a:rPr lang="en-US" sz="2400" dirty="0" smtClean="0"/>
              <a:t>Self-actualization needs</a:t>
            </a:r>
          </a:p>
          <a:p>
            <a:pPr>
              <a:spcBef>
                <a:spcPct val="25000"/>
              </a:spcBef>
            </a:pPr>
            <a:r>
              <a:rPr lang="en-US" sz="2400" dirty="0" smtClean="0"/>
              <a:t>Theory X</a:t>
            </a:r>
          </a:p>
          <a:p>
            <a:pPr>
              <a:spcBef>
                <a:spcPct val="25000"/>
              </a:spcBef>
            </a:pPr>
            <a:r>
              <a:rPr lang="en-US" sz="2400" dirty="0" smtClean="0"/>
              <a:t>Theory Y</a:t>
            </a:r>
          </a:p>
          <a:p>
            <a:pPr>
              <a:spcBef>
                <a:spcPct val="25000"/>
              </a:spcBef>
            </a:pPr>
            <a:r>
              <a:rPr lang="en-US" sz="2400" dirty="0" smtClean="0"/>
              <a:t>Two-factor theory (motivation-hygiene theory)</a:t>
            </a:r>
          </a:p>
          <a:p>
            <a:endParaRPr lang="en-US" sz="2400" dirty="0" smtClean="0"/>
          </a:p>
        </p:txBody>
      </p:sp>
      <p:sp>
        <p:nvSpPr>
          <p:cNvPr id="108548" name="Content Placeholder 5"/>
          <p:cNvSpPr>
            <a:spLocks noGrp="1"/>
          </p:cNvSpPr>
          <p:nvPr>
            <p:ph sz="half" idx="4294967295"/>
          </p:nvPr>
        </p:nvSpPr>
        <p:spPr>
          <a:xfrm>
            <a:off x="4495800" y="1295400"/>
            <a:ext cx="4038600" cy="4525963"/>
          </a:xfrm>
        </p:spPr>
        <p:txBody>
          <a:bodyPr>
            <a:normAutofit fontScale="92500" lnSpcReduction="10000"/>
          </a:bodyPr>
          <a:lstStyle/>
          <a:p>
            <a:pPr>
              <a:spcBef>
                <a:spcPct val="25000"/>
              </a:spcBef>
            </a:pPr>
            <a:r>
              <a:rPr lang="en-US" sz="2400" dirty="0" smtClean="0"/>
              <a:t>Hygiene factors</a:t>
            </a:r>
          </a:p>
          <a:p>
            <a:pPr>
              <a:spcBef>
                <a:spcPct val="25000"/>
              </a:spcBef>
            </a:pPr>
            <a:r>
              <a:rPr lang="en-US" sz="2400" dirty="0" smtClean="0"/>
              <a:t>Motivators</a:t>
            </a:r>
          </a:p>
          <a:p>
            <a:pPr>
              <a:spcBef>
                <a:spcPct val="25000"/>
              </a:spcBef>
            </a:pPr>
            <a:r>
              <a:rPr lang="en-US" sz="2400" dirty="0" smtClean="0"/>
              <a:t>Three-needs theory</a:t>
            </a:r>
          </a:p>
          <a:p>
            <a:pPr>
              <a:spcBef>
                <a:spcPct val="25000"/>
              </a:spcBef>
            </a:pPr>
            <a:r>
              <a:rPr lang="en-US" sz="2400" dirty="0" smtClean="0"/>
              <a:t>Need for achievement (</a:t>
            </a:r>
            <a:r>
              <a:rPr lang="en-US" sz="2400" dirty="0" err="1" smtClean="0"/>
              <a:t>nAch</a:t>
            </a:r>
            <a:r>
              <a:rPr lang="en-US" sz="2400" dirty="0" smtClean="0"/>
              <a:t>)</a:t>
            </a:r>
          </a:p>
          <a:p>
            <a:pPr>
              <a:spcBef>
                <a:spcPct val="25000"/>
              </a:spcBef>
            </a:pPr>
            <a:r>
              <a:rPr lang="en-US" sz="2400" dirty="0" smtClean="0"/>
              <a:t>Need for power (</a:t>
            </a:r>
            <a:r>
              <a:rPr lang="en-US" sz="2400" dirty="0" err="1" smtClean="0"/>
              <a:t>nPow</a:t>
            </a:r>
            <a:r>
              <a:rPr lang="en-US" sz="2400" dirty="0" smtClean="0"/>
              <a:t>)</a:t>
            </a:r>
          </a:p>
          <a:p>
            <a:pPr>
              <a:spcBef>
                <a:spcPct val="25000"/>
              </a:spcBef>
            </a:pPr>
            <a:r>
              <a:rPr lang="en-US" sz="2400" dirty="0" smtClean="0"/>
              <a:t>Need for affiliation (</a:t>
            </a:r>
            <a:r>
              <a:rPr lang="en-US" sz="2400" dirty="0" err="1" smtClean="0"/>
              <a:t>nAff</a:t>
            </a:r>
            <a:r>
              <a:rPr lang="en-US" sz="2400" dirty="0" smtClean="0"/>
              <a:t>)</a:t>
            </a:r>
          </a:p>
          <a:p>
            <a:pPr>
              <a:spcBef>
                <a:spcPct val="25000"/>
              </a:spcBef>
            </a:pPr>
            <a:r>
              <a:rPr lang="en-US" sz="2400" dirty="0" smtClean="0"/>
              <a:t>Goal-setting theory</a:t>
            </a:r>
          </a:p>
          <a:p>
            <a:pPr>
              <a:spcBef>
                <a:spcPct val="25000"/>
              </a:spcBef>
            </a:pPr>
            <a:r>
              <a:rPr lang="en-US" sz="2400" dirty="0" smtClean="0"/>
              <a:t>Self-efficacy</a:t>
            </a:r>
          </a:p>
          <a:p>
            <a:pPr>
              <a:spcBef>
                <a:spcPct val="25000"/>
              </a:spcBef>
            </a:pPr>
            <a:r>
              <a:rPr lang="en-US" sz="2400" dirty="0" smtClean="0"/>
              <a:t>Reinforcement theory</a:t>
            </a:r>
          </a:p>
          <a:p>
            <a:pPr>
              <a:spcBef>
                <a:spcPct val="25000"/>
              </a:spcBef>
            </a:pPr>
            <a:r>
              <a:rPr lang="en-US" sz="2400" dirty="0" smtClean="0"/>
              <a:t>Re-</a:t>
            </a:r>
            <a:r>
              <a:rPr lang="en-US" sz="2400" dirty="0" err="1" smtClean="0"/>
              <a:t>inforcers</a:t>
            </a:r>
            <a:endParaRPr lang="en-US" sz="2400" dirty="0" smtClean="0"/>
          </a:p>
          <a:p>
            <a:endParaRPr lang="en-US" sz="24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5791200" cy="701040"/>
          </a:xfrm>
        </p:spPr>
        <p:txBody>
          <a:bodyPr/>
          <a:lstStyle/>
          <a:p>
            <a:pPr algn="l"/>
            <a:r>
              <a:rPr lang="en-US" dirty="0" smtClean="0">
                <a:solidFill>
                  <a:srgbClr val="7F7F7F"/>
                </a:solidFill>
              </a:rPr>
              <a:t>Terms to Know (cont)</a:t>
            </a:r>
          </a:p>
        </p:txBody>
      </p:sp>
      <p:sp>
        <p:nvSpPr>
          <p:cNvPr id="110595" name="Content Placeholder 4"/>
          <p:cNvSpPr>
            <a:spLocks noGrp="1"/>
          </p:cNvSpPr>
          <p:nvPr>
            <p:ph idx="1"/>
          </p:nvPr>
        </p:nvSpPr>
        <p:spPr>
          <a:xfrm>
            <a:off x="457200" y="1295400"/>
            <a:ext cx="4038600" cy="4525963"/>
          </a:xfrm>
        </p:spPr>
        <p:txBody>
          <a:bodyPr>
            <a:normAutofit fontScale="92500"/>
          </a:bodyPr>
          <a:lstStyle/>
          <a:p>
            <a:pPr>
              <a:spcBef>
                <a:spcPct val="25000"/>
              </a:spcBef>
            </a:pPr>
            <a:r>
              <a:rPr lang="en-US" sz="2200" dirty="0" smtClean="0"/>
              <a:t>Job design</a:t>
            </a:r>
          </a:p>
          <a:p>
            <a:pPr>
              <a:spcBef>
                <a:spcPct val="25000"/>
              </a:spcBef>
            </a:pPr>
            <a:r>
              <a:rPr lang="en-US" sz="2200" dirty="0" smtClean="0"/>
              <a:t>Job scope</a:t>
            </a:r>
          </a:p>
          <a:p>
            <a:pPr>
              <a:spcBef>
                <a:spcPct val="25000"/>
              </a:spcBef>
            </a:pPr>
            <a:r>
              <a:rPr lang="en-US" sz="2200" dirty="0" smtClean="0"/>
              <a:t>Job enlargement</a:t>
            </a:r>
          </a:p>
          <a:p>
            <a:pPr>
              <a:spcBef>
                <a:spcPct val="25000"/>
              </a:spcBef>
            </a:pPr>
            <a:r>
              <a:rPr lang="en-US" sz="2200" dirty="0" smtClean="0"/>
              <a:t>Job enrichment</a:t>
            </a:r>
          </a:p>
          <a:p>
            <a:pPr>
              <a:spcBef>
                <a:spcPct val="25000"/>
              </a:spcBef>
            </a:pPr>
            <a:r>
              <a:rPr lang="en-US" sz="2200" dirty="0" smtClean="0"/>
              <a:t>Job depth</a:t>
            </a:r>
          </a:p>
          <a:p>
            <a:pPr>
              <a:spcBef>
                <a:spcPct val="25000"/>
              </a:spcBef>
            </a:pPr>
            <a:r>
              <a:rPr lang="en-US" sz="2200" dirty="0" smtClean="0"/>
              <a:t>Job characteristics model (JCM)</a:t>
            </a:r>
          </a:p>
          <a:p>
            <a:pPr>
              <a:spcBef>
                <a:spcPct val="25000"/>
              </a:spcBef>
            </a:pPr>
            <a:r>
              <a:rPr lang="en-US" sz="2200" dirty="0" smtClean="0"/>
              <a:t>Skill variety</a:t>
            </a:r>
          </a:p>
          <a:p>
            <a:pPr>
              <a:spcBef>
                <a:spcPct val="25000"/>
              </a:spcBef>
            </a:pPr>
            <a:r>
              <a:rPr lang="en-US" sz="2200" dirty="0" smtClean="0"/>
              <a:t>Task identity</a:t>
            </a:r>
          </a:p>
          <a:p>
            <a:pPr>
              <a:spcBef>
                <a:spcPct val="25000"/>
              </a:spcBef>
            </a:pPr>
            <a:r>
              <a:rPr lang="en-US" sz="2200" dirty="0" smtClean="0"/>
              <a:t>Task significance</a:t>
            </a:r>
          </a:p>
          <a:p>
            <a:pPr>
              <a:spcBef>
                <a:spcPct val="25000"/>
              </a:spcBef>
            </a:pPr>
            <a:r>
              <a:rPr lang="en-US" sz="2200" dirty="0" smtClean="0"/>
              <a:t>Autonomy</a:t>
            </a:r>
          </a:p>
          <a:p>
            <a:pPr>
              <a:spcBef>
                <a:spcPct val="25000"/>
              </a:spcBef>
            </a:pPr>
            <a:r>
              <a:rPr lang="en-US" sz="2200" dirty="0" smtClean="0"/>
              <a:t>Feedback</a:t>
            </a:r>
          </a:p>
        </p:txBody>
      </p:sp>
      <p:sp>
        <p:nvSpPr>
          <p:cNvPr id="110596" name="Content Placeholder 5"/>
          <p:cNvSpPr>
            <a:spLocks noGrp="1"/>
          </p:cNvSpPr>
          <p:nvPr>
            <p:ph sz="half" idx="4294967295"/>
          </p:nvPr>
        </p:nvSpPr>
        <p:spPr>
          <a:xfrm>
            <a:off x="3886200" y="1295400"/>
            <a:ext cx="4419600" cy="4525963"/>
          </a:xfrm>
        </p:spPr>
        <p:txBody>
          <a:bodyPr>
            <a:normAutofit fontScale="92500"/>
          </a:bodyPr>
          <a:lstStyle/>
          <a:p>
            <a:pPr>
              <a:spcBef>
                <a:spcPct val="25000"/>
              </a:spcBef>
            </a:pPr>
            <a:r>
              <a:rPr lang="en-US" sz="2200" dirty="0" smtClean="0"/>
              <a:t>Relational perspective of work design</a:t>
            </a:r>
          </a:p>
          <a:p>
            <a:pPr>
              <a:spcBef>
                <a:spcPct val="25000"/>
              </a:spcBef>
            </a:pPr>
            <a:r>
              <a:rPr lang="en-US" sz="2200" dirty="0" smtClean="0"/>
              <a:t>Proactive perspective of work design</a:t>
            </a:r>
          </a:p>
          <a:p>
            <a:pPr>
              <a:spcBef>
                <a:spcPct val="25000"/>
              </a:spcBef>
            </a:pPr>
            <a:r>
              <a:rPr lang="en-US" sz="2200" dirty="0" smtClean="0"/>
              <a:t>High-involvement work practices</a:t>
            </a:r>
          </a:p>
          <a:p>
            <a:pPr>
              <a:spcBef>
                <a:spcPct val="25000"/>
              </a:spcBef>
            </a:pPr>
            <a:r>
              <a:rPr lang="en-US" sz="2200" dirty="0" smtClean="0"/>
              <a:t>Equity theory</a:t>
            </a:r>
          </a:p>
          <a:p>
            <a:pPr>
              <a:spcBef>
                <a:spcPct val="25000"/>
              </a:spcBef>
            </a:pPr>
            <a:r>
              <a:rPr lang="en-US" sz="2200" dirty="0" smtClean="0"/>
              <a:t>Referents</a:t>
            </a:r>
          </a:p>
          <a:p>
            <a:pPr>
              <a:spcBef>
                <a:spcPct val="25000"/>
              </a:spcBef>
            </a:pPr>
            <a:r>
              <a:rPr lang="en-US" sz="2200" dirty="0" smtClean="0"/>
              <a:t>Distributive justice</a:t>
            </a:r>
          </a:p>
          <a:p>
            <a:pPr>
              <a:spcBef>
                <a:spcPct val="25000"/>
              </a:spcBef>
            </a:pPr>
            <a:r>
              <a:rPr lang="en-US" sz="2200" dirty="0" smtClean="0"/>
              <a:t>Procedural justice</a:t>
            </a:r>
          </a:p>
          <a:p>
            <a:pPr>
              <a:spcBef>
                <a:spcPct val="25000"/>
              </a:spcBef>
            </a:pPr>
            <a:r>
              <a:rPr lang="en-US" sz="2200" dirty="0" smtClean="0"/>
              <a:t>Expectancy theory</a:t>
            </a:r>
          </a:p>
          <a:p>
            <a:pPr>
              <a:spcBef>
                <a:spcPct val="25000"/>
              </a:spcBef>
            </a:pPr>
            <a:r>
              <a:rPr lang="en-US" sz="2200" dirty="0" smtClean="0"/>
              <a:t>Open-book management</a:t>
            </a:r>
          </a:p>
          <a:p>
            <a:pPr>
              <a:spcBef>
                <a:spcPct val="25000"/>
              </a:spcBef>
            </a:pPr>
            <a:r>
              <a:rPr lang="en-US" sz="2200" dirty="0" smtClean="0"/>
              <a:t>Employee recognition programs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200" dirty="0" smtClean="0"/>
              <a:t>Maslow’s Hierarchy of Needs Theory</a:t>
            </a:r>
            <a:endParaRPr lang="en-US" sz="4200" dirty="0"/>
          </a:p>
        </p:txBody>
      </p:sp>
      <p:sp>
        <p:nvSpPr>
          <p:cNvPr id="11267" name="Content Placeholder 2"/>
          <p:cNvSpPr>
            <a:spLocks noGrp="1"/>
          </p:cNvSpPr>
          <p:nvPr>
            <p:ph idx="1"/>
          </p:nvPr>
        </p:nvSpPr>
        <p:spPr>
          <a:xfrm>
            <a:off x="457200" y="1990416"/>
            <a:ext cx="7239000" cy="1895784"/>
          </a:xfrm>
        </p:spPr>
        <p:txBody>
          <a:bodyPr/>
          <a:lstStyle/>
          <a:p>
            <a:r>
              <a:rPr lang="en-US" b="1" dirty="0" smtClean="0"/>
              <a:t>Hierarchy of needs theory - </a:t>
            </a:r>
            <a:r>
              <a:rPr lang="en-US" dirty="0" smtClean="0"/>
              <a:t>Maslow’s theory that human needs — physiological, safety, social, esteem, and self-actualization — form a sort of hierarchy.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4200" dirty="0" smtClean="0"/>
              <a:t>Maslow’s Hierarchy of </a:t>
            </a:r>
            <a:br>
              <a:rPr lang="en-US" sz="4200" dirty="0" smtClean="0"/>
            </a:br>
            <a:r>
              <a:rPr lang="en-US" sz="4200" dirty="0" smtClean="0"/>
              <a:t>Needs Theory (cont.)</a:t>
            </a:r>
            <a:endParaRPr lang="en-US" sz="4200" dirty="0"/>
          </a:p>
        </p:txBody>
      </p:sp>
      <p:sp>
        <p:nvSpPr>
          <p:cNvPr id="12291" name="Content Placeholder 2"/>
          <p:cNvSpPr>
            <a:spLocks noGrp="1"/>
          </p:cNvSpPr>
          <p:nvPr>
            <p:ph idx="1"/>
          </p:nvPr>
        </p:nvSpPr>
        <p:spPr>
          <a:xfrm>
            <a:off x="457200" y="1838016"/>
            <a:ext cx="7239000" cy="3724584"/>
          </a:xfrm>
        </p:spPr>
        <p:txBody>
          <a:bodyPr/>
          <a:lstStyle/>
          <a:p>
            <a:r>
              <a:rPr lang="en-US" b="1" dirty="0" smtClean="0"/>
              <a:t>Physiological needs - </a:t>
            </a:r>
            <a:r>
              <a:rPr lang="en-US" dirty="0" smtClean="0"/>
              <a:t>a person’s needs for food, drink, shelter, sexual satisfaction, and other physical needs.</a:t>
            </a:r>
          </a:p>
          <a:p>
            <a:r>
              <a:rPr lang="en-US" b="1" dirty="0" smtClean="0"/>
              <a:t>Safety needs - </a:t>
            </a:r>
            <a:r>
              <a:rPr lang="en-US" dirty="0" smtClean="0"/>
              <a:t>a person’s needs for security and protection from physical and emotional harm.</a:t>
            </a:r>
          </a:p>
          <a:p>
            <a:r>
              <a:rPr lang="en-US" b="1" dirty="0" smtClean="0"/>
              <a:t>Social needs - </a:t>
            </a:r>
            <a:r>
              <a:rPr lang="en-US" dirty="0" smtClean="0"/>
              <a:t>a person’s needs for affection, belongingness, acceptance, and friendship.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4200" dirty="0" smtClean="0"/>
              <a:t>Maslow’s Hierarchy of </a:t>
            </a:r>
            <a:br>
              <a:rPr lang="en-US" sz="4200" dirty="0" smtClean="0"/>
            </a:br>
            <a:r>
              <a:rPr lang="en-US" sz="4200" dirty="0" smtClean="0"/>
              <a:t>Needs Theory (cont.)</a:t>
            </a:r>
            <a:endParaRPr lang="en-US" sz="4200" dirty="0"/>
          </a:p>
        </p:txBody>
      </p:sp>
      <p:sp>
        <p:nvSpPr>
          <p:cNvPr id="13315" name="Content Placeholder 2"/>
          <p:cNvSpPr>
            <a:spLocks noGrp="1"/>
          </p:cNvSpPr>
          <p:nvPr>
            <p:ph idx="1"/>
          </p:nvPr>
        </p:nvSpPr>
        <p:spPr>
          <a:xfrm>
            <a:off x="457200" y="1838016"/>
            <a:ext cx="7239000" cy="2962584"/>
          </a:xfrm>
        </p:spPr>
        <p:txBody>
          <a:bodyPr/>
          <a:lstStyle/>
          <a:p>
            <a:r>
              <a:rPr lang="en-US" b="1" dirty="0" smtClean="0"/>
              <a:t>Esteem needs - </a:t>
            </a:r>
            <a:r>
              <a:rPr lang="en-US" dirty="0" smtClean="0"/>
              <a:t>a person’s needs for internal factors (e.g., self-respect, autonomy, and achievement) and external factors (such as status, recognition, and attention).</a:t>
            </a:r>
          </a:p>
          <a:p>
            <a:r>
              <a:rPr lang="en-US" b="1" dirty="0" smtClean="0"/>
              <a:t>Self-actualization needs - </a:t>
            </a:r>
            <a:r>
              <a:rPr lang="en-US" dirty="0" smtClean="0"/>
              <a:t>a person’s need to become what he or she is capable of becoming.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smtClean="0">
                <a:solidFill>
                  <a:srgbClr val="7F7F7F"/>
                </a:solidFill>
              </a:rPr>
              <a:t>Exhibit 16-1: Maslow’s</a:t>
            </a:r>
            <a:br>
              <a:rPr lang="en-US" sz="3600" smtClean="0">
                <a:solidFill>
                  <a:srgbClr val="7F7F7F"/>
                </a:solidFill>
              </a:rPr>
            </a:br>
            <a:r>
              <a:rPr lang="en-US" sz="3600" smtClean="0">
                <a:solidFill>
                  <a:srgbClr val="7F7F7F"/>
                </a:solidFill>
              </a:rPr>
              <a:t>Hierarchy of Needs</a:t>
            </a:r>
          </a:p>
        </p:txBody>
      </p:sp>
      <p:pic>
        <p:nvPicPr>
          <p:cNvPr id="14339" name="Picture 2"/>
          <p:cNvPicPr>
            <a:picLocks noGrp="1" noChangeAspect="1" noChangeArrowheads="1"/>
          </p:cNvPicPr>
          <p:nvPr>
            <p:ph idx="1"/>
          </p:nvPr>
        </p:nvPicPr>
        <p:blipFill>
          <a:blip r:embed="rId3"/>
          <a:srcRect/>
          <a:stretch>
            <a:fillRect/>
          </a:stretch>
        </p:blipFill>
        <p:spPr>
          <a:xfrm>
            <a:off x="585788" y="1600200"/>
            <a:ext cx="7643812" cy="4419600"/>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McGregor’s Theory X and Theory Y</a:t>
            </a:r>
            <a:endParaRPr lang="en-US" dirty="0"/>
          </a:p>
        </p:txBody>
      </p:sp>
      <p:sp>
        <p:nvSpPr>
          <p:cNvPr id="15363" name="Content Placeholder 2"/>
          <p:cNvSpPr>
            <a:spLocks noGrp="1"/>
          </p:cNvSpPr>
          <p:nvPr>
            <p:ph idx="1"/>
          </p:nvPr>
        </p:nvSpPr>
        <p:spPr>
          <a:xfrm>
            <a:off x="457200" y="1914216"/>
            <a:ext cx="7239000" cy="2733984"/>
          </a:xfrm>
        </p:spPr>
        <p:txBody>
          <a:bodyPr/>
          <a:lstStyle/>
          <a:p>
            <a:r>
              <a:rPr lang="en-US" b="1" dirty="0" smtClean="0"/>
              <a:t>Theory X - </a:t>
            </a:r>
            <a:r>
              <a:rPr lang="en-US" dirty="0" smtClean="0"/>
              <a:t>the assumption that employees dislike work, are lazy, avoid responsibility, and must be coerced to perform.</a:t>
            </a:r>
          </a:p>
          <a:p>
            <a:r>
              <a:rPr lang="en-US" b="1" dirty="0" smtClean="0"/>
              <a:t>Theory Y - </a:t>
            </a:r>
            <a:r>
              <a:rPr lang="en-US" dirty="0" smtClean="0"/>
              <a:t>the assumption that employees are creative, enjoy work, seek responsibility, and can exercise self-direction.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TotalTime>
  <Words>2076</Words>
  <Application>Microsoft Office PowerPoint</Application>
  <PresentationFormat>On-screen Show (4:3)</PresentationFormat>
  <Paragraphs>219</Paragraphs>
  <Slides>42</Slides>
  <Notes>41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Opulent</vt:lpstr>
      <vt:lpstr>Slide 1</vt:lpstr>
      <vt:lpstr>Slide 2</vt:lpstr>
      <vt:lpstr>What Is Motivation?</vt:lpstr>
      <vt:lpstr>Early Theories of Motivation</vt:lpstr>
      <vt:lpstr>Maslow’s Hierarchy of Needs Theory</vt:lpstr>
      <vt:lpstr>Maslow’s Hierarchy of  Needs Theory (cont.)</vt:lpstr>
      <vt:lpstr>Maslow’s Hierarchy of  Needs Theory (cont.)</vt:lpstr>
      <vt:lpstr>Exhibit 16-1: Maslow’s Hierarchy of Needs</vt:lpstr>
      <vt:lpstr>McGregor’s Theory X and Theory Y</vt:lpstr>
      <vt:lpstr>Herzberg’s Two-Factor Theory</vt:lpstr>
      <vt:lpstr>Herzberg’s Two-Factor Theory (cont.)</vt:lpstr>
      <vt:lpstr>Exhibit 16-2: Herzberg’s Two Factor Theory</vt:lpstr>
      <vt:lpstr>Exhibit 16-3: Contrasting Views of Satisfaction-Dissatisfaction</vt:lpstr>
      <vt:lpstr>Three-Needs Theory (McClelland)</vt:lpstr>
      <vt:lpstr>Three-Needs Theory (cont.)</vt:lpstr>
      <vt:lpstr>Exhibit 16-4: TAT Pictures</vt:lpstr>
      <vt:lpstr>Contemporary Theories  of Motivation</vt:lpstr>
      <vt:lpstr>Contemporary Theories of Motivation (cont.)</vt:lpstr>
      <vt:lpstr>Exhibit 16-5: Goal-Setting Theory</vt:lpstr>
      <vt:lpstr>Designing Motivating Jobs</vt:lpstr>
      <vt:lpstr>Designing Motivating Jobs (cont.)</vt:lpstr>
      <vt:lpstr>Five Core Job Dimensions</vt:lpstr>
      <vt:lpstr>Five Core Job Dimensions (cont.)</vt:lpstr>
      <vt:lpstr>Five Core Job Dimensions (cont.)</vt:lpstr>
      <vt:lpstr>Exhibit 16-6: Job Characteristics Model </vt:lpstr>
      <vt:lpstr>Redesigning Job Design Approaches</vt:lpstr>
      <vt:lpstr>Exhibit 16-7: Guidelines for Job Redesign</vt:lpstr>
      <vt:lpstr>Redesigning Job Design Approaches (cont.)</vt:lpstr>
      <vt:lpstr>Equity Theory</vt:lpstr>
      <vt:lpstr>Exhibit 16-8: Equity Theory</vt:lpstr>
      <vt:lpstr>Expectancy Theory</vt:lpstr>
      <vt:lpstr>Expectancy Theory </vt:lpstr>
      <vt:lpstr>Exhibit 16-9: Expectancy Model</vt:lpstr>
      <vt:lpstr>Current Issues in Motivation</vt:lpstr>
      <vt:lpstr>Exhibit 16-10: Integrating Contemporary Theories of Motivation</vt:lpstr>
      <vt:lpstr>  Motivating Unique Groups of Workers</vt:lpstr>
      <vt:lpstr>Motivating Unique Groups of Workers</vt:lpstr>
      <vt:lpstr>Motivating Unique Groups of Workers</vt:lpstr>
      <vt:lpstr>Motivating Unique Groups of Workers</vt:lpstr>
      <vt:lpstr>Designing Appropriate Rewards Programs</vt:lpstr>
      <vt:lpstr>Terms to Know</vt:lpstr>
      <vt:lpstr>Terms to Know (cont)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ZHAONI</dc:creator>
  <cp:lastModifiedBy>ZHAONI</cp:lastModifiedBy>
  <cp:revision>3</cp:revision>
  <dcterms:created xsi:type="dcterms:W3CDTF">2006-08-16T00:00:00Z</dcterms:created>
  <dcterms:modified xsi:type="dcterms:W3CDTF">2014-04-10T07:23:29Z</dcterms:modified>
</cp:coreProperties>
</file>