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7" r:id="rId2"/>
    <p:sldId id="258" r:id="rId3"/>
    <p:sldId id="282" r:id="rId4"/>
    <p:sldId id="283" r:id="rId5"/>
    <p:sldId id="294" r:id="rId6"/>
    <p:sldId id="295" r:id="rId7"/>
    <p:sldId id="265" r:id="rId8"/>
    <p:sldId id="292" r:id="rId9"/>
    <p:sldId id="296" r:id="rId10"/>
    <p:sldId id="297" r:id="rId11"/>
    <p:sldId id="298" r:id="rId12"/>
    <p:sldId id="271" r:id="rId13"/>
    <p:sldId id="259" r:id="rId14"/>
    <p:sldId id="285" r:id="rId15"/>
    <p:sldId id="287" r:id="rId16"/>
    <p:sldId id="286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33"/>
    <a:srgbClr val="FF3300"/>
    <a:srgbClr val="CCFFCC"/>
    <a:srgbClr val="FF0066"/>
    <a:srgbClr val="006600"/>
    <a:srgbClr val="CC00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1320" y="-96"/>
      </p:cViewPr>
      <p:guideLst>
        <p:guide orient="horz" pos="4224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5" Type="http://schemas.openxmlformats.org/officeDocument/2006/relationships/image" Target="../media/image31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EC7B559-CE6F-4546-98D5-9DABA796D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6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0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7" y="2165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5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3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3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251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66034-116B-4C48-8A9E-6FF5C33D4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CA11-8869-41C9-8047-8CA7B6C72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F3EC0-C6F9-4FD6-82E0-51B843375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5F83-4B49-48DF-9A0B-CC43BA87CA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9C003-DD7B-41B4-A347-87B0CBEB6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98C04-E1F7-42F5-8C6A-81F24AC65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5605-291C-45E9-8E6D-0D73BF6DB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ADE09-1BC3-4724-9004-E9B96AB2A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1913-2F49-45F9-930A-1CC22CF51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75BF0-15E8-4FAF-8E42-4000989FE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42187-7895-4CF2-A3D6-314AE91F4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61443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8441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61445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46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47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448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844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61450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51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52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53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54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8475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61456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457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458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6" y="1721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61460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61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62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445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61464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65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66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446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61468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69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470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471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2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3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4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5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6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7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8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79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80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81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82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83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84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48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F62495-FEC3-4393-8375-8F0F5246E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D4DAF-7673-4852-9441-5F07D0333C7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3300"/>
                </a:solidFill>
                <a:latin typeface="黑体" pitchFamily="2" charset="-122"/>
              </a:rPr>
              <a:t>第六节 复变函数的极限</a:t>
            </a:r>
            <a:br>
              <a:rPr lang="zh-CN" altLang="en-US" smtClean="0">
                <a:solidFill>
                  <a:srgbClr val="FF3300"/>
                </a:solidFill>
                <a:latin typeface="黑体" pitchFamily="2" charset="-122"/>
              </a:rPr>
            </a:br>
            <a:r>
              <a:rPr lang="zh-CN" altLang="en-US" smtClean="0">
                <a:solidFill>
                  <a:srgbClr val="FF3300"/>
                </a:solidFill>
                <a:latin typeface="黑体" pitchFamily="2" charset="-122"/>
              </a:rPr>
              <a:t>和连续性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590800" y="301625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一、函数的极限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590800" y="377825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二、函数的连续性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2590800" y="454025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三、小结与思考</a:t>
            </a:r>
          </a:p>
        </p:txBody>
      </p:sp>
      <p:sp>
        <p:nvSpPr>
          <p:cNvPr id="20487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23728" y="3124200"/>
            <a:ext cx="47525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dirty="0"/>
          </a:p>
        </p:txBody>
      </p:sp>
      <p:sp>
        <p:nvSpPr>
          <p:cNvPr id="20488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90800" y="38862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489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90800" y="4648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490" name="AutoShape 2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094663" y="5997575"/>
            <a:ext cx="539750" cy="539750"/>
          </a:xfrm>
          <a:prstGeom prst="actionButtonReturn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91" name="Picture 25" descr="bul1d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75" y="4060825"/>
            <a:ext cx="1365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6" descr="bul1a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0875" y="3298825"/>
            <a:ext cx="1365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27" descr="bul1e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0875" y="4837113"/>
            <a:ext cx="1365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8EC1E-C6BC-4B45-A892-491A687454FF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9226" name="Text Box 2"/>
          <p:cNvSpPr txBox="1">
            <a:spLocks noChangeArrowheads="1"/>
          </p:cNvSpPr>
          <p:nvPr/>
        </p:nvSpPr>
        <p:spPr bwMode="auto">
          <a:xfrm>
            <a:off x="850900" y="9001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31850" y="2362200"/>
            <a:ext cx="191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949325" y="792163"/>
          <a:ext cx="7200900" cy="1346200"/>
        </p:xfrm>
        <a:graphic>
          <a:graphicData uri="http://schemas.openxmlformats.org/presentationml/2006/ole">
            <p:oleObj spid="_x0000_s9218" name="Equation" r:id="rId3" imgW="7200720" imgH="1346040" progId="Equation.3">
              <p:embed/>
            </p:oleObj>
          </a:graphicData>
        </a:graphic>
      </p:graphicFrame>
      <p:graphicFrame>
        <p:nvGraphicFramePr>
          <p:cNvPr id="69633" name="Object 1025"/>
          <p:cNvGraphicFramePr>
            <a:graphicFrameLocks noChangeAspect="1"/>
          </p:cNvGraphicFramePr>
          <p:nvPr/>
        </p:nvGraphicFramePr>
        <p:xfrm>
          <a:off x="2222500" y="2438400"/>
          <a:ext cx="4178300" cy="444500"/>
        </p:xfrm>
        <a:graphic>
          <a:graphicData uri="http://schemas.openxmlformats.org/presentationml/2006/ole">
            <p:oleObj spid="_x0000_s9219" name="Equation" r:id="rId4" imgW="4178160" imgH="444240" progId="Equation.3">
              <p:embed/>
            </p:oleObj>
          </a:graphicData>
        </a:graphic>
      </p:graphicFrame>
      <p:graphicFrame>
        <p:nvGraphicFramePr>
          <p:cNvPr id="69634" name="Object 1026"/>
          <p:cNvGraphicFramePr>
            <a:graphicFrameLocks noChangeAspect="1"/>
          </p:cNvGraphicFramePr>
          <p:nvPr/>
        </p:nvGraphicFramePr>
        <p:xfrm>
          <a:off x="1595438" y="3103563"/>
          <a:ext cx="3111500" cy="965200"/>
        </p:xfrm>
        <a:graphic>
          <a:graphicData uri="http://schemas.openxmlformats.org/presentationml/2006/ole">
            <p:oleObj spid="_x0000_s9220" name="Equation" r:id="rId5" imgW="3111480" imgH="965160" progId="Equation.3">
              <p:embed/>
            </p:oleObj>
          </a:graphicData>
        </a:graphic>
      </p:graphicFrame>
      <p:graphicFrame>
        <p:nvGraphicFramePr>
          <p:cNvPr id="69635" name="Object 1027"/>
          <p:cNvGraphicFramePr>
            <a:graphicFrameLocks noChangeAspect="1"/>
          </p:cNvGraphicFramePr>
          <p:nvPr/>
        </p:nvGraphicFramePr>
        <p:xfrm>
          <a:off x="5105400" y="3114675"/>
          <a:ext cx="2590800" cy="914400"/>
        </p:xfrm>
        <a:graphic>
          <a:graphicData uri="http://schemas.openxmlformats.org/presentationml/2006/ole">
            <p:oleObj spid="_x0000_s9221" name="Equation" r:id="rId6" imgW="2590560" imgH="914400" progId="Equation.3">
              <p:embed/>
            </p:oleObj>
          </a:graphicData>
        </a:graphic>
      </p:graphicFrame>
      <p:graphicFrame>
        <p:nvGraphicFramePr>
          <p:cNvPr id="69636" name="Object 1028"/>
          <p:cNvGraphicFramePr>
            <a:graphicFrameLocks noChangeAspect="1"/>
          </p:cNvGraphicFramePr>
          <p:nvPr/>
        </p:nvGraphicFramePr>
        <p:xfrm>
          <a:off x="1665288" y="4322763"/>
          <a:ext cx="4572000" cy="444500"/>
        </p:xfrm>
        <a:graphic>
          <a:graphicData uri="http://schemas.openxmlformats.org/presentationml/2006/ole">
            <p:oleObj spid="_x0000_s9222" name="Equation" r:id="rId7" imgW="4572000" imgH="444240" progId="Equation.3">
              <p:embed/>
            </p:oleObj>
          </a:graphicData>
        </a:graphic>
      </p:graphicFrame>
      <p:graphicFrame>
        <p:nvGraphicFramePr>
          <p:cNvPr id="69637" name="Object 1029"/>
          <p:cNvGraphicFramePr>
            <a:graphicFrameLocks noChangeAspect="1"/>
          </p:cNvGraphicFramePr>
          <p:nvPr/>
        </p:nvGraphicFramePr>
        <p:xfrm>
          <a:off x="1671638" y="4856163"/>
          <a:ext cx="3556000" cy="1041400"/>
        </p:xfrm>
        <a:graphic>
          <a:graphicData uri="http://schemas.openxmlformats.org/presentationml/2006/ole">
            <p:oleObj spid="_x0000_s9223" name="Equation" r:id="rId8" imgW="3555720" imgH="1041120" progId="Equation.3">
              <p:embed/>
            </p:oleObj>
          </a:graphicData>
        </a:graphic>
      </p:graphicFrame>
      <p:graphicFrame>
        <p:nvGraphicFramePr>
          <p:cNvPr id="69638" name="Object 1030"/>
          <p:cNvGraphicFramePr>
            <a:graphicFrameLocks noChangeAspect="1"/>
          </p:cNvGraphicFramePr>
          <p:nvPr/>
        </p:nvGraphicFramePr>
        <p:xfrm>
          <a:off x="5329238" y="4840288"/>
          <a:ext cx="1295400" cy="838200"/>
        </p:xfrm>
        <a:graphic>
          <a:graphicData uri="http://schemas.openxmlformats.org/presentationml/2006/ole">
            <p:oleObj spid="_x0000_s9224" name="Equation" r:id="rId9" imgW="1295280" imgH="838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5124E-66DB-40CB-8598-225406A5CB5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1676400" y="1041400"/>
          <a:ext cx="3581400" cy="406400"/>
        </p:xfrm>
        <a:graphic>
          <a:graphicData uri="http://schemas.openxmlformats.org/presentationml/2006/ole">
            <p:oleObj spid="_x0000_s10242" name="Equation" r:id="rId3" imgW="3581280" imgH="406080" progId="Equation.3">
              <p:embed/>
            </p:oleObj>
          </a:graphicData>
        </a:graphic>
      </p:graphicFrame>
      <p:graphicFrame>
        <p:nvGraphicFramePr>
          <p:cNvPr id="70657" name="Object 2049"/>
          <p:cNvGraphicFramePr>
            <a:graphicFrameLocks noChangeAspect="1"/>
          </p:cNvGraphicFramePr>
          <p:nvPr/>
        </p:nvGraphicFramePr>
        <p:xfrm>
          <a:off x="1689100" y="1727200"/>
          <a:ext cx="3810000" cy="850900"/>
        </p:xfrm>
        <a:graphic>
          <a:graphicData uri="http://schemas.openxmlformats.org/presentationml/2006/ole">
            <p:oleObj spid="_x0000_s10243" name="Equation" r:id="rId4" imgW="3809880" imgH="850680" progId="Equation.3">
              <p:embed/>
            </p:oleObj>
          </a:graphicData>
        </a:graphic>
      </p:graphicFrame>
      <p:sp>
        <p:nvSpPr>
          <p:cNvPr id="46085" name="Text Box 2053"/>
          <p:cNvSpPr txBox="1">
            <a:spLocks noChangeArrowheads="1"/>
          </p:cNvSpPr>
          <p:nvPr/>
        </p:nvSpPr>
        <p:spPr bwMode="auto">
          <a:xfrm>
            <a:off x="1524000" y="264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根据定理一可知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70658" name="Object 2050"/>
          <p:cNvGraphicFramePr>
            <a:graphicFrameLocks noChangeAspect="1"/>
          </p:cNvGraphicFramePr>
          <p:nvPr/>
        </p:nvGraphicFramePr>
        <p:xfrm>
          <a:off x="4419600" y="2692400"/>
          <a:ext cx="2743200" cy="584200"/>
        </p:xfrm>
        <a:graphic>
          <a:graphicData uri="http://schemas.openxmlformats.org/presentationml/2006/ole">
            <p:oleObj spid="_x0000_s10244" name="Equation" r:id="rId5" imgW="2743200" imgH="5839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F888D-FA9F-4E0D-ABD2-C3FA97F81E64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7088"/>
            <a:ext cx="7773988" cy="1144587"/>
          </a:xfrm>
        </p:spPr>
        <p:txBody>
          <a:bodyPr lIns="90000" tIns="46800" rIns="90000" bIns="46800" anchor="t"/>
          <a:lstStyle/>
          <a:p>
            <a:pPr algn="l" eaLnBrk="1" hangingPunct="1">
              <a:defRPr/>
            </a:pPr>
            <a:r>
              <a:rPr lang="zh-CN" altLang="en-US" sz="4000" smtClean="0">
                <a:solidFill>
                  <a:schemeClr val="tx1"/>
                </a:solidFill>
              </a:rPr>
              <a:t>二、函数的连续性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914400" y="1828800"/>
            <a:ext cx="31242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1. </a:t>
            </a:r>
            <a:r>
              <a:rPr kumimoji="1" lang="zh-CN" altLang="en-US" sz="2800" b="1">
                <a:latin typeface="Times New Roman" pitchFamily="18" charset="0"/>
              </a:rPr>
              <a:t>连续的定义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952500" y="2616200"/>
          <a:ext cx="7289800" cy="1727200"/>
        </p:xfrm>
        <a:graphic>
          <a:graphicData uri="http://schemas.openxmlformats.org/presentationml/2006/ole">
            <p:oleObj spid="_x0000_s11266" name="Equation" r:id="rId3" imgW="7289640" imgH="1726920" progId="Equation.3">
              <p:embed/>
            </p:oleObj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914400" y="4648200"/>
          <a:ext cx="7353300" cy="1168400"/>
        </p:xfrm>
        <a:graphic>
          <a:graphicData uri="http://schemas.openxmlformats.org/presentationml/2006/ole">
            <p:oleObj spid="_x0000_s11267" name="Equation" r:id="rId4" imgW="7353000" imgH="1168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0C599-E9D9-46CF-A312-18598320AEE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2296" name="Text Box 22"/>
          <p:cNvSpPr txBox="1">
            <a:spLocks noChangeArrowheads="1"/>
          </p:cNvSpPr>
          <p:nvPr/>
        </p:nvSpPr>
        <p:spPr bwMode="auto">
          <a:xfrm>
            <a:off x="914400" y="990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定理三</a:t>
            </a:r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1016000" y="1600200"/>
          <a:ext cx="7594600" cy="1524000"/>
        </p:xfrm>
        <a:graphic>
          <a:graphicData uri="http://schemas.openxmlformats.org/presentationml/2006/ole">
            <p:oleObj spid="_x0000_s12290" name="Equation" r:id="rId3" imgW="7594560" imgH="1523880" progId="Equation.3">
              <p:embed/>
            </p:oleObj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914400" y="3429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例如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2146300" y="3449638"/>
          <a:ext cx="4559300" cy="469900"/>
        </p:xfrm>
        <a:graphic>
          <a:graphicData uri="http://schemas.openxmlformats.org/presentationml/2006/ole">
            <p:oleObj spid="_x0000_s12291" name="Equation" r:id="rId4" imgW="4559040" imgH="469800" progId="Equation.3">
              <p:embed/>
            </p:oleObj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965200" y="4114800"/>
          <a:ext cx="6959600" cy="990600"/>
        </p:xfrm>
        <a:graphic>
          <a:graphicData uri="http://schemas.openxmlformats.org/presentationml/2006/ole">
            <p:oleObj spid="_x0000_s12292" name="Equation" r:id="rId5" imgW="6959520" imgH="990360" progId="Equation.3">
              <p:embed/>
            </p:oleObj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2349500" y="4648200"/>
          <a:ext cx="6108700" cy="469900"/>
        </p:xfrm>
        <a:graphic>
          <a:graphicData uri="http://schemas.openxmlformats.org/presentationml/2006/ole">
            <p:oleObj spid="_x0000_s12293" name="Equation" r:id="rId6" imgW="6108480" imgH="469800" progId="Equation.3">
              <p:embed/>
            </p:oleObj>
          </a:graphicData>
        </a:graphic>
      </p:graphicFrame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949325" y="5359400"/>
          <a:ext cx="6629400" cy="431800"/>
        </p:xfrm>
        <a:graphic>
          <a:graphicData uri="http://schemas.openxmlformats.org/presentationml/2006/ole">
            <p:oleObj spid="_x0000_s12294" name="Equation" r:id="rId7" imgW="6629400" imgH="4316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23A77-4CBD-4CC5-B47F-FBC348858A05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3317" name="Text Box 42"/>
          <p:cNvSpPr txBox="1">
            <a:spLocks noChangeArrowheads="1"/>
          </p:cNvSpPr>
          <p:nvPr/>
        </p:nvSpPr>
        <p:spPr bwMode="auto">
          <a:xfrm>
            <a:off x="914400" y="990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定理四</a:t>
            </a:r>
          </a:p>
        </p:txBody>
      </p:sp>
      <p:graphicFrame>
        <p:nvGraphicFramePr>
          <p:cNvPr id="31787" name="Object 43"/>
          <p:cNvGraphicFramePr>
            <a:graphicFrameLocks noChangeAspect="1"/>
          </p:cNvGraphicFramePr>
          <p:nvPr/>
        </p:nvGraphicFramePr>
        <p:xfrm>
          <a:off x="914400" y="1752600"/>
          <a:ext cx="7734300" cy="990600"/>
        </p:xfrm>
        <a:graphic>
          <a:graphicData uri="http://schemas.openxmlformats.org/presentationml/2006/ole">
            <p:oleObj spid="_x0000_s13314" name="Equation" r:id="rId3" imgW="7734240" imgH="990360" progId="Equation.3">
              <p:embed/>
            </p:oleObj>
          </a:graphicData>
        </a:graphic>
      </p:graphicFrame>
      <p:graphicFrame>
        <p:nvGraphicFramePr>
          <p:cNvPr id="31788" name="Object 44"/>
          <p:cNvGraphicFramePr>
            <a:graphicFrameLocks noChangeAspect="1"/>
          </p:cNvGraphicFramePr>
          <p:nvPr/>
        </p:nvGraphicFramePr>
        <p:xfrm>
          <a:off x="903288" y="3130550"/>
          <a:ext cx="7734300" cy="1511300"/>
        </p:xfrm>
        <a:graphic>
          <a:graphicData uri="http://schemas.openxmlformats.org/presentationml/2006/ole">
            <p:oleObj spid="_x0000_s13315" name="Equation" r:id="rId4" imgW="7734240" imgH="1511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4BC3D-2407-474E-BF35-6D99F364E15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4343" name="Text Box 1060"/>
          <p:cNvSpPr txBox="1">
            <a:spLocks noChangeArrowheads="1"/>
          </p:cNvSpPr>
          <p:nvPr/>
        </p:nvSpPr>
        <p:spPr bwMode="auto">
          <a:xfrm>
            <a:off x="914400" y="8382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特殊的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1557338" y="2057400"/>
          <a:ext cx="5422900" cy="482600"/>
        </p:xfrm>
        <a:graphic>
          <a:graphicData uri="http://schemas.openxmlformats.org/presentationml/2006/ole">
            <p:oleObj spid="_x0000_s14338" name="Equation" r:id="rId3" imgW="5422680" imgH="482400" progId="Equation.3">
              <p:embed/>
            </p:oleObj>
          </a:graphicData>
        </a:graphic>
      </p:graphicFrame>
      <p:sp>
        <p:nvSpPr>
          <p:cNvPr id="33830" name="Text Box 1062"/>
          <p:cNvSpPr txBox="1">
            <a:spLocks noChangeArrowheads="1"/>
          </p:cNvSpPr>
          <p:nvPr/>
        </p:nvSpPr>
        <p:spPr bwMode="auto">
          <a:xfrm>
            <a:off x="914400" y="1371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(1) </a:t>
            </a:r>
            <a:r>
              <a:rPr kumimoji="1" lang="zh-CN" altLang="en-US" sz="2800" b="1">
                <a:latin typeface="Times New Roman" pitchFamily="18" charset="0"/>
              </a:rPr>
              <a:t>有理整函数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</a:rPr>
              <a:t>多项式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1524000" y="2714625"/>
          <a:ext cx="5791200" cy="406400"/>
        </p:xfrm>
        <a:graphic>
          <a:graphicData uri="http://schemas.openxmlformats.org/presentationml/2006/ole">
            <p:oleObj spid="_x0000_s14339" name="Equation" r:id="rId4" imgW="5790960" imgH="406080" progId="Equation.3">
              <p:embed/>
            </p:oleObj>
          </a:graphicData>
        </a:graphic>
      </p:graphicFrame>
      <p:sp>
        <p:nvSpPr>
          <p:cNvPr id="33832" name="Text Box 1064"/>
          <p:cNvSpPr txBox="1">
            <a:spLocks noChangeArrowheads="1"/>
          </p:cNvSpPr>
          <p:nvPr/>
        </p:nvSpPr>
        <p:spPr bwMode="auto">
          <a:xfrm>
            <a:off x="838200" y="33528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(2) </a:t>
            </a:r>
            <a:r>
              <a:rPr kumimoji="1" lang="zh-CN" altLang="en-US" sz="2800" b="1">
                <a:latin typeface="Times New Roman" pitchFamily="18" charset="0"/>
              </a:rPr>
              <a:t>有理分式函数</a:t>
            </a:r>
          </a:p>
        </p:txBody>
      </p:sp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676400" y="3962400"/>
          <a:ext cx="1485900" cy="914400"/>
        </p:xfrm>
        <a:graphic>
          <a:graphicData uri="http://schemas.openxmlformats.org/presentationml/2006/ole">
            <p:oleObj spid="_x0000_s14340" name="Equation" r:id="rId5" imgW="1485720" imgH="914400" progId="Equation.3">
              <p:embed/>
            </p:oleObj>
          </a:graphicData>
        </a:graphic>
      </p:graphicFrame>
      <p:graphicFrame>
        <p:nvGraphicFramePr>
          <p:cNvPr id="71683" name="Object 1027"/>
          <p:cNvGraphicFramePr>
            <a:graphicFrameLocks noChangeAspect="1"/>
          </p:cNvGraphicFramePr>
          <p:nvPr/>
        </p:nvGraphicFramePr>
        <p:xfrm>
          <a:off x="3429000" y="4216400"/>
          <a:ext cx="4826000" cy="431800"/>
        </p:xfrm>
        <a:graphic>
          <a:graphicData uri="http://schemas.openxmlformats.org/presentationml/2006/ole">
            <p:oleObj spid="_x0000_s14341" name="Equation" r:id="rId6" imgW="4825800" imgH="431640" progId="Equation.3">
              <p:embed/>
            </p:oleObj>
          </a:graphicData>
        </a:graphic>
      </p:graphicFrame>
      <p:sp>
        <p:nvSpPr>
          <p:cNvPr id="33835" name="Text Box 1067"/>
          <p:cNvSpPr txBox="1">
            <a:spLocks noChangeArrowheads="1"/>
          </p:cNvSpPr>
          <p:nvPr/>
        </p:nvSpPr>
        <p:spPr bwMode="auto">
          <a:xfrm>
            <a:off x="1447800" y="5029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在复平面内使分母不为零的点也是连续的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0" grpId="0" autoUpdateAnimBg="0"/>
      <p:bldP spid="33832" grpId="0" autoUpdateAnimBg="0"/>
      <p:bldP spid="338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753B5-48C9-409F-A2B4-853F7A5826CA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5370" name="Text Box 58"/>
          <p:cNvSpPr txBox="1">
            <a:spLocks noChangeArrowheads="1"/>
          </p:cNvSpPr>
          <p:nvPr/>
        </p:nvSpPr>
        <p:spPr bwMode="auto">
          <a:xfrm>
            <a:off x="838200" y="8524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901700" y="914400"/>
          <a:ext cx="7429500" cy="965200"/>
        </p:xfrm>
        <a:graphic>
          <a:graphicData uri="http://schemas.openxmlformats.org/presentationml/2006/ole">
            <p:oleObj spid="_x0000_s15362" name="Equation" r:id="rId3" imgW="7429320" imgH="965160" progId="Equation.3">
              <p:embed/>
            </p:oleObj>
          </a:graphicData>
        </a:graphic>
      </p:graphicFrame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990600" y="203676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1905000" y="2139950"/>
          <a:ext cx="4203700" cy="431800"/>
        </p:xfrm>
        <a:graphic>
          <a:graphicData uri="http://schemas.openxmlformats.org/presentationml/2006/ole">
            <p:oleObj spid="_x0000_s15363" name="Equation" r:id="rId4" imgW="4203360" imgH="431640" progId="Equation.3">
              <p:embed/>
            </p:oleObj>
          </a:graphicData>
        </a:graphic>
      </p:graphicFrame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346200" y="2743200"/>
          <a:ext cx="4178300" cy="457200"/>
        </p:xfrm>
        <a:graphic>
          <a:graphicData uri="http://schemas.openxmlformats.org/presentationml/2006/ole">
            <p:oleObj spid="_x0000_s15364" name="Equation" r:id="rId5" imgW="4178160" imgH="45720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389063" y="3505200"/>
          <a:ext cx="2794000" cy="444500"/>
        </p:xfrm>
        <a:graphic>
          <a:graphicData uri="http://schemas.openxmlformats.org/presentationml/2006/ole">
            <p:oleObj spid="_x0000_s15365" name="Equation" r:id="rId6" imgW="2793960" imgH="444240" progId="Equation.3">
              <p:embed/>
            </p:oleObj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363663" y="4203700"/>
          <a:ext cx="6362700" cy="444500"/>
        </p:xfrm>
        <a:graphic>
          <a:graphicData uri="http://schemas.openxmlformats.org/presentationml/2006/ole">
            <p:oleObj spid="_x0000_s15366" name="Equation" r:id="rId7" imgW="6362640" imgH="444240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295400" y="4876800"/>
          <a:ext cx="6908800" cy="444500"/>
        </p:xfrm>
        <a:graphic>
          <a:graphicData uri="http://schemas.openxmlformats.org/presentationml/2006/ole">
            <p:oleObj spid="_x0000_s15367" name="Equation" r:id="rId8" imgW="6908760" imgH="444240" progId="Equation.3">
              <p:embed/>
            </p:oleObj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349375" y="5549900"/>
          <a:ext cx="2857500" cy="469900"/>
        </p:xfrm>
        <a:graphic>
          <a:graphicData uri="http://schemas.openxmlformats.org/presentationml/2006/ole">
            <p:oleObj spid="_x0000_s15368" name="Equation" r:id="rId9" imgW="2857320" imgH="4698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36B1CE-A22E-430F-945E-D1CD5CCF3A7F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4000" smtClean="0"/>
              <a:t>三、小结与思考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769938" y="1828800"/>
            <a:ext cx="771048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2800" b="1">
                <a:latin typeface="Times New Roman" pitchFamily="18" charset="0"/>
              </a:rPr>
              <a:t>        </a:t>
            </a:r>
            <a:r>
              <a:rPr kumimoji="1" lang="zh-CN" altLang="en-US" sz="2800" b="1">
                <a:latin typeface="Times New Roman" pitchFamily="18" charset="0"/>
              </a:rPr>
              <a:t>通过本课的学习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熟悉复变函数的极限、连</a:t>
            </a:r>
          </a:p>
          <a:p>
            <a:pPr>
              <a:lnSpc>
                <a:spcPct val="160000"/>
              </a:lnSpc>
            </a:pPr>
            <a:r>
              <a:rPr kumimoji="1" lang="zh-CN" altLang="en-US" sz="2800" b="1">
                <a:latin typeface="Times New Roman" pitchFamily="18" charset="0"/>
              </a:rPr>
              <a:t>续性的运算法则与性质</a:t>
            </a:r>
            <a:r>
              <a:rPr kumimoji="1" lang="en-US" altLang="zh-CN" sz="2800" b="1">
                <a:latin typeface="Times New Roman" pitchFamily="18" charset="0"/>
              </a:rPr>
              <a:t>.  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62000" y="3548063"/>
            <a:ext cx="80010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      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注意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  <a:r>
              <a:rPr kumimoji="1" lang="zh-CN" altLang="en-US" sz="2800" b="1">
                <a:latin typeface="Times New Roman" pitchFamily="18" charset="0"/>
              </a:rPr>
              <a:t>复变函数极限的定义与一元实变函数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极限的定义虽然在形式上相同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但在实质上有很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大的差异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它较之后者的要求苛刻得多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utoUpdateAnimBg="0"/>
      <p:bldP spid="10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F004A-406E-4E1C-99E4-40F5280D2A6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62000" y="1554163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思考题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946150" y="2514600"/>
          <a:ext cx="7251700" cy="1562100"/>
        </p:xfrm>
        <a:graphic>
          <a:graphicData uri="http://schemas.openxmlformats.org/presentationml/2006/ole">
            <p:oleObj spid="_x0000_s16386" name="Equation" r:id="rId3" imgW="7251480" imgH="1562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9F248-895F-4043-A5E9-DD952B9644FD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62000" y="1554163"/>
            <a:ext cx="4800600" cy="587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思考题答案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47713" y="2362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没有关系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14400" y="3124200"/>
          <a:ext cx="3556000" cy="457200"/>
        </p:xfrm>
        <a:graphic>
          <a:graphicData uri="http://schemas.openxmlformats.org/presentationml/2006/ole">
            <p:oleObj spid="_x0000_s17410" name="Equation" r:id="rId3" imgW="3555720" imgH="457200" progId="Equation.3">
              <p:embed/>
            </p:oleObj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267200" y="30622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极限值都是相同的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133600" y="6380163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放映结束，按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Esc</a:t>
            </a:r>
            <a:r>
              <a:rPr kumimoji="1"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退出</a:t>
            </a:r>
            <a:r>
              <a:rPr kumimoji="1"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2" grpId="0" autoUpdateAnimBg="0"/>
      <p:bldP spid="501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0038C-9997-4DCD-B1A7-A320E6B2E37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192088"/>
            <a:ext cx="7689850" cy="1052512"/>
          </a:xfrm>
        </p:spPr>
        <p:txBody>
          <a:bodyPr lIns="90000" tIns="46800" rIns="90000" bIns="46800" anchor="t"/>
          <a:lstStyle/>
          <a:p>
            <a:pPr algn="l" eaLnBrk="1" hangingPunct="1">
              <a:defRPr/>
            </a:pPr>
            <a:r>
              <a:rPr lang="zh-CN" altLang="en-US" sz="4000" smtClean="0"/>
              <a:t>一、</a:t>
            </a:r>
            <a:r>
              <a:rPr lang="zh-CN" altLang="en-US" sz="4000" smtClean="0">
                <a:solidFill>
                  <a:schemeClr val="tx1"/>
                </a:solidFill>
              </a:rPr>
              <a:t>函数的极限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873125" y="1447800"/>
            <a:ext cx="37338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1.</a:t>
            </a:r>
            <a:r>
              <a:rPr kumimoji="1" lang="zh-CN" altLang="en-US" sz="2800" b="1">
                <a:latin typeface="Times New Roman" pitchFamily="18" charset="0"/>
              </a:rPr>
              <a:t>函数极限的定义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996950" y="2014538"/>
          <a:ext cx="7569200" cy="2705100"/>
        </p:xfrm>
        <a:graphic>
          <a:graphicData uri="http://schemas.openxmlformats.org/presentationml/2006/ole">
            <p:oleObj spid="_x0000_s1026" name="Equation" r:id="rId3" imgW="7569000" imgH="2705040" progId="Equation.3">
              <p:embed/>
            </p:oleObj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998538" y="4799013"/>
          <a:ext cx="5854700" cy="673100"/>
        </p:xfrm>
        <a:graphic>
          <a:graphicData uri="http://schemas.openxmlformats.org/presentationml/2006/ole">
            <p:oleObj spid="_x0000_s1027" name="Equation" r:id="rId4" imgW="5854680" imgH="672840" progId="Equation.3">
              <p:embed/>
            </p:oleObj>
          </a:graphicData>
        </a:graphic>
      </p:graphicFrame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914400" y="54022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kumimoji="1"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2057400" y="5499100"/>
          <a:ext cx="5003800" cy="444500"/>
        </p:xfrm>
        <a:graphic>
          <a:graphicData uri="http://schemas.openxmlformats.org/presentationml/2006/ole">
            <p:oleObj spid="_x0000_s1028" name="Equation" r:id="rId5" imgW="5003640" imgH="4442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" grpId="0" autoUpdateAnimBg="0"/>
      <p:bldP spid="41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6076B-E3CD-46E9-8AE2-B9D0F557687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055" name="Text Box 25"/>
          <p:cNvSpPr txBox="1">
            <a:spLocks noChangeArrowheads="1"/>
          </p:cNvSpPr>
          <p:nvPr/>
        </p:nvSpPr>
        <p:spPr bwMode="auto">
          <a:xfrm>
            <a:off x="914400" y="762000"/>
            <a:ext cx="48768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2. </a:t>
            </a:r>
            <a:r>
              <a:rPr kumimoji="1" lang="zh-CN" altLang="en-US" sz="2800" b="1">
                <a:latin typeface="Times New Roman" pitchFamily="18" charset="0"/>
              </a:rPr>
              <a:t>极限计算的定理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914400" y="1295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定理一</a:t>
            </a:r>
          </a:p>
        </p:txBody>
      </p:sp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990600" y="1828800"/>
          <a:ext cx="6946900" cy="2133600"/>
        </p:xfrm>
        <a:graphic>
          <a:graphicData uri="http://schemas.openxmlformats.org/presentationml/2006/ole">
            <p:oleObj spid="_x0000_s2050" name="Equation" r:id="rId3" imgW="6946560" imgH="2133360" progId="Equation.3">
              <p:embed/>
            </p:oleObj>
          </a:graphicData>
        </a:graphic>
      </p:graphicFrame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066800" y="41290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4076700" y="4205288"/>
          <a:ext cx="2857500" cy="622300"/>
        </p:xfrm>
        <a:graphic>
          <a:graphicData uri="http://schemas.openxmlformats.org/presentationml/2006/ole">
            <p:oleObj spid="_x0000_s2051" name="Equation" r:id="rId4" imgW="2857320" imgH="622080" progId="Equation.3">
              <p:embed/>
            </p:oleObj>
          </a:graphicData>
        </a:graphic>
      </p:graphicFrame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893763" y="489743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根据极限的定义</a:t>
            </a:r>
          </a:p>
        </p:txBody>
      </p:sp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3581400" y="4967288"/>
          <a:ext cx="5054600" cy="457200"/>
        </p:xfrm>
        <a:graphic>
          <a:graphicData uri="http://schemas.openxmlformats.org/presentationml/2006/ole">
            <p:oleObj spid="_x0000_s2052" name="Equation" r:id="rId5" imgW="5054400" imgH="457200" progId="Equation.3">
              <p:embed/>
            </p:oleObj>
          </a:graphicData>
        </a:graphic>
      </p:graphicFrame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2044700" y="5638800"/>
          <a:ext cx="3695700" cy="457200"/>
        </p:xfrm>
        <a:graphic>
          <a:graphicData uri="http://schemas.openxmlformats.org/presentationml/2006/ole">
            <p:oleObj spid="_x0000_s2053" name="Equation" r:id="rId6" imgW="3695400" imgH="457200" progId="Equation.3">
              <p:embed/>
            </p:oleObj>
          </a:graphicData>
        </a:graphic>
      </p:graphicFrame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925638" y="4135438"/>
            <a:ext cx="2417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(1) </a:t>
            </a:r>
            <a:r>
              <a:rPr kumimoji="1" lang="zh-CN" altLang="en-US" sz="2800" b="1">
                <a:latin typeface="Times New Roman" pitchFamily="18" charset="0"/>
              </a:rPr>
              <a:t>必要性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 autoUpdateAnimBg="0"/>
      <p:bldP spid="28700" grpId="0" autoUpdateAnimBg="0"/>
      <p:bldP spid="28702" grpId="0" autoUpdateAnimBg="0"/>
      <p:bldP spid="287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53F25-FD72-4161-9701-7C2131A5A67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graphicFrame>
        <p:nvGraphicFramePr>
          <p:cNvPr id="3074" name="Object 21"/>
          <p:cNvGraphicFramePr>
            <a:graphicFrameLocks noChangeAspect="1"/>
          </p:cNvGraphicFramePr>
          <p:nvPr/>
        </p:nvGraphicFramePr>
        <p:xfrm>
          <a:off x="1020763" y="796925"/>
          <a:ext cx="5969000" cy="533400"/>
        </p:xfrm>
        <a:graphic>
          <a:graphicData uri="http://schemas.openxmlformats.org/presentationml/2006/ole">
            <p:oleObj spid="_x0000_s3074" name="Equation" r:id="rId3" imgW="5968800" imgH="533160" progId="Equation.3">
              <p:embed/>
            </p:oleObj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1033463" y="1600200"/>
          <a:ext cx="3606800" cy="457200"/>
        </p:xfrm>
        <a:graphic>
          <a:graphicData uri="http://schemas.openxmlformats.org/presentationml/2006/ole">
            <p:oleObj spid="_x0000_s3075" name="Equation" r:id="rId4" imgW="3606480" imgH="457200" progId="Equation.3">
              <p:embed/>
            </p:oleObj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4546600" y="1600200"/>
          <a:ext cx="3771900" cy="457200"/>
        </p:xfrm>
        <a:graphic>
          <a:graphicData uri="http://schemas.openxmlformats.org/presentationml/2006/ole">
            <p:oleObj spid="_x0000_s3076" name="Equation" r:id="rId5" imgW="3771720" imgH="457200" progId="Equation.3">
              <p:embed/>
            </p:oleObj>
          </a:graphicData>
        </a:graphic>
      </p:graphicFrame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990600" y="2293938"/>
          <a:ext cx="5651500" cy="850900"/>
        </p:xfrm>
        <a:graphic>
          <a:graphicData uri="http://schemas.openxmlformats.org/presentationml/2006/ole">
            <p:oleObj spid="_x0000_s3077" name="Equation" r:id="rId6" imgW="5651280" imgH="850680" progId="Equation.3">
              <p:embed/>
            </p:oleObj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2819400" y="3421063"/>
          <a:ext cx="5562600" cy="850900"/>
        </p:xfrm>
        <a:graphic>
          <a:graphicData uri="http://schemas.openxmlformats.org/presentationml/2006/ole">
            <p:oleObj spid="_x0000_s3078" name="Equation" r:id="rId7" imgW="5562360" imgH="850680" progId="Equation.3">
              <p:embed/>
            </p:oleObj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914400" y="4495800"/>
          <a:ext cx="6350000" cy="533400"/>
        </p:xfrm>
        <a:graphic>
          <a:graphicData uri="http://schemas.openxmlformats.org/presentationml/2006/ole">
            <p:oleObj spid="_x0000_s3079" name="Equation" r:id="rId8" imgW="6349680" imgH="533160" progId="Equation.3">
              <p:embed/>
            </p:oleObj>
          </a:graphicData>
        </a:graphic>
      </p:graphicFrame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4400" y="33528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(2) </a:t>
            </a:r>
            <a:r>
              <a:rPr kumimoji="1" lang="zh-CN" altLang="en-US" sz="2800" b="1">
                <a:latin typeface="Times New Roman" pitchFamily="18" charset="0"/>
              </a:rPr>
              <a:t>充分性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969963" y="5205413"/>
          <a:ext cx="3949700" cy="838200"/>
        </p:xfrm>
        <a:graphic>
          <a:graphicData uri="http://schemas.openxmlformats.org/presentationml/2006/ole">
            <p:oleObj spid="_x0000_s3080" name="Equation" r:id="rId9" imgW="3949560" imgH="838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444E0-1D47-4312-A76F-B71489AC09D7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1524000" y="1066800"/>
          <a:ext cx="4686300" cy="457200"/>
        </p:xfrm>
        <a:graphic>
          <a:graphicData uri="http://schemas.openxmlformats.org/presentationml/2006/ole">
            <p:oleObj spid="_x0000_s4098" name="Equation" r:id="rId3" imgW="4686120" imgH="457200" progId="Equation.3">
              <p:embed/>
            </p:oleObj>
          </a:graphicData>
        </a:graphic>
      </p:graphicFrame>
      <p:graphicFrame>
        <p:nvGraphicFramePr>
          <p:cNvPr id="64513" name="Object 1025"/>
          <p:cNvGraphicFramePr>
            <a:graphicFrameLocks noChangeAspect="1"/>
          </p:cNvGraphicFramePr>
          <p:nvPr/>
        </p:nvGraphicFramePr>
        <p:xfrm>
          <a:off x="2971800" y="1752600"/>
          <a:ext cx="2705100" cy="457200"/>
        </p:xfrm>
        <a:graphic>
          <a:graphicData uri="http://schemas.openxmlformats.org/presentationml/2006/ole">
            <p:oleObj spid="_x0000_s4099" name="Equation" r:id="rId4" imgW="2705040" imgH="457200" progId="Equation.3">
              <p:embed/>
            </p:oleObj>
          </a:graphicData>
        </a:graphic>
      </p:graphicFrame>
      <p:graphicFrame>
        <p:nvGraphicFramePr>
          <p:cNvPr id="64514" name="Object 1026"/>
          <p:cNvGraphicFramePr>
            <a:graphicFrameLocks noChangeAspect="1"/>
          </p:cNvGraphicFramePr>
          <p:nvPr/>
        </p:nvGraphicFramePr>
        <p:xfrm>
          <a:off x="1504950" y="2514600"/>
          <a:ext cx="3581400" cy="457200"/>
        </p:xfrm>
        <a:graphic>
          <a:graphicData uri="http://schemas.openxmlformats.org/presentationml/2006/ole">
            <p:oleObj spid="_x0000_s4100" name="Equation" r:id="rId5" imgW="3581280" imgH="457200" progId="Equation.3">
              <p:embed/>
            </p:oleObj>
          </a:graphicData>
        </a:graphic>
      </p:graphicFrame>
      <p:graphicFrame>
        <p:nvGraphicFramePr>
          <p:cNvPr id="64515" name="Object 1027"/>
          <p:cNvGraphicFramePr>
            <a:graphicFrameLocks noChangeAspect="1"/>
          </p:cNvGraphicFramePr>
          <p:nvPr/>
        </p:nvGraphicFramePr>
        <p:xfrm>
          <a:off x="4999038" y="2493963"/>
          <a:ext cx="2019300" cy="457200"/>
        </p:xfrm>
        <a:graphic>
          <a:graphicData uri="http://schemas.openxmlformats.org/presentationml/2006/ole">
            <p:oleObj spid="_x0000_s4101" name="Equation" r:id="rId6" imgW="2019240" imgH="457200" progId="Equation.3">
              <p:embed/>
            </p:oleObj>
          </a:graphicData>
        </a:graphic>
      </p:graphicFrame>
      <p:graphicFrame>
        <p:nvGraphicFramePr>
          <p:cNvPr id="64516" name="Object 1028"/>
          <p:cNvGraphicFramePr>
            <a:graphicFrameLocks noChangeAspect="1"/>
          </p:cNvGraphicFramePr>
          <p:nvPr/>
        </p:nvGraphicFramePr>
        <p:xfrm>
          <a:off x="1524000" y="3263900"/>
          <a:ext cx="2844800" cy="622300"/>
        </p:xfrm>
        <a:graphic>
          <a:graphicData uri="http://schemas.openxmlformats.org/presentationml/2006/ole">
            <p:oleObj spid="_x0000_s4102" name="Equation" r:id="rId7" imgW="2844720" imgH="622080" progId="Equation.3">
              <p:embed/>
            </p:oleObj>
          </a:graphicData>
        </a:graphic>
      </p:graphicFrame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858000" y="3200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zh-CN" altLang="en-US" sz="2800" b="1">
                <a:latin typeface="Times New Roman" pitchFamily="18" charset="0"/>
              </a:rPr>
              <a:t>证毕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914400" y="3962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说明</a:t>
            </a:r>
          </a:p>
        </p:txBody>
      </p:sp>
      <p:graphicFrame>
        <p:nvGraphicFramePr>
          <p:cNvPr id="64517" name="Object 1029"/>
          <p:cNvGraphicFramePr>
            <a:graphicFrameLocks noChangeAspect="1"/>
          </p:cNvGraphicFramePr>
          <p:nvPr/>
        </p:nvGraphicFramePr>
        <p:xfrm>
          <a:off x="914400" y="4572000"/>
          <a:ext cx="7797800" cy="1524000"/>
        </p:xfrm>
        <a:graphic>
          <a:graphicData uri="http://schemas.openxmlformats.org/presentationml/2006/ole">
            <p:oleObj spid="_x0000_s4103" name="Equation" r:id="rId8" imgW="7797600" imgH="15238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utoUpdateAnimBg="0"/>
      <p:bldP spid="419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DF2C6-D5A7-4E73-9B6A-CA8D5625AAD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124" name="Text Box 1026"/>
          <p:cNvSpPr txBox="1">
            <a:spLocks noChangeArrowheads="1"/>
          </p:cNvSpPr>
          <p:nvPr/>
        </p:nvSpPr>
        <p:spPr bwMode="auto">
          <a:xfrm>
            <a:off x="1143000" y="8382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定理二</a:t>
            </a:r>
          </a:p>
        </p:txBody>
      </p:sp>
      <p:graphicFrame>
        <p:nvGraphicFramePr>
          <p:cNvPr id="65536" name="Object 1024"/>
          <p:cNvGraphicFramePr>
            <a:graphicFrameLocks noChangeAspect="1"/>
          </p:cNvGraphicFramePr>
          <p:nvPr/>
        </p:nvGraphicFramePr>
        <p:xfrm>
          <a:off x="1295400" y="1625600"/>
          <a:ext cx="6121400" cy="3098800"/>
        </p:xfrm>
        <a:graphic>
          <a:graphicData uri="http://schemas.openxmlformats.org/presentationml/2006/ole">
            <p:oleObj spid="_x0000_s5122" name="Equation" r:id="rId3" imgW="6121080" imgH="3098520" progId="Equation.3">
              <p:embed/>
            </p:oleObj>
          </a:graphicData>
        </a:graphic>
      </p:graphicFrame>
      <p:sp>
        <p:nvSpPr>
          <p:cNvPr id="43016" name="Text Box 1032"/>
          <p:cNvSpPr txBox="1">
            <a:spLocks noChangeArrowheads="1"/>
          </p:cNvSpPr>
          <p:nvPr/>
        </p:nvSpPr>
        <p:spPr bwMode="auto">
          <a:xfrm>
            <a:off x="1143000" y="51816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与实变函数的极限运算法则类似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8C1FA-7E37-4459-A1AE-A1BA11D11F4F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850900" y="9001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831850" y="2611438"/>
            <a:ext cx="191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 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一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955675" y="762000"/>
          <a:ext cx="7188200" cy="1447800"/>
        </p:xfrm>
        <a:graphic>
          <a:graphicData uri="http://schemas.openxmlformats.org/presentationml/2006/ole">
            <p:oleObj spid="_x0000_s6146" name="Equation" r:id="rId3" imgW="7188120" imgH="1447560" progId="Equation.3">
              <p:embed/>
            </p:oleObj>
          </a:graphicData>
        </a:graphic>
      </p:graphicFrame>
      <p:graphicFrame>
        <p:nvGraphicFramePr>
          <p:cNvPr id="66561" name="Object 1025"/>
          <p:cNvGraphicFramePr>
            <a:graphicFrameLocks noChangeAspect="1"/>
          </p:cNvGraphicFramePr>
          <p:nvPr/>
        </p:nvGraphicFramePr>
        <p:xfrm>
          <a:off x="2527300" y="2687638"/>
          <a:ext cx="1892300" cy="444500"/>
        </p:xfrm>
        <a:graphic>
          <a:graphicData uri="http://schemas.openxmlformats.org/presentationml/2006/ole">
            <p:oleObj spid="_x0000_s6147" name="Equation" r:id="rId4" imgW="1892160" imgH="444240" progId="Equation.3">
              <p:embed/>
            </p:oleObj>
          </a:graphicData>
        </a:graphic>
      </p:graphicFrame>
      <p:graphicFrame>
        <p:nvGraphicFramePr>
          <p:cNvPr id="66562" name="Object 1026"/>
          <p:cNvGraphicFramePr>
            <a:graphicFrameLocks noChangeAspect="1"/>
          </p:cNvGraphicFramePr>
          <p:nvPr/>
        </p:nvGraphicFramePr>
        <p:xfrm>
          <a:off x="4648200" y="2500313"/>
          <a:ext cx="3048000" cy="965200"/>
        </p:xfrm>
        <a:graphic>
          <a:graphicData uri="http://schemas.openxmlformats.org/presentationml/2006/ole">
            <p:oleObj spid="_x0000_s6148" name="Equation" r:id="rId5" imgW="3047760" imgH="965160" progId="Equation.3">
              <p:embed/>
            </p:oleObj>
          </a:graphicData>
        </a:graphic>
      </p:graphicFrame>
      <p:graphicFrame>
        <p:nvGraphicFramePr>
          <p:cNvPr id="66563" name="Object 1027"/>
          <p:cNvGraphicFramePr>
            <a:graphicFrameLocks noChangeAspect="1"/>
          </p:cNvGraphicFramePr>
          <p:nvPr/>
        </p:nvGraphicFramePr>
        <p:xfrm>
          <a:off x="1879600" y="3429000"/>
          <a:ext cx="4826000" cy="965200"/>
        </p:xfrm>
        <a:graphic>
          <a:graphicData uri="http://schemas.openxmlformats.org/presentationml/2006/ole">
            <p:oleObj spid="_x0000_s6149" name="Equation" r:id="rId6" imgW="4825800" imgH="965160" progId="Equation.3">
              <p:embed/>
            </p:oleObj>
          </a:graphicData>
        </a:graphic>
      </p:graphicFrame>
      <p:graphicFrame>
        <p:nvGraphicFramePr>
          <p:cNvPr id="66564" name="Object 1028"/>
          <p:cNvGraphicFramePr>
            <a:graphicFrameLocks noChangeAspect="1"/>
          </p:cNvGraphicFramePr>
          <p:nvPr/>
        </p:nvGraphicFramePr>
        <p:xfrm>
          <a:off x="1905000" y="4572000"/>
          <a:ext cx="4572000" cy="444500"/>
        </p:xfrm>
        <a:graphic>
          <a:graphicData uri="http://schemas.openxmlformats.org/presentationml/2006/ole">
            <p:oleObj spid="_x0000_s6150" name="Equation" r:id="rId7" imgW="4572000" imgH="444240" progId="Equation.3">
              <p:embed/>
            </p:oleObj>
          </a:graphicData>
        </a:graphic>
      </p:graphicFrame>
      <p:graphicFrame>
        <p:nvGraphicFramePr>
          <p:cNvPr id="66565" name="Object 1029"/>
          <p:cNvGraphicFramePr>
            <a:graphicFrameLocks noChangeAspect="1"/>
          </p:cNvGraphicFramePr>
          <p:nvPr/>
        </p:nvGraphicFramePr>
        <p:xfrm>
          <a:off x="1447800" y="5105400"/>
          <a:ext cx="3835400" cy="1041400"/>
        </p:xfrm>
        <a:graphic>
          <a:graphicData uri="http://schemas.openxmlformats.org/presentationml/2006/ole">
            <p:oleObj spid="_x0000_s6151" name="Equation" r:id="rId8" imgW="3835080" imgH="1041120" progId="Equation.3">
              <p:embed/>
            </p:oleObj>
          </a:graphicData>
        </a:graphic>
      </p:graphicFrame>
      <p:graphicFrame>
        <p:nvGraphicFramePr>
          <p:cNvPr id="66566" name="Object 1030"/>
          <p:cNvGraphicFramePr>
            <a:graphicFrameLocks noChangeAspect="1"/>
          </p:cNvGraphicFramePr>
          <p:nvPr/>
        </p:nvGraphicFramePr>
        <p:xfrm>
          <a:off x="5334000" y="5105400"/>
          <a:ext cx="2603500" cy="965200"/>
        </p:xfrm>
        <a:graphic>
          <a:graphicData uri="http://schemas.openxmlformats.org/presentationml/2006/ole">
            <p:oleObj spid="_x0000_s6152" name="Equation" r:id="rId9" imgW="2603160" imgH="9651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A4C62-133D-4503-9E54-28F6AE65FEDD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1917700" y="838200"/>
          <a:ext cx="2590800" cy="965200"/>
        </p:xfrm>
        <a:graphic>
          <a:graphicData uri="http://schemas.openxmlformats.org/presentationml/2006/ole">
            <p:oleObj spid="_x0000_s7170" name="Equation" r:id="rId3" imgW="2590560" imgH="965160" progId="Equation.3">
              <p:embed/>
            </p:oleObj>
          </a:graphicData>
        </a:graphic>
      </p:graphicFrame>
      <p:graphicFrame>
        <p:nvGraphicFramePr>
          <p:cNvPr id="67585" name="Object 1025"/>
          <p:cNvGraphicFramePr>
            <a:graphicFrameLocks noChangeAspect="1"/>
          </p:cNvGraphicFramePr>
          <p:nvPr/>
        </p:nvGraphicFramePr>
        <p:xfrm>
          <a:off x="4622800" y="835025"/>
          <a:ext cx="1790700" cy="889000"/>
        </p:xfrm>
        <a:graphic>
          <a:graphicData uri="http://schemas.openxmlformats.org/presentationml/2006/ole">
            <p:oleObj spid="_x0000_s7171" name="Equation" r:id="rId4" imgW="1790640" imgH="888840" progId="Equation.3">
              <p:embed/>
            </p:oleObj>
          </a:graphicData>
        </a:graphic>
      </p:graphicFrame>
      <p:graphicFrame>
        <p:nvGraphicFramePr>
          <p:cNvPr id="67586" name="Object 1026"/>
          <p:cNvGraphicFramePr>
            <a:graphicFrameLocks noChangeAspect="1"/>
          </p:cNvGraphicFramePr>
          <p:nvPr/>
        </p:nvGraphicFramePr>
        <p:xfrm>
          <a:off x="1905000" y="2057400"/>
          <a:ext cx="3581400" cy="406400"/>
        </p:xfrm>
        <a:graphic>
          <a:graphicData uri="http://schemas.openxmlformats.org/presentationml/2006/ole">
            <p:oleObj spid="_x0000_s7172" name="Equation" r:id="rId5" imgW="3581280" imgH="406080" progId="Equation.3">
              <p:embed/>
            </p:oleObj>
          </a:graphicData>
        </a:graphic>
      </p:graphicFrame>
      <p:graphicFrame>
        <p:nvGraphicFramePr>
          <p:cNvPr id="67587" name="Object 1027"/>
          <p:cNvGraphicFramePr>
            <a:graphicFrameLocks noChangeAspect="1"/>
          </p:cNvGraphicFramePr>
          <p:nvPr/>
        </p:nvGraphicFramePr>
        <p:xfrm>
          <a:off x="1917700" y="2743200"/>
          <a:ext cx="3835400" cy="850900"/>
        </p:xfrm>
        <a:graphic>
          <a:graphicData uri="http://schemas.openxmlformats.org/presentationml/2006/ole">
            <p:oleObj spid="_x0000_s7173" name="Equation" r:id="rId6" imgW="3835080" imgH="850680" progId="Equation.3">
              <p:embed/>
            </p:oleObj>
          </a:graphicData>
        </a:graphic>
      </p:graphicFrame>
      <p:graphicFrame>
        <p:nvGraphicFramePr>
          <p:cNvPr id="67588" name="Object 1028"/>
          <p:cNvGraphicFramePr>
            <a:graphicFrameLocks noChangeAspect="1"/>
          </p:cNvGraphicFramePr>
          <p:nvPr/>
        </p:nvGraphicFramePr>
        <p:xfrm>
          <a:off x="5803900" y="2722563"/>
          <a:ext cx="2273300" cy="838200"/>
        </p:xfrm>
        <a:graphic>
          <a:graphicData uri="http://schemas.openxmlformats.org/presentationml/2006/ole">
            <p:oleObj spid="_x0000_s7174" name="Equation" r:id="rId7" imgW="2273040" imgH="838080" progId="Equation.3">
              <p:embed/>
            </p:oleObj>
          </a:graphicData>
        </a:graphic>
      </p:graphicFrame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5300" y="3657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根据定理一可知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67589" name="Object 1029"/>
          <p:cNvGraphicFramePr>
            <a:graphicFrameLocks noChangeAspect="1"/>
          </p:cNvGraphicFramePr>
          <p:nvPr/>
        </p:nvGraphicFramePr>
        <p:xfrm>
          <a:off x="4660900" y="3708400"/>
          <a:ext cx="2743200" cy="584200"/>
        </p:xfrm>
        <a:graphic>
          <a:graphicData uri="http://schemas.openxmlformats.org/presentationml/2006/ole">
            <p:oleObj spid="_x0000_s7175" name="Equation" r:id="rId8" imgW="2743200" imgH="583920" progId="Equation.3">
              <p:embed/>
            </p:oleObj>
          </a:graphicData>
        </a:graphic>
      </p:graphicFrame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831850" y="4419600"/>
            <a:ext cx="191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 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二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  <p:graphicFrame>
        <p:nvGraphicFramePr>
          <p:cNvPr id="67590" name="Object 1030"/>
          <p:cNvGraphicFramePr>
            <a:graphicFrameLocks noChangeAspect="1"/>
          </p:cNvGraphicFramePr>
          <p:nvPr/>
        </p:nvGraphicFramePr>
        <p:xfrm>
          <a:off x="2489200" y="4481513"/>
          <a:ext cx="3352800" cy="444500"/>
        </p:xfrm>
        <a:graphic>
          <a:graphicData uri="http://schemas.openxmlformats.org/presentationml/2006/ole">
            <p:oleObj spid="_x0000_s7176" name="Equation" r:id="rId9" imgW="3352680" imgH="444240" progId="Equation.3">
              <p:embed/>
            </p:oleObj>
          </a:graphicData>
        </a:graphic>
      </p:graphicFrame>
      <p:graphicFrame>
        <p:nvGraphicFramePr>
          <p:cNvPr id="67591" name="Object 1031"/>
          <p:cNvGraphicFramePr>
            <a:graphicFrameLocks noChangeAspect="1"/>
          </p:cNvGraphicFramePr>
          <p:nvPr/>
        </p:nvGraphicFramePr>
        <p:xfrm>
          <a:off x="2527300" y="5181600"/>
          <a:ext cx="2514600" cy="838200"/>
        </p:xfrm>
        <a:graphic>
          <a:graphicData uri="http://schemas.openxmlformats.org/presentationml/2006/ole">
            <p:oleObj spid="_x0000_s7177" name="Equation" r:id="rId10" imgW="2514600" imgH="838080" progId="Equation.3">
              <p:embed/>
            </p:oleObj>
          </a:graphicData>
        </a:graphic>
      </p:graphicFrame>
      <p:graphicFrame>
        <p:nvGraphicFramePr>
          <p:cNvPr id="67592" name="Object 1032"/>
          <p:cNvGraphicFramePr>
            <a:graphicFrameLocks noChangeAspect="1"/>
          </p:cNvGraphicFramePr>
          <p:nvPr/>
        </p:nvGraphicFramePr>
        <p:xfrm>
          <a:off x="5057775" y="5430838"/>
          <a:ext cx="1117600" cy="368300"/>
        </p:xfrm>
        <a:graphic>
          <a:graphicData uri="http://schemas.openxmlformats.org/presentationml/2006/ole">
            <p:oleObj spid="_x0000_s7178" name="Equation" r:id="rId11" imgW="1117440" imgH="368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 autoUpdateAnimBg="0"/>
      <p:bldP spid="389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3355E-C632-4856-91FB-BB3963F73DC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314450" y="990600"/>
          <a:ext cx="6172200" cy="444500"/>
        </p:xfrm>
        <a:graphic>
          <a:graphicData uri="http://schemas.openxmlformats.org/presentationml/2006/ole">
            <p:oleObj spid="_x0000_s8194" name="Equation" r:id="rId3" imgW="6172200" imgH="444240" progId="Equation.3">
              <p:embed/>
            </p:oleObj>
          </a:graphicData>
        </a:graphic>
      </p:graphicFrame>
      <p:graphicFrame>
        <p:nvGraphicFramePr>
          <p:cNvPr id="68609" name="Object 1025"/>
          <p:cNvGraphicFramePr>
            <a:graphicFrameLocks noChangeAspect="1"/>
          </p:cNvGraphicFramePr>
          <p:nvPr/>
        </p:nvGraphicFramePr>
        <p:xfrm>
          <a:off x="1371600" y="1676400"/>
          <a:ext cx="3327400" cy="444500"/>
        </p:xfrm>
        <a:graphic>
          <a:graphicData uri="http://schemas.openxmlformats.org/presentationml/2006/ole">
            <p:oleObj spid="_x0000_s8195" name="Equation" r:id="rId4" imgW="3327120" imgH="444240" progId="Equation.3">
              <p:embed/>
            </p:oleObj>
          </a:graphicData>
        </a:graphic>
      </p:graphicFrame>
      <p:graphicFrame>
        <p:nvGraphicFramePr>
          <p:cNvPr id="68610" name="Object 1026"/>
          <p:cNvGraphicFramePr>
            <a:graphicFrameLocks noChangeAspect="1"/>
          </p:cNvGraphicFramePr>
          <p:nvPr/>
        </p:nvGraphicFramePr>
        <p:xfrm>
          <a:off x="1371600" y="2428875"/>
          <a:ext cx="5562600" cy="444500"/>
        </p:xfrm>
        <a:graphic>
          <a:graphicData uri="http://schemas.openxmlformats.org/presentationml/2006/ole">
            <p:oleObj spid="_x0000_s8196" name="Equation" r:id="rId5" imgW="5562360" imgH="444240" progId="Equation.3">
              <p:embed/>
            </p:oleObj>
          </a:graphicData>
        </a:graphic>
      </p:graphicFrame>
      <p:graphicFrame>
        <p:nvGraphicFramePr>
          <p:cNvPr id="68611" name="Object 1027"/>
          <p:cNvGraphicFramePr>
            <a:graphicFrameLocks noChangeAspect="1"/>
          </p:cNvGraphicFramePr>
          <p:nvPr/>
        </p:nvGraphicFramePr>
        <p:xfrm>
          <a:off x="6845300" y="2438400"/>
          <a:ext cx="1460500" cy="393700"/>
        </p:xfrm>
        <a:graphic>
          <a:graphicData uri="http://schemas.openxmlformats.org/presentationml/2006/ole">
            <p:oleObj spid="_x0000_s8197" name="Equation" r:id="rId6" imgW="1460160" imgH="393480" progId="Equation.3">
              <p:embed/>
            </p:oleObj>
          </a:graphicData>
        </a:graphic>
      </p:graphicFrame>
      <p:graphicFrame>
        <p:nvGraphicFramePr>
          <p:cNvPr id="68612" name="Object 1028"/>
          <p:cNvGraphicFramePr>
            <a:graphicFrameLocks noChangeAspect="1"/>
          </p:cNvGraphicFramePr>
          <p:nvPr/>
        </p:nvGraphicFramePr>
        <p:xfrm>
          <a:off x="2362200" y="3168650"/>
          <a:ext cx="3517900" cy="838200"/>
        </p:xfrm>
        <a:graphic>
          <a:graphicData uri="http://schemas.openxmlformats.org/presentationml/2006/ole">
            <p:oleObj spid="_x0000_s8198" name="Equation" r:id="rId7" imgW="3517560" imgH="838080" progId="Equation.3">
              <p:embed/>
            </p:oleObj>
          </a:graphicData>
        </a:graphic>
      </p:graphicFrame>
      <p:graphicFrame>
        <p:nvGraphicFramePr>
          <p:cNvPr id="68613" name="Object 1029"/>
          <p:cNvGraphicFramePr>
            <a:graphicFrameLocks noChangeAspect="1"/>
          </p:cNvGraphicFramePr>
          <p:nvPr/>
        </p:nvGraphicFramePr>
        <p:xfrm>
          <a:off x="5905500" y="3373438"/>
          <a:ext cx="1485900" cy="393700"/>
        </p:xfrm>
        <a:graphic>
          <a:graphicData uri="http://schemas.openxmlformats.org/presentationml/2006/ole">
            <p:oleObj spid="_x0000_s8199" name="Equation" r:id="rId8" imgW="1485720" imgH="393480" progId="Equation.3">
              <p:embed/>
            </p:oleObj>
          </a:graphicData>
        </a:graphic>
      </p:graphicFrame>
      <p:graphicFrame>
        <p:nvGraphicFramePr>
          <p:cNvPr id="68614" name="Object 1030"/>
          <p:cNvGraphicFramePr>
            <a:graphicFrameLocks noChangeAspect="1"/>
          </p:cNvGraphicFramePr>
          <p:nvPr/>
        </p:nvGraphicFramePr>
        <p:xfrm>
          <a:off x="1427163" y="4419600"/>
          <a:ext cx="3238500" cy="584200"/>
        </p:xfrm>
        <a:graphic>
          <a:graphicData uri="http://schemas.openxmlformats.org/presentationml/2006/ole">
            <p:oleObj spid="_x0000_s8200" name="Equation" r:id="rId9" imgW="3238200" imgH="5839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944</TotalTime>
  <Words>245</Words>
  <Application>Microsoft Office PowerPoint</Application>
  <PresentationFormat>全屏显示(4:3)</PresentationFormat>
  <Paragraphs>65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Balloons</vt:lpstr>
      <vt:lpstr>Equation</vt:lpstr>
      <vt:lpstr>第六节 复变函数的极限 和连续性</vt:lpstr>
      <vt:lpstr>一、函数的极限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二、函数的连续性</vt:lpstr>
      <vt:lpstr>幻灯片 13</vt:lpstr>
      <vt:lpstr>幻灯片 14</vt:lpstr>
      <vt:lpstr>幻灯片 15</vt:lpstr>
      <vt:lpstr>幻灯片 16</vt:lpstr>
      <vt:lpstr>三、小结与思考</vt:lpstr>
      <vt:lpstr>幻灯片 18</vt:lpstr>
      <vt:lpstr>幻灯片 19</vt:lpstr>
    </vt:vector>
  </TitlesOfParts>
  <Company>xitong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1-6 复变函数的极限和连续性</dc:title>
  <dc:creator>西安通信学院数学教研室</dc:creator>
  <cp:lastModifiedBy>think</cp:lastModifiedBy>
  <cp:revision>193</cp:revision>
  <dcterms:created xsi:type="dcterms:W3CDTF">2002-06-16T14:32:15Z</dcterms:created>
  <dcterms:modified xsi:type="dcterms:W3CDTF">2011-12-26T11:06:55Z</dcterms:modified>
</cp:coreProperties>
</file>