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54EB5-4965-479E-9599-23B6C098213B}" type="datetimeFigureOut">
              <a:rPr lang="en-US" smtClean="0"/>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2436C-256A-47E5-B8BB-54C353EA243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7"/>
          <p:cNvSpPr>
            <a:spLocks noGrp="1" noChangeArrowheads="1"/>
          </p:cNvSpPr>
          <p:nvPr>
            <p:ph type="sldNum" sz="quarter" idx="5"/>
          </p:nvPr>
        </p:nvSpPr>
        <p:spPr>
          <a:noFill/>
        </p:spPr>
        <p:txBody>
          <a:bodyPr/>
          <a:lstStyle/>
          <a:p>
            <a:fld id="{3B829A1E-00E4-4FED-90EB-BDC148AE065C}" type="slidenum">
              <a:rPr lang="en-US" altLang="zh-CN" smtClean="0"/>
              <a:pPr/>
              <a:t>1</a:t>
            </a:fld>
            <a:endParaRPr lang="en-US" altLang="zh-CN" smtClean="0"/>
          </a:p>
        </p:txBody>
      </p:sp>
      <p:sp>
        <p:nvSpPr>
          <p:cNvPr id="1057795" name="Rectangle 2"/>
          <p:cNvSpPr>
            <a:spLocks noRot="1" noChangeArrowheads="1" noTextEdit="1"/>
          </p:cNvSpPr>
          <p:nvPr>
            <p:ph type="sldImg"/>
          </p:nvPr>
        </p:nvSpPr>
        <p:spPr>
          <a:ln/>
        </p:spPr>
      </p:sp>
      <p:sp>
        <p:nvSpPr>
          <p:cNvPr id="1057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7"/>
          <p:cNvSpPr>
            <a:spLocks noGrp="1" noChangeArrowheads="1"/>
          </p:cNvSpPr>
          <p:nvPr>
            <p:ph type="sldNum" sz="quarter" idx="5"/>
          </p:nvPr>
        </p:nvSpPr>
        <p:spPr>
          <a:noFill/>
        </p:spPr>
        <p:txBody>
          <a:bodyPr/>
          <a:lstStyle/>
          <a:p>
            <a:fld id="{7AA4D889-D306-47C7-A26A-DF69BBE05A5E}" type="slidenum">
              <a:rPr lang="en-US" altLang="zh-CN" smtClean="0"/>
              <a:pPr/>
              <a:t>10</a:t>
            </a:fld>
            <a:endParaRPr lang="en-US" altLang="zh-CN" smtClean="0"/>
          </a:p>
        </p:txBody>
      </p:sp>
      <p:sp>
        <p:nvSpPr>
          <p:cNvPr id="1067011" name="Rectangle 2"/>
          <p:cNvSpPr>
            <a:spLocks noRot="1" noChangeArrowheads="1" noTextEdit="1"/>
          </p:cNvSpPr>
          <p:nvPr>
            <p:ph type="sldImg"/>
          </p:nvPr>
        </p:nvSpPr>
        <p:spPr>
          <a:ln/>
        </p:spPr>
      </p:sp>
      <p:sp>
        <p:nvSpPr>
          <p:cNvPr id="1067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7"/>
          <p:cNvSpPr>
            <a:spLocks noGrp="1" noChangeArrowheads="1"/>
          </p:cNvSpPr>
          <p:nvPr>
            <p:ph type="sldNum" sz="quarter" idx="5"/>
          </p:nvPr>
        </p:nvSpPr>
        <p:spPr>
          <a:noFill/>
        </p:spPr>
        <p:txBody>
          <a:bodyPr/>
          <a:lstStyle/>
          <a:p>
            <a:fld id="{8482A9C7-ED97-4E1E-B0CB-562C6FAC676D}" type="slidenum">
              <a:rPr lang="en-US" altLang="zh-CN" smtClean="0"/>
              <a:pPr/>
              <a:t>11</a:t>
            </a:fld>
            <a:endParaRPr lang="en-US" altLang="zh-CN" smtClean="0"/>
          </a:p>
        </p:txBody>
      </p:sp>
      <p:sp>
        <p:nvSpPr>
          <p:cNvPr id="1068035" name="Rectangle 2"/>
          <p:cNvSpPr>
            <a:spLocks noRot="1" noChangeArrowheads="1" noTextEdit="1"/>
          </p:cNvSpPr>
          <p:nvPr>
            <p:ph type="sldImg"/>
          </p:nvPr>
        </p:nvSpPr>
        <p:spPr>
          <a:ln/>
        </p:spPr>
      </p:sp>
      <p:sp>
        <p:nvSpPr>
          <p:cNvPr id="1068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7"/>
          <p:cNvSpPr>
            <a:spLocks noGrp="1" noChangeArrowheads="1"/>
          </p:cNvSpPr>
          <p:nvPr>
            <p:ph type="sldNum" sz="quarter" idx="5"/>
          </p:nvPr>
        </p:nvSpPr>
        <p:spPr>
          <a:noFill/>
        </p:spPr>
        <p:txBody>
          <a:bodyPr/>
          <a:lstStyle/>
          <a:p>
            <a:fld id="{108C7D0D-0D5B-4C84-8515-07550C9474E4}" type="slidenum">
              <a:rPr lang="en-US" altLang="zh-CN" smtClean="0"/>
              <a:pPr/>
              <a:t>12</a:t>
            </a:fld>
            <a:endParaRPr lang="en-US" altLang="zh-CN" smtClean="0"/>
          </a:p>
        </p:txBody>
      </p:sp>
      <p:sp>
        <p:nvSpPr>
          <p:cNvPr id="1069059" name="Rectangle 2"/>
          <p:cNvSpPr>
            <a:spLocks noRot="1" noChangeArrowheads="1" noTextEdit="1"/>
          </p:cNvSpPr>
          <p:nvPr>
            <p:ph type="sldImg"/>
          </p:nvPr>
        </p:nvSpPr>
        <p:spPr>
          <a:ln/>
        </p:spPr>
      </p:sp>
      <p:sp>
        <p:nvSpPr>
          <p:cNvPr id="1069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7"/>
          <p:cNvSpPr>
            <a:spLocks noGrp="1" noChangeArrowheads="1"/>
          </p:cNvSpPr>
          <p:nvPr>
            <p:ph type="sldNum" sz="quarter" idx="5"/>
          </p:nvPr>
        </p:nvSpPr>
        <p:spPr>
          <a:noFill/>
        </p:spPr>
        <p:txBody>
          <a:bodyPr/>
          <a:lstStyle/>
          <a:p>
            <a:fld id="{10569B34-C7D9-4057-B00A-3E0E9C7EA2AA}" type="slidenum">
              <a:rPr lang="en-US" altLang="zh-CN" smtClean="0"/>
              <a:pPr/>
              <a:t>13</a:t>
            </a:fld>
            <a:endParaRPr lang="en-US" altLang="zh-CN" smtClean="0"/>
          </a:p>
        </p:txBody>
      </p:sp>
      <p:sp>
        <p:nvSpPr>
          <p:cNvPr id="1070083" name="Rectangle 2"/>
          <p:cNvSpPr>
            <a:spLocks noRot="1" noChangeArrowheads="1" noTextEdit="1"/>
          </p:cNvSpPr>
          <p:nvPr>
            <p:ph type="sldImg"/>
          </p:nvPr>
        </p:nvSpPr>
        <p:spPr>
          <a:ln/>
        </p:spPr>
      </p:sp>
      <p:sp>
        <p:nvSpPr>
          <p:cNvPr id="1070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7"/>
          <p:cNvSpPr>
            <a:spLocks noGrp="1" noChangeArrowheads="1"/>
          </p:cNvSpPr>
          <p:nvPr>
            <p:ph type="sldNum" sz="quarter" idx="5"/>
          </p:nvPr>
        </p:nvSpPr>
        <p:spPr>
          <a:noFill/>
        </p:spPr>
        <p:txBody>
          <a:bodyPr/>
          <a:lstStyle/>
          <a:p>
            <a:fld id="{1D6E21E0-BEC7-4697-8AA5-665B3E169616}" type="slidenum">
              <a:rPr lang="en-US" altLang="zh-CN" smtClean="0"/>
              <a:pPr/>
              <a:t>14</a:t>
            </a:fld>
            <a:endParaRPr lang="en-US" altLang="zh-CN" smtClean="0"/>
          </a:p>
        </p:txBody>
      </p:sp>
      <p:sp>
        <p:nvSpPr>
          <p:cNvPr id="1071107" name="Rectangle 2"/>
          <p:cNvSpPr>
            <a:spLocks noRot="1" noChangeArrowheads="1" noTextEdit="1"/>
          </p:cNvSpPr>
          <p:nvPr>
            <p:ph type="sldImg"/>
          </p:nvPr>
        </p:nvSpPr>
        <p:spPr>
          <a:ln/>
        </p:spPr>
      </p:sp>
      <p:sp>
        <p:nvSpPr>
          <p:cNvPr id="1071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7"/>
          <p:cNvSpPr>
            <a:spLocks noGrp="1" noChangeArrowheads="1"/>
          </p:cNvSpPr>
          <p:nvPr>
            <p:ph type="sldNum" sz="quarter" idx="5"/>
          </p:nvPr>
        </p:nvSpPr>
        <p:spPr>
          <a:noFill/>
        </p:spPr>
        <p:txBody>
          <a:bodyPr/>
          <a:lstStyle/>
          <a:p>
            <a:fld id="{1BB48861-C24C-438C-B1E3-5725B3AD8CFF}" type="slidenum">
              <a:rPr lang="en-US" altLang="zh-CN" smtClean="0"/>
              <a:pPr/>
              <a:t>15</a:t>
            </a:fld>
            <a:endParaRPr lang="en-US" altLang="zh-CN" smtClean="0"/>
          </a:p>
        </p:txBody>
      </p:sp>
      <p:sp>
        <p:nvSpPr>
          <p:cNvPr id="1072131" name="Rectangle 2"/>
          <p:cNvSpPr>
            <a:spLocks noRot="1" noChangeArrowheads="1" noTextEdit="1"/>
          </p:cNvSpPr>
          <p:nvPr>
            <p:ph type="sldImg"/>
          </p:nvPr>
        </p:nvSpPr>
        <p:spPr>
          <a:ln/>
        </p:spPr>
      </p:sp>
      <p:sp>
        <p:nvSpPr>
          <p:cNvPr id="1072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7"/>
          <p:cNvSpPr>
            <a:spLocks noGrp="1" noChangeArrowheads="1"/>
          </p:cNvSpPr>
          <p:nvPr>
            <p:ph type="sldNum" sz="quarter" idx="5"/>
          </p:nvPr>
        </p:nvSpPr>
        <p:spPr>
          <a:noFill/>
        </p:spPr>
        <p:txBody>
          <a:bodyPr/>
          <a:lstStyle/>
          <a:p>
            <a:fld id="{047A6E72-631F-4BBA-B850-EC02E65DD194}" type="slidenum">
              <a:rPr lang="en-US" altLang="zh-CN" smtClean="0"/>
              <a:pPr/>
              <a:t>16</a:t>
            </a:fld>
            <a:endParaRPr lang="en-US" altLang="zh-CN" smtClean="0"/>
          </a:p>
        </p:txBody>
      </p:sp>
      <p:sp>
        <p:nvSpPr>
          <p:cNvPr id="1073155" name="Rectangle 2"/>
          <p:cNvSpPr>
            <a:spLocks noRot="1" noChangeArrowheads="1" noTextEdit="1"/>
          </p:cNvSpPr>
          <p:nvPr>
            <p:ph type="sldImg"/>
          </p:nvPr>
        </p:nvSpPr>
        <p:spPr>
          <a:ln/>
        </p:spPr>
      </p:sp>
      <p:sp>
        <p:nvSpPr>
          <p:cNvPr id="1073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7"/>
          <p:cNvSpPr>
            <a:spLocks noGrp="1" noChangeArrowheads="1"/>
          </p:cNvSpPr>
          <p:nvPr>
            <p:ph type="sldNum" sz="quarter" idx="5"/>
          </p:nvPr>
        </p:nvSpPr>
        <p:spPr>
          <a:noFill/>
        </p:spPr>
        <p:txBody>
          <a:bodyPr/>
          <a:lstStyle/>
          <a:p>
            <a:fld id="{5F5554EB-B0BD-49B5-95E4-DFFED1BC1206}" type="slidenum">
              <a:rPr lang="en-US" altLang="zh-CN" smtClean="0"/>
              <a:pPr/>
              <a:t>17</a:t>
            </a:fld>
            <a:endParaRPr lang="en-US" altLang="zh-CN" smtClean="0"/>
          </a:p>
        </p:txBody>
      </p:sp>
      <p:sp>
        <p:nvSpPr>
          <p:cNvPr id="1074179" name="Rectangle 2"/>
          <p:cNvSpPr>
            <a:spLocks noRot="1" noChangeArrowheads="1" noTextEdit="1"/>
          </p:cNvSpPr>
          <p:nvPr>
            <p:ph type="sldImg"/>
          </p:nvPr>
        </p:nvSpPr>
        <p:spPr>
          <a:ln/>
        </p:spPr>
      </p:sp>
      <p:sp>
        <p:nvSpPr>
          <p:cNvPr id="1074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7"/>
          <p:cNvSpPr>
            <a:spLocks noGrp="1" noChangeArrowheads="1"/>
          </p:cNvSpPr>
          <p:nvPr>
            <p:ph type="sldNum" sz="quarter" idx="5"/>
          </p:nvPr>
        </p:nvSpPr>
        <p:spPr>
          <a:noFill/>
        </p:spPr>
        <p:txBody>
          <a:bodyPr/>
          <a:lstStyle/>
          <a:p>
            <a:fld id="{86319529-597A-4311-88E0-00A60DCC2FF6}" type="slidenum">
              <a:rPr lang="en-US" altLang="zh-CN" smtClean="0"/>
              <a:pPr/>
              <a:t>18</a:t>
            </a:fld>
            <a:endParaRPr lang="en-US" altLang="zh-CN" smtClean="0"/>
          </a:p>
        </p:txBody>
      </p:sp>
      <p:sp>
        <p:nvSpPr>
          <p:cNvPr id="1075203" name="Rectangle 2"/>
          <p:cNvSpPr>
            <a:spLocks noRot="1" noChangeArrowheads="1" noTextEdit="1"/>
          </p:cNvSpPr>
          <p:nvPr>
            <p:ph type="sldImg"/>
          </p:nvPr>
        </p:nvSpPr>
        <p:spPr>
          <a:ln/>
        </p:spPr>
      </p:sp>
      <p:sp>
        <p:nvSpPr>
          <p:cNvPr id="1075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7"/>
          <p:cNvSpPr>
            <a:spLocks noGrp="1" noChangeArrowheads="1"/>
          </p:cNvSpPr>
          <p:nvPr>
            <p:ph type="sldNum" sz="quarter" idx="5"/>
          </p:nvPr>
        </p:nvSpPr>
        <p:spPr>
          <a:noFill/>
        </p:spPr>
        <p:txBody>
          <a:bodyPr/>
          <a:lstStyle/>
          <a:p>
            <a:fld id="{CDA14DBE-C172-4E9B-9F45-9A7610C2F6EE}" type="slidenum">
              <a:rPr lang="en-US" altLang="zh-CN" smtClean="0"/>
              <a:pPr/>
              <a:t>19</a:t>
            </a:fld>
            <a:endParaRPr lang="en-US" altLang="zh-CN" smtClean="0"/>
          </a:p>
        </p:txBody>
      </p:sp>
      <p:sp>
        <p:nvSpPr>
          <p:cNvPr id="1076227" name="Rectangle 2"/>
          <p:cNvSpPr>
            <a:spLocks noRot="1" noChangeArrowheads="1" noTextEdit="1"/>
          </p:cNvSpPr>
          <p:nvPr>
            <p:ph type="sldImg"/>
          </p:nvPr>
        </p:nvSpPr>
        <p:spPr>
          <a:ln/>
        </p:spPr>
      </p:sp>
      <p:sp>
        <p:nvSpPr>
          <p:cNvPr id="1076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7"/>
          <p:cNvSpPr>
            <a:spLocks noGrp="1" noChangeArrowheads="1"/>
          </p:cNvSpPr>
          <p:nvPr>
            <p:ph type="sldNum" sz="quarter" idx="5"/>
          </p:nvPr>
        </p:nvSpPr>
        <p:spPr>
          <a:noFill/>
        </p:spPr>
        <p:txBody>
          <a:bodyPr/>
          <a:lstStyle/>
          <a:p>
            <a:fld id="{B41C2FC8-1473-419D-B144-BD813E36B32F}" type="slidenum">
              <a:rPr lang="en-US" altLang="zh-CN" smtClean="0"/>
              <a:pPr/>
              <a:t>2</a:t>
            </a:fld>
            <a:endParaRPr lang="en-US" altLang="zh-CN" smtClean="0"/>
          </a:p>
        </p:txBody>
      </p:sp>
      <p:sp>
        <p:nvSpPr>
          <p:cNvPr id="1058819" name="Rectangle 2"/>
          <p:cNvSpPr>
            <a:spLocks noRot="1" noChangeArrowheads="1" noTextEdit="1"/>
          </p:cNvSpPr>
          <p:nvPr>
            <p:ph type="sldImg"/>
          </p:nvPr>
        </p:nvSpPr>
        <p:spPr>
          <a:ln/>
        </p:spPr>
      </p:sp>
      <p:sp>
        <p:nvSpPr>
          <p:cNvPr id="1058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7"/>
          <p:cNvSpPr>
            <a:spLocks noGrp="1" noChangeArrowheads="1"/>
          </p:cNvSpPr>
          <p:nvPr>
            <p:ph type="sldNum" sz="quarter" idx="5"/>
          </p:nvPr>
        </p:nvSpPr>
        <p:spPr>
          <a:noFill/>
        </p:spPr>
        <p:txBody>
          <a:bodyPr/>
          <a:lstStyle/>
          <a:p>
            <a:fld id="{0D3EF016-7102-435B-B7DF-2062C0F74284}" type="slidenum">
              <a:rPr lang="en-US" altLang="zh-CN" smtClean="0"/>
              <a:pPr/>
              <a:t>20</a:t>
            </a:fld>
            <a:endParaRPr lang="en-US" altLang="zh-CN" smtClean="0"/>
          </a:p>
        </p:txBody>
      </p:sp>
      <p:sp>
        <p:nvSpPr>
          <p:cNvPr id="1077251" name="Rectangle 2"/>
          <p:cNvSpPr>
            <a:spLocks noRot="1" noChangeArrowheads="1" noTextEdit="1"/>
          </p:cNvSpPr>
          <p:nvPr>
            <p:ph type="sldImg"/>
          </p:nvPr>
        </p:nvSpPr>
        <p:spPr>
          <a:ln/>
        </p:spPr>
      </p:sp>
      <p:sp>
        <p:nvSpPr>
          <p:cNvPr id="1077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7"/>
          <p:cNvSpPr>
            <a:spLocks noGrp="1" noChangeArrowheads="1"/>
          </p:cNvSpPr>
          <p:nvPr>
            <p:ph type="sldNum" sz="quarter" idx="5"/>
          </p:nvPr>
        </p:nvSpPr>
        <p:spPr>
          <a:noFill/>
        </p:spPr>
        <p:txBody>
          <a:bodyPr/>
          <a:lstStyle/>
          <a:p>
            <a:fld id="{73744C7E-20C8-412F-AE6D-88AC103A3608}" type="slidenum">
              <a:rPr lang="en-US" altLang="zh-CN" smtClean="0"/>
              <a:pPr/>
              <a:t>21</a:t>
            </a:fld>
            <a:endParaRPr lang="en-US" altLang="zh-CN" smtClean="0"/>
          </a:p>
        </p:txBody>
      </p:sp>
      <p:sp>
        <p:nvSpPr>
          <p:cNvPr id="1078275" name="Rectangle 2"/>
          <p:cNvSpPr>
            <a:spLocks noRot="1" noChangeArrowheads="1" noTextEdit="1"/>
          </p:cNvSpPr>
          <p:nvPr>
            <p:ph type="sldImg"/>
          </p:nvPr>
        </p:nvSpPr>
        <p:spPr>
          <a:ln/>
        </p:spPr>
      </p:sp>
      <p:sp>
        <p:nvSpPr>
          <p:cNvPr id="1078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7"/>
          <p:cNvSpPr>
            <a:spLocks noGrp="1" noChangeArrowheads="1"/>
          </p:cNvSpPr>
          <p:nvPr>
            <p:ph type="sldNum" sz="quarter" idx="5"/>
          </p:nvPr>
        </p:nvSpPr>
        <p:spPr>
          <a:noFill/>
        </p:spPr>
        <p:txBody>
          <a:bodyPr/>
          <a:lstStyle/>
          <a:p>
            <a:fld id="{049D625B-1AD0-4299-A31E-D2FD124C28AE}" type="slidenum">
              <a:rPr lang="en-US" altLang="zh-CN" smtClean="0"/>
              <a:pPr/>
              <a:t>22</a:t>
            </a:fld>
            <a:endParaRPr lang="en-US" altLang="zh-CN" smtClean="0"/>
          </a:p>
        </p:txBody>
      </p:sp>
      <p:sp>
        <p:nvSpPr>
          <p:cNvPr id="1079299" name="Rectangle 2"/>
          <p:cNvSpPr>
            <a:spLocks noRot="1" noChangeArrowheads="1" noTextEdit="1"/>
          </p:cNvSpPr>
          <p:nvPr>
            <p:ph type="sldImg"/>
          </p:nvPr>
        </p:nvSpPr>
        <p:spPr>
          <a:ln/>
        </p:spPr>
      </p:sp>
      <p:sp>
        <p:nvSpPr>
          <p:cNvPr id="1079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7"/>
          <p:cNvSpPr>
            <a:spLocks noGrp="1" noChangeArrowheads="1"/>
          </p:cNvSpPr>
          <p:nvPr>
            <p:ph type="sldNum" sz="quarter" idx="5"/>
          </p:nvPr>
        </p:nvSpPr>
        <p:spPr>
          <a:noFill/>
        </p:spPr>
        <p:txBody>
          <a:bodyPr/>
          <a:lstStyle/>
          <a:p>
            <a:fld id="{1DFAF99C-816C-4D91-8A60-F72E375E049F}" type="slidenum">
              <a:rPr lang="en-US" altLang="zh-CN" smtClean="0"/>
              <a:pPr/>
              <a:t>23</a:t>
            </a:fld>
            <a:endParaRPr lang="en-US" altLang="zh-CN" smtClean="0"/>
          </a:p>
        </p:txBody>
      </p:sp>
      <p:sp>
        <p:nvSpPr>
          <p:cNvPr id="1080323" name="Rectangle 2"/>
          <p:cNvSpPr>
            <a:spLocks noRot="1" noChangeArrowheads="1" noTextEdit="1"/>
          </p:cNvSpPr>
          <p:nvPr>
            <p:ph type="sldImg"/>
          </p:nvPr>
        </p:nvSpPr>
        <p:spPr>
          <a:ln/>
        </p:spPr>
      </p:sp>
      <p:sp>
        <p:nvSpPr>
          <p:cNvPr id="1080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7"/>
          <p:cNvSpPr>
            <a:spLocks noGrp="1" noChangeArrowheads="1"/>
          </p:cNvSpPr>
          <p:nvPr>
            <p:ph type="sldNum" sz="quarter" idx="5"/>
          </p:nvPr>
        </p:nvSpPr>
        <p:spPr>
          <a:noFill/>
        </p:spPr>
        <p:txBody>
          <a:bodyPr/>
          <a:lstStyle/>
          <a:p>
            <a:fld id="{C4F754C3-A26F-41A3-920D-13BA07AEC283}" type="slidenum">
              <a:rPr lang="en-US" altLang="zh-CN" smtClean="0"/>
              <a:pPr/>
              <a:t>24</a:t>
            </a:fld>
            <a:endParaRPr lang="en-US" altLang="zh-CN" smtClean="0"/>
          </a:p>
        </p:txBody>
      </p:sp>
      <p:sp>
        <p:nvSpPr>
          <p:cNvPr id="1081347" name="Rectangle 2"/>
          <p:cNvSpPr>
            <a:spLocks noRot="1" noChangeArrowheads="1" noTextEdit="1"/>
          </p:cNvSpPr>
          <p:nvPr>
            <p:ph type="sldImg"/>
          </p:nvPr>
        </p:nvSpPr>
        <p:spPr>
          <a:ln/>
        </p:spPr>
      </p:sp>
      <p:sp>
        <p:nvSpPr>
          <p:cNvPr id="1081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7"/>
          <p:cNvSpPr>
            <a:spLocks noGrp="1" noChangeArrowheads="1"/>
          </p:cNvSpPr>
          <p:nvPr>
            <p:ph type="sldNum" sz="quarter" idx="5"/>
          </p:nvPr>
        </p:nvSpPr>
        <p:spPr>
          <a:noFill/>
        </p:spPr>
        <p:txBody>
          <a:bodyPr/>
          <a:lstStyle/>
          <a:p>
            <a:fld id="{4AB66396-7377-4321-B679-F951511FF559}" type="slidenum">
              <a:rPr lang="en-US" altLang="zh-CN" smtClean="0"/>
              <a:pPr/>
              <a:t>25</a:t>
            </a:fld>
            <a:endParaRPr lang="en-US" altLang="zh-CN" smtClean="0"/>
          </a:p>
        </p:txBody>
      </p:sp>
      <p:sp>
        <p:nvSpPr>
          <p:cNvPr id="1082371" name="Rectangle 2"/>
          <p:cNvSpPr>
            <a:spLocks noRot="1" noChangeArrowheads="1" noTextEdit="1"/>
          </p:cNvSpPr>
          <p:nvPr>
            <p:ph type="sldImg"/>
          </p:nvPr>
        </p:nvSpPr>
        <p:spPr>
          <a:ln/>
        </p:spPr>
      </p:sp>
      <p:sp>
        <p:nvSpPr>
          <p:cNvPr id="1082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7"/>
          <p:cNvSpPr>
            <a:spLocks noGrp="1" noChangeArrowheads="1"/>
          </p:cNvSpPr>
          <p:nvPr>
            <p:ph type="sldNum" sz="quarter" idx="5"/>
          </p:nvPr>
        </p:nvSpPr>
        <p:spPr>
          <a:noFill/>
        </p:spPr>
        <p:txBody>
          <a:bodyPr/>
          <a:lstStyle/>
          <a:p>
            <a:fld id="{4D05EEC6-44DB-47A6-8B56-C14BBFDCDF78}" type="slidenum">
              <a:rPr lang="en-US" altLang="zh-CN" smtClean="0"/>
              <a:pPr/>
              <a:t>26</a:t>
            </a:fld>
            <a:endParaRPr lang="en-US" altLang="zh-CN" smtClean="0"/>
          </a:p>
        </p:txBody>
      </p:sp>
      <p:sp>
        <p:nvSpPr>
          <p:cNvPr id="1083395" name="Rectangle 2"/>
          <p:cNvSpPr>
            <a:spLocks noRot="1" noChangeArrowheads="1" noTextEdit="1"/>
          </p:cNvSpPr>
          <p:nvPr>
            <p:ph type="sldImg"/>
          </p:nvPr>
        </p:nvSpPr>
        <p:spPr>
          <a:ln/>
        </p:spPr>
      </p:sp>
      <p:sp>
        <p:nvSpPr>
          <p:cNvPr id="1083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7"/>
          <p:cNvSpPr>
            <a:spLocks noGrp="1" noChangeArrowheads="1"/>
          </p:cNvSpPr>
          <p:nvPr>
            <p:ph type="sldNum" sz="quarter" idx="5"/>
          </p:nvPr>
        </p:nvSpPr>
        <p:spPr>
          <a:noFill/>
        </p:spPr>
        <p:txBody>
          <a:bodyPr/>
          <a:lstStyle/>
          <a:p>
            <a:fld id="{91044F4A-873C-4D8B-8D30-B61062D92BBA}" type="slidenum">
              <a:rPr lang="en-US" altLang="zh-CN" smtClean="0"/>
              <a:pPr/>
              <a:t>27</a:t>
            </a:fld>
            <a:endParaRPr lang="en-US" altLang="zh-CN" smtClean="0"/>
          </a:p>
        </p:txBody>
      </p:sp>
      <p:sp>
        <p:nvSpPr>
          <p:cNvPr id="1084419" name="Rectangle 2"/>
          <p:cNvSpPr>
            <a:spLocks noRot="1" noChangeArrowheads="1" noTextEdit="1"/>
          </p:cNvSpPr>
          <p:nvPr>
            <p:ph type="sldImg"/>
          </p:nvPr>
        </p:nvSpPr>
        <p:spPr>
          <a:ln/>
        </p:spPr>
      </p:sp>
      <p:sp>
        <p:nvSpPr>
          <p:cNvPr id="1084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7"/>
          <p:cNvSpPr>
            <a:spLocks noGrp="1" noChangeArrowheads="1"/>
          </p:cNvSpPr>
          <p:nvPr>
            <p:ph type="sldNum" sz="quarter" idx="5"/>
          </p:nvPr>
        </p:nvSpPr>
        <p:spPr>
          <a:noFill/>
        </p:spPr>
        <p:txBody>
          <a:bodyPr/>
          <a:lstStyle/>
          <a:p>
            <a:fld id="{05297BEF-BBEE-495F-86AA-90CD51B06BA3}" type="slidenum">
              <a:rPr lang="en-US" altLang="zh-CN" smtClean="0"/>
              <a:pPr/>
              <a:t>28</a:t>
            </a:fld>
            <a:endParaRPr lang="en-US" altLang="zh-CN" smtClean="0"/>
          </a:p>
        </p:txBody>
      </p:sp>
      <p:sp>
        <p:nvSpPr>
          <p:cNvPr id="1085443" name="Rectangle 2"/>
          <p:cNvSpPr>
            <a:spLocks noRot="1" noChangeArrowheads="1" noTextEdit="1"/>
          </p:cNvSpPr>
          <p:nvPr>
            <p:ph type="sldImg"/>
          </p:nvPr>
        </p:nvSpPr>
        <p:spPr>
          <a:ln/>
        </p:spPr>
      </p:sp>
      <p:sp>
        <p:nvSpPr>
          <p:cNvPr id="1085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7"/>
          <p:cNvSpPr>
            <a:spLocks noGrp="1" noChangeArrowheads="1"/>
          </p:cNvSpPr>
          <p:nvPr>
            <p:ph type="sldNum" sz="quarter" idx="5"/>
          </p:nvPr>
        </p:nvSpPr>
        <p:spPr>
          <a:noFill/>
        </p:spPr>
        <p:txBody>
          <a:bodyPr/>
          <a:lstStyle/>
          <a:p>
            <a:fld id="{3D243AC3-5260-41C1-9D0D-DE2B4C628D74}" type="slidenum">
              <a:rPr lang="en-US" altLang="zh-CN" smtClean="0"/>
              <a:pPr/>
              <a:t>29</a:t>
            </a:fld>
            <a:endParaRPr lang="en-US" altLang="zh-CN" smtClean="0"/>
          </a:p>
        </p:txBody>
      </p:sp>
      <p:sp>
        <p:nvSpPr>
          <p:cNvPr id="1086467" name="Rectangle 2"/>
          <p:cNvSpPr>
            <a:spLocks noRot="1" noChangeArrowheads="1" noTextEdit="1"/>
          </p:cNvSpPr>
          <p:nvPr>
            <p:ph type="sldImg"/>
          </p:nvPr>
        </p:nvSpPr>
        <p:spPr>
          <a:ln/>
        </p:spPr>
      </p:sp>
      <p:sp>
        <p:nvSpPr>
          <p:cNvPr id="1086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7"/>
          <p:cNvSpPr>
            <a:spLocks noGrp="1" noChangeArrowheads="1"/>
          </p:cNvSpPr>
          <p:nvPr>
            <p:ph type="sldNum" sz="quarter" idx="5"/>
          </p:nvPr>
        </p:nvSpPr>
        <p:spPr>
          <a:noFill/>
        </p:spPr>
        <p:txBody>
          <a:bodyPr/>
          <a:lstStyle/>
          <a:p>
            <a:fld id="{850FC164-B0A0-429F-8452-22AA3BF91A70}" type="slidenum">
              <a:rPr lang="en-US" altLang="zh-CN" smtClean="0"/>
              <a:pPr/>
              <a:t>3</a:t>
            </a:fld>
            <a:endParaRPr lang="en-US" altLang="zh-CN" smtClean="0"/>
          </a:p>
        </p:txBody>
      </p:sp>
      <p:sp>
        <p:nvSpPr>
          <p:cNvPr id="1059843" name="Rectangle 2"/>
          <p:cNvSpPr>
            <a:spLocks noRot="1" noChangeArrowheads="1" noTextEdit="1"/>
          </p:cNvSpPr>
          <p:nvPr>
            <p:ph type="sldImg"/>
          </p:nvPr>
        </p:nvSpPr>
        <p:spPr>
          <a:ln/>
        </p:spPr>
      </p:sp>
      <p:sp>
        <p:nvSpPr>
          <p:cNvPr id="1059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7"/>
          <p:cNvSpPr>
            <a:spLocks noGrp="1" noChangeArrowheads="1"/>
          </p:cNvSpPr>
          <p:nvPr>
            <p:ph type="sldNum" sz="quarter" idx="5"/>
          </p:nvPr>
        </p:nvSpPr>
        <p:spPr>
          <a:noFill/>
        </p:spPr>
        <p:txBody>
          <a:bodyPr/>
          <a:lstStyle/>
          <a:p>
            <a:fld id="{AAF289C5-7C8E-4EC4-AACB-CD6D65FC0F2C}" type="slidenum">
              <a:rPr lang="en-US" altLang="zh-CN" smtClean="0"/>
              <a:pPr/>
              <a:t>30</a:t>
            </a:fld>
            <a:endParaRPr lang="en-US" altLang="zh-CN" smtClean="0"/>
          </a:p>
        </p:txBody>
      </p:sp>
      <p:sp>
        <p:nvSpPr>
          <p:cNvPr id="1087491" name="Rectangle 2"/>
          <p:cNvSpPr>
            <a:spLocks noRot="1" noChangeArrowheads="1" noTextEdit="1"/>
          </p:cNvSpPr>
          <p:nvPr>
            <p:ph type="sldImg"/>
          </p:nvPr>
        </p:nvSpPr>
        <p:spPr>
          <a:ln/>
        </p:spPr>
      </p:sp>
      <p:sp>
        <p:nvSpPr>
          <p:cNvPr id="1087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7"/>
          <p:cNvSpPr>
            <a:spLocks noGrp="1" noChangeArrowheads="1"/>
          </p:cNvSpPr>
          <p:nvPr>
            <p:ph type="sldNum" sz="quarter" idx="5"/>
          </p:nvPr>
        </p:nvSpPr>
        <p:spPr>
          <a:noFill/>
        </p:spPr>
        <p:txBody>
          <a:bodyPr/>
          <a:lstStyle/>
          <a:p>
            <a:fld id="{B4A8C5BA-C0F1-4BCE-AE47-12D54B608182}" type="slidenum">
              <a:rPr lang="en-US" altLang="zh-CN" smtClean="0"/>
              <a:pPr/>
              <a:t>31</a:t>
            </a:fld>
            <a:endParaRPr lang="en-US" altLang="zh-CN" smtClean="0"/>
          </a:p>
        </p:txBody>
      </p:sp>
      <p:sp>
        <p:nvSpPr>
          <p:cNvPr id="1088515" name="Rectangle 2"/>
          <p:cNvSpPr>
            <a:spLocks noRot="1" noChangeArrowheads="1" noTextEdit="1"/>
          </p:cNvSpPr>
          <p:nvPr>
            <p:ph type="sldImg"/>
          </p:nvPr>
        </p:nvSpPr>
        <p:spPr>
          <a:ln/>
        </p:spPr>
      </p:sp>
      <p:sp>
        <p:nvSpPr>
          <p:cNvPr id="1088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7"/>
          <p:cNvSpPr>
            <a:spLocks noGrp="1" noChangeArrowheads="1"/>
          </p:cNvSpPr>
          <p:nvPr>
            <p:ph type="sldNum" sz="quarter" idx="5"/>
          </p:nvPr>
        </p:nvSpPr>
        <p:spPr>
          <a:noFill/>
        </p:spPr>
        <p:txBody>
          <a:bodyPr/>
          <a:lstStyle/>
          <a:p>
            <a:fld id="{CEFE9357-F722-49A7-8ACA-E766E2339074}" type="slidenum">
              <a:rPr lang="en-US" altLang="zh-CN" smtClean="0"/>
              <a:pPr/>
              <a:t>32</a:t>
            </a:fld>
            <a:endParaRPr lang="en-US" altLang="zh-CN" smtClean="0"/>
          </a:p>
        </p:txBody>
      </p:sp>
      <p:sp>
        <p:nvSpPr>
          <p:cNvPr id="1089539" name="Rectangle 2"/>
          <p:cNvSpPr>
            <a:spLocks noRot="1" noChangeArrowheads="1" noTextEdit="1"/>
          </p:cNvSpPr>
          <p:nvPr>
            <p:ph type="sldImg"/>
          </p:nvPr>
        </p:nvSpPr>
        <p:spPr>
          <a:ln/>
        </p:spPr>
      </p:sp>
      <p:sp>
        <p:nvSpPr>
          <p:cNvPr id="1089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7"/>
          <p:cNvSpPr>
            <a:spLocks noGrp="1" noChangeArrowheads="1"/>
          </p:cNvSpPr>
          <p:nvPr>
            <p:ph type="sldNum" sz="quarter" idx="5"/>
          </p:nvPr>
        </p:nvSpPr>
        <p:spPr>
          <a:noFill/>
        </p:spPr>
        <p:txBody>
          <a:bodyPr/>
          <a:lstStyle/>
          <a:p>
            <a:fld id="{99484E86-B07B-4CA4-99B4-47DC891C1805}" type="slidenum">
              <a:rPr lang="en-US" altLang="zh-CN" smtClean="0"/>
              <a:pPr/>
              <a:t>33</a:t>
            </a:fld>
            <a:endParaRPr lang="en-US" altLang="zh-CN" smtClean="0"/>
          </a:p>
        </p:txBody>
      </p:sp>
      <p:sp>
        <p:nvSpPr>
          <p:cNvPr id="1090563" name="Rectangle 2"/>
          <p:cNvSpPr>
            <a:spLocks noRot="1" noChangeArrowheads="1" noTextEdit="1"/>
          </p:cNvSpPr>
          <p:nvPr>
            <p:ph type="sldImg"/>
          </p:nvPr>
        </p:nvSpPr>
        <p:spPr>
          <a:ln/>
        </p:spPr>
      </p:sp>
      <p:sp>
        <p:nvSpPr>
          <p:cNvPr id="1090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7"/>
          <p:cNvSpPr>
            <a:spLocks noGrp="1" noChangeArrowheads="1"/>
          </p:cNvSpPr>
          <p:nvPr>
            <p:ph type="sldNum" sz="quarter" idx="5"/>
          </p:nvPr>
        </p:nvSpPr>
        <p:spPr>
          <a:noFill/>
        </p:spPr>
        <p:txBody>
          <a:bodyPr/>
          <a:lstStyle/>
          <a:p>
            <a:fld id="{22EC8792-E1D9-409B-9A61-0D684FED0D78}" type="slidenum">
              <a:rPr lang="en-US" altLang="zh-CN" smtClean="0"/>
              <a:pPr/>
              <a:t>34</a:t>
            </a:fld>
            <a:endParaRPr lang="en-US" altLang="zh-CN" smtClean="0"/>
          </a:p>
        </p:txBody>
      </p:sp>
      <p:sp>
        <p:nvSpPr>
          <p:cNvPr id="1091587" name="Rectangle 2"/>
          <p:cNvSpPr>
            <a:spLocks noRot="1" noChangeArrowheads="1" noTextEdit="1"/>
          </p:cNvSpPr>
          <p:nvPr>
            <p:ph type="sldImg"/>
          </p:nvPr>
        </p:nvSpPr>
        <p:spPr>
          <a:ln/>
        </p:spPr>
      </p:sp>
      <p:sp>
        <p:nvSpPr>
          <p:cNvPr id="1091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7"/>
          <p:cNvSpPr>
            <a:spLocks noGrp="1" noChangeArrowheads="1"/>
          </p:cNvSpPr>
          <p:nvPr>
            <p:ph type="sldNum" sz="quarter" idx="5"/>
          </p:nvPr>
        </p:nvSpPr>
        <p:spPr>
          <a:noFill/>
        </p:spPr>
        <p:txBody>
          <a:bodyPr/>
          <a:lstStyle/>
          <a:p>
            <a:fld id="{1055014D-27F3-4370-AF13-873733A6D426}" type="slidenum">
              <a:rPr lang="en-US" altLang="zh-CN" smtClean="0"/>
              <a:pPr/>
              <a:t>35</a:t>
            </a:fld>
            <a:endParaRPr lang="en-US" altLang="zh-CN" smtClean="0"/>
          </a:p>
        </p:txBody>
      </p:sp>
      <p:sp>
        <p:nvSpPr>
          <p:cNvPr id="1092611" name="Rectangle 2"/>
          <p:cNvSpPr>
            <a:spLocks noRot="1" noChangeArrowheads="1" noTextEdit="1"/>
          </p:cNvSpPr>
          <p:nvPr>
            <p:ph type="sldImg"/>
          </p:nvPr>
        </p:nvSpPr>
        <p:spPr>
          <a:ln/>
        </p:spPr>
      </p:sp>
      <p:sp>
        <p:nvSpPr>
          <p:cNvPr id="1092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7"/>
          <p:cNvSpPr>
            <a:spLocks noGrp="1" noChangeArrowheads="1"/>
          </p:cNvSpPr>
          <p:nvPr>
            <p:ph type="sldNum" sz="quarter" idx="5"/>
          </p:nvPr>
        </p:nvSpPr>
        <p:spPr>
          <a:noFill/>
        </p:spPr>
        <p:txBody>
          <a:bodyPr/>
          <a:lstStyle/>
          <a:p>
            <a:fld id="{747ADE7F-5F55-4093-8007-460A958A98F3}" type="slidenum">
              <a:rPr lang="en-US" altLang="zh-CN" smtClean="0"/>
              <a:pPr/>
              <a:t>36</a:t>
            </a:fld>
            <a:endParaRPr lang="en-US" altLang="zh-CN" smtClean="0"/>
          </a:p>
        </p:txBody>
      </p:sp>
      <p:sp>
        <p:nvSpPr>
          <p:cNvPr id="1093635" name="Rectangle 2"/>
          <p:cNvSpPr>
            <a:spLocks noRot="1" noChangeArrowheads="1" noTextEdit="1"/>
          </p:cNvSpPr>
          <p:nvPr>
            <p:ph type="sldImg"/>
          </p:nvPr>
        </p:nvSpPr>
        <p:spPr>
          <a:ln/>
        </p:spPr>
      </p:sp>
      <p:sp>
        <p:nvSpPr>
          <p:cNvPr id="1093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7"/>
          <p:cNvSpPr>
            <a:spLocks noGrp="1" noChangeArrowheads="1"/>
          </p:cNvSpPr>
          <p:nvPr>
            <p:ph type="sldNum" sz="quarter" idx="5"/>
          </p:nvPr>
        </p:nvSpPr>
        <p:spPr>
          <a:noFill/>
        </p:spPr>
        <p:txBody>
          <a:bodyPr/>
          <a:lstStyle/>
          <a:p>
            <a:fld id="{CCAA0AFF-4BD0-4363-8183-32E79AB3B0C6}" type="slidenum">
              <a:rPr lang="en-US" altLang="zh-CN" smtClean="0"/>
              <a:pPr/>
              <a:t>37</a:t>
            </a:fld>
            <a:endParaRPr lang="en-US" altLang="zh-CN" smtClean="0"/>
          </a:p>
        </p:txBody>
      </p:sp>
      <p:sp>
        <p:nvSpPr>
          <p:cNvPr id="1094659" name="Rectangle 2"/>
          <p:cNvSpPr>
            <a:spLocks noRot="1" noChangeArrowheads="1" noTextEdit="1"/>
          </p:cNvSpPr>
          <p:nvPr>
            <p:ph type="sldImg"/>
          </p:nvPr>
        </p:nvSpPr>
        <p:spPr>
          <a:ln/>
        </p:spPr>
      </p:sp>
      <p:sp>
        <p:nvSpPr>
          <p:cNvPr id="1094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7"/>
          <p:cNvSpPr>
            <a:spLocks noGrp="1" noChangeArrowheads="1"/>
          </p:cNvSpPr>
          <p:nvPr>
            <p:ph type="sldNum" sz="quarter" idx="5"/>
          </p:nvPr>
        </p:nvSpPr>
        <p:spPr>
          <a:noFill/>
        </p:spPr>
        <p:txBody>
          <a:bodyPr/>
          <a:lstStyle/>
          <a:p>
            <a:fld id="{16793F9C-D522-4806-BA15-A4BC5AE10B35}" type="slidenum">
              <a:rPr lang="en-US" altLang="zh-CN" smtClean="0"/>
              <a:pPr/>
              <a:t>38</a:t>
            </a:fld>
            <a:endParaRPr lang="en-US" altLang="zh-CN" smtClean="0"/>
          </a:p>
        </p:txBody>
      </p:sp>
      <p:sp>
        <p:nvSpPr>
          <p:cNvPr id="1095683" name="Rectangle 2"/>
          <p:cNvSpPr>
            <a:spLocks noRot="1" noChangeArrowheads="1" noTextEdit="1"/>
          </p:cNvSpPr>
          <p:nvPr>
            <p:ph type="sldImg"/>
          </p:nvPr>
        </p:nvSpPr>
        <p:spPr>
          <a:ln/>
        </p:spPr>
      </p:sp>
      <p:sp>
        <p:nvSpPr>
          <p:cNvPr id="1095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7"/>
          <p:cNvSpPr>
            <a:spLocks noGrp="1" noChangeArrowheads="1"/>
          </p:cNvSpPr>
          <p:nvPr>
            <p:ph type="sldNum" sz="quarter" idx="5"/>
          </p:nvPr>
        </p:nvSpPr>
        <p:spPr>
          <a:noFill/>
        </p:spPr>
        <p:txBody>
          <a:bodyPr/>
          <a:lstStyle/>
          <a:p>
            <a:fld id="{E1F0F3D9-6DDA-4D06-B5CB-880A77843A4D}" type="slidenum">
              <a:rPr lang="en-US" altLang="zh-CN" smtClean="0"/>
              <a:pPr/>
              <a:t>39</a:t>
            </a:fld>
            <a:endParaRPr lang="en-US" altLang="zh-CN" smtClean="0"/>
          </a:p>
        </p:txBody>
      </p:sp>
      <p:sp>
        <p:nvSpPr>
          <p:cNvPr id="1096707" name="Rectangle 2"/>
          <p:cNvSpPr>
            <a:spLocks noRot="1" noChangeArrowheads="1" noTextEdit="1"/>
          </p:cNvSpPr>
          <p:nvPr>
            <p:ph type="sldImg"/>
          </p:nvPr>
        </p:nvSpPr>
        <p:spPr>
          <a:ln/>
        </p:spPr>
      </p:sp>
      <p:sp>
        <p:nvSpPr>
          <p:cNvPr id="1096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7"/>
          <p:cNvSpPr>
            <a:spLocks noGrp="1" noChangeArrowheads="1"/>
          </p:cNvSpPr>
          <p:nvPr>
            <p:ph type="sldNum" sz="quarter" idx="5"/>
          </p:nvPr>
        </p:nvSpPr>
        <p:spPr>
          <a:noFill/>
        </p:spPr>
        <p:txBody>
          <a:bodyPr/>
          <a:lstStyle/>
          <a:p>
            <a:fld id="{CCA58DEB-D0A8-4C41-99AD-72530587A0C1}" type="slidenum">
              <a:rPr lang="en-US" altLang="zh-CN" smtClean="0"/>
              <a:pPr/>
              <a:t>4</a:t>
            </a:fld>
            <a:endParaRPr lang="en-US" altLang="zh-CN" smtClean="0"/>
          </a:p>
        </p:txBody>
      </p:sp>
      <p:sp>
        <p:nvSpPr>
          <p:cNvPr id="1060867" name="Rectangle 2"/>
          <p:cNvSpPr>
            <a:spLocks noRot="1" noChangeArrowheads="1" noTextEdit="1"/>
          </p:cNvSpPr>
          <p:nvPr>
            <p:ph type="sldImg"/>
          </p:nvPr>
        </p:nvSpPr>
        <p:spPr>
          <a:ln/>
        </p:spPr>
      </p:sp>
      <p:sp>
        <p:nvSpPr>
          <p:cNvPr id="1060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7"/>
          <p:cNvSpPr>
            <a:spLocks noGrp="1" noChangeArrowheads="1"/>
          </p:cNvSpPr>
          <p:nvPr>
            <p:ph type="sldNum" sz="quarter" idx="5"/>
          </p:nvPr>
        </p:nvSpPr>
        <p:spPr>
          <a:noFill/>
        </p:spPr>
        <p:txBody>
          <a:bodyPr/>
          <a:lstStyle/>
          <a:p>
            <a:fld id="{CFB6F709-41BE-417D-8AB6-1A6A10B8B2E9}" type="slidenum">
              <a:rPr lang="en-US" altLang="zh-CN" smtClean="0"/>
              <a:pPr/>
              <a:t>40</a:t>
            </a:fld>
            <a:endParaRPr lang="en-US" altLang="zh-CN" smtClean="0"/>
          </a:p>
        </p:txBody>
      </p:sp>
      <p:sp>
        <p:nvSpPr>
          <p:cNvPr id="1097731" name="Rectangle 2"/>
          <p:cNvSpPr>
            <a:spLocks noRot="1" noChangeArrowheads="1" noTextEdit="1"/>
          </p:cNvSpPr>
          <p:nvPr>
            <p:ph type="sldImg"/>
          </p:nvPr>
        </p:nvSpPr>
        <p:spPr>
          <a:ln/>
        </p:spPr>
      </p:sp>
      <p:sp>
        <p:nvSpPr>
          <p:cNvPr id="1097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7"/>
          <p:cNvSpPr>
            <a:spLocks noGrp="1" noChangeArrowheads="1"/>
          </p:cNvSpPr>
          <p:nvPr>
            <p:ph type="sldNum" sz="quarter" idx="5"/>
          </p:nvPr>
        </p:nvSpPr>
        <p:spPr>
          <a:noFill/>
        </p:spPr>
        <p:txBody>
          <a:bodyPr/>
          <a:lstStyle/>
          <a:p>
            <a:fld id="{E3C37E4B-F65A-4B07-B42A-F7C8A02575FB}" type="slidenum">
              <a:rPr lang="en-US" altLang="zh-CN" smtClean="0"/>
              <a:pPr/>
              <a:t>41</a:t>
            </a:fld>
            <a:endParaRPr lang="en-US" altLang="zh-CN" smtClean="0"/>
          </a:p>
        </p:txBody>
      </p:sp>
      <p:sp>
        <p:nvSpPr>
          <p:cNvPr id="1098755" name="Rectangle 2"/>
          <p:cNvSpPr>
            <a:spLocks noRot="1" noChangeArrowheads="1" noTextEdit="1"/>
          </p:cNvSpPr>
          <p:nvPr>
            <p:ph type="sldImg"/>
          </p:nvPr>
        </p:nvSpPr>
        <p:spPr>
          <a:ln/>
        </p:spPr>
      </p:sp>
      <p:sp>
        <p:nvSpPr>
          <p:cNvPr id="1098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7"/>
          <p:cNvSpPr>
            <a:spLocks noGrp="1" noChangeArrowheads="1"/>
          </p:cNvSpPr>
          <p:nvPr>
            <p:ph type="sldNum" sz="quarter" idx="5"/>
          </p:nvPr>
        </p:nvSpPr>
        <p:spPr>
          <a:noFill/>
        </p:spPr>
        <p:txBody>
          <a:bodyPr/>
          <a:lstStyle/>
          <a:p>
            <a:fld id="{74944C10-73E0-4835-AE63-76520066A232}" type="slidenum">
              <a:rPr lang="en-US" altLang="zh-CN" smtClean="0"/>
              <a:pPr/>
              <a:t>42</a:t>
            </a:fld>
            <a:endParaRPr lang="en-US" altLang="zh-CN" smtClean="0"/>
          </a:p>
        </p:txBody>
      </p:sp>
      <p:sp>
        <p:nvSpPr>
          <p:cNvPr id="1099779" name="Rectangle 2"/>
          <p:cNvSpPr>
            <a:spLocks noRot="1" noChangeArrowheads="1" noTextEdit="1"/>
          </p:cNvSpPr>
          <p:nvPr>
            <p:ph type="sldImg"/>
          </p:nvPr>
        </p:nvSpPr>
        <p:spPr>
          <a:ln/>
        </p:spPr>
      </p:sp>
      <p:sp>
        <p:nvSpPr>
          <p:cNvPr id="1099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7"/>
          <p:cNvSpPr>
            <a:spLocks noGrp="1" noChangeArrowheads="1"/>
          </p:cNvSpPr>
          <p:nvPr>
            <p:ph type="sldNum" sz="quarter" idx="5"/>
          </p:nvPr>
        </p:nvSpPr>
        <p:spPr>
          <a:noFill/>
        </p:spPr>
        <p:txBody>
          <a:bodyPr/>
          <a:lstStyle/>
          <a:p>
            <a:fld id="{6C499A3C-8889-4D2D-8D7A-0810B21E3DC6}" type="slidenum">
              <a:rPr lang="en-US" altLang="zh-CN" smtClean="0"/>
              <a:pPr/>
              <a:t>43</a:t>
            </a:fld>
            <a:endParaRPr lang="en-US" altLang="zh-CN" smtClean="0"/>
          </a:p>
        </p:txBody>
      </p:sp>
      <p:sp>
        <p:nvSpPr>
          <p:cNvPr id="1100803" name="Rectangle 2"/>
          <p:cNvSpPr>
            <a:spLocks noRot="1" noChangeArrowheads="1" noTextEdit="1"/>
          </p:cNvSpPr>
          <p:nvPr>
            <p:ph type="sldImg"/>
          </p:nvPr>
        </p:nvSpPr>
        <p:spPr>
          <a:ln/>
        </p:spPr>
      </p:sp>
      <p:sp>
        <p:nvSpPr>
          <p:cNvPr id="1100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7"/>
          <p:cNvSpPr>
            <a:spLocks noGrp="1" noChangeArrowheads="1"/>
          </p:cNvSpPr>
          <p:nvPr>
            <p:ph type="sldNum" sz="quarter" idx="5"/>
          </p:nvPr>
        </p:nvSpPr>
        <p:spPr>
          <a:noFill/>
        </p:spPr>
        <p:txBody>
          <a:bodyPr/>
          <a:lstStyle/>
          <a:p>
            <a:fld id="{7D25C091-4BC4-4AB4-B84A-632303F6958F}" type="slidenum">
              <a:rPr lang="en-US" altLang="zh-CN" smtClean="0"/>
              <a:pPr/>
              <a:t>44</a:t>
            </a:fld>
            <a:endParaRPr lang="en-US" altLang="zh-CN" smtClean="0"/>
          </a:p>
        </p:txBody>
      </p:sp>
      <p:sp>
        <p:nvSpPr>
          <p:cNvPr id="1101827" name="Rectangle 2"/>
          <p:cNvSpPr>
            <a:spLocks noRot="1" noChangeArrowheads="1" noTextEdit="1"/>
          </p:cNvSpPr>
          <p:nvPr>
            <p:ph type="sldImg"/>
          </p:nvPr>
        </p:nvSpPr>
        <p:spPr>
          <a:ln/>
        </p:spPr>
      </p:sp>
      <p:sp>
        <p:nvSpPr>
          <p:cNvPr id="1101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7"/>
          <p:cNvSpPr>
            <a:spLocks noGrp="1" noChangeArrowheads="1"/>
          </p:cNvSpPr>
          <p:nvPr>
            <p:ph type="sldNum" sz="quarter" idx="5"/>
          </p:nvPr>
        </p:nvSpPr>
        <p:spPr>
          <a:noFill/>
        </p:spPr>
        <p:txBody>
          <a:bodyPr/>
          <a:lstStyle/>
          <a:p>
            <a:fld id="{2A7B38BC-3C28-4B48-AC02-0EDB5A674445}" type="slidenum">
              <a:rPr lang="en-US" altLang="zh-CN" smtClean="0"/>
              <a:pPr/>
              <a:t>5</a:t>
            </a:fld>
            <a:endParaRPr lang="en-US" altLang="zh-CN" smtClean="0"/>
          </a:p>
        </p:txBody>
      </p:sp>
      <p:sp>
        <p:nvSpPr>
          <p:cNvPr id="1061891" name="Rectangle 2"/>
          <p:cNvSpPr>
            <a:spLocks noRot="1" noChangeArrowheads="1" noTextEdit="1"/>
          </p:cNvSpPr>
          <p:nvPr>
            <p:ph type="sldImg"/>
          </p:nvPr>
        </p:nvSpPr>
        <p:spPr>
          <a:ln/>
        </p:spPr>
      </p:sp>
      <p:sp>
        <p:nvSpPr>
          <p:cNvPr id="1061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7"/>
          <p:cNvSpPr>
            <a:spLocks noGrp="1" noChangeArrowheads="1"/>
          </p:cNvSpPr>
          <p:nvPr>
            <p:ph type="sldNum" sz="quarter" idx="5"/>
          </p:nvPr>
        </p:nvSpPr>
        <p:spPr>
          <a:noFill/>
        </p:spPr>
        <p:txBody>
          <a:bodyPr/>
          <a:lstStyle/>
          <a:p>
            <a:fld id="{0E1CC704-7913-44C4-BD4E-2B0C9864A523}" type="slidenum">
              <a:rPr lang="en-US" altLang="zh-CN" smtClean="0"/>
              <a:pPr/>
              <a:t>6</a:t>
            </a:fld>
            <a:endParaRPr lang="en-US" altLang="zh-CN" smtClean="0"/>
          </a:p>
        </p:txBody>
      </p:sp>
      <p:sp>
        <p:nvSpPr>
          <p:cNvPr id="1062915" name="Rectangle 2"/>
          <p:cNvSpPr>
            <a:spLocks noRot="1" noChangeArrowheads="1" noTextEdit="1"/>
          </p:cNvSpPr>
          <p:nvPr>
            <p:ph type="sldImg"/>
          </p:nvPr>
        </p:nvSpPr>
        <p:spPr>
          <a:ln/>
        </p:spPr>
      </p:sp>
      <p:sp>
        <p:nvSpPr>
          <p:cNvPr id="1062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7"/>
          <p:cNvSpPr>
            <a:spLocks noGrp="1" noChangeArrowheads="1"/>
          </p:cNvSpPr>
          <p:nvPr>
            <p:ph type="sldNum" sz="quarter" idx="5"/>
          </p:nvPr>
        </p:nvSpPr>
        <p:spPr>
          <a:noFill/>
        </p:spPr>
        <p:txBody>
          <a:bodyPr/>
          <a:lstStyle/>
          <a:p>
            <a:fld id="{C7662A52-2F25-48B6-93F3-6182FDA2C19D}" type="slidenum">
              <a:rPr lang="en-US" altLang="zh-CN" smtClean="0"/>
              <a:pPr/>
              <a:t>7</a:t>
            </a:fld>
            <a:endParaRPr lang="en-US" altLang="zh-CN" smtClean="0"/>
          </a:p>
        </p:txBody>
      </p:sp>
      <p:sp>
        <p:nvSpPr>
          <p:cNvPr id="1063939" name="Rectangle 2"/>
          <p:cNvSpPr>
            <a:spLocks noRot="1" noChangeArrowheads="1" noTextEdit="1"/>
          </p:cNvSpPr>
          <p:nvPr>
            <p:ph type="sldImg"/>
          </p:nvPr>
        </p:nvSpPr>
        <p:spPr>
          <a:ln/>
        </p:spPr>
      </p:sp>
      <p:sp>
        <p:nvSpPr>
          <p:cNvPr id="1063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7"/>
          <p:cNvSpPr>
            <a:spLocks noGrp="1" noChangeArrowheads="1"/>
          </p:cNvSpPr>
          <p:nvPr>
            <p:ph type="sldNum" sz="quarter" idx="5"/>
          </p:nvPr>
        </p:nvSpPr>
        <p:spPr>
          <a:noFill/>
        </p:spPr>
        <p:txBody>
          <a:bodyPr/>
          <a:lstStyle/>
          <a:p>
            <a:fld id="{05E1299D-AF13-47D9-A694-B4F2BE079455}" type="slidenum">
              <a:rPr lang="en-US" altLang="zh-CN" smtClean="0"/>
              <a:pPr/>
              <a:t>8</a:t>
            </a:fld>
            <a:endParaRPr lang="en-US" altLang="zh-CN" smtClean="0"/>
          </a:p>
        </p:txBody>
      </p:sp>
      <p:sp>
        <p:nvSpPr>
          <p:cNvPr id="1064963" name="Rectangle 2"/>
          <p:cNvSpPr>
            <a:spLocks noRot="1" noChangeArrowheads="1" noTextEdit="1"/>
          </p:cNvSpPr>
          <p:nvPr>
            <p:ph type="sldImg"/>
          </p:nvPr>
        </p:nvSpPr>
        <p:spPr>
          <a:ln/>
        </p:spPr>
      </p:sp>
      <p:sp>
        <p:nvSpPr>
          <p:cNvPr id="1064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7"/>
          <p:cNvSpPr>
            <a:spLocks noGrp="1" noChangeArrowheads="1"/>
          </p:cNvSpPr>
          <p:nvPr>
            <p:ph type="sldNum" sz="quarter" idx="5"/>
          </p:nvPr>
        </p:nvSpPr>
        <p:spPr>
          <a:noFill/>
        </p:spPr>
        <p:txBody>
          <a:bodyPr/>
          <a:lstStyle/>
          <a:p>
            <a:fld id="{25F01C28-F705-459C-AEF1-D47D6DAFFAC7}" type="slidenum">
              <a:rPr lang="en-US" altLang="zh-CN" smtClean="0"/>
              <a:pPr/>
              <a:t>9</a:t>
            </a:fld>
            <a:endParaRPr lang="en-US" altLang="zh-CN" smtClean="0"/>
          </a:p>
        </p:txBody>
      </p:sp>
      <p:sp>
        <p:nvSpPr>
          <p:cNvPr id="1065987" name="Rectangle 2"/>
          <p:cNvSpPr>
            <a:spLocks noRot="1" noChangeArrowheads="1" noTextEdit="1"/>
          </p:cNvSpPr>
          <p:nvPr>
            <p:ph type="sldImg"/>
          </p:nvPr>
        </p:nvSpPr>
        <p:spPr>
          <a:ln/>
        </p:spPr>
      </p:sp>
      <p:sp>
        <p:nvSpPr>
          <p:cNvPr id="1065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4/10/2014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4/10/2014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4/10/2014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ctrTitle"/>
          </p:nvPr>
        </p:nvSpPr>
        <p:spPr>
          <a:xfrm>
            <a:off x="3962400" y="3830638"/>
            <a:ext cx="4114800" cy="1198562"/>
          </a:xfrm>
        </p:spPr>
        <p:txBody>
          <a:bodyPr/>
          <a:lstStyle/>
          <a:p>
            <a:pPr eaLnBrk="1" hangingPunct="1">
              <a:defRPr/>
            </a:pPr>
            <a:r>
              <a:rPr lang="en-US" altLang="zh-CN" sz="3600" smtClean="0">
                <a:ea typeface="宋体" pitchFamily="2" charset="-122"/>
              </a:rPr>
              <a:t>Human Resource Management</a:t>
            </a:r>
          </a:p>
        </p:txBody>
      </p:sp>
      <p:sp>
        <p:nvSpPr>
          <p:cNvPr id="825347" name="Rectangle 3"/>
          <p:cNvSpPr>
            <a:spLocks noGrp="1" noChangeArrowheads="1"/>
          </p:cNvSpPr>
          <p:nvPr>
            <p:ph type="subTitle" idx="1"/>
          </p:nvPr>
        </p:nvSpPr>
        <p:spPr>
          <a:xfrm>
            <a:off x="2362200" y="3749675"/>
            <a:ext cx="1600200" cy="1447800"/>
          </a:xfrm>
        </p:spPr>
        <p:txBody>
          <a:bodyPr/>
          <a:lstStyle/>
          <a:p>
            <a:pPr eaLnBrk="1" hangingPunct="1">
              <a:lnSpc>
                <a:spcPct val="90000"/>
              </a:lnSpc>
              <a:defRPr/>
            </a:pPr>
            <a:r>
              <a:rPr lang="en-US" altLang="zh-CN" sz="2000" b="1" dirty="0" smtClean="0">
                <a:solidFill>
                  <a:srgbClr val="003366"/>
                </a:solidFill>
                <a:ea typeface="宋体" pitchFamily="2" charset="-122"/>
              </a:rPr>
              <a:t>Chapter</a:t>
            </a:r>
            <a:r>
              <a:rPr lang="en-US" altLang="zh-CN" dirty="0" smtClean="0">
                <a:ea typeface="宋体" pitchFamily="2" charset="-122"/>
              </a:rPr>
              <a:t/>
            </a:r>
            <a:br>
              <a:rPr lang="en-US" altLang="zh-CN" dirty="0" smtClean="0">
                <a:ea typeface="宋体" pitchFamily="2" charset="-122"/>
              </a:rPr>
            </a:br>
            <a:r>
              <a:rPr lang="en-US" altLang="zh-CN" sz="7200" b="1" dirty="0" smtClean="0">
                <a:ea typeface="宋体" pitchFamily="2" charset="-122"/>
              </a:rPr>
              <a:t>12</a:t>
            </a:r>
          </a:p>
        </p:txBody>
      </p:sp>
      <p:pic>
        <p:nvPicPr>
          <p:cNvPr id="5" name="Picture 2"/>
          <p:cNvPicPr>
            <a:picLocks noChangeAspect="1" noChangeArrowheads="1"/>
          </p:cNvPicPr>
          <p:nvPr/>
        </p:nvPicPr>
        <p:blipFill>
          <a:blip r:embed="rId3"/>
          <a:srcRect/>
          <a:stretch>
            <a:fillRect/>
          </a:stretch>
        </p:blipFill>
        <p:spPr bwMode="auto">
          <a:xfrm>
            <a:off x="0" y="1588"/>
            <a:ext cx="9144000" cy="6853237"/>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Environmental Factors Affecting HRM</a:t>
            </a:r>
          </a:p>
        </p:txBody>
      </p:sp>
      <p:sp>
        <p:nvSpPr>
          <p:cNvPr id="843779" name="Rectangle 3"/>
          <p:cNvSpPr>
            <a:spLocks noGrp="1" noChangeArrowheads="1"/>
          </p:cNvSpPr>
          <p:nvPr>
            <p:ph idx="1"/>
          </p:nvPr>
        </p:nvSpPr>
        <p:spPr/>
        <p:txBody>
          <a:bodyPr>
            <a:normAutofit fontScale="92500"/>
          </a:bodyPr>
          <a:lstStyle/>
          <a:p>
            <a:pPr eaLnBrk="1" hangingPunct="1">
              <a:defRPr/>
            </a:pPr>
            <a:r>
              <a:rPr lang="en-US" altLang="zh-CN" smtClean="0">
                <a:ea typeface="宋体" pitchFamily="2" charset="-122"/>
              </a:rPr>
              <a:t>Employee Labor Unions</a:t>
            </a:r>
          </a:p>
          <a:p>
            <a:pPr lvl="1" eaLnBrk="1" hangingPunct="1">
              <a:defRPr/>
            </a:pPr>
            <a:r>
              <a:rPr lang="en-US" altLang="zh-CN" smtClean="0">
                <a:ea typeface="宋体" pitchFamily="2" charset="-122"/>
              </a:rPr>
              <a:t>Organizations that represent workers and seek to protect their interests through collective bargaining.</a:t>
            </a:r>
          </a:p>
          <a:p>
            <a:pPr lvl="2" eaLnBrk="1" hangingPunct="1">
              <a:defRPr/>
            </a:pPr>
            <a:r>
              <a:rPr lang="en-US" altLang="zh-CN" smtClean="0">
                <a:ea typeface="宋体" pitchFamily="2" charset="-122"/>
              </a:rPr>
              <a:t>Collective bargaining agreement</a:t>
            </a:r>
          </a:p>
          <a:p>
            <a:pPr lvl="3" eaLnBrk="1" hangingPunct="1">
              <a:defRPr/>
            </a:pPr>
            <a:r>
              <a:rPr lang="en-US" altLang="zh-CN" smtClean="0">
                <a:ea typeface="宋体" pitchFamily="2" charset="-122"/>
              </a:rPr>
              <a:t>A contractual agreement between a firm and a union elected to represent a bargaining unit of employees of the firm in bargaining for wage, hours, and working conditions.</a:t>
            </a:r>
          </a:p>
          <a:p>
            <a:pPr eaLnBrk="1" hangingPunct="1">
              <a:defRPr/>
            </a:pPr>
            <a:r>
              <a:rPr lang="en-US" altLang="zh-CN" smtClean="0">
                <a:ea typeface="宋体" pitchFamily="2" charset="-122"/>
              </a:rPr>
              <a:t>Governmental Laws and Regulations</a:t>
            </a:r>
          </a:p>
          <a:p>
            <a:pPr lvl="1" eaLnBrk="1" hangingPunct="1">
              <a:defRPr/>
            </a:pPr>
            <a:r>
              <a:rPr lang="en-US" altLang="zh-CN" smtClean="0">
                <a:ea typeface="宋体" pitchFamily="2" charset="-122"/>
              </a:rPr>
              <a:t>Limit managerial discretion in hiring, promoting, and discharging employees.</a:t>
            </a:r>
          </a:p>
          <a:p>
            <a:pPr lvl="2" eaLnBrk="1" hangingPunct="1">
              <a:defRPr/>
            </a:pPr>
            <a:r>
              <a:rPr lang="en-US" altLang="zh-CN" smtClean="0">
                <a:ea typeface="宋体" pitchFamily="2" charset="-122"/>
              </a:rPr>
              <a:t>Affirmative Action: the requirement that organizations take proactive steps to ensure the full participation of protected groups in its workforce.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381000" y="533400"/>
            <a:ext cx="8077200" cy="366712"/>
          </a:xfrm>
        </p:spPr>
        <p:txBody>
          <a:bodyPr>
            <a:normAutofit fontScale="90000"/>
          </a:bodyPr>
          <a:lstStyle/>
          <a:p>
            <a:pPr marL="1482725" indent="-1482725" eaLnBrk="1" hangingPunct="1">
              <a:defRPr/>
            </a:pPr>
            <a:r>
              <a:rPr lang="en-US" altLang="zh-CN" sz="1800" dirty="0" smtClean="0">
                <a:solidFill>
                  <a:schemeClr val="tx1"/>
                </a:solidFill>
                <a:ea typeface="宋体" pitchFamily="2" charset="-122"/>
              </a:rPr>
              <a:t>Exhibit 12–3	Major U.S. Federal Laws and Regulations Related to HRM</a:t>
            </a:r>
          </a:p>
        </p:txBody>
      </p:sp>
      <p:sp>
        <p:nvSpPr>
          <p:cNvPr id="391172" name="Line 3"/>
          <p:cNvSpPr>
            <a:spLocks noChangeShapeType="1"/>
          </p:cNvSpPr>
          <p:nvPr/>
        </p:nvSpPr>
        <p:spPr bwMode="auto">
          <a:xfrm>
            <a:off x="228600" y="990600"/>
            <a:ext cx="7924800" cy="0"/>
          </a:xfrm>
          <a:prstGeom prst="line">
            <a:avLst/>
          </a:prstGeom>
          <a:noFill/>
          <a:ln w="19050">
            <a:solidFill>
              <a:srgbClr val="996633"/>
            </a:solidFill>
            <a:round/>
            <a:headEnd/>
            <a:tailEnd/>
          </a:ln>
        </p:spPr>
        <p:txBody>
          <a:bodyPr wrap="none"/>
          <a:lstStyle/>
          <a:p>
            <a:endParaRPr lang="en-US"/>
          </a:p>
        </p:txBody>
      </p:sp>
      <p:sp>
        <p:nvSpPr>
          <p:cNvPr id="391173" name="Line 4"/>
          <p:cNvSpPr>
            <a:spLocks noChangeShapeType="1"/>
          </p:cNvSpPr>
          <p:nvPr/>
        </p:nvSpPr>
        <p:spPr bwMode="auto">
          <a:xfrm>
            <a:off x="228600" y="609600"/>
            <a:ext cx="7924800" cy="0"/>
          </a:xfrm>
          <a:prstGeom prst="line">
            <a:avLst/>
          </a:prstGeom>
          <a:noFill/>
          <a:ln w="19050">
            <a:solidFill>
              <a:srgbClr val="996633"/>
            </a:solidFill>
            <a:round/>
            <a:headEnd/>
            <a:tailEnd/>
          </a:ln>
        </p:spPr>
        <p:txBody>
          <a:bodyPr wrap="none"/>
          <a:lstStyle/>
          <a:p>
            <a:endParaRPr lang="en-US"/>
          </a:p>
        </p:txBody>
      </p:sp>
      <p:sp>
        <p:nvSpPr>
          <p:cNvPr id="845829" name="Rectangle 5"/>
          <p:cNvSpPr>
            <a:spLocks noChangeArrowheads="1"/>
          </p:cNvSpPr>
          <p:nvPr/>
        </p:nvSpPr>
        <p:spPr bwMode="auto">
          <a:xfrm>
            <a:off x="533400" y="1143000"/>
            <a:ext cx="8102600" cy="4781550"/>
          </a:xfrm>
          <a:prstGeom prst="rect">
            <a:avLst/>
          </a:prstGeom>
          <a:noFill/>
          <a:ln w="9525">
            <a:noFill/>
            <a:miter lim="800000"/>
            <a:headEnd/>
            <a:tailEnd/>
          </a:ln>
          <a:effectLst/>
        </p:spPr>
        <p:txBody>
          <a:bodyPr/>
          <a:lstStyle/>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1963	Equal Pay Act</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1964	Civil Rights Act, Title VII (amended in 1972) 	 </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1967	Age Discrimination in Employment Act 	 </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1973	Vocational Rehabilitation Act 	 </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1974	Privacy Act</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1978	Mandatory Retirement Act</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1986 	Immigration Reform and Control Act</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1988 	Worker Adjustment and Retraining Notification Act 	 </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1990 	Americans with Disabilities Act</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1991 	Civil Rights Act of 1991 </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1993 	Family and Medical Leave Act of 1993</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1996 	Health Insurance Portability and Accountability Act of 1996</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2003	Fair and Accurate Credit Transactions Act</a:t>
            </a:r>
          </a:p>
          <a:p>
            <a:pPr>
              <a:spcBef>
                <a:spcPct val="20000"/>
              </a:spcBef>
              <a:buClr>
                <a:schemeClr val="tx1"/>
              </a:buClr>
              <a:tabLst>
                <a:tab pos="914400" algn="l"/>
              </a:tabLst>
              <a:defRPr/>
            </a:pPr>
            <a:r>
              <a:rPr lang="en-US" altLang="zh-CN" sz="2000" dirty="0">
                <a:solidFill>
                  <a:srgbClr val="336699"/>
                </a:solidFill>
                <a:effectLst>
                  <a:outerShdw blurRad="38100" dist="38100" dir="2700000" algn="tl">
                    <a:srgbClr val="C0C0C0"/>
                  </a:outerShdw>
                </a:effectLst>
              </a:rPr>
              <a:t>2004	</a:t>
            </a:r>
            <a:r>
              <a:rPr lang="en-US" altLang="zh-CN" sz="2000" dirty="0" err="1">
                <a:solidFill>
                  <a:srgbClr val="336699"/>
                </a:solidFill>
                <a:effectLst>
                  <a:outerShdw blurRad="38100" dist="38100" dir="2700000" algn="tl">
                    <a:srgbClr val="C0C0C0"/>
                  </a:outerShdw>
                </a:effectLst>
              </a:rPr>
              <a:t>FairPay</a:t>
            </a:r>
            <a:r>
              <a:rPr lang="en-US" altLang="zh-CN" sz="2000" dirty="0">
                <a:solidFill>
                  <a:srgbClr val="336699"/>
                </a:solidFill>
                <a:effectLst>
                  <a:outerShdw blurRad="38100" dist="38100" dir="2700000" algn="tl">
                    <a:srgbClr val="C0C0C0"/>
                  </a:outerShdw>
                </a:effectLst>
              </a:rPr>
              <a:t> Overtime Initiative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5829">
                                            <p:txEl>
                                              <p:pRg st="0" end="0"/>
                                            </p:txEl>
                                          </p:spTgt>
                                        </p:tgtEl>
                                        <p:attrNameLst>
                                          <p:attrName>style.visibility</p:attrName>
                                        </p:attrNameLst>
                                      </p:cBhvr>
                                      <p:to>
                                        <p:strVal val="visible"/>
                                      </p:to>
                                    </p:set>
                                    <p:animEffect transition="in" filter="wipe(left)">
                                      <p:cBhvr>
                                        <p:cTn id="7" dur="500"/>
                                        <p:tgtEl>
                                          <p:spTgt spid="84582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5829">
                                            <p:txEl>
                                              <p:pRg st="1" end="1"/>
                                            </p:txEl>
                                          </p:spTgt>
                                        </p:tgtEl>
                                        <p:attrNameLst>
                                          <p:attrName>style.visibility</p:attrName>
                                        </p:attrNameLst>
                                      </p:cBhvr>
                                      <p:to>
                                        <p:strVal val="visible"/>
                                      </p:to>
                                    </p:set>
                                    <p:animEffect transition="in" filter="wipe(left)">
                                      <p:cBhvr>
                                        <p:cTn id="11" dur="500"/>
                                        <p:tgtEl>
                                          <p:spTgt spid="84582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45829">
                                            <p:txEl>
                                              <p:pRg st="2" end="2"/>
                                            </p:txEl>
                                          </p:spTgt>
                                        </p:tgtEl>
                                        <p:attrNameLst>
                                          <p:attrName>style.visibility</p:attrName>
                                        </p:attrNameLst>
                                      </p:cBhvr>
                                      <p:to>
                                        <p:strVal val="visible"/>
                                      </p:to>
                                    </p:set>
                                    <p:animEffect transition="in" filter="wipe(left)">
                                      <p:cBhvr>
                                        <p:cTn id="15" dur="500"/>
                                        <p:tgtEl>
                                          <p:spTgt spid="845829">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45829">
                                            <p:txEl>
                                              <p:pRg st="3" end="3"/>
                                            </p:txEl>
                                          </p:spTgt>
                                        </p:tgtEl>
                                        <p:attrNameLst>
                                          <p:attrName>style.visibility</p:attrName>
                                        </p:attrNameLst>
                                      </p:cBhvr>
                                      <p:to>
                                        <p:strVal val="visible"/>
                                      </p:to>
                                    </p:set>
                                    <p:animEffect transition="in" filter="wipe(left)">
                                      <p:cBhvr>
                                        <p:cTn id="19" dur="500"/>
                                        <p:tgtEl>
                                          <p:spTgt spid="845829">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45829">
                                            <p:txEl>
                                              <p:pRg st="4" end="4"/>
                                            </p:txEl>
                                          </p:spTgt>
                                        </p:tgtEl>
                                        <p:attrNameLst>
                                          <p:attrName>style.visibility</p:attrName>
                                        </p:attrNameLst>
                                      </p:cBhvr>
                                      <p:to>
                                        <p:strVal val="visible"/>
                                      </p:to>
                                    </p:set>
                                    <p:animEffect transition="in" filter="wipe(left)">
                                      <p:cBhvr>
                                        <p:cTn id="23" dur="500"/>
                                        <p:tgtEl>
                                          <p:spTgt spid="845829">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45829">
                                            <p:txEl>
                                              <p:pRg st="5" end="5"/>
                                            </p:txEl>
                                          </p:spTgt>
                                        </p:tgtEl>
                                        <p:attrNameLst>
                                          <p:attrName>style.visibility</p:attrName>
                                        </p:attrNameLst>
                                      </p:cBhvr>
                                      <p:to>
                                        <p:strVal val="visible"/>
                                      </p:to>
                                    </p:set>
                                    <p:animEffect transition="in" filter="wipe(left)">
                                      <p:cBhvr>
                                        <p:cTn id="27" dur="500"/>
                                        <p:tgtEl>
                                          <p:spTgt spid="845829">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45829">
                                            <p:txEl>
                                              <p:pRg st="6" end="6"/>
                                            </p:txEl>
                                          </p:spTgt>
                                        </p:tgtEl>
                                        <p:attrNameLst>
                                          <p:attrName>style.visibility</p:attrName>
                                        </p:attrNameLst>
                                      </p:cBhvr>
                                      <p:to>
                                        <p:strVal val="visible"/>
                                      </p:to>
                                    </p:set>
                                    <p:animEffect transition="in" filter="wipe(left)">
                                      <p:cBhvr>
                                        <p:cTn id="31" dur="500"/>
                                        <p:tgtEl>
                                          <p:spTgt spid="845829">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45829">
                                            <p:txEl>
                                              <p:pRg st="7" end="7"/>
                                            </p:txEl>
                                          </p:spTgt>
                                        </p:tgtEl>
                                        <p:attrNameLst>
                                          <p:attrName>style.visibility</p:attrName>
                                        </p:attrNameLst>
                                      </p:cBhvr>
                                      <p:to>
                                        <p:strVal val="visible"/>
                                      </p:to>
                                    </p:set>
                                    <p:animEffect transition="in" filter="wipe(left)">
                                      <p:cBhvr>
                                        <p:cTn id="35" dur="500"/>
                                        <p:tgtEl>
                                          <p:spTgt spid="845829">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845829">
                                            <p:txEl>
                                              <p:pRg st="8" end="8"/>
                                            </p:txEl>
                                          </p:spTgt>
                                        </p:tgtEl>
                                        <p:attrNameLst>
                                          <p:attrName>style.visibility</p:attrName>
                                        </p:attrNameLst>
                                      </p:cBhvr>
                                      <p:to>
                                        <p:strVal val="visible"/>
                                      </p:to>
                                    </p:set>
                                    <p:animEffect transition="in" filter="wipe(left)">
                                      <p:cBhvr>
                                        <p:cTn id="39" dur="500"/>
                                        <p:tgtEl>
                                          <p:spTgt spid="845829">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45829">
                                            <p:txEl>
                                              <p:pRg st="9" end="9"/>
                                            </p:txEl>
                                          </p:spTgt>
                                        </p:tgtEl>
                                        <p:attrNameLst>
                                          <p:attrName>style.visibility</p:attrName>
                                        </p:attrNameLst>
                                      </p:cBhvr>
                                      <p:to>
                                        <p:strVal val="visible"/>
                                      </p:to>
                                    </p:set>
                                    <p:animEffect transition="in" filter="wipe(left)">
                                      <p:cBhvr>
                                        <p:cTn id="43" dur="500"/>
                                        <p:tgtEl>
                                          <p:spTgt spid="845829">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45829">
                                            <p:txEl>
                                              <p:pRg st="10" end="10"/>
                                            </p:txEl>
                                          </p:spTgt>
                                        </p:tgtEl>
                                        <p:attrNameLst>
                                          <p:attrName>style.visibility</p:attrName>
                                        </p:attrNameLst>
                                      </p:cBhvr>
                                      <p:to>
                                        <p:strVal val="visible"/>
                                      </p:to>
                                    </p:set>
                                    <p:animEffect transition="in" filter="wipe(left)">
                                      <p:cBhvr>
                                        <p:cTn id="47" dur="500"/>
                                        <p:tgtEl>
                                          <p:spTgt spid="845829">
                                            <p:txEl>
                                              <p:pRg st="10" end="10"/>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845829">
                                            <p:txEl>
                                              <p:pRg st="11" end="11"/>
                                            </p:txEl>
                                          </p:spTgt>
                                        </p:tgtEl>
                                        <p:attrNameLst>
                                          <p:attrName>style.visibility</p:attrName>
                                        </p:attrNameLst>
                                      </p:cBhvr>
                                      <p:to>
                                        <p:strVal val="visible"/>
                                      </p:to>
                                    </p:set>
                                    <p:animEffect transition="in" filter="wipe(left)">
                                      <p:cBhvr>
                                        <p:cTn id="51" dur="500"/>
                                        <p:tgtEl>
                                          <p:spTgt spid="845829">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45829">
                                            <p:txEl>
                                              <p:pRg st="12" end="12"/>
                                            </p:txEl>
                                          </p:spTgt>
                                        </p:tgtEl>
                                        <p:attrNameLst>
                                          <p:attrName>style.visibility</p:attrName>
                                        </p:attrNameLst>
                                      </p:cBhvr>
                                      <p:to>
                                        <p:strVal val="visible"/>
                                      </p:to>
                                    </p:set>
                                    <p:animEffect transition="in" filter="wipe(left)">
                                      <p:cBhvr>
                                        <p:cTn id="56" dur="500"/>
                                        <p:tgtEl>
                                          <p:spTgt spid="845829">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45829">
                                            <p:txEl>
                                              <p:pRg st="13" end="13"/>
                                            </p:txEl>
                                          </p:spTgt>
                                        </p:tgtEl>
                                        <p:attrNameLst>
                                          <p:attrName>style.visibility</p:attrName>
                                        </p:attrNameLst>
                                      </p:cBhvr>
                                      <p:to>
                                        <p:strVal val="visible"/>
                                      </p:to>
                                    </p:set>
                                    <p:animEffect transition="in" filter="wipe(left)">
                                      <p:cBhvr>
                                        <p:cTn id="61" dur="500"/>
                                        <p:tgtEl>
                                          <p:spTgt spid="845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en-US" altLang="zh-CN" smtClean="0">
                <a:ea typeface="宋体" pitchFamily="2" charset="-122"/>
              </a:rPr>
              <a:t>Managing Human Resources</a:t>
            </a:r>
          </a:p>
        </p:txBody>
      </p:sp>
      <p:sp>
        <p:nvSpPr>
          <p:cNvPr id="847875" name="Rectangle 3"/>
          <p:cNvSpPr>
            <a:spLocks noGrp="1" noChangeArrowheads="1"/>
          </p:cNvSpPr>
          <p:nvPr>
            <p:ph idx="1"/>
          </p:nvPr>
        </p:nvSpPr>
        <p:spPr/>
        <p:txBody>
          <a:bodyPr>
            <a:normAutofit lnSpcReduction="10000"/>
          </a:bodyPr>
          <a:lstStyle/>
          <a:p>
            <a:pPr eaLnBrk="1" hangingPunct="1">
              <a:spcBef>
                <a:spcPct val="40000"/>
              </a:spcBef>
              <a:defRPr/>
            </a:pPr>
            <a:r>
              <a:rPr lang="en-US" altLang="zh-CN" smtClean="0">
                <a:ea typeface="宋体" pitchFamily="2" charset="-122"/>
              </a:rPr>
              <a:t>Human Resource (HR) Planning</a:t>
            </a:r>
          </a:p>
          <a:p>
            <a:pPr lvl="1" eaLnBrk="1" hangingPunct="1">
              <a:spcBef>
                <a:spcPct val="40000"/>
              </a:spcBef>
              <a:defRPr/>
            </a:pPr>
            <a:r>
              <a:rPr lang="en-US" altLang="zh-CN" smtClean="0">
                <a:ea typeface="宋体" pitchFamily="2" charset="-122"/>
              </a:rPr>
              <a:t>The process by which managers ensure that they have the right number and kinds of people in the right places, and at the right times, who are capable of effectively and efficiently performing their tasks.</a:t>
            </a:r>
          </a:p>
          <a:p>
            <a:pPr lvl="1" eaLnBrk="1" hangingPunct="1">
              <a:spcBef>
                <a:spcPct val="40000"/>
              </a:spcBef>
              <a:defRPr/>
            </a:pPr>
            <a:r>
              <a:rPr lang="en-US" altLang="zh-CN" smtClean="0">
                <a:ea typeface="宋体" pitchFamily="2" charset="-122"/>
              </a:rPr>
              <a:t>Helps avoid sudden talent shortages and surpluses.</a:t>
            </a:r>
          </a:p>
          <a:p>
            <a:pPr lvl="1" eaLnBrk="1" hangingPunct="1">
              <a:spcBef>
                <a:spcPct val="40000"/>
              </a:spcBef>
              <a:defRPr/>
            </a:pPr>
            <a:r>
              <a:rPr lang="en-US" altLang="zh-CN" smtClean="0">
                <a:ea typeface="宋体" pitchFamily="2" charset="-122"/>
              </a:rPr>
              <a:t>Steps in HR planning:</a:t>
            </a:r>
          </a:p>
          <a:p>
            <a:pPr lvl="2" eaLnBrk="1" hangingPunct="1">
              <a:spcBef>
                <a:spcPct val="40000"/>
              </a:spcBef>
              <a:defRPr/>
            </a:pPr>
            <a:r>
              <a:rPr lang="en-US" altLang="zh-CN" smtClean="0">
                <a:ea typeface="宋体" pitchFamily="2" charset="-122"/>
              </a:rPr>
              <a:t>Assessing current human resources</a:t>
            </a:r>
          </a:p>
          <a:p>
            <a:pPr lvl="2" eaLnBrk="1" hangingPunct="1">
              <a:spcBef>
                <a:spcPct val="40000"/>
              </a:spcBef>
              <a:defRPr/>
            </a:pPr>
            <a:r>
              <a:rPr lang="en-US" altLang="zh-CN" smtClean="0">
                <a:ea typeface="宋体" pitchFamily="2" charset="-122"/>
              </a:rPr>
              <a:t>Assessing future needs for human resources</a:t>
            </a:r>
          </a:p>
          <a:p>
            <a:pPr lvl="2" eaLnBrk="1" hangingPunct="1">
              <a:spcBef>
                <a:spcPct val="40000"/>
              </a:spcBef>
              <a:defRPr/>
            </a:pPr>
            <a:r>
              <a:rPr lang="en-US" altLang="zh-CN" smtClean="0">
                <a:ea typeface="宋体" pitchFamily="2" charset="-122"/>
              </a:rPr>
              <a:t>Developing a program to meet those future needs</a:t>
            </a:r>
          </a:p>
          <a:p>
            <a:pPr lvl="2" eaLnBrk="1" hangingPunct="1">
              <a:spcBef>
                <a:spcPct val="40000"/>
              </a:spcBef>
              <a:defRPr/>
            </a:pPr>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pPr eaLnBrk="1" hangingPunct="1">
              <a:defRPr/>
            </a:pPr>
            <a:r>
              <a:rPr lang="en-US" altLang="zh-CN" smtClean="0">
                <a:ea typeface="宋体" pitchFamily="2" charset="-122"/>
              </a:rPr>
              <a:t>Current Assessment</a:t>
            </a:r>
          </a:p>
        </p:txBody>
      </p:sp>
      <p:sp>
        <p:nvSpPr>
          <p:cNvPr id="849923" name="Rectangle 3"/>
          <p:cNvSpPr>
            <a:spLocks noGrp="1" noChangeArrowheads="1"/>
          </p:cNvSpPr>
          <p:nvPr>
            <p:ph idx="1"/>
          </p:nvPr>
        </p:nvSpPr>
        <p:spPr/>
        <p:txBody>
          <a:bodyPr/>
          <a:lstStyle/>
          <a:p>
            <a:pPr eaLnBrk="1" hangingPunct="1">
              <a:spcBef>
                <a:spcPct val="40000"/>
              </a:spcBef>
              <a:defRPr/>
            </a:pPr>
            <a:r>
              <a:rPr lang="en-US" altLang="zh-CN" smtClean="0">
                <a:ea typeface="宋体" pitchFamily="2" charset="-122"/>
              </a:rPr>
              <a:t>Human Resource Inventory</a:t>
            </a:r>
          </a:p>
          <a:p>
            <a:pPr lvl="1" eaLnBrk="1" hangingPunct="1">
              <a:spcBef>
                <a:spcPct val="40000"/>
              </a:spcBef>
              <a:defRPr/>
            </a:pPr>
            <a:r>
              <a:rPr lang="en-US" altLang="zh-CN" smtClean="0">
                <a:ea typeface="宋体" pitchFamily="2" charset="-122"/>
              </a:rPr>
              <a:t>A review of the current make-up of the organization’s current resource status</a:t>
            </a:r>
          </a:p>
          <a:p>
            <a:pPr lvl="1" eaLnBrk="1" hangingPunct="1">
              <a:spcBef>
                <a:spcPct val="40000"/>
              </a:spcBef>
              <a:defRPr/>
            </a:pPr>
            <a:r>
              <a:rPr lang="en-US" altLang="zh-CN" smtClean="0">
                <a:ea typeface="宋体" pitchFamily="2" charset="-122"/>
              </a:rPr>
              <a:t>Job Analysis</a:t>
            </a:r>
          </a:p>
          <a:p>
            <a:pPr lvl="2" eaLnBrk="1" hangingPunct="1">
              <a:spcBef>
                <a:spcPct val="40000"/>
              </a:spcBef>
              <a:defRPr/>
            </a:pPr>
            <a:r>
              <a:rPr lang="en-US" altLang="zh-CN" smtClean="0">
                <a:ea typeface="宋体" pitchFamily="2" charset="-122"/>
              </a:rPr>
              <a:t>An assessment that defines a job and the behaviors necessary to perform the job</a:t>
            </a:r>
          </a:p>
          <a:p>
            <a:pPr lvl="3" eaLnBrk="1" hangingPunct="1">
              <a:spcBef>
                <a:spcPct val="40000"/>
              </a:spcBef>
              <a:defRPr/>
            </a:pPr>
            <a:r>
              <a:rPr lang="en-US" altLang="zh-CN" smtClean="0">
                <a:ea typeface="宋体" pitchFamily="2" charset="-122"/>
              </a:rPr>
              <a:t>Knowledge, skills, and abilities (KSAs)</a:t>
            </a:r>
          </a:p>
          <a:p>
            <a:pPr lvl="2" eaLnBrk="1" hangingPunct="1">
              <a:spcBef>
                <a:spcPct val="40000"/>
              </a:spcBef>
              <a:defRPr/>
            </a:pPr>
            <a:r>
              <a:rPr lang="en-US" altLang="zh-CN" smtClean="0">
                <a:ea typeface="宋体" pitchFamily="2" charset="-122"/>
              </a:rPr>
              <a:t>Requires conducting interviews, engaging in direct observation, and collecting the self-reports of employees and their managers.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pPr eaLnBrk="1" hangingPunct="1">
              <a:defRPr/>
            </a:pPr>
            <a:r>
              <a:rPr lang="en-US" altLang="zh-CN" smtClean="0">
                <a:ea typeface="宋体" pitchFamily="2" charset="-122"/>
              </a:rPr>
              <a:t>Current Assessment (cont’d)</a:t>
            </a:r>
          </a:p>
        </p:txBody>
      </p:sp>
      <p:sp>
        <p:nvSpPr>
          <p:cNvPr id="851971" name="Rectangle 3"/>
          <p:cNvSpPr>
            <a:spLocks noGrp="1" noChangeArrowheads="1"/>
          </p:cNvSpPr>
          <p:nvPr>
            <p:ph idx="1"/>
          </p:nvPr>
        </p:nvSpPr>
        <p:spPr/>
        <p:txBody>
          <a:bodyPr/>
          <a:lstStyle/>
          <a:p>
            <a:pPr eaLnBrk="1" hangingPunct="1">
              <a:defRPr/>
            </a:pPr>
            <a:r>
              <a:rPr lang="en-US" altLang="zh-CN" smtClean="0">
                <a:ea typeface="宋体" pitchFamily="2" charset="-122"/>
              </a:rPr>
              <a:t>Job Description</a:t>
            </a:r>
          </a:p>
          <a:p>
            <a:pPr lvl="1" eaLnBrk="1" hangingPunct="1">
              <a:defRPr/>
            </a:pPr>
            <a:r>
              <a:rPr lang="en-US" altLang="zh-CN" smtClean="0">
                <a:ea typeface="宋体" pitchFamily="2" charset="-122"/>
              </a:rPr>
              <a:t>A written statement of what the job holder does, how it is done, and why it is done.</a:t>
            </a:r>
          </a:p>
          <a:p>
            <a:pPr eaLnBrk="1" hangingPunct="1">
              <a:defRPr/>
            </a:pPr>
            <a:r>
              <a:rPr lang="en-US" altLang="zh-CN" smtClean="0">
                <a:ea typeface="宋体" pitchFamily="2" charset="-122"/>
              </a:rPr>
              <a:t>Job Specification</a:t>
            </a:r>
          </a:p>
          <a:p>
            <a:pPr lvl="1" eaLnBrk="1" hangingPunct="1">
              <a:defRPr/>
            </a:pPr>
            <a:r>
              <a:rPr lang="en-US" altLang="zh-CN" smtClean="0">
                <a:ea typeface="宋体" pitchFamily="2" charset="-122"/>
              </a:rPr>
              <a:t>A written statement of the minimum qualifications that a person must possess to perform a given job successfully.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Meeting Future Human Resource Needs</a:t>
            </a:r>
          </a:p>
        </p:txBody>
      </p:sp>
      <p:sp>
        <p:nvSpPr>
          <p:cNvPr id="854019" name="AutoShape 3"/>
          <p:cNvSpPr>
            <a:spLocks noChangeArrowheads="1"/>
          </p:cNvSpPr>
          <p:nvPr/>
        </p:nvSpPr>
        <p:spPr bwMode="auto">
          <a:xfrm>
            <a:off x="3352800" y="2362200"/>
            <a:ext cx="1524000" cy="1295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854020" name="Line 4"/>
          <p:cNvSpPr>
            <a:spLocks noChangeShapeType="1"/>
          </p:cNvSpPr>
          <p:nvPr/>
        </p:nvSpPr>
        <p:spPr bwMode="auto">
          <a:xfrm>
            <a:off x="457200" y="2362200"/>
            <a:ext cx="7467600" cy="0"/>
          </a:xfrm>
          <a:prstGeom prst="line">
            <a:avLst/>
          </a:prstGeom>
          <a:noFill/>
          <a:ln w="28575">
            <a:solidFill>
              <a:schemeClr val="tx1"/>
            </a:solidFill>
            <a:round/>
            <a:headEnd/>
            <a:tailEnd/>
          </a:ln>
        </p:spPr>
        <p:txBody>
          <a:bodyPr wrap="none"/>
          <a:lstStyle/>
          <a:p>
            <a:endParaRPr lang="en-US"/>
          </a:p>
        </p:txBody>
      </p:sp>
      <p:grpSp>
        <p:nvGrpSpPr>
          <p:cNvPr id="2" name="Group 5"/>
          <p:cNvGrpSpPr>
            <a:grpSpLocks/>
          </p:cNvGrpSpPr>
          <p:nvPr/>
        </p:nvGrpSpPr>
        <p:grpSpPr bwMode="auto">
          <a:xfrm>
            <a:off x="381000" y="1828800"/>
            <a:ext cx="7610475" cy="457200"/>
            <a:chOff x="528" y="1152"/>
            <a:chExt cx="4794" cy="288"/>
          </a:xfrm>
        </p:grpSpPr>
        <p:sp>
          <p:nvSpPr>
            <p:cNvPr id="395272" name="Text Box 6"/>
            <p:cNvSpPr txBox="1">
              <a:spLocks noChangeArrowheads="1"/>
            </p:cNvSpPr>
            <p:nvPr/>
          </p:nvSpPr>
          <p:spPr bwMode="auto">
            <a:xfrm>
              <a:off x="528" y="1152"/>
              <a:ext cx="2056" cy="288"/>
            </a:xfrm>
            <a:prstGeom prst="rect">
              <a:avLst/>
            </a:prstGeom>
            <a:noFill/>
            <a:ln w="9525">
              <a:noFill/>
              <a:miter lim="800000"/>
              <a:headEnd/>
              <a:tailEnd/>
            </a:ln>
          </p:spPr>
          <p:txBody>
            <a:bodyPr wrap="none">
              <a:spAutoFit/>
            </a:bodyPr>
            <a:lstStyle/>
            <a:p>
              <a:r>
                <a:rPr lang="en-US" altLang="zh-CN" sz="2400" b="1">
                  <a:solidFill>
                    <a:srgbClr val="006699"/>
                  </a:solidFill>
                </a:rPr>
                <a:t>Supply of Employees</a:t>
              </a:r>
            </a:p>
          </p:txBody>
        </p:sp>
        <p:sp>
          <p:nvSpPr>
            <p:cNvPr id="395273" name="Text Box 7"/>
            <p:cNvSpPr txBox="1">
              <a:spLocks noChangeArrowheads="1"/>
            </p:cNvSpPr>
            <p:nvPr/>
          </p:nvSpPr>
          <p:spPr bwMode="auto">
            <a:xfrm>
              <a:off x="3072" y="1152"/>
              <a:ext cx="2250" cy="288"/>
            </a:xfrm>
            <a:prstGeom prst="rect">
              <a:avLst/>
            </a:prstGeom>
            <a:noFill/>
            <a:ln w="9525">
              <a:noFill/>
              <a:miter lim="800000"/>
              <a:headEnd/>
              <a:tailEnd/>
            </a:ln>
          </p:spPr>
          <p:txBody>
            <a:bodyPr wrap="none">
              <a:spAutoFit/>
            </a:bodyPr>
            <a:lstStyle/>
            <a:p>
              <a:pPr algn="r"/>
              <a:r>
                <a:rPr lang="en-US" altLang="zh-CN" sz="2400" b="1">
                  <a:solidFill>
                    <a:srgbClr val="CC3300"/>
                  </a:solidFill>
                </a:rPr>
                <a:t>Demand for Employees</a:t>
              </a:r>
            </a:p>
          </p:txBody>
        </p:sp>
      </p:grpSp>
      <p:sp>
        <p:nvSpPr>
          <p:cNvPr id="854024" name="Text Box 8"/>
          <p:cNvSpPr txBox="1">
            <a:spLocks noChangeArrowheads="1"/>
          </p:cNvSpPr>
          <p:nvPr/>
        </p:nvSpPr>
        <p:spPr bwMode="auto">
          <a:xfrm>
            <a:off x="838200" y="3886200"/>
            <a:ext cx="6400800" cy="1828800"/>
          </a:xfrm>
          <a:prstGeom prst="rect">
            <a:avLst/>
          </a:prstGeom>
          <a:noFill/>
          <a:ln w="9525">
            <a:noFill/>
            <a:miter lim="800000"/>
            <a:headEnd/>
            <a:tailEnd/>
          </a:ln>
        </p:spPr>
        <p:txBody>
          <a:bodyPr>
            <a:spAutoFit/>
          </a:bodyPr>
          <a:lstStyle/>
          <a:p>
            <a:pPr algn="ctr">
              <a:spcBef>
                <a:spcPct val="50000"/>
              </a:spcBef>
            </a:pPr>
            <a:r>
              <a:rPr lang="en-US" altLang="zh-CN" sz="2400" b="1" dirty="0"/>
              <a:t>Factors Affecting Staffing</a:t>
            </a:r>
          </a:p>
          <a:p>
            <a:pPr algn="ctr">
              <a:spcBef>
                <a:spcPct val="50000"/>
              </a:spcBef>
            </a:pPr>
            <a:r>
              <a:rPr lang="en-US" altLang="zh-CN" sz="2000" b="1" dirty="0"/>
              <a:t>Strategic Goals</a:t>
            </a:r>
          </a:p>
          <a:p>
            <a:pPr algn="ctr">
              <a:spcBef>
                <a:spcPct val="50000"/>
              </a:spcBef>
            </a:pPr>
            <a:r>
              <a:rPr lang="en-US" altLang="zh-CN" sz="2000" b="1" dirty="0"/>
              <a:t>Forecast demand for products and services</a:t>
            </a:r>
          </a:p>
          <a:p>
            <a:pPr algn="ctr">
              <a:spcBef>
                <a:spcPct val="50000"/>
              </a:spcBef>
            </a:pPr>
            <a:r>
              <a:rPr lang="en-US" altLang="zh-CN" sz="2000" b="1" dirty="0"/>
              <a:t>Availability of knowledge, skills, and abilities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4019"/>
                                        </p:tgtEl>
                                        <p:attrNameLst>
                                          <p:attrName>style.visibility</p:attrName>
                                        </p:attrNameLst>
                                      </p:cBhvr>
                                      <p:to>
                                        <p:strVal val="visible"/>
                                      </p:to>
                                    </p:set>
                                    <p:animEffect transition="in" filter="wipe(down)">
                                      <p:cBhvr>
                                        <p:cTn id="7" dur="500"/>
                                        <p:tgtEl>
                                          <p:spTgt spid="854019"/>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854020"/>
                                        </p:tgtEl>
                                        <p:attrNameLst>
                                          <p:attrName>style.visibility</p:attrName>
                                        </p:attrNameLst>
                                      </p:cBhvr>
                                      <p:to>
                                        <p:strVal val="visible"/>
                                      </p:to>
                                    </p:set>
                                    <p:anim calcmode="lin" valueType="num">
                                      <p:cBhvr>
                                        <p:cTn id="11" dur="500" fill="hold"/>
                                        <p:tgtEl>
                                          <p:spTgt spid="854020"/>
                                        </p:tgtEl>
                                        <p:attrNameLst>
                                          <p:attrName>ppt_w</p:attrName>
                                        </p:attrNameLst>
                                      </p:cBhvr>
                                      <p:tavLst>
                                        <p:tav tm="0">
                                          <p:val>
                                            <p:fltVal val="0"/>
                                          </p:val>
                                        </p:tav>
                                        <p:tav tm="100000">
                                          <p:val>
                                            <p:strVal val="#ppt_w"/>
                                          </p:val>
                                        </p:tav>
                                      </p:tavLst>
                                    </p:anim>
                                    <p:anim calcmode="lin" valueType="num">
                                      <p:cBhvr>
                                        <p:cTn id="12" dur="500" fill="hold"/>
                                        <p:tgtEl>
                                          <p:spTgt spid="854020"/>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54024"/>
                                        </p:tgtEl>
                                        <p:attrNameLst>
                                          <p:attrName>style.visibility</p:attrName>
                                        </p:attrNameLst>
                                      </p:cBhvr>
                                      <p:to>
                                        <p:strVal val="visible"/>
                                      </p:to>
                                    </p:set>
                                    <p:animEffect transition="in" filter="wipe(up)">
                                      <p:cBhvr>
                                        <p:cTn id="21" dur="500"/>
                                        <p:tgtEl>
                                          <p:spTgt spid="854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animBg="1"/>
      <p:bldP spid="854020" grpId="0" animBg="1"/>
      <p:bldP spid="8540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Recruitment and Decruitment</a:t>
            </a:r>
          </a:p>
        </p:txBody>
      </p:sp>
      <p:sp>
        <p:nvSpPr>
          <p:cNvPr id="856067" name="Rectangle 3"/>
          <p:cNvSpPr>
            <a:spLocks noGrp="1" noChangeArrowheads="1"/>
          </p:cNvSpPr>
          <p:nvPr>
            <p:ph idx="1"/>
          </p:nvPr>
        </p:nvSpPr>
        <p:spPr/>
        <p:txBody>
          <a:bodyPr/>
          <a:lstStyle/>
          <a:p>
            <a:pPr eaLnBrk="1" hangingPunct="1">
              <a:defRPr/>
            </a:pPr>
            <a:r>
              <a:rPr lang="en-US" altLang="zh-CN" smtClean="0">
                <a:ea typeface="宋体" pitchFamily="2" charset="-122"/>
              </a:rPr>
              <a:t>Recruitment</a:t>
            </a:r>
          </a:p>
          <a:p>
            <a:pPr lvl="1" eaLnBrk="1" hangingPunct="1">
              <a:defRPr/>
            </a:pPr>
            <a:r>
              <a:rPr lang="en-US" altLang="zh-CN" smtClean="0">
                <a:ea typeface="宋体" pitchFamily="2" charset="-122"/>
              </a:rPr>
              <a:t>The process of locating, identifying, and attracting capable applicants to an organization</a:t>
            </a:r>
          </a:p>
          <a:p>
            <a:pPr eaLnBrk="1" hangingPunct="1">
              <a:defRPr/>
            </a:pPr>
            <a:r>
              <a:rPr lang="en-US" altLang="zh-CN" smtClean="0">
                <a:ea typeface="宋体" pitchFamily="2" charset="-122"/>
              </a:rPr>
              <a:t>Decruitment</a:t>
            </a:r>
          </a:p>
          <a:p>
            <a:pPr lvl="1" eaLnBrk="1" hangingPunct="1">
              <a:defRPr/>
            </a:pPr>
            <a:r>
              <a:rPr lang="en-US" altLang="zh-CN" smtClean="0">
                <a:ea typeface="宋体" pitchFamily="2" charset="-122"/>
              </a:rPr>
              <a:t>The process of reducing a surplus of employees in the workforce of an organization</a:t>
            </a:r>
          </a:p>
          <a:p>
            <a:pPr eaLnBrk="1" hangingPunct="1">
              <a:defRPr/>
            </a:pPr>
            <a:r>
              <a:rPr lang="en-US" altLang="zh-CN" smtClean="0">
                <a:ea typeface="宋体" pitchFamily="2" charset="-122"/>
              </a:rPr>
              <a:t>E-recruiting</a:t>
            </a:r>
          </a:p>
          <a:p>
            <a:pPr lvl="1" eaLnBrk="1" hangingPunct="1">
              <a:defRPr/>
            </a:pPr>
            <a:r>
              <a:rPr lang="en-US" altLang="zh-CN" smtClean="0">
                <a:ea typeface="宋体" pitchFamily="2" charset="-122"/>
              </a:rPr>
              <a:t>Recruitment of employees through the Internet</a:t>
            </a:r>
          </a:p>
          <a:p>
            <a:pPr lvl="2" eaLnBrk="1" hangingPunct="1">
              <a:defRPr/>
            </a:pPr>
            <a:r>
              <a:rPr lang="en-US" altLang="zh-CN" smtClean="0">
                <a:ea typeface="宋体" pitchFamily="2" charset="-122"/>
              </a:rPr>
              <a:t>Organizational web sites</a:t>
            </a:r>
          </a:p>
          <a:p>
            <a:pPr lvl="2" eaLnBrk="1" hangingPunct="1">
              <a:defRPr/>
            </a:pPr>
            <a:r>
              <a:rPr lang="en-US" altLang="zh-CN" smtClean="0">
                <a:ea typeface="宋体" pitchFamily="2" charset="-122"/>
              </a:rPr>
              <a:t>Online recruiters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 y="579438"/>
            <a:ext cx="8077200" cy="366712"/>
          </a:xfrm>
        </p:spPr>
        <p:txBody>
          <a:bodyPr/>
          <a:lstStyle/>
          <a:p>
            <a:pPr marL="1597025" indent="-1597025" eaLnBrk="1" hangingPunct="1">
              <a:defRPr/>
            </a:pPr>
            <a:r>
              <a:rPr lang="en-US" altLang="zh-CN" sz="1800" smtClean="0">
                <a:solidFill>
                  <a:schemeClr val="tx1"/>
                </a:solidFill>
                <a:ea typeface="宋体" pitchFamily="2" charset="-122"/>
              </a:rPr>
              <a:t>Exhibit 12–4	Major Sources of Potential Job Candidates</a:t>
            </a:r>
          </a:p>
        </p:txBody>
      </p:sp>
      <p:sp>
        <p:nvSpPr>
          <p:cNvPr id="397316" name="Line 3"/>
          <p:cNvSpPr>
            <a:spLocks noChangeShapeType="1"/>
          </p:cNvSpPr>
          <p:nvPr/>
        </p:nvSpPr>
        <p:spPr bwMode="auto">
          <a:xfrm>
            <a:off x="228600" y="968375"/>
            <a:ext cx="7924800" cy="0"/>
          </a:xfrm>
          <a:prstGeom prst="line">
            <a:avLst/>
          </a:prstGeom>
          <a:noFill/>
          <a:ln w="19050">
            <a:solidFill>
              <a:srgbClr val="996633"/>
            </a:solidFill>
            <a:round/>
            <a:headEnd/>
            <a:tailEnd/>
          </a:ln>
        </p:spPr>
        <p:txBody>
          <a:bodyPr wrap="none"/>
          <a:lstStyle/>
          <a:p>
            <a:endParaRPr lang="en-US"/>
          </a:p>
        </p:txBody>
      </p:sp>
      <p:sp>
        <p:nvSpPr>
          <p:cNvPr id="397317" name="Line 4"/>
          <p:cNvSpPr>
            <a:spLocks noChangeShapeType="1"/>
          </p:cNvSpPr>
          <p:nvPr/>
        </p:nvSpPr>
        <p:spPr bwMode="auto">
          <a:xfrm>
            <a:off x="228600" y="565150"/>
            <a:ext cx="7924800" cy="0"/>
          </a:xfrm>
          <a:prstGeom prst="line">
            <a:avLst/>
          </a:prstGeom>
          <a:noFill/>
          <a:ln w="19050">
            <a:solidFill>
              <a:srgbClr val="996633"/>
            </a:solidFill>
            <a:round/>
            <a:headEnd/>
            <a:tailEnd/>
          </a:ln>
        </p:spPr>
        <p:txBody>
          <a:bodyPr wrap="none"/>
          <a:lstStyle/>
          <a:p>
            <a:endParaRPr lang="en-US"/>
          </a:p>
        </p:txBody>
      </p:sp>
      <p:pic>
        <p:nvPicPr>
          <p:cNvPr id="858117" name="Picture 5"/>
          <p:cNvPicPr>
            <a:picLocks noChangeAspect="1" noChangeArrowheads="1"/>
          </p:cNvPicPr>
          <p:nvPr/>
        </p:nvPicPr>
        <p:blipFill>
          <a:blip r:embed="rId3"/>
          <a:srcRect/>
          <a:stretch>
            <a:fillRect/>
          </a:stretch>
        </p:blipFill>
        <p:spPr bwMode="auto">
          <a:xfrm>
            <a:off x="381000" y="1600200"/>
            <a:ext cx="8229600" cy="3536950"/>
          </a:xfrm>
          <a:prstGeom prst="rect">
            <a:avLst/>
          </a:prstGeom>
          <a:noFill/>
          <a:ln w="12700">
            <a:solidFill>
              <a:schemeClr val="tx1"/>
            </a:solidFill>
            <a:miter lim="800000"/>
            <a:headEnd/>
            <a:tailEnd/>
          </a:ln>
          <a:effectLst>
            <a:outerShdw dist="107763" dir="2700000" algn="ctr" rotWithShape="0">
              <a:srgbClr val="C0C0C0">
                <a:alpha val="50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858117"/>
                                        </p:tgtEl>
                                        <p:attrNameLst>
                                          <p:attrName>style.visibility</p:attrName>
                                        </p:attrNameLst>
                                      </p:cBhvr>
                                      <p:to>
                                        <p:strVal val="visible"/>
                                      </p:to>
                                    </p:set>
                                    <p:animEffect transition="in" filter="barn(inHorizontal)">
                                      <p:cBhvr>
                                        <p:cTn id="7" dur="500"/>
                                        <p:tgtEl>
                                          <p:spTgt spid="85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pPr eaLnBrk="1" hangingPunct="1">
              <a:defRPr/>
            </a:pPr>
            <a:r>
              <a:rPr lang="en-US" altLang="zh-CN" smtClean="0">
                <a:ea typeface="宋体" pitchFamily="2" charset="-122"/>
              </a:rPr>
              <a:t>Selection</a:t>
            </a:r>
          </a:p>
        </p:txBody>
      </p:sp>
      <p:sp>
        <p:nvSpPr>
          <p:cNvPr id="862211" name="Rectangle 3"/>
          <p:cNvSpPr>
            <a:spLocks noGrp="1" noChangeArrowheads="1"/>
          </p:cNvSpPr>
          <p:nvPr>
            <p:ph idx="1"/>
          </p:nvPr>
        </p:nvSpPr>
        <p:spPr/>
        <p:txBody>
          <a:bodyPr/>
          <a:lstStyle/>
          <a:p>
            <a:pPr eaLnBrk="1" hangingPunct="1">
              <a:defRPr/>
            </a:pPr>
            <a:r>
              <a:rPr lang="en-US" altLang="zh-CN" smtClean="0">
                <a:ea typeface="宋体" pitchFamily="2" charset="-122"/>
              </a:rPr>
              <a:t>Selection Process</a:t>
            </a:r>
          </a:p>
          <a:p>
            <a:pPr lvl="1" eaLnBrk="1" hangingPunct="1">
              <a:defRPr/>
            </a:pPr>
            <a:r>
              <a:rPr lang="en-US" altLang="zh-CN" smtClean="0">
                <a:ea typeface="宋体" pitchFamily="2" charset="-122"/>
              </a:rPr>
              <a:t>The process of screening job applicants to ensure that the most appropriate candidates are hired.</a:t>
            </a:r>
          </a:p>
          <a:p>
            <a:pPr eaLnBrk="1" hangingPunct="1">
              <a:defRPr/>
            </a:pPr>
            <a:r>
              <a:rPr lang="en-US" altLang="zh-CN" smtClean="0">
                <a:ea typeface="宋体" pitchFamily="2" charset="-122"/>
              </a:rPr>
              <a:t>What is Selection?</a:t>
            </a:r>
          </a:p>
          <a:p>
            <a:pPr lvl="1" eaLnBrk="1" hangingPunct="1">
              <a:defRPr/>
            </a:pPr>
            <a:r>
              <a:rPr lang="en-US" altLang="zh-CN" smtClean="0">
                <a:ea typeface="宋体" pitchFamily="2" charset="-122"/>
              </a:rPr>
              <a:t>An exercise in predicting which applicants, if hired, will be (or will not be) successful in performing well on the criteria the organization uses to evaluate performance.</a:t>
            </a:r>
          </a:p>
          <a:p>
            <a:pPr lvl="1" eaLnBrk="1" hangingPunct="1">
              <a:defRPr/>
            </a:pPr>
            <a:r>
              <a:rPr lang="en-US" altLang="zh-CN" smtClean="0">
                <a:ea typeface="宋体" pitchFamily="2" charset="-122"/>
              </a:rPr>
              <a:t>Selection errors:</a:t>
            </a:r>
          </a:p>
          <a:p>
            <a:pPr lvl="2" eaLnBrk="1" hangingPunct="1">
              <a:defRPr/>
            </a:pPr>
            <a:r>
              <a:rPr lang="en-US" altLang="zh-CN" smtClean="0">
                <a:ea typeface="宋体" pitchFamily="2" charset="-122"/>
              </a:rPr>
              <a:t>Reject errors for potentially successful applicants</a:t>
            </a:r>
          </a:p>
          <a:p>
            <a:pPr lvl="2" eaLnBrk="1" hangingPunct="1">
              <a:defRPr/>
            </a:pPr>
            <a:r>
              <a:rPr lang="en-US" altLang="zh-CN" smtClean="0">
                <a:ea typeface="宋体" pitchFamily="2" charset="-122"/>
              </a:rPr>
              <a:t>Accept errors for ultimately poor performers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579438"/>
            <a:ext cx="8077200" cy="366712"/>
          </a:xfrm>
        </p:spPr>
        <p:txBody>
          <a:bodyPr/>
          <a:lstStyle/>
          <a:p>
            <a:pPr marL="1482725" indent="-1482725" eaLnBrk="1" hangingPunct="1">
              <a:defRPr/>
            </a:pPr>
            <a:r>
              <a:rPr lang="en-US" altLang="zh-CN" sz="1800" smtClean="0">
                <a:solidFill>
                  <a:schemeClr val="tx1"/>
                </a:solidFill>
                <a:ea typeface="宋体" pitchFamily="2" charset="-122"/>
              </a:rPr>
              <a:t>Exhibit 12–6	Selection Decision Outcomes</a:t>
            </a:r>
          </a:p>
        </p:txBody>
      </p:sp>
      <p:sp>
        <p:nvSpPr>
          <p:cNvPr id="399364" name="Line 3"/>
          <p:cNvSpPr>
            <a:spLocks noChangeShapeType="1"/>
          </p:cNvSpPr>
          <p:nvPr/>
        </p:nvSpPr>
        <p:spPr bwMode="auto">
          <a:xfrm>
            <a:off x="609600" y="968375"/>
            <a:ext cx="7924800" cy="0"/>
          </a:xfrm>
          <a:prstGeom prst="line">
            <a:avLst/>
          </a:prstGeom>
          <a:noFill/>
          <a:ln w="19050">
            <a:solidFill>
              <a:srgbClr val="996633"/>
            </a:solidFill>
            <a:round/>
            <a:headEnd/>
            <a:tailEnd/>
          </a:ln>
        </p:spPr>
        <p:txBody>
          <a:bodyPr wrap="none"/>
          <a:lstStyle/>
          <a:p>
            <a:endParaRPr lang="en-US"/>
          </a:p>
        </p:txBody>
      </p:sp>
      <p:sp>
        <p:nvSpPr>
          <p:cNvPr id="399365" name="Line 4"/>
          <p:cNvSpPr>
            <a:spLocks noChangeShapeType="1"/>
          </p:cNvSpPr>
          <p:nvPr/>
        </p:nvSpPr>
        <p:spPr bwMode="auto">
          <a:xfrm>
            <a:off x="609600" y="565150"/>
            <a:ext cx="7924800" cy="0"/>
          </a:xfrm>
          <a:prstGeom prst="line">
            <a:avLst/>
          </a:prstGeom>
          <a:noFill/>
          <a:ln w="19050">
            <a:solidFill>
              <a:srgbClr val="996633"/>
            </a:solidFill>
            <a:round/>
            <a:headEnd/>
            <a:tailEnd/>
          </a:ln>
        </p:spPr>
        <p:txBody>
          <a:bodyPr wrap="none"/>
          <a:lstStyle/>
          <a:p>
            <a:endParaRPr lang="en-US"/>
          </a:p>
        </p:txBody>
      </p:sp>
      <p:pic>
        <p:nvPicPr>
          <p:cNvPr id="864261" name="Picture 5"/>
          <p:cNvPicPr>
            <a:picLocks noChangeAspect="1" noChangeArrowheads="1"/>
          </p:cNvPicPr>
          <p:nvPr/>
        </p:nvPicPr>
        <p:blipFill>
          <a:blip r:embed="rId3"/>
          <a:srcRect/>
          <a:stretch>
            <a:fillRect/>
          </a:stretch>
        </p:blipFill>
        <p:spPr bwMode="auto">
          <a:xfrm>
            <a:off x="819150" y="1438275"/>
            <a:ext cx="7505700" cy="4505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64261"/>
                                        </p:tgtEl>
                                        <p:attrNameLst>
                                          <p:attrName>style.visibility</p:attrName>
                                        </p:attrNameLst>
                                      </p:cBhvr>
                                      <p:to>
                                        <p:strVal val="visible"/>
                                      </p:to>
                                    </p:set>
                                    <p:animEffect transition="in" filter="box(in)">
                                      <p:cBhvr>
                                        <p:cTn id="7" dur="500"/>
                                        <p:tgtEl>
                                          <p:spTgt spid="864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381000" y="533400"/>
            <a:ext cx="8077200" cy="930275"/>
          </a:xfrm>
        </p:spPr>
        <p:txBody>
          <a:bodyPr>
            <a:normAutofit fontScale="90000"/>
          </a:bodyPr>
          <a:lstStyle/>
          <a:p>
            <a:pPr eaLnBrk="1" hangingPunct="1">
              <a:lnSpc>
                <a:spcPct val="110000"/>
              </a:lnSpc>
              <a:defRPr/>
            </a:pPr>
            <a:r>
              <a:rPr lang="en-US" altLang="zh-CN" sz="2800" dirty="0" smtClean="0">
                <a:solidFill>
                  <a:srgbClr val="996633"/>
                </a:solidFill>
                <a:ea typeface="宋体" pitchFamily="2" charset="-122"/>
              </a:rPr>
              <a:t>L E A R N I N G  O U T L I N E </a:t>
            </a:r>
            <a:br>
              <a:rPr lang="en-US" altLang="zh-CN" sz="2800" dirty="0" smtClean="0">
                <a:solidFill>
                  <a:srgbClr val="996633"/>
                </a:solidFill>
                <a:ea typeface="宋体" pitchFamily="2" charset="-122"/>
              </a:rPr>
            </a:br>
            <a:r>
              <a:rPr lang="en-US" altLang="zh-CN" sz="2200" i="1" dirty="0" smtClean="0">
                <a:solidFill>
                  <a:srgbClr val="336699"/>
                </a:solidFill>
                <a:latin typeface="Times New Roman" pitchFamily="18" charset="0"/>
                <a:ea typeface="宋体" pitchFamily="2" charset="-122"/>
              </a:rPr>
              <a:t>Follow this Learning Outline as you read and study this chapter.</a:t>
            </a:r>
          </a:p>
        </p:txBody>
      </p:sp>
      <p:sp>
        <p:nvSpPr>
          <p:cNvPr id="827395" name="Rectangle 3"/>
          <p:cNvSpPr>
            <a:spLocks noGrp="1" noChangeArrowheads="1"/>
          </p:cNvSpPr>
          <p:nvPr>
            <p:ph idx="1"/>
          </p:nvPr>
        </p:nvSpPr>
        <p:spPr>
          <a:xfrm>
            <a:off x="457200" y="1600200"/>
            <a:ext cx="7645400" cy="4495800"/>
          </a:xfrm>
        </p:spPr>
        <p:txBody>
          <a:bodyPr/>
          <a:lstStyle/>
          <a:p>
            <a:pPr marL="0" indent="0" eaLnBrk="1" hangingPunct="1">
              <a:spcBef>
                <a:spcPct val="50000"/>
              </a:spcBef>
              <a:buFontTx/>
              <a:buNone/>
              <a:defRPr/>
            </a:pPr>
            <a:r>
              <a:rPr lang="en-US" altLang="zh-CN" sz="2400" b="1" dirty="0" smtClean="0">
                <a:solidFill>
                  <a:srgbClr val="993300"/>
                </a:solidFill>
                <a:ea typeface="宋体" pitchFamily="2" charset="-122"/>
              </a:rPr>
              <a:t>Why Human Resources Is Important: </a:t>
            </a:r>
            <a:br>
              <a:rPr lang="en-US" altLang="zh-CN" sz="2400" b="1" dirty="0" smtClean="0">
                <a:solidFill>
                  <a:srgbClr val="993300"/>
                </a:solidFill>
                <a:ea typeface="宋体" pitchFamily="2" charset="-122"/>
              </a:rPr>
            </a:br>
            <a:r>
              <a:rPr lang="en-US" altLang="zh-CN" sz="2400" b="1" dirty="0" smtClean="0">
                <a:solidFill>
                  <a:srgbClr val="993300"/>
                </a:solidFill>
                <a:ea typeface="宋体" pitchFamily="2" charset="-122"/>
              </a:rPr>
              <a:t>The HRM Process</a:t>
            </a:r>
          </a:p>
          <a:p>
            <a:pPr marL="344488" lvl="1" indent="-173038" eaLnBrk="1" hangingPunct="1">
              <a:spcBef>
                <a:spcPct val="50000"/>
              </a:spcBef>
              <a:buFontTx/>
              <a:buChar char="•"/>
              <a:defRPr/>
            </a:pPr>
            <a:r>
              <a:rPr lang="en-US" altLang="zh-CN" sz="2000" b="1" dirty="0" smtClean="0">
                <a:solidFill>
                  <a:schemeClr val="tx1"/>
                </a:solidFill>
                <a:ea typeface="宋体" pitchFamily="2" charset="-122"/>
              </a:rPr>
              <a:t>Explain how an organization’s human resources can be a significant source of competitive advantage.</a:t>
            </a:r>
          </a:p>
          <a:p>
            <a:pPr marL="344488" lvl="1" indent="-173038" eaLnBrk="1" hangingPunct="1">
              <a:spcBef>
                <a:spcPct val="50000"/>
              </a:spcBef>
              <a:buFontTx/>
              <a:buChar char="•"/>
              <a:defRPr/>
            </a:pPr>
            <a:r>
              <a:rPr lang="en-US" altLang="zh-CN" sz="2000" b="1" dirty="0" smtClean="0">
                <a:solidFill>
                  <a:schemeClr val="tx1"/>
                </a:solidFill>
                <a:ea typeface="宋体" pitchFamily="2" charset="-122"/>
              </a:rPr>
              <a:t>List eight activities necessary for staffing the organization and sustaining high employee performance.</a:t>
            </a:r>
          </a:p>
          <a:p>
            <a:pPr marL="344488" lvl="1" indent="-173038" eaLnBrk="1" hangingPunct="1">
              <a:spcBef>
                <a:spcPct val="50000"/>
              </a:spcBef>
              <a:buFontTx/>
              <a:buChar char="•"/>
              <a:defRPr/>
            </a:pPr>
            <a:r>
              <a:rPr lang="en-US" altLang="zh-CN" sz="2000" b="1" dirty="0" smtClean="0">
                <a:solidFill>
                  <a:schemeClr val="tx1"/>
                </a:solidFill>
                <a:ea typeface="宋体" pitchFamily="2" charset="-122"/>
              </a:rPr>
              <a:t>Discuss the environmental factors that most directly affect the HRM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animEffect transition="in" filter="wipe(left)">
                                      <p:cBhvr>
                                        <p:cTn id="7" dur="500"/>
                                        <p:tgtEl>
                                          <p:spTgt spid="827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7395">
                                            <p:txEl>
                                              <p:pRg st="1" end="1"/>
                                            </p:txEl>
                                          </p:spTgt>
                                        </p:tgtEl>
                                        <p:attrNameLst>
                                          <p:attrName>style.visibility</p:attrName>
                                        </p:attrNameLst>
                                      </p:cBhvr>
                                      <p:to>
                                        <p:strVal val="visible"/>
                                      </p:to>
                                    </p:set>
                                    <p:animEffect transition="in" filter="wipe(left)">
                                      <p:cBhvr>
                                        <p:cTn id="12" dur="500"/>
                                        <p:tgtEl>
                                          <p:spTgt spid="827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7395">
                                            <p:txEl>
                                              <p:pRg st="2" end="2"/>
                                            </p:txEl>
                                          </p:spTgt>
                                        </p:tgtEl>
                                        <p:attrNameLst>
                                          <p:attrName>style.visibility</p:attrName>
                                        </p:attrNameLst>
                                      </p:cBhvr>
                                      <p:to>
                                        <p:strVal val="visible"/>
                                      </p:to>
                                    </p:set>
                                    <p:animEffect transition="in" filter="wipe(left)">
                                      <p:cBhvr>
                                        <p:cTn id="17" dur="500"/>
                                        <p:tgtEl>
                                          <p:spTgt spid="82739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27395">
                                            <p:txEl>
                                              <p:pRg st="3" end="3"/>
                                            </p:txEl>
                                          </p:spTgt>
                                        </p:tgtEl>
                                        <p:attrNameLst>
                                          <p:attrName>style.visibility</p:attrName>
                                        </p:attrNameLst>
                                      </p:cBhvr>
                                      <p:to>
                                        <p:strVal val="visible"/>
                                      </p:to>
                                    </p:set>
                                    <p:animEffect transition="in" filter="wipe(left)">
                                      <p:cBhvr>
                                        <p:cTn id="20" dur="500"/>
                                        <p:tgtEl>
                                          <p:spTgt spid="82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pPr eaLnBrk="1" hangingPunct="1">
              <a:defRPr/>
            </a:pPr>
            <a:r>
              <a:rPr lang="en-US" altLang="zh-CN" smtClean="0">
                <a:ea typeface="宋体" pitchFamily="2" charset="-122"/>
              </a:rPr>
              <a:t>Validity and Reliability</a:t>
            </a:r>
          </a:p>
        </p:txBody>
      </p:sp>
      <p:sp>
        <p:nvSpPr>
          <p:cNvPr id="866307" name="Rectangle 3"/>
          <p:cNvSpPr>
            <a:spLocks noGrp="1" noChangeArrowheads="1"/>
          </p:cNvSpPr>
          <p:nvPr>
            <p:ph idx="1"/>
          </p:nvPr>
        </p:nvSpPr>
        <p:spPr/>
        <p:txBody>
          <a:bodyPr/>
          <a:lstStyle/>
          <a:p>
            <a:pPr eaLnBrk="1" hangingPunct="1">
              <a:defRPr/>
            </a:pPr>
            <a:r>
              <a:rPr lang="en-US" altLang="zh-CN" dirty="0" smtClean="0">
                <a:ea typeface="宋体" pitchFamily="2" charset="-122"/>
              </a:rPr>
              <a:t>Validity (of Prediction)</a:t>
            </a:r>
          </a:p>
          <a:p>
            <a:pPr lvl="1" eaLnBrk="1" hangingPunct="1">
              <a:defRPr/>
            </a:pPr>
            <a:r>
              <a:rPr lang="en-US" altLang="zh-CN" dirty="0" smtClean="0">
                <a:ea typeface="宋体" pitchFamily="2" charset="-122"/>
              </a:rPr>
              <a:t>A proven relationship between the selection device used and some relevant criterion for successful performance in an organization.</a:t>
            </a:r>
          </a:p>
          <a:p>
            <a:pPr lvl="2" eaLnBrk="1" hangingPunct="1">
              <a:defRPr/>
            </a:pPr>
            <a:r>
              <a:rPr lang="en-US" altLang="zh-CN" dirty="0" smtClean="0">
                <a:ea typeface="宋体" pitchFamily="2" charset="-122"/>
              </a:rPr>
              <a:t>High tests scores equate to high job performance; low scores to poor performance.</a:t>
            </a:r>
          </a:p>
          <a:p>
            <a:pPr eaLnBrk="1" hangingPunct="1">
              <a:defRPr/>
            </a:pPr>
            <a:r>
              <a:rPr lang="en-US" altLang="zh-CN" dirty="0" smtClean="0">
                <a:ea typeface="宋体" pitchFamily="2" charset="-122"/>
              </a:rPr>
              <a:t>Reliability (of Prediction)</a:t>
            </a:r>
          </a:p>
          <a:p>
            <a:pPr lvl="1" eaLnBrk="1" hangingPunct="1">
              <a:defRPr/>
            </a:pPr>
            <a:r>
              <a:rPr lang="en-US" altLang="zh-CN" dirty="0" smtClean="0">
                <a:ea typeface="宋体" pitchFamily="2" charset="-122"/>
              </a:rPr>
              <a:t>The degree of consistency with which a selection device measures the same thing.</a:t>
            </a:r>
          </a:p>
          <a:p>
            <a:pPr lvl="2" eaLnBrk="1" hangingPunct="1">
              <a:defRPr/>
            </a:pPr>
            <a:r>
              <a:rPr lang="en-US" altLang="zh-CN" dirty="0" smtClean="0">
                <a:ea typeface="宋体" pitchFamily="2" charset="-122"/>
              </a:rPr>
              <a:t>Individual test scores obtained with a selection device are consistent over multiple testing instances.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152400" y="579438"/>
            <a:ext cx="8077200" cy="366712"/>
          </a:xfrm>
        </p:spPr>
        <p:txBody>
          <a:bodyPr/>
          <a:lstStyle/>
          <a:p>
            <a:pPr marL="1597025" indent="-1597025" eaLnBrk="1" hangingPunct="1">
              <a:defRPr/>
            </a:pPr>
            <a:r>
              <a:rPr lang="en-US" altLang="zh-CN" sz="1800" smtClean="0">
                <a:solidFill>
                  <a:schemeClr val="tx1"/>
                </a:solidFill>
                <a:ea typeface="宋体" pitchFamily="2" charset="-122"/>
              </a:rPr>
              <a:t>Exhibit 12–7	Selection Devices</a:t>
            </a:r>
          </a:p>
        </p:txBody>
      </p:sp>
      <p:sp>
        <p:nvSpPr>
          <p:cNvPr id="401412" name="Line 3"/>
          <p:cNvSpPr>
            <a:spLocks noChangeShapeType="1"/>
          </p:cNvSpPr>
          <p:nvPr/>
        </p:nvSpPr>
        <p:spPr bwMode="auto">
          <a:xfrm>
            <a:off x="228600" y="968375"/>
            <a:ext cx="7924800" cy="0"/>
          </a:xfrm>
          <a:prstGeom prst="line">
            <a:avLst/>
          </a:prstGeom>
          <a:noFill/>
          <a:ln w="19050">
            <a:solidFill>
              <a:srgbClr val="996633"/>
            </a:solidFill>
            <a:round/>
            <a:headEnd/>
            <a:tailEnd/>
          </a:ln>
        </p:spPr>
        <p:txBody>
          <a:bodyPr wrap="none"/>
          <a:lstStyle/>
          <a:p>
            <a:endParaRPr lang="en-US"/>
          </a:p>
        </p:txBody>
      </p:sp>
      <p:sp>
        <p:nvSpPr>
          <p:cNvPr id="401413" name="Line 4"/>
          <p:cNvSpPr>
            <a:spLocks noChangeShapeType="1"/>
          </p:cNvSpPr>
          <p:nvPr/>
        </p:nvSpPr>
        <p:spPr bwMode="auto">
          <a:xfrm>
            <a:off x="228600" y="565150"/>
            <a:ext cx="7924800" cy="0"/>
          </a:xfrm>
          <a:prstGeom prst="line">
            <a:avLst/>
          </a:prstGeom>
          <a:noFill/>
          <a:ln w="19050">
            <a:solidFill>
              <a:srgbClr val="996633"/>
            </a:solidFill>
            <a:round/>
            <a:headEnd/>
            <a:tailEnd/>
          </a:ln>
        </p:spPr>
        <p:txBody>
          <a:bodyPr wrap="none"/>
          <a:lstStyle/>
          <a:p>
            <a:endParaRPr lang="en-US"/>
          </a:p>
        </p:txBody>
      </p:sp>
      <p:sp>
        <p:nvSpPr>
          <p:cNvPr id="868357" name="Rectangle 5"/>
          <p:cNvSpPr>
            <a:spLocks noChangeArrowheads="1"/>
          </p:cNvSpPr>
          <p:nvPr/>
        </p:nvSpPr>
        <p:spPr bwMode="auto">
          <a:xfrm>
            <a:off x="228600" y="1295400"/>
            <a:ext cx="5105400" cy="3048000"/>
          </a:xfrm>
          <a:prstGeom prst="rect">
            <a:avLst/>
          </a:prstGeom>
          <a:noFill/>
          <a:ln w="9525">
            <a:noFill/>
            <a:miter lim="800000"/>
            <a:headEnd/>
            <a:tailEnd/>
          </a:ln>
          <a:effectLst/>
        </p:spPr>
        <p:txBody>
          <a:bodyPr/>
          <a:lstStyle/>
          <a:p>
            <a:pPr marL="222250" indent="-222250">
              <a:spcBef>
                <a:spcPct val="20000"/>
              </a:spcBef>
              <a:buClr>
                <a:schemeClr val="tx1"/>
              </a:buClr>
              <a:buFontTx/>
              <a:buChar char="•"/>
              <a:defRPr/>
            </a:pPr>
            <a:r>
              <a:rPr lang="en-US" altLang="zh-CN" sz="2800" dirty="0">
                <a:solidFill>
                  <a:srgbClr val="336699"/>
                </a:solidFill>
                <a:effectLst>
                  <a:outerShdw blurRad="38100" dist="38100" dir="2700000" algn="tl">
                    <a:srgbClr val="C0C0C0"/>
                  </a:outerShdw>
                </a:effectLst>
              </a:rPr>
              <a:t>Application Forms</a:t>
            </a:r>
          </a:p>
          <a:p>
            <a:pPr marL="222250" indent="-222250">
              <a:spcBef>
                <a:spcPct val="20000"/>
              </a:spcBef>
              <a:buClr>
                <a:schemeClr val="tx1"/>
              </a:buClr>
              <a:buFontTx/>
              <a:buChar char="•"/>
              <a:defRPr/>
            </a:pPr>
            <a:r>
              <a:rPr lang="en-US" altLang="zh-CN" sz="2800" dirty="0">
                <a:solidFill>
                  <a:srgbClr val="336699"/>
                </a:solidFill>
                <a:effectLst>
                  <a:outerShdw blurRad="38100" dist="38100" dir="2700000" algn="tl">
                    <a:srgbClr val="C0C0C0"/>
                  </a:outerShdw>
                </a:effectLst>
              </a:rPr>
              <a:t>Written Tests</a:t>
            </a:r>
          </a:p>
          <a:p>
            <a:pPr marL="222250" indent="-222250">
              <a:spcBef>
                <a:spcPct val="20000"/>
              </a:spcBef>
              <a:buClr>
                <a:schemeClr val="tx1"/>
              </a:buClr>
              <a:buFontTx/>
              <a:buChar char="•"/>
              <a:defRPr/>
            </a:pPr>
            <a:r>
              <a:rPr lang="en-US" altLang="zh-CN" sz="2800" dirty="0">
                <a:solidFill>
                  <a:srgbClr val="336699"/>
                </a:solidFill>
                <a:effectLst>
                  <a:outerShdw blurRad="38100" dist="38100" dir="2700000" algn="tl">
                    <a:srgbClr val="C0C0C0"/>
                  </a:outerShdw>
                </a:effectLst>
              </a:rPr>
              <a:t>Performance Simulations</a:t>
            </a:r>
          </a:p>
          <a:p>
            <a:pPr marL="222250" indent="-222250">
              <a:spcBef>
                <a:spcPct val="20000"/>
              </a:spcBef>
              <a:buClr>
                <a:schemeClr val="tx1"/>
              </a:buClr>
              <a:buFontTx/>
              <a:buChar char="•"/>
              <a:defRPr/>
            </a:pPr>
            <a:r>
              <a:rPr lang="en-US" altLang="zh-CN" sz="2800" dirty="0">
                <a:solidFill>
                  <a:srgbClr val="336699"/>
                </a:solidFill>
                <a:effectLst>
                  <a:outerShdw blurRad="38100" dist="38100" dir="2700000" algn="tl">
                    <a:srgbClr val="C0C0C0"/>
                  </a:outerShdw>
                </a:effectLst>
              </a:rPr>
              <a:t>Interviews</a:t>
            </a:r>
          </a:p>
          <a:p>
            <a:pPr marL="222250" indent="-222250">
              <a:spcBef>
                <a:spcPct val="20000"/>
              </a:spcBef>
              <a:buClr>
                <a:schemeClr val="tx1"/>
              </a:buClr>
              <a:buFontTx/>
              <a:buChar char="•"/>
              <a:defRPr/>
            </a:pPr>
            <a:r>
              <a:rPr lang="en-US" altLang="zh-CN" sz="2800" dirty="0">
                <a:solidFill>
                  <a:srgbClr val="336699"/>
                </a:solidFill>
                <a:effectLst>
                  <a:outerShdw blurRad="38100" dist="38100" dir="2700000" algn="tl">
                    <a:srgbClr val="C0C0C0"/>
                  </a:outerShdw>
                </a:effectLst>
              </a:rPr>
              <a:t>Background Investigations</a:t>
            </a:r>
          </a:p>
          <a:p>
            <a:pPr marL="222250" indent="-222250">
              <a:spcBef>
                <a:spcPct val="20000"/>
              </a:spcBef>
              <a:buClr>
                <a:schemeClr val="tx1"/>
              </a:buClr>
              <a:buFontTx/>
              <a:buChar char="•"/>
              <a:defRPr/>
            </a:pPr>
            <a:r>
              <a:rPr lang="en-US" altLang="zh-CN" sz="2800" dirty="0">
                <a:solidFill>
                  <a:srgbClr val="336699"/>
                </a:solidFill>
                <a:effectLst>
                  <a:outerShdw blurRad="38100" dist="38100" dir="2700000" algn="tl">
                    <a:srgbClr val="C0C0C0"/>
                  </a:outerShdw>
                </a:effectLst>
              </a:rPr>
              <a:t>Physical examinations</a:t>
            </a:r>
          </a:p>
        </p:txBody>
      </p:sp>
      <p:pic>
        <p:nvPicPr>
          <p:cNvPr id="401415" name="Picture 6" descr="PE03876_"/>
          <p:cNvPicPr>
            <a:picLocks noChangeAspect="1" noChangeArrowheads="1"/>
          </p:cNvPicPr>
          <p:nvPr/>
        </p:nvPicPr>
        <p:blipFill>
          <a:blip r:embed="rId3"/>
          <a:srcRect/>
          <a:stretch>
            <a:fillRect/>
          </a:stretch>
        </p:blipFill>
        <p:spPr bwMode="auto">
          <a:xfrm>
            <a:off x="3733800" y="3729038"/>
            <a:ext cx="4575175" cy="22907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8357">
                                            <p:txEl>
                                              <p:pRg st="0" end="0"/>
                                            </p:txEl>
                                          </p:spTgt>
                                        </p:tgtEl>
                                        <p:attrNameLst>
                                          <p:attrName>style.visibility</p:attrName>
                                        </p:attrNameLst>
                                      </p:cBhvr>
                                      <p:to>
                                        <p:strVal val="visible"/>
                                      </p:to>
                                    </p:set>
                                    <p:animEffect transition="in" filter="wipe(left)">
                                      <p:cBhvr>
                                        <p:cTn id="7" dur="500"/>
                                        <p:tgtEl>
                                          <p:spTgt spid="86835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8357">
                                            <p:txEl>
                                              <p:pRg st="1" end="1"/>
                                            </p:txEl>
                                          </p:spTgt>
                                        </p:tgtEl>
                                        <p:attrNameLst>
                                          <p:attrName>style.visibility</p:attrName>
                                        </p:attrNameLst>
                                      </p:cBhvr>
                                      <p:to>
                                        <p:strVal val="visible"/>
                                      </p:to>
                                    </p:set>
                                    <p:animEffect transition="in" filter="wipe(left)">
                                      <p:cBhvr>
                                        <p:cTn id="11" dur="500"/>
                                        <p:tgtEl>
                                          <p:spTgt spid="86835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8357">
                                            <p:txEl>
                                              <p:pRg st="2" end="2"/>
                                            </p:txEl>
                                          </p:spTgt>
                                        </p:tgtEl>
                                        <p:attrNameLst>
                                          <p:attrName>style.visibility</p:attrName>
                                        </p:attrNameLst>
                                      </p:cBhvr>
                                      <p:to>
                                        <p:strVal val="visible"/>
                                      </p:to>
                                    </p:set>
                                    <p:animEffect transition="in" filter="wipe(left)">
                                      <p:cBhvr>
                                        <p:cTn id="15" dur="500"/>
                                        <p:tgtEl>
                                          <p:spTgt spid="86835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68357">
                                            <p:txEl>
                                              <p:pRg st="3" end="3"/>
                                            </p:txEl>
                                          </p:spTgt>
                                        </p:tgtEl>
                                        <p:attrNameLst>
                                          <p:attrName>style.visibility</p:attrName>
                                        </p:attrNameLst>
                                      </p:cBhvr>
                                      <p:to>
                                        <p:strVal val="visible"/>
                                      </p:to>
                                    </p:set>
                                    <p:animEffect transition="in" filter="wipe(left)">
                                      <p:cBhvr>
                                        <p:cTn id="19" dur="500"/>
                                        <p:tgtEl>
                                          <p:spTgt spid="868357">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68357">
                                            <p:txEl>
                                              <p:pRg st="4" end="4"/>
                                            </p:txEl>
                                          </p:spTgt>
                                        </p:tgtEl>
                                        <p:attrNameLst>
                                          <p:attrName>style.visibility</p:attrName>
                                        </p:attrNameLst>
                                      </p:cBhvr>
                                      <p:to>
                                        <p:strVal val="visible"/>
                                      </p:to>
                                    </p:set>
                                    <p:animEffect transition="in" filter="wipe(left)">
                                      <p:cBhvr>
                                        <p:cTn id="23" dur="500"/>
                                        <p:tgtEl>
                                          <p:spTgt spid="868357">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68357">
                                            <p:txEl>
                                              <p:pRg st="5" end="5"/>
                                            </p:txEl>
                                          </p:spTgt>
                                        </p:tgtEl>
                                        <p:attrNameLst>
                                          <p:attrName>style.visibility</p:attrName>
                                        </p:attrNameLst>
                                      </p:cBhvr>
                                      <p:to>
                                        <p:strVal val="visible"/>
                                      </p:to>
                                    </p:set>
                                    <p:animEffect transition="in" filter="wipe(left)">
                                      <p:cBhvr>
                                        <p:cTn id="27" dur="500"/>
                                        <p:tgtEl>
                                          <p:spTgt spid="8683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381000"/>
            <a:ext cx="7239000" cy="777240"/>
          </a:xfrm>
        </p:spPr>
        <p:txBody>
          <a:bodyPr/>
          <a:lstStyle/>
          <a:p>
            <a:pPr eaLnBrk="1" hangingPunct="1">
              <a:defRPr/>
            </a:pPr>
            <a:r>
              <a:rPr lang="en-US" altLang="zh-CN" dirty="0" smtClean="0">
                <a:ea typeface="宋体" pitchFamily="2" charset="-122"/>
              </a:rPr>
              <a:t>Written Tests</a:t>
            </a:r>
          </a:p>
        </p:txBody>
      </p:sp>
      <p:sp>
        <p:nvSpPr>
          <p:cNvPr id="870403" name="Rectangle 3"/>
          <p:cNvSpPr>
            <a:spLocks noGrp="1" noChangeArrowheads="1"/>
          </p:cNvSpPr>
          <p:nvPr>
            <p:ph idx="1"/>
          </p:nvPr>
        </p:nvSpPr>
        <p:spPr>
          <a:xfrm>
            <a:off x="381000" y="1371600"/>
            <a:ext cx="7239000" cy="4846320"/>
          </a:xfrm>
        </p:spPr>
        <p:txBody>
          <a:bodyPr/>
          <a:lstStyle/>
          <a:p>
            <a:pPr eaLnBrk="1" hangingPunct="1">
              <a:defRPr/>
            </a:pPr>
            <a:r>
              <a:rPr lang="en-US" altLang="zh-CN" dirty="0" smtClean="0">
                <a:ea typeface="宋体" pitchFamily="2" charset="-122"/>
              </a:rPr>
              <a:t>Types of Tests</a:t>
            </a:r>
          </a:p>
          <a:p>
            <a:pPr lvl="1" eaLnBrk="1" hangingPunct="1">
              <a:defRPr/>
            </a:pPr>
            <a:r>
              <a:rPr lang="en-US" altLang="zh-CN" dirty="0" smtClean="0">
                <a:ea typeface="宋体" pitchFamily="2" charset="-122"/>
              </a:rPr>
              <a:t>Intelligence: how smart are you?</a:t>
            </a:r>
          </a:p>
          <a:p>
            <a:pPr lvl="1" eaLnBrk="1" hangingPunct="1">
              <a:defRPr/>
            </a:pPr>
            <a:r>
              <a:rPr lang="en-US" altLang="zh-CN" dirty="0" smtClean="0">
                <a:ea typeface="宋体" pitchFamily="2" charset="-122"/>
              </a:rPr>
              <a:t>Aptitude: can you learn to do it?</a:t>
            </a:r>
          </a:p>
          <a:p>
            <a:pPr lvl="1" eaLnBrk="1" hangingPunct="1">
              <a:defRPr/>
            </a:pPr>
            <a:r>
              <a:rPr lang="en-US" altLang="zh-CN" dirty="0" smtClean="0">
                <a:ea typeface="宋体" pitchFamily="2" charset="-122"/>
              </a:rPr>
              <a:t>Attitude: how do you feel about it?</a:t>
            </a:r>
          </a:p>
          <a:p>
            <a:pPr lvl="1" eaLnBrk="1" hangingPunct="1">
              <a:defRPr/>
            </a:pPr>
            <a:r>
              <a:rPr lang="en-US" altLang="zh-CN" dirty="0" smtClean="0">
                <a:ea typeface="宋体" pitchFamily="2" charset="-122"/>
              </a:rPr>
              <a:t>Ability: can you do it now?</a:t>
            </a:r>
          </a:p>
          <a:p>
            <a:pPr lvl="1" eaLnBrk="1" hangingPunct="1">
              <a:defRPr/>
            </a:pPr>
            <a:r>
              <a:rPr lang="en-US" altLang="zh-CN" dirty="0" smtClean="0">
                <a:ea typeface="宋体" pitchFamily="2" charset="-122"/>
              </a:rPr>
              <a:t>Interest: do you want to do it?</a:t>
            </a:r>
          </a:p>
          <a:p>
            <a:pPr eaLnBrk="1" hangingPunct="1">
              <a:defRPr/>
            </a:pPr>
            <a:r>
              <a:rPr lang="en-US" altLang="zh-CN" dirty="0" smtClean="0">
                <a:ea typeface="宋体" pitchFamily="2" charset="-122"/>
              </a:rPr>
              <a:t>Legal Challenges to Tests</a:t>
            </a:r>
          </a:p>
          <a:p>
            <a:pPr lvl="1" eaLnBrk="1" hangingPunct="1">
              <a:defRPr/>
            </a:pPr>
            <a:r>
              <a:rPr lang="en-US" altLang="zh-CN" dirty="0" smtClean="0">
                <a:ea typeface="宋体" pitchFamily="2" charset="-122"/>
              </a:rPr>
              <a:t>Lack of job-relatedness of test items or interview questions to job requirements</a:t>
            </a:r>
          </a:p>
          <a:p>
            <a:pPr lvl="1" eaLnBrk="1" hangingPunct="1">
              <a:defRPr/>
            </a:pPr>
            <a:r>
              <a:rPr lang="en-US" altLang="zh-CN" dirty="0" smtClean="0">
                <a:ea typeface="宋体" pitchFamily="2" charset="-122"/>
              </a:rPr>
              <a:t>Discrimination in equal employment opportunity against members of protected classes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normAutofit fontScale="90000"/>
          </a:bodyPr>
          <a:lstStyle/>
          <a:p>
            <a:pPr eaLnBrk="1" hangingPunct="1">
              <a:defRPr/>
            </a:pPr>
            <a:r>
              <a:rPr lang="en-US" altLang="zh-CN" dirty="0" smtClean="0">
                <a:ea typeface="宋体" pitchFamily="2" charset="-122"/>
              </a:rPr>
              <a:t>Performance Simulation Tests</a:t>
            </a:r>
          </a:p>
        </p:txBody>
      </p:sp>
      <p:sp>
        <p:nvSpPr>
          <p:cNvPr id="872451" name="Rectangle 3"/>
          <p:cNvSpPr>
            <a:spLocks noGrp="1" noChangeArrowheads="1"/>
          </p:cNvSpPr>
          <p:nvPr>
            <p:ph idx="1"/>
          </p:nvPr>
        </p:nvSpPr>
        <p:spPr/>
        <p:txBody>
          <a:bodyPr/>
          <a:lstStyle/>
          <a:p>
            <a:pPr eaLnBrk="1" hangingPunct="1">
              <a:spcBef>
                <a:spcPct val="30000"/>
              </a:spcBef>
              <a:defRPr/>
            </a:pPr>
            <a:r>
              <a:rPr lang="en-US" altLang="zh-CN" dirty="0" smtClean="0">
                <a:ea typeface="宋体" pitchFamily="2" charset="-122"/>
              </a:rPr>
              <a:t>Testing an applicant’s ability to perform actual job behaviors, use required skills, and demonstrate specific knowledge of the job.</a:t>
            </a:r>
          </a:p>
          <a:p>
            <a:pPr lvl="1" eaLnBrk="1" hangingPunct="1">
              <a:spcBef>
                <a:spcPct val="30000"/>
              </a:spcBef>
              <a:defRPr/>
            </a:pPr>
            <a:r>
              <a:rPr lang="en-US" altLang="zh-CN" dirty="0" smtClean="0">
                <a:ea typeface="宋体" pitchFamily="2" charset="-122"/>
              </a:rPr>
              <a:t>Work sampling</a:t>
            </a:r>
          </a:p>
          <a:p>
            <a:pPr lvl="2" eaLnBrk="1" hangingPunct="1">
              <a:spcBef>
                <a:spcPct val="30000"/>
              </a:spcBef>
              <a:defRPr/>
            </a:pPr>
            <a:r>
              <a:rPr lang="en-US" altLang="zh-CN" dirty="0" smtClean="0">
                <a:ea typeface="宋体" pitchFamily="2" charset="-122"/>
              </a:rPr>
              <a:t>Requiring applicants to actually perform a task or set of tasks that are central to successful job performance.</a:t>
            </a:r>
          </a:p>
          <a:p>
            <a:pPr lvl="1" eaLnBrk="1" hangingPunct="1">
              <a:spcBef>
                <a:spcPct val="30000"/>
              </a:spcBef>
              <a:defRPr/>
            </a:pPr>
            <a:r>
              <a:rPr lang="en-US" altLang="zh-CN" dirty="0" smtClean="0">
                <a:ea typeface="宋体" pitchFamily="2" charset="-122"/>
              </a:rPr>
              <a:t>Assessment centers</a:t>
            </a:r>
          </a:p>
          <a:p>
            <a:pPr lvl="2" eaLnBrk="1" hangingPunct="1">
              <a:spcBef>
                <a:spcPct val="30000"/>
              </a:spcBef>
              <a:defRPr/>
            </a:pPr>
            <a:r>
              <a:rPr lang="en-US" altLang="zh-CN" dirty="0" smtClean="0">
                <a:ea typeface="宋体" pitchFamily="2" charset="-122"/>
              </a:rPr>
              <a:t>Dedicated facilities in which job candidates undergo a series of performance simulation tests to evaluate their managerial potential.</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381000" y="381000"/>
            <a:ext cx="7239000" cy="624840"/>
          </a:xfrm>
        </p:spPr>
        <p:txBody>
          <a:bodyPr>
            <a:normAutofit fontScale="90000"/>
          </a:bodyPr>
          <a:lstStyle/>
          <a:p>
            <a:pPr eaLnBrk="1" hangingPunct="1">
              <a:defRPr/>
            </a:pPr>
            <a:r>
              <a:rPr lang="en-US" altLang="zh-CN" dirty="0" smtClean="0">
                <a:ea typeface="宋体" pitchFamily="2" charset="-122"/>
              </a:rPr>
              <a:t>Other Selection Approaches</a:t>
            </a:r>
          </a:p>
        </p:txBody>
      </p:sp>
      <p:sp>
        <p:nvSpPr>
          <p:cNvPr id="874499" name="Rectangle 3"/>
          <p:cNvSpPr>
            <a:spLocks noGrp="1" noChangeArrowheads="1"/>
          </p:cNvSpPr>
          <p:nvPr>
            <p:ph idx="1"/>
          </p:nvPr>
        </p:nvSpPr>
        <p:spPr>
          <a:xfrm>
            <a:off x="381000" y="1219200"/>
            <a:ext cx="7239000" cy="4846320"/>
          </a:xfrm>
        </p:spPr>
        <p:txBody>
          <a:bodyPr/>
          <a:lstStyle/>
          <a:p>
            <a:pPr eaLnBrk="1" hangingPunct="1">
              <a:defRPr/>
            </a:pPr>
            <a:r>
              <a:rPr lang="en-US" altLang="zh-CN" dirty="0" smtClean="0">
                <a:ea typeface="宋体" pitchFamily="2" charset="-122"/>
              </a:rPr>
              <a:t>Interviews</a:t>
            </a:r>
          </a:p>
          <a:p>
            <a:pPr lvl="1" eaLnBrk="1" hangingPunct="1">
              <a:defRPr/>
            </a:pPr>
            <a:r>
              <a:rPr lang="en-US" altLang="zh-CN" dirty="0" smtClean="0">
                <a:ea typeface="宋体" pitchFamily="2" charset="-122"/>
              </a:rPr>
              <a:t>Although used almost universally, managers need to approach interviews carefully.</a:t>
            </a:r>
          </a:p>
          <a:p>
            <a:pPr eaLnBrk="1" hangingPunct="1">
              <a:defRPr/>
            </a:pPr>
            <a:r>
              <a:rPr lang="en-US" altLang="zh-CN" dirty="0" smtClean="0">
                <a:ea typeface="宋体" pitchFamily="2" charset="-122"/>
              </a:rPr>
              <a:t>Background Investigations</a:t>
            </a:r>
          </a:p>
          <a:p>
            <a:pPr lvl="1" eaLnBrk="1" hangingPunct="1">
              <a:defRPr/>
            </a:pPr>
            <a:r>
              <a:rPr lang="en-US" altLang="zh-CN" dirty="0" smtClean="0">
                <a:ea typeface="宋体" pitchFamily="2" charset="-122"/>
              </a:rPr>
              <a:t>Verification of application data</a:t>
            </a:r>
          </a:p>
          <a:p>
            <a:pPr lvl="1" eaLnBrk="1" hangingPunct="1">
              <a:defRPr/>
            </a:pPr>
            <a:r>
              <a:rPr lang="en-US" altLang="zh-CN" dirty="0" smtClean="0">
                <a:ea typeface="宋体" pitchFamily="2" charset="-122"/>
              </a:rPr>
              <a:t>Reference checks:</a:t>
            </a:r>
          </a:p>
          <a:p>
            <a:pPr lvl="2" eaLnBrk="1" hangingPunct="1">
              <a:defRPr/>
            </a:pPr>
            <a:r>
              <a:rPr lang="en-US" altLang="zh-CN" dirty="0" smtClean="0">
                <a:ea typeface="宋体" pitchFamily="2" charset="-122"/>
              </a:rPr>
              <a:t>Lack validity because self-selection of references ensures only positive outcomes.</a:t>
            </a:r>
          </a:p>
          <a:p>
            <a:pPr eaLnBrk="1" hangingPunct="1">
              <a:defRPr/>
            </a:pPr>
            <a:r>
              <a:rPr lang="en-US" altLang="zh-CN" dirty="0" smtClean="0">
                <a:ea typeface="宋体" pitchFamily="2" charset="-122"/>
              </a:rPr>
              <a:t>Physical Examinations</a:t>
            </a:r>
          </a:p>
          <a:p>
            <a:pPr lvl="1" eaLnBrk="1" hangingPunct="1">
              <a:defRPr/>
            </a:pPr>
            <a:r>
              <a:rPr lang="en-US" altLang="zh-CN" dirty="0" smtClean="0">
                <a:ea typeface="宋体" pitchFamily="2" charset="-122"/>
              </a:rPr>
              <a:t>Useful for physical requirements and for insurance purposes related to pre-existing conditions.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a:xfrm>
            <a:off x="76200" y="579438"/>
            <a:ext cx="8077200" cy="366712"/>
          </a:xfrm>
        </p:spPr>
        <p:txBody>
          <a:bodyPr/>
          <a:lstStyle/>
          <a:p>
            <a:pPr marL="1482725" indent="-1482725" eaLnBrk="1" hangingPunct="1">
              <a:defRPr/>
            </a:pPr>
            <a:r>
              <a:rPr lang="en-US" altLang="zh-CN" sz="1800" smtClean="0">
                <a:solidFill>
                  <a:schemeClr val="tx1"/>
                </a:solidFill>
                <a:ea typeface="宋体" pitchFamily="2" charset="-122"/>
              </a:rPr>
              <a:t>Exhibit 12–8	Suggestions for Interviewing</a:t>
            </a:r>
          </a:p>
        </p:txBody>
      </p:sp>
      <p:sp>
        <p:nvSpPr>
          <p:cNvPr id="405508" name="Line 3"/>
          <p:cNvSpPr>
            <a:spLocks noChangeShapeType="1"/>
          </p:cNvSpPr>
          <p:nvPr/>
        </p:nvSpPr>
        <p:spPr bwMode="auto">
          <a:xfrm>
            <a:off x="152400" y="968375"/>
            <a:ext cx="7924800" cy="0"/>
          </a:xfrm>
          <a:prstGeom prst="line">
            <a:avLst/>
          </a:prstGeom>
          <a:noFill/>
          <a:ln w="19050">
            <a:solidFill>
              <a:srgbClr val="996633"/>
            </a:solidFill>
            <a:round/>
            <a:headEnd/>
            <a:tailEnd/>
          </a:ln>
        </p:spPr>
        <p:txBody>
          <a:bodyPr wrap="none"/>
          <a:lstStyle/>
          <a:p>
            <a:endParaRPr lang="en-US"/>
          </a:p>
        </p:txBody>
      </p:sp>
      <p:sp>
        <p:nvSpPr>
          <p:cNvPr id="405509" name="Line 4"/>
          <p:cNvSpPr>
            <a:spLocks noChangeShapeType="1"/>
          </p:cNvSpPr>
          <p:nvPr/>
        </p:nvSpPr>
        <p:spPr bwMode="auto">
          <a:xfrm>
            <a:off x="152400" y="565150"/>
            <a:ext cx="7924800" cy="0"/>
          </a:xfrm>
          <a:prstGeom prst="line">
            <a:avLst/>
          </a:prstGeom>
          <a:noFill/>
          <a:ln w="19050">
            <a:solidFill>
              <a:srgbClr val="996633"/>
            </a:solidFill>
            <a:round/>
            <a:headEnd/>
            <a:tailEnd/>
          </a:ln>
        </p:spPr>
        <p:txBody>
          <a:bodyPr wrap="none"/>
          <a:lstStyle/>
          <a:p>
            <a:endParaRPr lang="en-US"/>
          </a:p>
        </p:txBody>
      </p:sp>
      <p:sp>
        <p:nvSpPr>
          <p:cNvPr id="876549" name="Rectangle 5"/>
          <p:cNvSpPr>
            <a:spLocks noChangeArrowheads="1"/>
          </p:cNvSpPr>
          <p:nvPr/>
        </p:nvSpPr>
        <p:spPr bwMode="auto">
          <a:xfrm>
            <a:off x="228600" y="1295400"/>
            <a:ext cx="8102600" cy="4343400"/>
          </a:xfrm>
          <a:prstGeom prst="rect">
            <a:avLst/>
          </a:prstGeom>
          <a:noFill/>
          <a:ln w="9525">
            <a:noFill/>
            <a:miter lim="800000"/>
            <a:headEnd/>
            <a:tailEnd/>
          </a:ln>
          <a:effectLst/>
        </p:spPr>
        <p:txBody>
          <a:bodyPr/>
          <a:lstStyle/>
          <a:p>
            <a:pPr marL="401638" indent="-401638">
              <a:spcBef>
                <a:spcPct val="50000"/>
              </a:spcBef>
              <a:buClr>
                <a:schemeClr val="tx1"/>
              </a:buClr>
              <a:buFontTx/>
              <a:buAutoNum type="arabicPeriod"/>
              <a:defRPr/>
            </a:pPr>
            <a:r>
              <a:rPr lang="en-US" altLang="zh-CN" sz="2000" b="1" dirty="0">
                <a:solidFill>
                  <a:srgbClr val="336699"/>
                </a:solidFill>
                <a:effectLst>
                  <a:outerShdw blurRad="38100" dist="38100" dir="2700000" algn="tl">
                    <a:srgbClr val="C0C0C0"/>
                  </a:outerShdw>
                </a:effectLst>
              </a:rPr>
              <a:t>Structure a </a:t>
            </a:r>
            <a:r>
              <a:rPr lang="en-US" altLang="zh-CN" sz="2000" b="1" i="1" dirty="0">
                <a:solidFill>
                  <a:srgbClr val="336699"/>
                </a:solidFill>
                <a:effectLst>
                  <a:outerShdw blurRad="38100" dist="38100" dir="2700000" algn="tl">
                    <a:srgbClr val="C0C0C0"/>
                  </a:outerShdw>
                </a:effectLst>
              </a:rPr>
              <a:t>fixed set of questions</a:t>
            </a:r>
            <a:r>
              <a:rPr lang="en-US" altLang="zh-CN" sz="2000" b="1" dirty="0">
                <a:solidFill>
                  <a:srgbClr val="336699"/>
                </a:solidFill>
                <a:effectLst>
                  <a:outerShdw blurRad="38100" dist="38100" dir="2700000" algn="tl">
                    <a:srgbClr val="C0C0C0"/>
                  </a:outerShdw>
                </a:effectLst>
              </a:rPr>
              <a:t> for all applicants.</a:t>
            </a:r>
          </a:p>
          <a:p>
            <a:pPr marL="401638" indent="-401638">
              <a:spcBef>
                <a:spcPct val="50000"/>
              </a:spcBef>
              <a:buClr>
                <a:schemeClr val="tx1"/>
              </a:buClr>
              <a:buFontTx/>
              <a:buAutoNum type="arabicPeriod"/>
              <a:defRPr/>
            </a:pPr>
            <a:r>
              <a:rPr lang="en-US" altLang="zh-CN" sz="2000" b="1" dirty="0">
                <a:solidFill>
                  <a:srgbClr val="336699"/>
                </a:solidFill>
                <a:effectLst>
                  <a:outerShdw blurRad="38100" dist="38100" dir="2700000" algn="tl">
                    <a:srgbClr val="C0C0C0"/>
                  </a:outerShdw>
                </a:effectLst>
              </a:rPr>
              <a:t>Have </a:t>
            </a:r>
            <a:r>
              <a:rPr lang="en-US" altLang="zh-CN" sz="2000" b="1" i="1" dirty="0">
                <a:solidFill>
                  <a:srgbClr val="336699"/>
                </a:solidFill>
                <a:effectLst>
                  <a:outerShdw blurRad="38100" dist="38100" dir="2700000" algn="tl">
                    <a:srgbClr val="C0C0C0"/>
                  </a:outerShdw>
                </a:effectLst>
              </a:rPr>
              <a:t>detailed information</a:t>
            </a:r>
            <a:r>
              <a:rPr lang="en-US" altLang="zh-CN" sz="2000" b="1" dirty="0">
                <a:solidFill>
                  <a:srgbClr val="336699"/>
                </a:solidFill>
                <a:effectLst>
                  <a:outerShdw blurRad="38100" dist="38100" dir="2700000" algn="tl">
                    <a:srgbClr val="C0C0C0"/>
                  </a:outerShdw>
                </a:effectLst>
              </a:rPr>
              <a:t> </a:t>
            </a:r>
            <a:r>
              <a:rPr lang="en-US" altLang="zh-CN" sz="2000" b="1" i="1" dirty="0">
                <a:solidFill>
                  <a:srgbClr val="336699"/>
                </a:solidFill>
                <a:effectLst>
                  <a:outerShdw blurRad="38100" dist="38100" dir="2700000" algn="tl">
                    <a:srgbClr val="C0C0C0"/>
                  </a:outerShdw>
                </a:effectLst>
              </a:rPr>
              <a:t>about the job</a:t>
            </a:r>
            <a:r>
              <a:rPr lang="en-US" altLang="zh-CN" sz="2000" b="1" dirty="0">
                <a:solidFill>
                  <a:srgbClr val="336699"/>
                </a:solidFill>
                <a:effectLst>
                  <a:outerShdw blurRad="38100" dist="38100" dir="2700000" algn="tl">
                    <a:srgbClr val="C0C0C0"/>
                  </a:outerShdw>
                </a:effectLst>
              </a:rPr>
              <a:t> for which applicants are interviewing.</a:t>
            </a:r>
          </a:p>
          <a:p>
            <a:pPr marL="401638" indent="-401638">
              <a:spcBef>
                <a:spcPct val="50000"/>
              </a:spcBef>
              <a:buClr>
                <a:schemeClr val="tx1"/>
              </a:buClr>
              <a:buFontTx/>
              <a:buAutoNum type="arabicPeriod"/>
              <a:defRPr/>
            </a:pPr>
            <a:r>
              <a:rPr lang="en-US" altLang="zh-CN" sz="2000" b="1" i="1" dirty="0">
                <a:solidFill>
                  <a:srgbClr val="336699"/>
                </a:solidFill>
                <a:effectLst>
                  <a:outerShdw blurRad="38100" dist="38100" dir="2700000" algn="tl">
                    <a:srgbClr val="C0C0C0"/>
                  </a:outerShdw>
                </a:effectLst>
              </a:rPr>
              <a:t>Minimize any prior knowledge</a:t>
            </a:r>
            <a:r>
              <a:rPr lang="en-US" altLang="zh-CN" sz="2000" b="1" dirty="0">
                <a:solidFill>
                  <a:srgbClr val="336699"/>
                </a:solidFill>
                <a:effectLst>
                  <a:outerShdw blurRad="38100" dist="38100" dir="2700000" algn="tl">
                    <a:srgbClr val="C0C0C0"/>
                  </a:outerShdw>
                </a:effectLst>
              </a:rPr>
              <a:t> of applicants’ background, experience, interests, test scores, or other characteristics.</a:t>
            </a:r>
          </a:p>
          <a:p>
            <a:pPr marL="401638" indent="-401638">
              <a:spcBef>
                <a:spcPct val="50000"/>
              </a:spcBef>
              <a:buClr>
                <a:schemeClr val="tx1"/>
              </a:buClr>
              <a:buFontTx/>
              <a:buAutoNum type="arabicPeriod"/>
              <a:defRPr/>
            </a:pPr>
            <a:r>
              <a:rPr lang="en-US" altLang="zh-CN" sz="2000" b="1" i="1" dirty="0">
                <a:solidFill>
                  <a:srgbClr val="336699"/>
                </a:solidFill>
                <a:effectLst>
                  <a:outerShdw blurRad="38100" dist="38100" dir="2700000" algn="tl">
                    <a:srgbClr val="C0C0C0"/>
                  </a:outerShdw>
                </a:effectLst>
              </a:rPr>
              <a:t>Ask behavioral questions</a:t>
            </a:r>
            <a:r>
              <a:rPr lang="en-US" altLang="zh-CN" sz="2000" b="1" dirty="0">
                <a:solidFill>
                  <a:srgbClr val="336699"/>
                </a:solidFill>
                <a:effectLst>
                  <a:outerShdw blurRad="38100" dist="38100" dir="2700000" algn="tl">
                    <a:srgbClr val="C0C0C0"/>
                  </a:outerShdw>
                </a:effectLst>
              </a:rPr>
              <a:t> that require applicants to give detailed accounts of actual job behaviors.</a:t>
            </a:r>
          </a:p>
          <a:p>
            <a:pPr marL="401638" indent="-401638">
              <a:spcBef>
                <a:spcPct val="50000"/>
              </a:spcBef>
              <a:buClr>
                <a:schemeClr val="tx1"/>
              </a:buClr>
              <a:buFontTx/>
              <a:buAutoNum type="arabicPeriod"/>
              <a:defRPr/>
            </a:pPr>
            <a:r>
              <a:rPr lang="en-US" altLang="zh-CN" sz="2000" b="1" dirty="0">
                <a:solidFill>
                  <a:srgbClr val="336699"/>
                </a:solidFill>
                <a:effectLst>
                  <a:outerShdw blurRad="38100" dist="38100" dir="2700000" algn="tl">
                    <a:srgbClr val="C0C0C0"/>
                  </a:outerShdw>
                </a:effectLst>
              </a:rPr>
              <a:t>Use a </a:t>
            </a:r>
            <a:r>
              <a:rPr lang="en-US" altLang="zh-CN" sz="2000" b="1" i="1" dirty="0">
                <a:solidFill>
                  <a:srgbClr val="336699"/>
                </a:solidFill>
                <a:effectLst>
                  <a:outerShdw blurRad="38100" dist="38100" dir="2700000" algn="tl">
                    <a:srgbClr val="C0C0C0"/>
                  </a:outerShdw>
                </a:effectLst>
              </a:rPr>
              <a:t>standardized evaluation form</a:t>
            </a:r>
            <a:r>
              <a:rPr lang="en-US" altLang="zh-CN" sz="2000" b="1" dirty="0">
                <a:solidFill>
                  <a:srgbClr val="336699"/>
                </a:solidFill>
                <a:effectLst>
                  <a:outerShdw blurRad="38100" dist="38100" dir="2700000" algn="tl">
                    <a:srgbClr val="C0C0C0"/>
                  </a:outerShdw>
                </a:effectLst>
              </a:rPr>
              <a:t>.</a:t>
            </a:r>
          </a:p>
          <a:p>
            <a:pPr marL="401638" indent="-401638">
              <a:spcBef>
                <a:spcPct val="50000"/>
              </a:spcBef>
              <a:buClr>
                <a:schemeClr val="tx1"/>
              </a:buClr>
              <a:buFontTx/>
              <a:buAutoNum type="arabicPeriod"/>
              <a:defRPr/>
            </a:pPr>
            <a:r>
              <a:rPr lang="en-US" altLang="zh-CN" sz="2000" b="1" i="1" dirty="0">
                <a:solidFill>
                  <a:srgbClr val="336699"/>
                </a:solidFill>
                <a:effectLst>
                  <a:outerShdw blurRad="38100" dist="38100" dir="2700000" algn="tl">
                    <a:srgbClr val="C0C0C0"/>
                  </a:outerShdw>
                </a:effectLst>
              </a:rPr>
              <a:t>Take notes</a:t>
            </a:r>
            <a:r>
              <a:rPr lang="en-US" altLang="zh-CN" sz="2000" b="1" dirty="0">
                <a:solidFill>
                  <a:srgbClr val="336699"/>
                </a:solidFill>
                <a:effectLst>
                  <a:outerShdw blurRad="38100" dist="38100" dir="2700000" algn="tl">
                    <a:srgbClr val="C0C0C0"/>
                  </a:outerShdw>
                </a:effectLst>
              </a:rPr>
              <a:t> during the interview.</a:t>
            </a:r>
          </a:p>
          <a:p>
            <a:pPr marL="401638" indent="-401638">
              <a:spcBef>
                <a:spcPct val="50000"/>
              </a:spcBef>
              <a:buClr>
                <a:schemeClr val="tx1"/>
              </a:buClr>
              <a:buFontTx/>
              <a:buAutoNum type="arabicPeriod"/>
              <a:defRPr/>
            </a:pPr>
            <a:r>
              <a:rPr lang="en-US" altLang="zh-CN" sz="2000" b="1" i="1" dirty="0">
                <a:solidFill>
                  <a:srgbClr val="336699"/>
                </a:solidFill>
                <a:effectLst>
                  <a:outerShdw blurRad="38100" dist="38100" dir="2700000" algn="tl">
                    <a:srgbClr val="C0C0C0"/>
                  </a:outerShdw>
                </a:effectLst>
              </a:rPr>
              <a:t>Avoid short interviews</a:t>
            </a:r>
            <a:r>
              <a:rPr lang="en-US" altLang="zh-CN" sz="2000" b="1" dirty="0">
                <a:solidFill>
                  <a:srgbClr val="336699"/>
                </a:solidFill>
                <a:effectLst>
                  <a:outerShdw blurRad="38100" dist="38100" dir="2700000" algn="tl">
                    <a:srgbClr val="C0C0C0"/>
                  </a:outerShdw>
                </a:effectLst>
              </a:rPr>
              <a:t> that encourage premature decision making.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76549">
                                            <p:txEl>
                                              <p:pRg st="0" end="0"/>
                                            </p:txEl>
                                          </p:spTgt>
                                        </p:tgtEl>
                                        <p:attrNameLst>
                                          <p:attrName>style.visibility</p:attrName>
                                        </p:attrNameLst>
                                      </p:cBhvr>
                                      <p:to>
                                        <p:strVal val="visible"/>
                                      </p:to>
                                    </p:set>
                                    <p:animEffect transition="in" filter="wipe(down)">
                                      <p:cBhvr>
                                        <p:cTn id="7" dur="500"/>
                                        <p:tgtEl>
                                          <p:spTgt spid="876549">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76549">
                                            <p:txEl>
                                              <p:pRg st="1" end="1"/>
                                            </p:txEl>
                                          </p:spTgt>
                                        </p:tgtEl>
                                        <p:attrNameLst>
                                          <p:attrName>style.visibility</p:attrName>
                                        </p:attrNameLst>
                                      </p:cBhvr>
                                      <p:to>
                                        <p:strVal val="visible"/>
                                      </p:to>
                                    </p:set>
                                    <p:animEffect transition="in" filter="wipe(down)">
                                      <p:cBhvr>
                                        <p:cTn id="11" dur="500"/>
                                        <p:tgtEl>
                                          <p:spTgt spid="876549">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76549">
                                            <p:txEl>
                                              <p:pRg st="2" end="2"/>
                                            </p:txEl>
                                          </p:spTgt>
                                        </p:tgtEl>
                                        <p:attrNameLst>
                                          <p:attrName>style.visibility</p:attrName>
                                        </p:attrNameLst>
                                      </p:cBhvr>
                                      <p:to>
                                        <p:strVal val="visible"/>
                                      </p:to>
                                    </p:set>
                                    <p:animEffect transition="in" filter="wipe(down)">
                                      <p:cBhvr>
                                        <p:cTn id="15" dur="500"/>
                                        <p:tgtEl>
                                          <p:spTgt spid="876549">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76549">
                                            <p:txEl>
                                              <p:pRg st="3" end="3"/>
                                            </p:txEl>
                                          </p:spTgt>
                                        </p:tgtEl>
                                        <p:attrNameLst>
                                          <p:attrName>style.visibility</p:attrName>
                                        </p:attrNameLst>
                                      </p:cBhvr>
                                      <p:to>
                                        <p:strVal val="visible"/>
                                      </p:to>
                                    </p:set>
                                    <p:animEffect transition="in" filter="wipe(down)">
                                      <p:cBhvr>
                                        <p:cTn id="19" dur="500"/>
                                        <p:tgtEl>
                                          <p:spTgt spid="876549">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76549">
                                            <p:txEl>
                                              <p:pRg st="4" end="4"/>
                                            </p:txEl>
                                          </p:spTgt>
                                        </p:tgtEl>
                                        <p:attrNameLst>
                                          <p:attrName>style.visibility</p:attrName>
                                        </p:attrNameLst>
                                      </p:cBhvr>
                                      <p:to>
                                        <p:strVal val="visible"/>
                                      </p:to>
                                    </p:set>
                                    <p:animEffect transition="in" filter="wipe(down)">
                                      <p:cBhvr>
                                        <p:cTn id="23" dur="500"/>
                                        <p:tgtEl>
                                          <p:spTgt spid="876549">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876549">
                                            <p:txEl>
                                              <p:pRg st="5" end="5"/>
                                            </p:txEl>
                                          </p:spTgt>
                                        </p:tgtEl>
                                        <p:attrNameLst>
                                          <p:attrName>style.visibility</p:attrName>
                                        </p:attrNameLst>
                                      </p:cBhvr>
                                      <p:to>
                                        <p:strVal val="visible"/>
                                      </p:to>
                                    </p:set>
                                    <p:animEffect transition="in" filter="wipe(down)">
                                      <p:cBhvr>
                                        <p:cTn id="27" dur="500"/>
                                        <p:tgtEl>
                                          <p:spTgt spid="876549">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876549">
                                            <p:txEl>
                                              <p:pRg st="6" end="6"/>
                                            </p:txEl>
                                          </p:spTgt>
                                        </p:tgtEl>
                                        <p:attrNameLst>
                                          <p:attrName>style.visibility</p:attrName>
                                        </p:attrNameLst>
                                      </p:cBhvr>
                                      <p:to>
                                        <p:strVal val="visible"/>
                                      </p:to>
                                    </p:set>
                                    <p:animEffect transition="in" filter="wipe(down)">
                                      <p:cBhvr>
                                        <p:cTn id="31" dur="500"/>
                                        <p:tgtEl>
                                          <p:spTgt spid="8765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152400" y="579438"/>
            <a:ext cx="8077200" cy="641350"/>
          </a:xfrm>
        </p:spPr>
        <p:txBody>
          <a:bodyPr/>
          <a:lstStyle/>
          <a:p>
            <a:pPr marL="1482725" indent="-1482725" eaLnBrk="1" hangingPunct="1">
              <a:defRPr/>
            </a:pPr>
            <a:r>
              <a:rPr lang="en-US" altLang="zh-CN" sz="1800" dirty="0" smtClean="0">
                <a:solidFill>
                  <a:schemeClr val="tx1"/>
                </a:solidFill>
                <a:ea typeface="宋体" pitchFamily="2" charset="-122"/>
              </a:rPr>
              <a:t>Exhibit 12–9	Examples of “Can’t Ask and Can Ask” Interview Questions for Managers*</a:t>
            </a:r>
          </a:p>
        </p:txBody>
      </p:sp>
      <p:sp>
        <p:nvSpPr>
          <p:cNvPr id="406532" name="Line 3"/>
          <p:cNvSpPr>
            <a:spLocks noChangeShapeType="1"/>
          </p:cNvSpPr>
          <p:nvPr/>
        </p:nvSpPr>
        <p:spPr bwMode="auto">
          <a:xfrm>
            <a:off x="228600" y="1219200"/>
            <a:ext cx="7924800" cy="0"/>
          </a:xfrm>
          <a:prstGeom prst="line">
            <a:avLst/>
          </a:prstGeom>
          <a:noFill/>
          <a:ln w="19050">
            <a:solidFill>
              <a:srgbClr val="996633"/>
            </a:solidFill>
            <a:round/>
            <a:headEnd/>
            <a:tailEnd/>
          </a:ln>
        </p:spPr>
        <p:txBody>
          <a:bodyPr wrap="none"/>
          <a:lstStyle/>
          <a:p>
            <a:endParaRPr lang="en-US"/>
          </a:p>
        </p:txBody>
      </p:sp>
      <p:sp>
        <p:nvSpPr>
          <p:cNvPr id="406533" name="Line 4"/>
          <p:cNvSpPr>
            <a:spLocks noChangeShapeType="1"/>
          </p:cNvSpPr>
          <p:nvPr/>
        </p:nvSpPr>
        <p:spPr bwMode="auto">
          <a:xfrm>
            <a:off x="228600" y="565150"/>
            <a:ext cx="7924800" cy="0"/>
          </a:xfrm>
          <a:prstGeom prst="line">
            <a:avLst/>
          </a:prstGeom>
          <a:noFill/>
          <a:ln w="19050">
            <a:solidFill>
              <a:srgbClr val="996633"/>
            </a:solidFill>
            <a:round/>
            <a:headEnd/>
            <a:tailEnd/>
          </a:ln>
        </p:spPr>
        <p:txBody>
          <a:bodyPr wrap="none"/>
          <a:lstStyle/>
          <a:p>
            <a:endParaRPr lang="en-US"/>
          </a:p>
        </p:txBody>
      </p:sp>
      <p:sp>
        <p:nvSpPr>
          <p:cNvPr id="878597" name="Rectangle 5"/>
          <p:cNvSpPr>
            <a:spLocks noChangeArrowheads="1"/>
          </p:cNvSpPr>
          <p:nvPr/>
        </p:nvSpPr>
        <p:spPr bwMode="auto">
          <a:xfrm>
            <a:off x="228600" y="1524000"/>
            <a:ext cx="3810000" cy="3806825"/>
          </a:xfrm>
          <a:prstGeom prst="rect">
            <a:avLst/>
          </a:prstGeom>
          <a:noFill/>
          <a:ln w="9525">
            <a:noFill/>
            <a:miter lim="800000"/>
            <a:headEnd/>
            <a:tailEnd/>
          </a:ln>
          <a:effectLst/>
        </p:spPr>
        <p:txBody>
          <a:bodyPr/>
          <a:lstStyle/>
          <a:p>
            <a:pPr marL="222250" indent="-222250">
              <a:spcBef>
                <a:spcPct val="40000"/>
              </a:spcBef>
              <a:buClr>
                <a:schemeClr val="tx1"/>
              </a:buClr>
              <a:defRPr/>
            </a:pPr>
            <a:r>
              <a:rPr lang="en-US" altLang="zh-CN" sz="2400" b="1" dirty="0">
                <a:solidFill>
                  <a:srgbClr val="336699"/>
                </a:solidFill>
                <a:effectLst>
                  <a:outerShdw blurRad="38100" dist="38100" dir="2700000" algn="tl">
                    <a:srgbClr val="C0C0C0"/>
                  </a:outerShdw>
                </a:effectLst>
              </a:rPr>
              <a:t>Can’t Ask</a:t>
            </a:r>
          </a:p>
          <a:p>
            <a:pPr marL="568325" lvl="1" indent="-22701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What’s your birth date? or How old are you?</a:t>
            </a:r>
          </a:p>
          <a:p>
            <a:pPr marL="568325" lvl="1" indent="-22701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What’s your marital status? or Do you plan to have a family?</a:t>
            </a:r>
          </a:p>
          <a:p>
            <a:pPr marL="568325" lvl="1" indent="-22701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What’s your native language?</a:t>
            </a:r>
          </a:p>
          <a:p>
            <a:pPr marL="568325" lvl="1" indent="-22701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Have you ever been arrested?</a:t>
            </a:r>
          </a:p>
        </p:txBody>
      </p:sp>
      <p:sp>
        <p:nvSpPr>
          <p:cNvPr id="878598" name="Rectangle 6"/>
          <p:cNvSpPr>
            <a:spLocks noChangeArrowheads="1"/>
          </p:cNvSpPr>
          <p:nvPr/>
        </p:nvSpPr>
        <p:spPr bwMode="auto">
          <a:xfrm>
            <a:off x="4038600" y="1524000"/>
            <a:ext cx="3975100" cy="4114800"/>
          </a:xfrm>
          <a:prstGeom prst="rect">
            <a:avLst/>
          </a:prstGeom>
          <a:noFill/>
          <a:ln w="9525">
            <a:noFill/>
            <a:miter lim="800000"/>
            <a:headEnd/>
            <a:tailEnd/>
          </a:ln>
          <a:effectLst/>
        </p:spPr>
        <p:txBody>
          <a:bodyPr/>
          <a:lstStyle/>
          <a:p>
            <a:pPr marL="222250" indent="-222250">
              <a:spcBef>
                <a:spcPct val="40000"/>
              </a:spcBef>
              <a:buClr>
                <a:schemeClr val="tx1"/>
              </a:buClr>
              <a:defRPr/>
            </a:pPr>
            <a:r>
              <a:rPr lang="en-US" altLang="zh-CN" sz="2400" b="1" dirty="0">
                <a:solidFill>
                  <a:srgbClr val="336699"/>
                </a:solidFill>
                <a:effectLst>
                  <a:outerShdw blurRad="38100" dist="38100" dir="2700000" algn="tl">
                    <a:srgbClr val="C0C0C0"/>
                  </a:outerShdw>
                </a:effectLst>
              </a:rPr>
              <a:t>Can Ask</a:t>
            </a:r>
          </a:p>
          <a:p>
            <a:pPr marL="625475" lvl="1" indent="-28416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Are you over 18?</a:t>
            </a:r>
          </a:p>
          <a:p>
            <a:pPr marL="625475" lvl="1" indent="-28416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Would you relocate?</a:t>
            </a:r>
          </a:p>
          <a:p>
            <a:pPr marL="625475" lvl="1" indent="-28416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Are you authorized to work in the United States?</a:t>
            </a:r>
          </a:p>
          <a:p>
            <a:pPr marL="625475" lvl="1" indent="-284163">
              <a:spcBef>
                <a:spcPct val="40000"/>
              </a:spcBef>
              <a:buClr>
                <a:schemeClr val="bg2"/>
              </a:buClr>
              <a:buFontTx/>
              <a:buChar char="•"/>
              <a:defRPr/>
            </a:pPr>
            <a:r>
              <a:rPr lang="en-US" altLang="zh-CN" sz="2000" b="1" dirty="0">
                <a:solidFill>
                  <a:srgbClr val="996633"/>
                </a:solidFill>
                <a:effectLst>
                  <a:outerShdw blurRad="38100" dist="38100" dir="2700000" algn="tl">
                    <a:srgbClr val="C0C0C0"/>
                  </a:outerShdw>
                </a:effectLst>
              </a:rPr>
              <a:t>Have you ever been convicted of [fill in the blank]?—The crime must be reasonably related to the performance of the job.</a:t>
            </a:r>
          </a:p>
        </p:txBody>
      </p:sp>
      <p:sp>
        <p:nvSpPr>
          <p:cNvPr id="406536" name="Rectangle 7"/>
          <p:cNvSpPr>
            <a:spLocks noChangeArrowheads="1"/>
          </p:cNvSpPr>
          <p:nvPr/>
        </p:nvSpPr>
        <p:spPr bwMode="auto">
          <a:xfrm>
            <a:off x="304800" y="5761038"/>
            <a:ext cx="4648200" cy="639762"/>
          </a:xfrm>
          <a:prstGeom prst="rect">
            <a:avLst/>
          </a:prstGeom>
          <a:noFill/>
          <a:ln w="9525">
            <a:noFill/>
            <a:miter lim="800000"/>
            <a:headEnd/>
            <a:tailEnd/>
          </a:ln>
        </p:spPr>
        <p:txBody>
          <a:bodyPr>
            <a:spAutoFit/>
          </a:bodyPr>
          <a:lstStyle/>
          <a:p>
            <a:pPr marL="115888" indent="-115888"/>
            <a:r>
              <a:rPr lang="en-US" altLang="zh-CN" sz="1200" b="1" dirty="0"/>
              <a:t>* Note: Managers should be aware that there are numerous other “can and can’t ask” questions. Be sure to always check with your HR department for specific guidance.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a:xfrm>
            <a:off x="76200" y="579438"/>
            <a:ext cx="8077200" cy="366712"/>
          </a:xfrm>
        </p:spPr>
        <p:txBody>
          <a:bodyPr/>
          <a:lstStyle/>
          <a:p>
            <a:pPr eaLnBrk="1" hangingPunct="1">
              <a:tabLst>
                <a:tab pos="1597025" algn="l"/>
              </a:tabLst>
              <a:defRPr/>
            </a:pPr>
            <a:r>
              <a:rPr lang="en-US" altLang="zh-CN" sz="1800" smtClean="0">
                <a:solidFill>
                  <a:schemeClr val="tx1"/>
                </a:solidFill>
                <a:ea typeface="宋体" pitchFamily="2" charset="-122"/>
              </a:rPr>
              <a:t>Exhibit 12–10	Quality of Selection Devices as Predictors</a:t>
            </a:r>
          </a:p>
        </p:txBody>
      </p:sp>
      <p:sp>
        <p:nvSpPr>
          <p:cNvPr id="407556" name="Line 3"/>
          <p:cNvSpPr>
            <a:spLocks noChangeShapeType="1"/>
          </p:cNvSpPr>
          <p:nvPr/>
        </p:nvSpPr>
        <p:spPr bwMode="auto">
          <a:xfrm>
            <a:off x="152400" y="968375"/>
            <a:ext cx="7924800" cy="0"/>
          </a:xfrm>
          <a:prstGeom prst="line">
            <a:avLst/>
          </a:prstGeom>
          <a:noFill/>
          <a:ln w="19050">
            <a:solidFill>
              <a:srgbClr val="996633"/>
            </a:solidFill>
            <a:round/>
            <a:headEnd/>
            <a:tailEnd/>
          </a:ln>
        </p:spPr>
        <p:txBody>
          <a:bodyPr wrap="none"/>
          <a:lstStyle/>
          <a:p>
            <a:endParaRPr lang="en-US"/>
          </a:p>
        </p:txBody>
      </p:sp>
      <p:sp>
        <p:nvSpPr>
          <p:cNvPr id="407557" name="Line 4"/>
          <p:cNvSpPr>
            <a:spLocks noChangeShapeType="1"/>
          </p:cNvSpPr>
          <p:nvPr/>
        </p:nvSpPr>
        <p:spPr bwMode="auto">
          <a:xfrm>
            <a:off x="152400" y="565150"/>
            <a:ext cx="7924800" cy="0"/>
          </a:xfrm>
          <a:prstGeom prst="line">
            <a:avLst/>
          </a:prstGeom>
          <a:noFill/>
          <a:ln w="19050">
            <a:solidFill>
              <a:srgbClr val="996633"/>
            </a:solidFill>
            <a:round/>
            <a:headEnd/>
            <a:tailEnd/>
          </a:ln>
        </p:spPr>
        <p:txBody>
          <a:bodyPr wrap="none"/>
          <a:lstStyle/>
          <a:p>
            <a:endParaRPr lang="en-US"/>
          </a:p>
        </p:txBody>
      </p:sp>
      <p:pic>
        <p:nvPicPr>
          <p:cNvPr id="407558" name="Picture 5"/>
          <p:cNvPicPr>
            <a:picLocks noChangeAspect="1" noChangeArrowheads="1"/>
          </p:cNvPicPr>
          <p:nvPr/>
        </p:nvPicPr>
        <p:blipFill>
          <a:blip r:embed="rId3"/>
          <a:srcRect/>
          <a:stretch>
            <a:fillRect/>
          </a:stretch>
        </p:blipFill>
        <p:spPr bwMode="auto">
          <a:xfrm>
            <a:off x="509588" y="1524000"/>
            <a:ext cx="8124825" cy="3419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Other Selection Approaches (cont’d)</a:t>
            </a:r>
          </a:p>
        </p:txBody>
      </p:sp>
      <p:sp>
        <p:nvSpPr>
          <p:cNvPr id="882691" name="Rectangle 3"/>
          <p:cNvSpPr>
            <a:spLocks noGrp="1" noChangeArrowheads="1"/>
          </p:cNvSpPr>
          <p:nvPr>
            <p:ph idx="1"/>
          </p:nvPr>
        </p:nvSpPr>
        <p:spPr/>
        <p:txBody>
          <a:bodyPr/>
          <a:lstStyle/>
          <a:p>
            <a:pPr eaLnBrk="1" hangingPunct="1">
              <a:defRPr/>
            </a:pPr>
            <a:r>
              <a:rPr lang="en-US" altLang="zh-CN" dirty="0" smtClean="0">
                <a:ea typeface="宋体" pitchFamily="2" charset="-122"/>
              </a:rPr>
              <a:t>Realistic Job Preview (RJP)</a:t>
            </a:r>
          </a:p>
          <a:p>
            <a:pPr lvl="1" eaLnBrk="1" hangingPunct="1">
              <a:defRPr/>
            </a:pPr>
            <a:r>
              <a:rPr lang="en-US" altLang="zh-CN" dirty="0" smtClean="0">
                <a:ea typeface="宋体" pitchFamily="2" charset="-122"/>
              </a:rPr>
              <a:t>The process of relating to an applicant both the positive and the negative aspects of the job.</a:t>
            </a:r>
          </a:p>
          <a:p>
            <a:pPr lvl="2" eaLnBrk="1" hangingPunct="1">
              <a:defRPr/>
            </a:pPr>
            <a:r>
              <a:rPr lang="en-US" altLang="zh-CN" dirty="0" smtClean="0">
                <a:ea typeface="宋体" pitchFamily="2" charset="-122"/>
              </a:rPr>
              <a:t>Encourages mismatched applicants to withdraw.</a:t>
            </a:r>
          </a:p>
          <a:p>
            <a:pPr lvl="2" eaLnBrk="1" hangingPunct="1">
              <a:defRPr/>
            </a:pPr>
            <a:r>
              <a:rPr lang="en-US" altLang="zh-CN" dirty="0" smtClean="0">
                <a:ea typeface="宋体" pitchFamily="2" charset="-122"/>
              </a:rPr>
              <a:t>Aligns successful applicants’ expectations with actual job conditions; reducing turnover.</a:t>
            </a:r>
          </a:p>
          <a:p>
            <a:pPr lvl="2" eaLnBrk="1" hangingPunct="1">
              <a:defRPr/>
            </a:pPr>
            <a:endParaRPr lang="en-US" altLang="zh-CN" dirty="0" smtClean="0">
              <a:ea typeface="宋体"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pPr eaLnBrk="1" hangingPunct="1">
              <a:defRPr/>
            </a:pPr>
            <a:r>
              <a:rPr lang="en-US" altLang="zh-CN" smtClean="0">
                <a:ea typeface="宋体" pitchFamily="2" charset="-122"/>
              </a:rPr>
              <a:t>Orientation</a:t>
            </a:r>
          </a:p>
        </p:txBody>
      </p:sp>
      <p:sp>
        <p:nvSpPr>
          <p:cNvPr id="884739" name="Rectangle 3"/>
          <p:cNvSpPr>
            <a:spLocks noGrp="1" noChangeArrowheads="1"/>
          </p:cNvSpPr>
          <p:nvPr>
            <p:ph idx="1"/>
          </p:nvPr>
        </p:nvSpPr>
        <p:spPr/>
        <p:txBody>
          <a:bodyPr/>
          <a:lstStyle/>
          <a:p>
            <a:pPr eaLnBrk="1" hangingPunct="1">
              <a:spcBef>
                <a:spcPct val="40000"/>
              </a:spcBef>
              <a:defRPr/>
            </a:pPr>
            <a:r>
              <a:rPr lang="en-US" altLang="zh-CN" dirty="0" smtClean="0">
                <a:ea typeface="宋体" pitchFamily="2" charset="-122"/>
              </a:rPr>
              <a:t>Transitioning a new employee into the organization.</a:t>
            </a:r>
          </a:p>
          <a:p>
            <a:pPr lvl="1" eaLnBrk="1" hangingPunct="1">
              <a:spcBef>
                <a:spcPct val="40000"/>
              </a:spcBef>
              <a:defRPr/>
            </a:pPr>
            <a:r>
              <a:rPr lang="en-US" altLang="zh-CN" dirty="0" smtClean="0">
                <a:ea typeface="宋体" pitchFamily="2" charset="-122"/>
              </a:rPr>
              <a:t>Work-unit orientation</a:t>
            </a:r>
          </a:p>
          <a:p>
            <a:pPr lvl="2" eaLnBrk="1" hangingPunct="1">
              <a:spcBef>
                <a:spcPct val="40000"/>
              </a:spcBef>
              <a:defRPr/>
            </a:pPr>
            <a:r>
              <a:rPr lang="en-US" altLang="zh-CN" dirty="0" smtClean="0">
                <a:ea typeface="宋体" pitchFamily="2" charset="-122"/>
              </a:rPr>
              <a:t>Familiarizes new employee with work-unit goals</a:t>
            </a:r>
          </a:p>
          <a:p>
            <a:pPr lvl="2" eaLnBrk="1" hangingPunct="1">
              <a:spcBef>
                <a:spcPct val="40000"/>
              </a:spcBef>
              <a:defRPr/>
            </a:pPr>
            <a:r>
              <a:rPr lang="en-US" altLang="zh-CN" dirty="0" smtClean="0">
                <a:ea typeface="宋体" pitchFamily="2" charset="-122"/>
              </a:rPr>
              <a:t>Clarifies how his or her job contributes to unit goals</a:t>
            </a:r>
          </a:p>
          <a:p>
            <a:pPr lvl="2" eaLnBrk="1" hangingPunct="1">
              <a:spcBef>
                <a:spcPct val="40000"/>
              </a:spcBef>
              <a:defRPr/>
            </a:pPr>
            <a:r>
              <a:rPr lang="en-US" altLang="zh-CN" dirty="0" smtClean="0">
                <a:ea typeface="宋体" pitchFamily="2" charset="-122"/>
              </a:rPr>
              <a:t>Introduces he or she to his or her coworkers</a:t>
            </a:r>
          </a:p>
          <a:p>
            <a:pPr lvl="1" eaLnBrk="1" hangingPunct="1">
              <a:spcBef>
                <a:spcPct val="40000"/>
              </a:spcBef>
              <a:defRPr/>
            </a:pPr>
            <a:r>
              <a:rPr lang="en-US" altLang="zh-CN" dirty="0" smtClean="0">
                <a:ea typeface="宋体" pitchFamily="2" charset="-122"/>
              </a:rPr>
              <a:t>Organization orientation</a:t>
            </a:r>
          </a:p>
          <a:p>
            <a:pPr lvl="2" eaLnBrk="1" hangingPunct="1">
              <a:spcBef>
                <a:spcPct val="40000"/>
              </a:spcBef>
              <a:defRPr/>
            </a:pPr>
            <a:r>
              <a:rPr lang="en-US" altLang="zh-CN" dirty="0" smtClean="0">
                <a:ea typeface="宋体" pitchFamily="2" charset="-122"/>
              </a:rPr>
              <a:t>Informs new employee about the organization’s objectives, history, philosophy, procedures, and rules.</a:t>
            </a:r>
          </a:p>
          <a:p>
            <a:pPr lvl="2" eaLnBrk="1" hangingPunct="1">
              <a:spcBef>
                <a:spcPct val="40000"/>
              </a:spcBef>
              <a:defRPr/>
            </a:pPr>
            <a:r>
              <a:rPr lang="en-US" altLang="zh-CN" dirty="0" smtClean="0">
                <a:ea typeface="宋体" pitchFamily="2" charset="-122"/>
              </a:rPr>
              <a:t>Includes a tour of the entire facility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304800" y="457200"/>
            <a:ext cx="8077200" cy="930275"/>
          </a:xfrm>
        </p:spPr>
        <p:txBody>
          <a:bodyPr>
            <a:normAutofit fontScale="90000"/>
          </a:bodyPr>
          <a:lstStyle/>
          <a:p>
            <a:pPr eaLnBrk="1" hangingPunct="1">
              <a:lnSpc>
                <a:spcPct val="110000"/>
              </a:lnSpc>
              <a:defRPr/>
            </a:pPr>
            <a:r>
              <a:rPr lang="en-US" altLang="zh-CN" sz="2800" dirty="0" smtClean="0">
                <a:solidFill>
                  <a:srgbClr val="996633"/>
                </a:solidFill>
                <a:ea typeface="宋体" pitchFamily="2" charset="-122"/>
              </a:rPr>
              <a:t>L E A R N I N G  O U T L I N E  (cont’d) </a:t>
            </a:r>
            <a:br>
              <a:rPr lang="en-US" altLang="zh-CN" sz="2800" dirty="0" smtClean="0">
                <a:solidFill>
                  <a:srgbClr val="996633"/>
                </a:solidFill>
                <a:ea typeface="宋体" pitchFamily="2" charset="-122"/>
              </a:rPr>
            </a:br>
            <a:r>
              <a:rPr lang="en-US" altLang="zh-CN" sz="2200" i="1" dirty="0" smtClean="0">
                <a:solidFill>
                  <a:srgbClr val="336699"/>
                </a:solidFill>
                <a:latin typeface="Times New Roman" pitchFamily="18" charset="0"/>
                <a:ea typeface="宋体" pitchFamily="2" charset="-122"/>
              </a:rPr>
              <a:t>Follow this Learning Outline as you read and study this chapter.</a:t>
            </a:r>
          </a:p>
        </p:txBody>
      </p:sp>
      <p:sp>
        <p:nvSpPr>
          <p:cNvPr id="829443" name="Rectangle 3"/>
          <p:cNvSpPr>
            <a:spLocks noGrp="1" noChangeArrowheads="1"/>
          </p:cNvSpPr>
          <p:nvPr>
            <p:ph idx="1"/>
          </p:nvPr>
        </p:nvSpPr>
        <p:spPr>
          <a:xfrm>
            <a:off x="609600" y="1600200"/>
            <a:ext cx="7645400" cy="4495800"/>
          </a:xfrm>
        </p:spPr>
        <p:txBody>
          <a:bodyPr/>
          <a:lstStyle/>
          <a:p>
            <a:pPr marL="0" indent="0" eaLnBrk="1" hangingPunct="1">
              <a:spcBef>
                <a:spcPct val="35000"/>
              </a:spcBef>
              <a:buFontTx/>
              <a:buNone/>
              <a:defRPr/>
            </a:pPr>
            <a:r>
              <a:rPr lang="en-US" altLang="zh-CN" sz="2400" b="1" dirty="0" smtClean="0">
                <a:solidFill>
                  <a:srgbClr val="993300"/>
                </a:solidFill>
                <a:ea typeface="宋体" pitchFamily="2" charset="-122"/>
              </a:rPr>
              <a:t>Human Resource Planning; Recruitment/ </a:t>
            </a:r>
            <a:r>
              <a:rPr lang="en-US" altLang="zh-CN" sz="2400" b="1" dirty="0" err="1" smtClean="0">
                <a:solidFill>
                  <a:srgbClr val="993300"/>
                </a:solidFill>
                <a:ea typeface="宋体" pitchFamily="2" charset="-122"/>
              </a:rPr>
              <a:t>Decruitment</a:t>
            </a:r>
            <a:r>
              <a:rPr lang="en-US" altLang="zh-CN" sz="2400" b="1" dirty="0" smtClean="0">
                <a:solidFill>
                  <a:srgbClr val="993300"/>
                </a:solidFill>
                <a:ea typeface="宋体" pitchFamily="2" charset="-122"/>
              </a:rPr>
              <a:t>; Selection; Orientation; Training</a:t>
            </a:r>
          </a:p>
          <a:p>
            <a:pPr marL="398463" lvl="1" indent="-173038" eaLnBrk="1" hangingPunct="1">
              <a:spcBef>
                <a:spcPct val="35000"/>
              </a:spcBef>
              <a:buFontTx/>
              <a:buChar char="•"/>
              <a:defRPr/>
            </a:pPr>
            <a:r>
              <a:rPr lang="en-US" altLang="zh-CN" sz="2000" b="1" dirty="0" smtClean="0">
                <a:solidFill>
                  <a:schemeClr val="tx1"/>
                </a:solidFill>
                <a:ea typeface="宋体" pitchFamily="2" charset="-122"/>
              </a:rPr>
              <a:t>Contrast job analysis, job description, and job specification.</a:t>
            </a:r>
          </a:p>
          <a:p>
            <a:pPr marL="398463" lvl="1" indent="-173038" eaLnBrk="1" hangingPunct="1">
              <a:spcBef>
                <a:spcPct val="35000"/>
              </a:spcBef>
              <a:buFontTx/>
              <a:buChar char="•"/>
              <a:defRPr/>
            </a:pPr>
            <a:r>
              <a:rPr lang="en-US" altLang="zh-CN" sz="2000" b="1" dirty="0" smtClean="0">
                <a:solidFill>
                  <a:schemeClr val="tx1"/>
                </a:solidFill>
                <a:ea typeface="宋体" pitchFamily="2" charset="-122"/>
              </a:rPr>
              <a:t>Discuss the major sources of potential job candidates.</a:t>
            </a:r>
          </a:p>
          <a:p>
            <a:pPr marL="398463" lvl="1" indent="-173038" eaLnBrk="1" hangingPunct="1">
              <a:spcBef>
                <a:spcPct val="35000"/>
              </a:spcBef>
              <a:buFontTx/>
              <a:buChar char="•"/>
              <a:defRPr/>
            </a:pPr>
            <a:r>
              <a:rPr lang="en-US" altLang="zh-CN" sz="2000" b="1" dirty="0" smtClean="0">
                <a:solidFill>
                  <a:schemeClr val="tx1"/>
                </a:solidFill>
                <a:ea typeface="宋体" pitchFamily="2" charset="-122"/>
              </a:rPr>
              <a:t>Describe the different selection devices and which work best for different jobs.</a:t>
            </a:r>
          </a:p>
          <a:p>
            <a:pPr marL="398463" lvl="1" indent="-173038" eaLnBrk="1" hangingPunct="1">
              <a:spcBef>
                <a:spcPct val="35000"/>
              </a:spcBef>
              <a:buFontTx/>
              <a:buChar char="•"/>
              <a:defRPr/>
            </a:pPr>
            <a:r>
              <a:rPr lang="en-US" altLang="zh-CN" sz="2000" b="1" dirty="0" smtClean="0">
                <a:solidFill>
                  <a:schemeClr val="tx1"/>
                </a:solidFill>
                <a:ea typeface="宋体" pitchFamily="2" charset="-122"/>
              </a:rPr>
              <a:t>Tell what a realistic job preview is and why it’s important.</a:t>
            </a:r>
          </a:p>
          <a:p>
            <a:pPr marL="398463" lvl="1" indent="-173038" eaLnBrk="1" hangingPunct="1">
              <a:spcBef>
                <a:spcPct val="35000"/>
              </a:spcBef>
              <a:buFontTx/>
              <a:buChar char="•"/>
              <a:defRPr/>
            </a:pPr>
            <a:r>
              <a:rPr lang="en-US" altLang="zh-CN" sz="2000" b="1" dirty="0" smtClean="0">
                <a:solidFill>
                  <a:schemeClr val="tx1"/>
                </a:solidFill>
                <a:ea typeface="宋体" pitchFamily="2" charset="-122"/>
              </a:rPr>
              <a:t>Explain why orientation is so important.</a:t>
            </a:r>
          </a:p>
          <a:p>
            <a:pPr marL="398463" lvl="1" indent="-173038" eaLnBrk="1" hangingPunct="1">
              <a:spcBef>
                <a:spcPct val="35000"/>
              </a:spcBef>
              <a:buFontTx/>
              <a:buChar char="•"/>
              <a:defRPr/>
            </a:pPr>
            <a:r>
              <a:rPr lang="en-US" altLang="zh-CN" sz="2000" b="1" dirty="0" smtClean="0">
                <a:solidFill>
                  <a:schemeClr val="tx1"/>
                </a:solidFill>
                <a:ea typeface="宋体" pitchFamily="2" charset="-122"/>
              </a:rPr>
              <a:t>Describe the different types of training and how that training can be provided.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Effect transition="in" filter="wipe(left)">
                                      <p:cBhvr>
                                        <p:cTn id="7" dur="500"/>
                                        <p:tgtEl>
                                          <p:spTgt spid="82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43">
                                            <p:txEl>
                                              <p:pRg st="1" end="1"/>
                                            </p:txEl>
                                          </p:spTgt>
                                        </p:tgtEl>
                                        <p:attrNameLst>
                                          <p:attrName>style.visibility</p:attrName>
                                        </p:attrNameLst>
                                      </p:cBhvr>
                                      <p:to>
                                        <p:strVal val="visible"/>
                                      </p:to>
                                    </p:set>
                                    <p:animEffect transition="in" filter="wipe(left)">
                                      <p:cBhvr>
                                        <p:cTn id="12" dur="500"/>
                                        <p:tgtEl>
                                          <p:spTgt spid="82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43">
                                            <p:txEl>
                                              <p:pRg st="2" end="2"/>
                                            </p:txEl>
                                          </p:spTgt>
                                        </p:tgtEl>
                                        <p:attrNameLst>
                                          <p:attrName>style.visibility</p:attrName>
                                        </p:attrNameLst>
                                      </p:cBhvr>
                                      <p:to>
                                        <p:strVal val="visible"/>
                                      </p:to>
                                    </p:set>
                                    <p:animEffect transition="in" filter="wipe(left)">
                                      <p:cBhvr>
                                        <p:cTn id="17" dur="500"/>
                                        <p:tgtEl>
                                          <p:spTgt spid="82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43">
                                            <p:txEl>
                                              <p:pRg st="3" end="3"/>
                                            </p:txEl>
                                          </p:spTgt>
                                        </p:tgtEl>
                                        <p:attrNameLst>
                                          <p:attrName>style.visibility</p:attrName>
                                        </p:attrNameLst>
                                      </p:cBhvr>
                                      <p:to>
                                        <p:strVal val="visible"/>
                                      </p:to>
                                    </p:set>
                                    <p:animEffect transition="in" filter="wipe(left)">
                                      <p:cBhvr>
                                        <p:cTn id="22" dur="500"/>
                                        <p:tgtEl>
                                          <p:spTgt spid="829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443">
                                            <p:txEl>
                                              <p:pRg st="4" end="4"/>
                                            </p:txEl>
                                          </p:spTgt>
                                        </p:tgtEl>
                                        <p:attrNameLst>
                                          <p:attrName>style.visibility</p:attrName>
                                        </p:attrNameLst>
                                      </p:cBhvr>
                                      <p:to>
                                        <p:strVal val="visible"/>
                                      </p:to>
                                    </p:set>
                                    <p:animEffect transition="in" filter="wipe(left)">
                                      <p:cBhvr>
                                        <p:cTn id="27" dur="500"/>
                                        <p:tgtEl>
                                          <p:spTgt spid="829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443">
                                            <p:txEl>
                                              <p:pRg st="5" end="5"/>
                                            </p:txEl>
                                          </p:spTgt>
                                        </p:tgtEl>
                                        <p:attrNameLst>
                                          <p:attrName>style.visibility</p:attrName>
                                        </p:attrNameLst>
                                      </p:cBhvr>
                                      <p:to>
                                        <p:strVal val="visible"/>
                                      </p:to>
                                    </p:set>
                                    <p:animEffect transition="in" filter="wipe(left)">
                                      <p:cBhvr>
                                        <p:cTn id="32" dur="500"/>
                                        <p:tgtEl>
                                          <p:spTgt spid="829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9443">
                                            <p:txEl>
                                              <p:pRg st="6" end="6"/>
                                            </p:txEl>
                                          </p:spTgt>
                                        </p:tgtEl>
                                        <p:attrNameLst>
                                          <p:attrName>style.visibility</p:attrName>
                                        </p:attrNameLst>
                                      </p:cBhvr>
                                      <p:to>
                                        <p:strVal val="visible"/>
                                      </p:to>
                                    </p:set>
                                    <p:animEffect transition="in" filter="wipe(left)">
                                      <p:cBhvr>
                                        <p:cTn id="37" dur="500"/>
                                        <p:tgtEl>
                                          <p:spTgt spid="829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a:xfrm>
            <a:off x="76200" y="579438"/>
            <a:ext cx="8077200" cy="366712"/>
          </a:xfrm>
        </p:spPr>
        <p:txBody>
          <a:bodyPr/>
          <a:lstStyle/>
          <a:p>
            <a:pPr eaLnBrk="1" hangingPunct="1">
              <a:tabLst>
                <a:tab pos="1597025" algn="l"/>
              </a:tabLst>
              <a:defRPr/>
            </a:pPr>
            <a:r>
              <a:rPr lang="en-US" altLang="zh-CN" sz="1800" smtClean="0">
                <a:solidFill>
                  <a:schemeClr val="tx1"/>
                </a:solidFill>
                <a:ea typeface="宋体" pitchFamily="2" charset="-122"/>
              </a:rPr>
              <a:t>Exhibit 12–11	Types of Training</a:t>
            </a:r>
          </a:p>
        </p:txBody>
      </p:sp>
      <p:sp>
        <p:nvSpPr>
          <p:cNvPr id="410628" name="Line 3"/>
          <p:cNvSpPr>
            <a:spLocks noChangeShapeType="1"/>
          </p:cNvSpPr>
          <p:nvPr/>
        </p:nvSpPr>
        <p:spPr bwMode="auto">
          <a:xfrm>
            <a:off x="152400" y="968375"/>
            <a:ext cx="7924800" cy="0"/>
          </a:xfrm>
          <a:prstGeom prst="line">
            <a:avLst/>
          </a:prstGeom>
          <a:noFill/>
          <a:ln w="19050">
            <a:solidFill>
              <a:srgbClr val="996633"/>
            </a:solidFill>
            <a:round/>
            <a:headEnd/>
            <a:tailEnd/>
          </a:ln>
        </p:spPr>
        <p:txBody>
          <a:bodyPr wrap="none"/>
          <a:lstStyle/>
          <a:p>
            <a:endParaRPr lang="en-US"/>
          </a:p>
        </p:txBody>
      </p:sp>
      <p:sp>
        <p:nvSpPr>
          <p:cNvPr id="410629" name="Line 4"/>
          <p:cNvSpPr>
            <a:spLocks noChangeShapeType="1"/>
          </p:cNvSpPr>
          <p:nvPr/>
        </p:nvSpPr>
        <p:spPr bwMode="auto">
          <a:xfrm>
            <a:off x="152400" y="565150"/>
            <a:ext cx="7924800" cy="0"/>
          </a:xfrm>
          <a:prstGeom prst="line">
            <a:avLst/>
          </a:prstGeom>
          <a:noFill/>
          <a:ln w="19050">
            <a:solidFill>
              <a:srgbClr val="996633"/>
            </a:solidFill>
            <a:round/>
            <a:headEnd/>
            <a:tailEnd/>
          </a:ln>
        </p:spPr>
        <p:txBody>
          <a:bodyPr wrap="none"/>
          <a:lstStyle/>
          <a:p>
            <a:endParaRPr lang="en-US"/>
          </a:p>
        </p:txBody>
      </p:sp>
      <p:graphicFrame>
        <p:nvGraphicFramePr>
          <p:cNvPr id="886789" name="Group 5"/>
          <p:cNvGraphicFramePr>
            <a:graphicFrameLocks noGrp="1"/>
          </p:cNvGraphicFramePr>
          <p:nvPr/>
        </p:nvGraphicFramePr>
        <p:xfrm>
          <a:off x="304800" y="1371600"/>
          <a:ext cx="7772400" cy="3840480"/>
        </p:xfrm>
        <a:graphic>
          <a:graphicData uri="http://schemas.openxmlformats.org/drawingml/2006/table">
            <a:tbl>
              <a:tblPr/>
              <a:tblGrid>
                <a:gridCol w="1219200"/>
                <a:gridCol w="6553200"/>
              </a:tblGrid>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1" i="0" u="none" strike="noStrike" cap="none" normalizeH="0" baseline="0" dirty="0" smtClean="0">
                          <a:ln>
                            <a:noFill/>
                          </a:ln>
                          <a:solidFill>
                            <a:srgbClr val="336699"/>
                          </a:solidFill>
                          <a:effectLst>
                            <a:outerShdw blurRad="38100" dist="38100" dir="2700000" algn="tl">
                              <a:srgbClr val="C0C0C0"/>
                            </a:outerShdw>
                          </a:effectLst>
                          <a:latin typeface="Arial" pitchFamily="34" charset="0"/>
                          <a:ea typeface="宋体" pitchFamily="2" charset="-122"/>
                        </a:rPr>
                        <a:t>Type</a:t>
                      </a:r>
                      <a:endParaRPr kumimoji="0" lang="en-US" altLang="zh-CN" sz="2400" b="0" i="0" u="none" strike="noStrike" cap="none" normalizeH="0" baseline="0" dirty="0" smtClean="0">
                        <a:ln>
                          <a:noFill/>
                        </a:ln>
                        <a:solidFill>
                          <a:srgbClr val="336699"/>
                        </a:solidFill>
                        <a:effectLst>
                          <a:outerShdw blurRad="38100" dist="38100" dir="2700000" algn="tl">
                            <a:srgbClr val="C0C0C0"/>
                          </a:outerShdw>
                        </a:effectLst>
                        <a:latin typeface="Arial" pitchFamily="34" charset="0"/>
                        <a:ea typeface="宋体" pitchFamily="2" charset="-122"/>
                      </a:endParaRPr>
                    </a:p>
                  </a:txBody>
                  <a:tcPr horzOverflow="overflow">
                    <a:lnL cap="flat">
                      <a:noFill/>
                    </a:lnL>
                    <a:lnR>
                      <a:noFill/>
                    </a:lnR>
                    <a:lnT cap="flat">
                      <a:noFill/>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1"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Includes</a:t>
                      </a:r>
                      <a:endParaRPr kumimoji="0" lang="en-US" altLang="zh-CN" sz="24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endParaRPr>
                    </a:p>
                  </a:txBody>
                  <a:tcPr horzOverflow="overflow">
                    <a:lnL>
                      <a:noFill/>
                    </a:lnL>
                    <a:lnR cap="flat">
                      <a:noFill/>
                    </a:lnR>
                    <a:lnT cap="flat">
                      <a:noFill/>
                    </a:lnT>
                    <a:lnB w="12700" cap="flat" cmpd="sng" algn="ctr">
                      <a:solidFill>
                        <a:srgbClr val="336699"/>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5000"/>
                        </a:lnSpc>
                        <a:spcBef>
                          <a:spcPct val="20000"/>
                        </a:spcBef>
                        <a:spcAft>
                          <a:spcPct val="0"/>
                        </a:spcAft>
                        <a:buClr>
                          <a:schemeClr val="tx1"/>
                        </a:buClr>
                        <a:buSzTx/>
                        <a:buFontTx/>
                        <a:buNone/>
                        <a:tabLst/>
                      </a:pPr>
                      <a:r>
                        <a:rPr kumimoji="0" lang="en-US" altLang="zh-CN" sz="20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General</a:t>
                      </a:r>
                    </a:p>
                  </a:txBody>
                  <a:tcPr horzOverflow="overflow">
                    <a:lnL cap="flat">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20000"/>
                        </a:spcBef>
                        <a:spcAft>
                          <a:spcPct val="0"/>
                        </a:spcAft>
                        <a:buClr>
                          <a:schemeClr val="tx1"/>
                        </a:buClr>
                        <a:buSzTx/>
                        <a:buFontTx/>
                        <a:buNone/>
                        <a:tabLst/>
                      </a:pPr>
                      <a:r>
                        <a:rPr kumimoji="0" lang="en-US" altLang="zh-CN" sz="2000" b="0" i="0" u="none" strike="noStrike" cap="none" normalizeH="0" baseline="0" dirty="0" smtClean="0">
                          <a:ln>
                            <a:noFill/>
                          </a:ln>
                          <a:solidFill>
                            <a:srgbClr val="336699"/>
                          </a:solidFill>
                          <a:effectLst>
                            <a:outerShdw blurRad="38100" dist="38100" dir="2700000" algn="tl">
                              <a:srgbClr val="C0C0C0"/>
                            </a:outerShdw>
                          </a:effectLst>
                          <a:latin typeface="Arial" pitchFamily="34" charset="0"/>
                          <a:ea typeface="宋体" pitchFamily="2" charset="-122"/>
                        </a:rPr>
                        <a:t>Communication skills, computer systems application and programming, customer service, executive development, management skills and development, personal growth, sales, supervisory skills, and technological skills and knowledge</a:t>
                      </a:r>
                    </a:p>
                  </a:txBody>
                  <a:tcPr horzOverflow="overflow">
                    <a:lnL>
                      <a:noFill/>
                    </a:lnL>
                    <a:lnR cap="flat">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5000"/>
                        </a:lnSpc>
                        <a:spcBef>
                          <a:spcPct val="20000"/>
                        </a:spcBef>
                        <a:spcAft>
                          <a:spcPct val="0"/>
                        </a:spcAft>
                        <a:buClr>
                          <a:schemeClr val="tx1"/>
                        </a:buClr>
                        <a:buSzTx/>
                        <a:buFontTx/>
                        <a:buNone/>
                        <a:tabLst/>
                      </a:pPr>
                      <a:r>
                        <a:rPr kumimoji="0" lang="en-US" altLang="zh-CN" sz="20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Specific</a:t>
                      </a:r>
                    </a:p>
                  </a:txBody>
                  <a:tcPr horzOverflow="overflow">
                    <a:lnL cap="flat">
                      <a:noFill/>
                    </a:lnL>
                    <a:lnR>
                      <a:noFill/>
                    </a:lnR>
                    <a:lnT w="12700" cap="flat" cmpd="sng" algn="ctr">
                      <a:solidFill>
                        <a:srgbClr val="336699"/>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20000"/>
                        </a:spcBef>
                        <a:spcAft>
                          <a:spcPct val="0"/>
                        </a:spcAft>
                        <a:buClr>
                          <a:schemeClr val="tx1"/>
                        </a:buClr>
                        <a:buSzTx/>
                        <a:buFontTx/>
                        <a:buNone/>
                        <a:tabLst/>
                      </a:pPr>
                      <a:r>
                        <a:rPr kumimoji="0" lang="en-US" altLang="zh-CN" sz="2000" b="0" i="0" u="none" strike="noStrike" cap="none" normalizeH="0" baseline="0" dirty="0" smtClean="0">
                          <a:ln>
                            <a:noFill/>
                          </a:ln>
                          <a:solidFill>
                            <a:srgbClr val="336699"/>
                          </a:solidFill>
                          <a:effectLst>
                            <a:outerShdw blurRad="38100" dist="38100" dir="2700000" algn="tl">
                              <a:srgbClr val="C0C0C0"/>
                            </a:outerShdw>
                          </a:effectLst>
                          <a:latin typeface="Arial" pitchFamily="34" charset="0"/>
                          <a:ea typeface="宋体" pitchFamily="2" charset="-122"/>
                        </a:rPr>
                        <a:t>Basic life/work skills, creativity, customer education, diversity/cultural awareness, remedial writing, managing change, leadership, product knowledge, public speaking/presentation skills, safety, ethics, sexual harassment, team building, wellness, and others </a:t>
                      </a:r>
                    </a:p>
                  </a:txBody>
                  <a:tcPr horzOverflow="overflow">
                    <a:lnL>
                      <a:noFill/>
                    </a:lnL>
                    <a:lnR cap="flat">
                      <a:noFill/>
                    </a:lnR>
                    <a:lnT w="12700" cap="flat" cmpd="sng" algn="ctr">
                      <a:solidFill>
                        <a:srgbClr val="336699"/>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76200" y="579438"/>
            <a:ext cx="8077200" cy="366712"/>
          </a:xfrm>
        </p:spPr>
        <p:txBody>
          <a:bodyPr/>
          <a:lstStyle/>
          <a:p>
            <a:pPr eaLnBrk="1" hangingPunct="1">
              <a:tabLst>
                <a:tab pos="1597025" algn="l"/>
              </a:tabLst>
              <a:defRPr/>
            </a:pPr>
            <a:r>
              <a:rPr lang="en-US" altLang="zh-CN" sz="1800" dirty="0" smtClean="0">
                <a:solidFill>
                  <a:schemeClr val="tx1"/>
                </a:solidFill>
                <a:ea typeface="宋体" pitchFamily="2" charset="-122"/>
              </a:rPr>
              <a:t>Exhibit 12–12	Employee Training Methods</a:t>
            </a:r>
          </a:p>
        </p:txBody>
      </p:sp>
      <p:sp>
        <p:nvSpPr>
          <p:cNvPr id="411652" name="Line 3"/>
          <p:cNvSpPr>
            <a:spLocks noChangeShapeType="1"/>
          </p:cNvSpPr>
          <p:nvPr/>
        </p:nvSpPr>
        <p:spPr bwMode="auto">
          <a:xfrm>
            <a:off x="152400" y="968375"/>
            <a:ext cx="7924800" cy="0"/>
          </a:xfrm>
          <a:prstGeom prst="line">
            <a:avLst/>
          </a:prstGeom>
          <a:noFill/>
          <a:ln w="19050">
            <a:solidFill>
              <a:srgbClr val="996633"/>
            </a:solidFill>
            <a:round/>
            <a:headEnd/>
            <a:tailEnd/>
          </a:ln>
        </p:spPr>
        <p:txBody>
          <a:bodyPr wrap="none"/>
          <a:lstStyle/>
          <a:p>
            <a:endParaRPr lang="en-US"/>
          </a:p>
        </p:txBody>
      </p:sp>
      <p:sp>
        <p:nvSpPr>
          <p:cNvPr id="411653" name="Line 4"/>
          <p:cNvSpPr>
            <a:spLocks noChangeShapeType="1"/>
          </p:cNvSpPr>
          <p:nvPr/>
        </p:nvSpPr>
        <p:spPr bwMode="auto">
          <a:xfrm>
            <a:off x="152400" y="565150"/>
            <a:ext cx="7924800" cy="0"/>
          </a:xfrm>
          <a:prstGeom prst="line">
            <a:avLst/>
          </a:prstGeom>
          <a:noFill/>
          <a:ln w="19050">
            <a:solidFill>
              <a:srgbClr val="996633"/>
            </a:solidFill>
            <a:round/>
            <a:headEnd/>
            <a:tailEnd/>
          </a:ln>
        </p:spPr>
        <p:txBody>
          <a:bodyPr wrap="none"/>
          <a:lstStyle/>
          <a:p>
            <a:endParaRPr lang="en-US"/>
          </a:p>
        </p:txBody>
      </p:sp>
      <p:sp>
        <p:nvSpPr>
          <p:cNvPr id="888837" name="Rectangle 5"/>
          <p:cNvSpPr>
            <a:spLocks noChangeArrowheads="1"/>
          </p:cNvSpPr>
          <p:nvPr/>
        </p:nvSpPr>
        <p:spPr bwMode="auto">
          <a:xfrm>
            <a:off x="152400" y="1295400"/>
            <a:ext cx="3975100" cy="4800600"/>
          </a:xfrm>
          <a:prstGeom prst="rect">
            <a:avLst/>
          </a:prstGeom>
          <a:noFill/>
          <a:ln w="9525">
            <a:noFill/>
            <a:miter lim="800000"/>
            <a:headEnd/>
            <a:tailEnd/>
          </a:ln>
          <a:effectLst/>
        </p:spPr>
        <p:txBody>
          <a:bodyPr/>
          <a:lstStyle/>
          <a:p>
            <a:pPr marL="222250" indent="-222250">
              <a:spcBef>
                <a:spcPct val="50000"/>
              </a:spcBef>
              <a:buClr>
                <a:schemeClr val="tx1"/>
              </a:buClr>
              <a:buFontTx/>
              <a:buChar char="•"/>
              <a:defRPr/>
            </a:pPr>
            <a:r>
              <a:rPr lang="en-US" altLang="zh-CN" sz="2400" b="1" dirty="0">
                <a:solidFill>
                  <a:srgbClr val="336699"/>
                </a:solidFill>
                <a:effectLst>
                  <a:outerShdw blurRad="38100" dist="38100" dir="2700000" algn="tl">
                    <a:srgbClr val="C0C0C0"/>
                  </a:outerShdw>
                </a:effectLst>
              </a:rPr>
              <a:t>Traditional </a:t>
            </a:r>
            <a:br>
              <a:rPr lang="en-US" altLang="zh-CN" sz="2400" b="1" dirty="0">
                <a:solidFill>
                  <a:srgbClr val="336699"/>
                </a:solidFill>
                <a:effectLst>
                  <a:outerShdw blurRad="38100" dist="38100" dir="2700000" algn="tl">
                    <a:srgbClr val="C0C0C0"/>
                  </a:outerShdw>
                </a:effectLst>
              </a:rPr>
            </a:br>
            <a:r>
              <a:rPr lang="en-US" altLang="zh-CN" sz="2400" b="1" dirty="0">
                <a:solidFill>
                  <a:srgbClr val="336699"/>
                </a:solidFill>
                <a:effectLst>
                  <a:outerShdw blurRad="38100" dist="38100" dir="2700000" algn="tl">
                    <a:srgbClr val="C0C0C0"/>
                  </a:outerShdw>
                </a:effectLst>
              </a:rPr>
              <a:t>Training Methods</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On-the-job</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Job rotation</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Mentoring and coaching</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Experiential exercises</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Workbooks/manuals</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Classroom lectures 	 </a:t>
            </a:r>
          </a:p>
        </p:txBody>
      </p:sp>
      <p:sp>
        <p:nvSpPr>
          <p:cNvPr id="888838" name="Rectangle 6"/>
          <p:cNvSpPr>
            <a:spLocks noChangeArrowheads="1"/>
          </p:cNvSpPr>
          <p:nvPr/>
        </p:nvSpPr>
        <p:spPr bwMode="auto">
          <a:xfrm>
            <a:off x="4038600" y="1295400"/>
            <a:ext cx="3975100" cy="3733800"/>
          </a:xfrm>
          <a:prstGeom prst="rect">
            <a:avLst/>
          </a:prstGeom>
          <a:noFill/>
          <a:ln w="9525">
            <a:noFill/>
            <a:miter lim="800000"/>
            <a:headEnd/>
            <a:tailEnd/>
          </a:ln>
          <a:effectLst/>
        </p:spPr>
        <p:txBody>
          <a:bodyPr/>
          <a:lstStyle/>
          <a:p>
            <a:pPr marL="222250" indent="-222250">
              <a:spcBef>
                <a:spcPct val="50000"/>
              </a:spcBef>
              <a:buClr>
                <a:schemeClr val="tx1"/>
              </a:buClr>
              <a:buFontTx/>
              <a:buChar char="•"/>
              <a:defRPr/>
            </a:pPr>
            <a:r>
              <a:rPr lang="en-US" altLang="zh-CN" sz="2400" b="1" dirty="0">
                <a:solidFill>
                  <a:srgbClr val="336699"/>
                </a:solidFill>
                <a:effectLst>
                  <a:outerShdw blurRad="38100" dist="38100" dir="2700000" algn="tl">
                    <a:srgbClr val="C0C0C0"/>
                  </a:outerShdw>
                </a:effectLst>
              </a:rPr>
              <a:t>Technology-Based Training Methods</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CD-ROM/DVD/videotapes/ audiotapes</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Videoconferencing/ teleconferencing/</a:t>
            </a:r>
            <a:br>
              <a:rPr lang="en-US" altLang="zh-CN" sz="2000" b="1" dirty="0">
                <a:solidFill>
                  <a:srgbClr val="996633"/>
                </a:solidFill>
                <a:effectLst>
                  <a:outerShdw blurRad="38100" dist="38100" dir="2700000" algn="tl">
                    <a:srgbClr val="C0C0C0"/>
                  </a:outerShdw>
                </a:effectLst>
              </a:rPr>
            </a:br>
            <a:r>
              <a:rPr lang="en-US" altLang="zh-CN" sz="2000" b="1" dirty="0">
                <a:solidFill>
                  <a:srgbClr val="996633"/>
                </a:solidFill>
                <a:effectLst>
                  <a:outerShdw blurRad="38100" dist="38100" dir="2700000" algn="tl">
                    <a:srgbClr val="C0C0C0"/>
                  </a:outerShdw>
                </a:effectLst>
              </a:rPr>
              <a:t>satellite TV</a:t>
            </a:r>
          </a:p>
          <a:p>
            <a:pPr marL="625475" lvl="1" indent="-284163">
              <a:spcBef>
                <a:spcPct val="50000"/>
              </a:spcBef>
              <a:buClr>
                <a:schemeClr val="bg2"/>
              </a:buClr>
              <a:buFont typeface="Wingdings" pitchFamily="2" charset="2"/>
              <a:buChar char="Ø"/>
              <a:defRPr/>
            </a:pPr>
            <a:r>
              <a:rPr lang="en-US" altLang="zh-CN" sz="2000" b="1" dirty="0">
                <a:solidFill>
                  <a:srgbClr val="996633"/>
                </a:solidFill>
                <a:effectLst>
                  <a:outerShdw blurRad="38100" dist="38100" dir="2700000" algn="tl">
                    <a:srgbClr val="C0C0C0"/>
                  </a:outerShdw>
                </a:effectLst>
              </a:rPr>
              <a:t>E-learning</a:t>
            </a:r>
            <a:endParaRPr lang="en-US" altLang="zh-CN" sz="2400" b="1" dirty="0">
              <a:solidFill>
                <a:srgbClr val="996633"/>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8837">
                                            <p:txEl>
                                              <p:pRg st="0" end="0"/>
                                            </p:txEl>
                                          </p:spTgt>
                                        </p:tgtEl>
                                        <p:attrNameLst>
                                          <p:attrName>style.visibility</p:attrName>
                                        </p:attrNameLst>
                                      </p:cBhvr>
                                      <p:to>
                                        <p:strVal val="visible"/>
                                      </p:to>
                                    </p:set>
                                    <p:animEffect transition="in" filter="wipe(left)">
                                      <p:cBhvr>
                                        <p:cTn id="7" dur="500"/>
                                        <p:tgtEl>
                                          <p:spTgt spid="88883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88837">
                                            <p:txEl>
                                              <p:pRg st="1" end="1"/>
                                            </p:txEl>
                                          </p:spTgt>
                                        </p:tgtEl>
                                        <p:attrNameLst>
                                          <p:attrName>style.visibility</p:attrName>
                                        </p:attrNameLst>
                                      </p:cBhvr>
                                      <p:to>
                                        <p:strVal val="visible"/>
                                      </p:to>
                                    </p:set>
                                    <p:animEffect transition="in" filter="wipe(left)">
                                      <p:cBhvr>
                                        <p:cTn id="11" dur="500"/>
                                        <p:tgtEl>
                                          <p:spTgt spid="88883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88837">
                                            <p:txEl>
                                              <p:pRg st="2" end="2"/>
                                            </p:txEl>
                                          </p:spTgt>
                                        </p:tgtEl>
                                        <p:attrNameLst>
                                          <p:attrName>style.visibility</p:attrName>
                                        </p:attrNameLst>
                                      </p:cBhvr>
                                      <p:to>
                                        <p:strVal val="visible"/>
                                      </p:to>
                                    </p:set>
                                    <p:animEffect transition="in" filter="wipe(left)">
                                      <p:cBhvr>
                                        <p:cTn id="15" dur="500"/>
                                        <p:tgtEl>
                                          <p:spTgt spid="88883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8837">
                                            <p:txEl>
                                              <p:pRg st="3" end="3"/>
                                            </p:txEl>
                                          </p:spTgt>
                                        </p:tgtEl>
                                        <p:attrNameLst>
                                          <p:attrName>style.visibility</p:attrName>
                                        </p:attrNameLst>
                                      </p:cBhvr>
                                      <p:to>
                                        <p:strVal val="visible"/>
                                      </p:to>
                                    </p:set>
                                    <p:animEffect transition="in" filter="wipe(left)">
                                      <p:cBhvr>
                                        <p:cTn id="19" dur="500"/>
                                        <p:tgtEl>
                                          <p:spTgt spid="888837">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8837">
                                            <p:txEl>
                                              <p:pRg st="4" end="4"/>
                                            </p:txEl>
                                          </p:spTgt>
                                        </p:tgtEl>
                                        <p:attrNameLst>
                                          <p:attrName>style.visibility</p:attrName>
                                        </p:attrNameLst>
                                      </p:cBhvr>
                                      <p:to>
                                        <p:strVal val="visible"/>
                                      </p:to>
                                    </p:set>
                                    <p:animEffect transition="in" filter="wipe(left)">
                                      <p:cBhvr>
                                        <p:cTn id="23" dur="500"/>
                                        <p:tgtEl>
                                          <p:spTgt spid="888837">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8837">
                                            <p:txEl>
                                              <p:pRg st="5" end="5"/>
                                            </p:txEl>
                                          </p:spTgt>
                                        </p:tgtEl>
                                        <p:attrNameLst>
                                          <p:attrName>style.visibility</p:attrName>
                                        </p:attrNameLst>
                                      </p:cBhvr>
                                      <p:to>
                                        <p:strVal val="visible"/>
                                      </p:to>
                                    </p:set>
                                    <p:animEffect transition="in" filter="wipe(left)">
                                      <p:cBhvr>
                                        <p:cTn id="27" dur="500"/>
                                        <p:tgtEl>
                                          <p:spTgt spid="888837">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88837">
                                            <p:txEl>
                                              <p:pRg st="6" end="6"/>
                                            </p:txEl>
                                          </p:spTgt>
                                        </p:tgtEl>
                                        <p:attrNameLst>
                                          <p:attrName>style.visibility</p:attrName>
                                        </p:attrNameLst>
                                      </p:cBhvr>
                                      <p:to>
                                        <p:strVal val="visible"/>
                                      </p:to>
                                    </p:set>
                                    <p:animEffect transition="in" filter="wipe(left)">
                                      <p:cBhvr>
                                        <p:cTn id="31" dur="500"/>
                                        <p:tgtEl>
                                          <p:spTgt spid="888837">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88838">
                                            <p:txEl>
                                              <p:pRg st="0" end="0"/>
                                            </p:txEl>
                                          </p:spTgt>
                                        </p:tgtEl>
                                        <p:attrNameLst>
                                          <p:attrName>style.visibility</p:attrName>
                                        </p:attrNameLst>
                                      </p:cBhvr>
                                      <p:to>
                                        <p:strVal val="visible"/>
                                      </p:to>
                                    </p:set>
                                    <p:animEffect transition="in" filter="wipe(left)">
                                      <p:cBhvr>
                                        <p:cTn id="35" dur="500"/>
                                        <p:tgtEl>
                                          <p:spTgt spid="888838">
                                            <p:txEl>
                                              <p:pRg st="0" end="0"/>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888838">
                                            <p:txEl>
                                              <p:pRg st="1" end="1"/>
                                            </p:txEl>
                                          </p:spTgt>
                                        </p:tgtEl>
                                        <p:attrNameLst>
                                          <p:attrName>style.visibility</p:attrName>
                                        </p:attrNameLst>
                                      </p:cBhvr>
                                      <p:to>
                                        <p:strVal val="visible"/>
                                      </p:to>
                                    </p:set>
                                    <p:animEffect transition="in" filter="wipe(left)">
                                      <p:cBhvr>
                                        <p:cTn id="39" dur="500"/>
                                        <p:tgtEl>
                                          <p:spTgt spid="888838">
                                            <p:txEl>
                                              <p:pRg st="1" end="1"/>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88838">
                                            <p:txEl>
                                              <p:pRg st="2" end="2"/>
                                            </p:txEl>
                                          </p:spTgt>
                                        </p:tgtEl>
                                        <p:attrNameLst>
                                          <p:attrName>style.visibility</p:attrName>
                                        </p:attrNameLst>
                                      </p:cBhvr>
                                      <p:to>
                                        <p:strVal val="visible"/>
                                      </p:to>
                                    </p:set>
                                    <p:animEffect transition="in" filter="wipe(left)">
                                      <p:cBhvr>
                                        <p:cTn id="43" dur="500"/>
                                        <p:tgtEl>
                                          <p:spTgt spid="888838">
                                            <p:txEl>
                                              <p:pRg st="2" end="2"/>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88838">
                                            <p:txEl>
                                              <p:pRg st="3" end="3"/>
                                            </p:txEl>
                                          </p:spTgt>
                                        </p:tgtEl>
                                        <p:attrNameLst>
                                          <p:attrName>style.visibility</p:attrName>
                                        </p:attrNameLst>
                                      </p:cBhvr>
                                      <p:to>
                                        <p:strVal val="visible"/>
                                      </p:to>
                                    </p:set>
                                    <p:animEffect transition="in" filter="wipe(left)">
                                      <p:cBhvr>
                                        <p:cTn id="47" dur="500"/>
                                        <p:tgtEl>
                                          <p:spTgt spid="8888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7" grpId="0" build="p"/>
      <p:bldP spid="88883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Employee Performance Management</a:t>
            </a:r>
          </a:p>
        </p:txBody>
      </p:sp>
      <p:sp>
        <p:nvSpPr>
          <p:cNvPr id="890883" name="Rectangle 3"/>
          <p:cNvSpPr>
            <a:spLocks noGrp="1" noChangeArrowheads="1"/>
          </p:cNvSpPr>
          <p:nvPr>
            <p:ph idx="1"/>
          </p:nvPr>
        </p:nvSpPr>
        <p:spPr/>
        <p:txBody>
          <a:bodyPr/>
          <a:lstStyle/>
          <a:p>
            <a:pPr eaLnBrk="1" hangingPunct="1">
              <a:defRPr/>
            </a:pPr>
            <a:r>
              <a:rPr lang="en-US" altLang="zh-CN" smtClean="0">
                <a:ea typeface="宋体" pitchFamily="2" charset="-122"/>
              </a:rPr>
              <a:t>Performance Management System</a:t>
            </a:r>
          </a:p>
          <a:p>
            <a:pPr lvl="1" eaLnBrk="1" hangingPunct="1">
              <a:defRPr/>
            </a:pPr>
            <a:r>
              <a:rPr lang="en-US" altLang="zh-CN" smtClean="0">
                <a:ea typeface="宋体" pitchFamily="2" charset="-122"/>
              </a:rPr>
              <a:t>A process of establishing performance standards and appraising employee performance in order to arrive at objective HR decisions and to provide documentation in support of those decisions.</a:t>
            </a:r>
          </a:p>
        </p:txBody>
      </p:sp>
      <p:pic>
        <p:nvPicPr>
          <p:cNvPr id="412677" name="Picture 4" descr="BD20167_"/>
          <p:cNvPicPr>
            <a:picLocks noChangeAspect="1" noChangeArrowheads="1"/>
          </p:cNvPicPr>
          <p:nvPr/>
        </p:nvPicPr>
        <p:blipFill>
          <a:blip r:embed="rId3"/>
          <a:srcRect/>
          <a:stretch>
            <a:fillRect/>
          </a:stretch>
        </p:blipFill>
        <p:spPr bwMode="auto">
          <a:xfrm>
            <a:off x="3276600" y="3886200"/>
            <a:ext cx="2855913" cy="2005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152400" y="579438"/>
            <a:ext cx="8077200" cy="336550"/>
          </a:xfrm>
        </p:spPr>
        <p:txBody>
          <a:bodyPr>
            <a:normAutofit fontScale="90000"/>
          </a:bodyPr>
          <a:lstStyle/>
          <a:p>
            <a:pPr eaLnBrk="1" hangingPunct="1">
              <a:defRPr/>
            </a:pPr>
            <a:r>
              <a:rPr lang="en-US" altLang="zh-CN" sz="1600" smtClean="0">
                <a:solidFill>
                  <a:schemeClr val="tx1"/>
                </a:solidFill>
                <a:ea typeface="宋体" pitchFamily="2" charset="-122"/>
              </a:rPr>
              <a:t>Exhibit 12–13 Advantages and Disadvantages of Performance Appraisal Methods</a:t>
            </a:r>
          </a:p>
        </p:txBody>
      </p:sp>
      <p:sp>
        <p:nvSpPr>
          <p:cNvPr id="413700" name="Line 3"/>
          <p:cNvSpPr>
            <a:spLocks noChangeShapeType="1"/>
          </p:cNvSpPr>
          <p:nvPr/>
        </p:nvSpPr>
        <p:spPr bwMode="auto">
          <a:xfrm>
            <a:off x="228600" y="968375"/>
            <a:ext cx="7924800" cy="0"/>
          </a:xfrm>
          <a:prstGeom prst="line">
            <a:avLst/>
          </a:prstGeom>
          <a:noFill/>
          <a:ln w="19050">
            <a:solidFill>
              <a:srgbClr val="996633"/>
            </a:solidFill>
            <a:round/>
            <a:headEnd/>
            <a:tailEnd/>
          </a:ln>
        </p:spPr>
        <p:txBody>
          <a:bodyPr wrap="none"/>
          <a:lstStyle/>
          <a:p>
            <a:endParaRPr lang="en-US"/>
          </a:p>
        </p:txBody>
      </p:sp>
      <p:sp>
        <p:nvSpPr>
          <p:cNvPr id="413701" name="Line 4"/>
          <p:cNvSpPr>
            <a:spLocks noChangeShapeType="1"/>
          </p:cNvSpPr>
          <p:nvPr/>
        </p:nvSpPr>
        <p:spPr bwMode="auto">
          <a:xfrm>
            <a:off x="228600" y="565150"/>
            <a:ext cx="7924800" cy="0"/>
          </a:xfrm>
          <a:prstGeom prst="line">
            <a:avLst/>
          </a:prstGeom>
          <a:noFill/>
          <a:ln w="19050">
            <a:solidFill>
              <a:srgbClr val="996633"/>
            </a:solidFill>
            <a:round/>
            <a:headEnd/>
            <a:tailEnd/>
          </a:ln>
        </p:spPr>
        <p:txBody>
          <a:bodyPr wrap="none"/>
          <a:lstStyle/>
          <a:p>
            <a:endParaRPr lang="en-US"/>
          </a:p>
        </p:txBody>
      </p:sp>
      <p:graphicFrame>
        <p:nvGraphicFramePr>
          <p:cNvPr id="892933" name="Group 5"/>
          <p:cNvGraphicFramePr>
            <a:graphicFrameLocks noGrp="1"/>
          </p:cNvGraphicFramePr>
          <p:nvPr/>
        </p:nvGraphicFramePr>
        <p:xfrm>
          <a:off x="152400" y="1219200"/>
          <a:ext cx="7924800" cy="4953000"/>
        </p:xfrm>
        <a:graphic>
          <a:graphicData uri="http://schemas.openxmlformats.org/drawingml/2006/table">
            <a:tbl>
              <a:tblPr/>
              <a:tblGrid>
                <a:gridCol w="1554163"/>
                <a:gridCol w="2789237"/>
                <a:gridCol w="3581400"/>
              </a:tblGrid>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1"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Method</a:t>
                      </a:r>
                    </a:p>
                  </a:txBody>
                  <a:tcPr marB="91440" horzOverflow="overflow">
                    <a:lnL cap="flat">
                      <a:noFill/>
                    </a:lnL>
                    <a:lnR>
                      <a:noFill/>
                    </a:lnR>
                    <a:lnT cap="flat">
                      <a:noFill/>
                    </a:lnT>
                    <a:lnB w="28575"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1"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Advantage</a:t>
                      </a:r>
                    </a:p>
                  </a:txBody>
                  <a:tcPr marB="91440" horzOverflow="overflow">
                    <a:lnL>
                      <a:noFill/>
                    </a:lnL>
                    <a:lnR>
                      <a:noFill/>
                    </a:lnR>
                    <a:lnT cap="flat">
                      <a:noFill/>
                    </a:lnT>
                    <a:lnB w="28575"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1"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Disadvantage</a:t>
                      </a:r>
                    </a:p>
                  </a:txBody>
                  <a:tcPr marB="91440" horzOverflow="overflow">
                    <a:lnL>
                      <a:noFill/>
                    </a:lnL>
                    <a:lnR cap="flat">
                      <a:noFill/>
                    </a:lnR>
                    <a:lnT cap="flat">
                      <a:noFill/>
                    </a:lnT>
                    <a:lnB w="28575" cap="flat" cmpd="sng" algn="ctr">
                      <a:solidFill>
                        <a:srgbClr val="336699"/>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Written essays</a:t>
                      </a:r>
                    </a:p>
                  </a:txBody>
                  <a:tcPr horzOverflow="overflow">
                    <a:lnL cap="flat">
                      <a:noFill/>
                    </a:lnL>
                    <a:lnR>
                      <a:noFill/>
                    </a:lnR>
                    <a:lnT w="28575"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Simple to use</a:t>
                      </a:r>
                    </a:p>
                  </a:txBody>
                  <a:tcPr horzOverflow="overflow">
                    <a:lnL>
                      <a:noFill/>
                    </a:lnL>
                    <a:lnR>
                      <a:noFill/>
                    </a:lnR>
                    <a:lnT w="28575"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More a measure of evaluator’s writing ability than of employee’s actual performance</a:t>
                      </a:r>
                    </a:p>
                  </a:txBody>
                  <a:tcPr horzOverflow="overflow">
                    <a:lnL>
                      <a:noFill/>
                    </a:lnL>
                    <a:lnR cap="flat">
                      <a:noFill/>
                    </a:lnR>
                    <a:lnT w="28575"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Critical incidents</a:t>
                      </a:r>
                    </a:p>
                  </a:txBody>
                  <a:tcPr horzOverflow="overflow">
                    <a:lnL cap="flat">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Rich examples; behaviorally based</a:t>
                      </a:r>
                    </a:p>
                  </a:txBody>
                  <a:tcPr horzOverflow="overflow">
                    <a:lnL>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Time-consuming; lack quantification</a:t>
                      </a:r>
                    </a:p>
                  </a:txBody>
                  <a:tcPr horzOverflow="overflow">
                    <a:lnL>
                      <a:noFill/>
                    </a:lnL>
                    <a:lnR cap="flat">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Graphic rating scales</a:t>
                      </a:r>
                    </a:p>
                  </a:txBody>
                  <a:tcPr horzOverflow="overflow">
                    <a:lnL cap="flat">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Provide quantitative data; less time-consuming than others</a:t>
                      </a:r>
                    </a:p>
                  </a:txBody>
                  <a:tcPr horzOverflow="overflow">
                    <a:lnL>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Do not provide depth of job behavior assessed</a:t>
                      </a:r>
                    </a:p>
                  </a:txBody>
                  <a:tcPr horzOverflow="overflow">
                    <a:lnL>
                      <a:noFill/>
                    </a:lnL>
                    <a:lnR cap="flat">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BARS</a:t>
                      </a:r>
                    </a:p>
                  </a:txBody>
                  <a:tcPr horzOverflow="overflow">
                    <a:lnL cap="flat">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Focus on specific and measurable job behaviors</a:t>
                      </a:r>
                    </a:p>
                  </a:txBody>
                  <a:tcPr horzOverflow="overflow">
                    <a:lnL>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Time-consuming; difficult to develop</a:t>
                      </a:r>
                    </a:p>
                  </a:txBody>
                  <a:tcPr horzOverflow="overflow">
                    <a:lnL>
                      <a:noFill/>
                    </a:lnL>
                    <a:lnR cap="flat">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Multiperson comparisons</a:t>
                      </a:r>
                    </a:p>
                  </a:txBody>
                  <a:tcPr horzOverflow="overflow">
                    <a:lnL cap="flat">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Compares employees with one another</a:t>
                      </a:r>
                    </a:p>
                  </a:txBody>
                  <a:tcPr horzOverflow="overflow">
                    <a:lnL>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Unwieldy with large number of employees; legal concerns</a:t>
                      </a:r>
                    </a:p>
                  </a:txBody>
                  <a:tcPr horzOverflow="overflow">
                    <a:lnL>
                      <a:noFill/>
                    </a:lnL>
                    <a:lnR cap="flat">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MBO</a:t>
                      </a:r>
                    </a:p>
                  </a:txBody>
                  <a:tcPr horzOverflow="overflow">
                    <a:lnL cap="flat">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Focuses on end goals; results oriented</a:t>
                      </a:r>
                    </a:p>
                  </a:txBody>
                  <a:tcPr horzOverflow="overflow">
                    <a:lnL>
                      <a:noFill/>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Time-consuming</a:t>
                      </a:r>
                    </a:p>
                  </a:txBody>
                  <a:tcPr horzOverflow="overflow">
                    <a:lnL>
                      <a:noFill/>
                    </a:lnL>
                    <a:lnR cap="flat">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1" i="0" u="none" strike="noStrike" cap="none" normalizeH="0" baseline="0" smtClean="0">
                          <a:ln>
                            <a:noFill/>
                          </a:ln>
                          <a:solidFill>
                            <a:srgbClr val="993300"/>
                          </a:solidFill>
                          <a:effectLst>
                            <a:outerShdw blurRad="38100" dist="38100" dir="2700000" algn="tl">
                              <a:srgbClr val="C0C0C0"/>
                            </a:outerShdw>
                          </a:effectLst>
                          <a:latin typeface="Arial" pitchFamily="34" charset="0"/>
                          <a:ea typeface="宋体" pitchFamily="2" charset="-122"/>
                        </a:rPr>
                        <a:t>360-degree appraisals</a:t>
                      </a:r>
                    </a:p>
                  </a:txBody>
                  <a:tcPr horzOverflow="overflow">
                    <a:lnL cap="flat">
                      <a:noFill/>
                    </a:lnL>
                    <a:lnR>
                      <a:noFill/>
                    </a:lnR>
                    <a:lnT w="12700" cap="flat" cmpd="sng" algn="ctr">
                      <a:solidFill>
                        <a:srgbClr val="336699"/>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smtClean="0">
                          <a:ln>
                            <a:noFill/>
                          </a:ln>
                          <a:solidFill>
                            <a:srgbClr val="336699"/>
                          </a:solidFill>
                          <a:effectLst>
                            <a:outerShdw blurRad="38100" dist="38100" dir="2700000" algn="tl">
                              <a:srgbClr val="C0C0C0"/>
                            </a:outerShdw>
                          </a:effectLst>
                          <a:latin typeface="Arial" pitchFamily="34" charset="0"/>
                          <a:ea typeface="宋体" pitchFamily="2" charset="-122"/>
                        </a:rPr>
                        <a:t>Thorough</a:t>
                      </a:r>
                    </a:p>
                  </a:txBody>
                  <a:tcPr horzOverflow="overflow">
                    <a:lnL>
                      <a:noFill/>
                    </a:lnL>
                    <a:lnR>
                      <a:noFill/>
                    </a:lnR>
                    <a:lnT w="12700" cap="flat" cmpd="sng" algn="ctr">
                      <a:solidFill>
                        <a:srgbClr val="336699"/>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dirty="0" smtClean="0">
                          <a:ln>
                            <a:noFill/>
                          </a:ln>
                          <a:solidFill>
                            <a:srgbClr val="336699"/>
                          </a:solidFill>
                          <a:effectLst>
                            <a:outerShdw blurRad="38100" dist="38100" dir="2700000" algn="tl">
                              <a:srgbClr val="C0C0C0"/>
                            </a:outerShdw>
                          </a:effectLst>
                          <a:latin typeface="Arial" pitchFamily="34" charset="0"/>
                          <a:ea typeface="宋体" pitchFamily="2" charset="-122"/>
                        </a:rPr>
                        <a:t>Time-consuming</a:t>
                      </a:r>
                    </a:p>
                  </a:txBody>
                  <a:tcPr horzOverflow="overflow">
                    <a:lnL>
                      <a:noFill/>
                    </a:lnL>
                    <a:lnR cap="flat">
                      <a:noFill/>
                    </a:lnR>
                    <a:lnT w="12700" cap="flat" cmpd="sng" algn="ctr">
                      <a:solidFill>
                        <a:srgbClr val="336699"/>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381000" y="381000"/>
            <a:ext cx="7239000" cy="701040"/>
          </a:xfrm>
        </p:spPr>
        <p:txBody>
          <a:bodyPr/>
          <a:lstStyle/>
          <a:p>
            <a:pPr eaLnBrk="1" hangingPunct="1">
              <a:defRPr/>
            </a:pPr>
            <a:r>
              <a:rPr lang="en-US" altLang="zh-CN" dirty="0" smtClean="0">
                <a:ea typeface="宋体" pitchFamily="2" charset="-122"/>
              </a:rPr>
              <a:t>Compensation and Benefits</a:t>
            </a:r>
          </a:p>
        </p:txBody>
      </p:sp>
      <p:sp>
        <p:nvSpPr>
          <p:cNvPr id="894979" name="Rectangle 3"/>
          <p:cNvSpPr>
            <a:spLocks noGrp="1" noChangeArrowheads="1"/>
          </p:cNvSpPr>
          <p:nvPr>
            <p:ph idx="1"/>
          </p:nvPr>
        </p:nvSpPr>
        <p:spPr>
          <a:xfrm>
            <a:off x="381000" y="1371600"/>
            <a:ext cx="7239000" cy="4846320"/>
          </a:xfrm>
        </p:spPr>
        <p:txBody>
          <a:bodyPr>
            <a:normAutofit lnSpcReduction="10000"/>
          </a:bodyPr>
          <a:lstStyle/>
          <a:p>
            <a:pPr eaLnBrk="1" hangingPunct="1">
              <a:spcBef>
                <a:spcPct val="35000"/>
              </a:spcBef>
              <a:defRPr/>
            </a:pPr>
            <a:r>
              <a:rPr lang="en-US" altLang="zh-CN" dirty="0" smtClean="0">
                <a:ea typeface="宋体" pitchFamily="2" charset="-122"/>
              </a:rPr>
              <a:t>Benefits of a Fair, Effective, and Appropriate Compensation System</a:t>
            </a:r>
          </a:p>
          <a:p>
            <a:pPr lvl="1" eaLnBrk="1" hangingPunct="1">
              <a:spcBef>
                <a:spcPct val="35000"/>
              </a:spcBef>
              <a:defRPr/>
            </a:pPr>
            <a:r>
              <a:rPr lang="en-US" altLang="zh-CN" dirty="0" smtClean="0">
                <a:ea typeface="宋体" pitchFamily="2" charset="-122"/>
              </a:rPr>
              <a:t>Helps attract and retain high-performance employees</a:t>
            </a:r>
          </a:p>
          <a:p>
            <a:pPr lvl="1" eaLnBrk="1" hangingPunct="1">
              <a:spcBef>
                <a:spcPct val="35000"/>
              </a:spcBef>
              <a:defRPr/>
            </a:pPr>
            <a:r>
              <a:rPr lang="en-US" altLang="zh-CN" dirty="0" smtClean="0">
                <a:ea typeface="宋体" pitchFamily="2" charset="-122"/>
              </a:rPr>
              <a:t>Impacts on the strategic performance of the firm</a:t>
            </a:r>
          </a:p>
          <a:p>
            <a:pPr eaLnBrk="1" hangingPunct="1">
              <a:spcBef>
                <a:spcPct val="35000"/>
              </a:spcBef>
              <a:defRPr/>
            </a:pPr>
            <a:r>
              <a:rPr lang="en-US" altLang="zh-CN" dirty="0" smtClean="0">
                <a:ea typeface="宋体" pitchFamily="2" charset="-122"/>
              </a:rPr>
              <a:t>Types of Compensation</a:t>
            </a:r>
          </a:p>
          <a:p>
            <a:pPr lvl="1" eaLnBrk="1" hangingPunct="1">
              <a:spcBef>
                <a:spcPct val="35000"/>
              </a:spcBef>
              <a:defRPr/>
            </a:pPr>
            <a:r>
              <a:rPr lang="en-US" altLang="zh-CN" dirty="0" smtClean="0">
                <a:ea typeface="宋体" pitchFamily="2" charset="-122"/>
              </a:rPr>
              <a:t>Base wage or salary</a:t>
            </a:r>
          </a:p>
          <a:p>
            <a:pPr lvl="1" eaLnBrk="1" hangingPunct="1">
              <a:spcBef>
                <a:spcPct val="35000"/>
              </a:spcBef>
              <a:defRPr/>
            </a:pPr>
            <a:r>
              <a:rPr lang="en-US" altLang="zh-CN" dirty="0" smtClean="0">
                <a:ea typeface="宋体" pitchFamily="2" charset="-122"/>
              </a:rPr>
              <a:t>Wage and salary add-ons</a:t>
            </a:r>
          </a:p>
          <a:p>
            <a:pPr lvl="1" eaLnBrk="1" hangingPunct="1">
              <a:spcBef>
                <a:spcPct val="35000"/>
              </a:spcBef>
              <a:defRPr/>
            </a:pPr>
            <a:r>
              <a:rPr lang="en-US" altLang="zh-CN" dirty="0" smtClean="0">
                <a:ea typeface="宋体" pitchFamily="2" charset="-122"/>
              </a:rPr>
              <a:t>Incentive payments</a:t>
            </a:r>
          </a:p>
          <a:p>
            <a:pPr lvl="1" eaLnBrk="1" hangingPunct="1">
              <a:spcBef>
                <a:spcPct val="35000"/>
              </a:spcBef>
              <a:defRPr/>
            </a:pPr>
            <a:r>
              <a:rPr lang="en-US" altLang="zh-CN" dirty="0" smtClean="0">
                <a:ea typeface="宋体" pitchFamily="2" charset="-122"/>
              </a:rPr>
              <a:t>Skill-based pay</a:t>
            </a:r>
          </a:p>
          <a:p>
            <a:pPr lvl="1" eaLnBrk="1" hangingPunct="1">
              <a:spcBef>
                <a:spcPct val="35000"/>
              </a:spcBef>
              <a:defRPr/>
            </a:pPr>
            <a:r>
              <a:rPr lang="en-US" altLang="zh-CN" dirty="0" smtClean="0">
                <a:ea typeface="宋体" pitchFamily="2" charset="-122"/>
              </a:rPr>
              <a:t>Variable pay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76200" y="395288"/>
            <a:ext cx="8077200" cy="366712"/>
          </a:xfrm>
        </p:spPr>
        <p:txBody>
          <a:bodyPr/>
          <a:lstStyle/>
          <a:p>
            <a:pPr eaLnBrk="1" hangingPunct="1">
              <a:tabLst>
                <a:tab pos="1597025" algn="l"/>
              </a:tabLst>
              <a:defRPr/>
            </a:pPr>
            <a:r>
              <a:rPr lang="en-US" altLang="zh-CN" sz="1800" smtClean="0">
                <a:solidFill>
                  <a:schemeClr val="tx1"/>
                </a:solidFill>
                <a:ea typeface="宋体" pitchFamily="2" charset="-122"/>
              </a:rPr>
              <a:t>Exhibit 12–14	Factors That Influence Compensation and Benefits</a:t>
            </a:r>
          </a:p>
        </p:txBody>
      </p:sp>
      <p:sp>
        <p:nvSpPr>
          <p:cNvPr id="415748" name="Line 3"/>
          <p:cNvSpPr>
            <a:spLocks noChangeShapeType="1"/>
          </p:cNvSpPr>
          <p:nvPr/>
        </p:nvSpPr>
        <p:spPr bwMode="auto">
          <a:xfrm>
            <a:off x="152400" y="784225"/>
            <a:ext cx="7924800" cy="0"/>
          </a:xfrm>
          <a:prstGeom prst="line">
            <a:avLst/>
          </a:prstGeom>
          <a:noFill/>
          <a:ln w="19050">
            <a:solidFill>
              <a:srgbClr val="996633"/>
            </a:solidFill>
            <a:round/>
            <a:headEnd/>
            <a:tailEnd/>
          </a:ln>
        </p:spPr>
        <p:txBody>
          <a:bodyPr wrap="none"/>
          <a:lstStyle/>
          <a:p>
            <a:endParaRPr lang="en-US"/>
          </a:p>
        </p:txBody>
      </p:sp>
      <p:sp>
        <p:nvSpPr>
          <p:cNvPr id="415749" name="Line 4"/>
          <p:cNvSpPr>
            <a:spLocks noChangeShapeType="1"/>
          </p:cNvSpPr>
          <p:nvPr/>
        </p:nvSpPr>
        <p:spPr bwMode="auto">
          <a:xfrm>
            <a:off x="152400" y="381000"/>
            <a:ext cx="7924800" cy="0"/>
          </a:xfrm>
          <a:prstGeom prst="line">
            <a:avLst/>
          </a:prstGeom>
          <a:noFill/>
          <a:ln w="19050">
            <a:solidFill>
              <a:srgbClr val="996633"/>
            </a:solidFill>
            <a:round/>
            <a:headEnd/>
            <a:tailEnd/>
          </a:ln>
        </p:spPr>
        <p:txBody>
          <a:bodyPr wrap="none"/>
          <a:lstStyle/>
          <a:p>
            <a:endParaRPr lang="en-US"/>
          </a:p>
        </p:txBody>
      </p:sp>
      <p:pic>
        <p:nvPicPr>
          <p:cNvPr id="897029" name="Picture 5"/>
          <p:cNvPicPr>
            <a:picLocks noChangeAspect="1" noChangeArrowheads="1"/>
          </p:cNvPicPr>
          <p:nvPr/>
        </p:nvPicPr>
        <p:blipFill>
          <a:blip r:embed="rId3"/>
          <a:srcRect/>
          <a:stretch>
            <a:fillRect/>
          </a:stretch>
        </p:blipFill>
        <p:spPr bwMode="auto">
          <a:xfrm>
            <a:off x="304800" y="1143000"/>
            <a:ext cx="7591425" cy="4762500"/>
          </a:xfrm>
          <a:prstGeom prst="rect">
            <a:avLst/>
          </a:prstGeom>
          <a:noFill/>
          <a:ln w="9525">
            <a:noFill/>
            <a:miter lim="800000"/>
            <a:headEnd/>
            <a:tailEnd/>
          </a:ln>
        </p:spPr>
      </p:pic>
      <p:sp>
        <p:nvSpPr>
          <p:cNvPr id="415751" name="Rectangle 6"/>
          <p:cNvSpPr>
            <a:spLocks noChangeArrowheads="1"/>
          </p:cNvSpPr>
          <p:nvPr/>
        </p:nvSpPr>
        <p:spPr bwMode="auto">
          <a:xfrm>
            <a:off x="457200" y="6080125"/>
            <a:ext cx="6248400" cy="365125"/>
          </a:xfrm>
          <a:prstGeom prst="rect">
            <a:avLst/>
          </a:prstGeom>
          <a:noFill/>
          <a:ln w="9525">
            <a:noFill/>
            <a:miter lim="800000"/>
            <a:headEnd/>
            <a:tailEnd/>
          </a:ln>
        </p:spPr>
        <p:txBody>
          <a:bodyPr>
            <a:spAutoFit/>
          </a:bodyPr>
          <a:lstStyle/>
          <a:p>
            <a:r>
              <a:rPr lang="en-US" altLang="zh-CN" sz="900" b="1" dirty="0"/>
              <a:t>Sources:</a:t>
            </a:r>
            <a:r>
              <a:rPr lang="en-US" altLang="zh-CN" sz="900" dirty="0"/>
              <a:t> Based on R.I. Henderson, Compensation Management, 6</a:t>
            </a:r>
            <a:r>
              <a:rPr lang="en-US" altLang="zh-CN" sz="900" baseline="30000" dirty="0"/>
              <a:t>th</a:t>
            </a:r>
            <a:r>
              <a:rPr lang="en-US" altLang="zh-CN" sz="900" dirty="0"/>
              <a:t> ed. (Upper Saddle River, NJ: Prentice Hall, 1994), pp. 3–24; and A. Murray, “Mom, Apple Pie, and Small Business,” Wall Street Journal, August 15, 1994, p. A1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97029"/>
                                        </p:tgtEl>
                                        <p:attrNameLst>
                                          <p:attrName>style.visibility</p:attrName>
                                        </p:attrNameLst>
                                      </p:cBhvr>
                                      <p:to>
                                        <p:strVal val="visible"/>
                                      </p:to>
                                    </p:set>
                                    <p:animEffect transition="in" filter="box(in)">
                                      <p:cBhvr>
                                        <p:cTn id="7" dur="500"/>
                                        <p:tgtEl>
                                          <p:spTgt spid="89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457200" y="381000"/>
            <a:ext cx="7239000" cy="624840"/>
          </a:xfrm>
        </p:spPr>
        <p:txBody>
          <a:bodyPr/>
          <a:lstStyle/>
          <a:p>
            <a:pPr eaLnBrk="1" hangingPunct="1">
              <a:defRPr/>
            </a:pPr>
            <a:r>
              <a:rPr lang="en-US" altLang="zh-CN" dirty="0" smtClean="0">
                <a:ea typeface="宋体" pitchFamily="2" charset="-122"/>
              </a:rPr>
              <a:t>Career Development</a:t>
            </a:r>
          </a:p>
        </p:txBody>
      </p:sp>
      <p:sp>
        <p:nvSpPr>
          <p:cNvPr id="899075" name="Rectangle 3"/>
          <p:cNvSpPr>
            <a:spLocks noGrp="1" noChangeArrowheads="1"/>
          </p:cNvSpPr>
          <p:nvPr>
            <p:ph idx="1"/>
          </p:nvPr>
        </p:nvSpPr>
        <p:spPr>
          <a:xfrm>
            <a:off x="457200" y="1295400"/>
            <a:ext cx="7239000" cy="4846320"/>
          </a:xfrm>
        </p:spPr>
        <p:txBody>
          <a:bodyPr/>
          <a:lstStyle/>
          <a:p>
            <a:pPr eaLnBrk="1" hangingPunct="1">
              <a:spcBef>
                <a:spcPct val="15000"/>
              </a:spcBef>
              <a:defRPr/>
            </a:pPr>
            <a:r>
              <a:rPr lang="en-US" altLang="zh-CN" dirty="0" smtClean="0">
                <a:ea typeface="宋体" pitchFamily="2" charset="-122"/>
              </a:rPr>
              <a:t>Career Defined</a:t>
            </a:r>
          </a:p>
          <a:p>
            <a:pPr lvl="1" eaLnBrk="1" hangingPunct="1">
              <a:spcBef>
                <a:spcPct val="15000"/>
              </a:spcBef>
              <a:defRPr/>
            </a:pPr>
            <a:r>
              <a:rPr lang="en-US" altLang="zh-CN" dirty="0" smtClean="0">
                <a:ea typeface="宋体" pitchFamily="2" charset="-122"/>
              </a:rPr>
              <a:t>The sequence of positions held by a person during his or her lifetime.</a:t>
            </a:r>
          </a:p>
          <a:p>
            <a:pPr lvl="1" eaLnBrk="1" hangingPunct="1">
              <a:spcBef>
                <a:spcPct val="15000"/>
              </a:spcBef>
              <a:defRPr/>
            </a:pPr>
            <a:r>
              <a:rPr lang="en-US" altLang="zh-CN" dirty="0" smtClean="0">
                <a:ea typeface="宋体" pitchFamily="2" charset="-122"/>
              </a:rPr>
              <a:t>The Way It Was</a:t>
            </a:r>
          </a:p>
          <a:p>
            <a:pPr lvl="2" eaLnBrk="1" hangingPunct="1">
              <a:spcBef>
                <a:spcPct val="15000"/>
              </a:spcBef>
              <a:defRPr/>
            </a:pPr>
            <a:r>
              <a:rPr lang="en-US" altLang="zh-CN" dirty="0" smtClean="0">
                <a:ea typeface="宋体" pitchFamily="2" charset="-122"/>
              </a:rPr>
              <a:t>Career Development</a:t>
            </a:r>
          </a:p>
          <a:p>
            <a:pPr lvl="3" eaLnBrk="1" hangingPunct="1">
              <a:spcBef>
                <a:spcPct val="15000"/>
              </a:spcBef>
              <a:defRPr/>
            </a:pPr>
            <a:r>
              <a:rPr lang="en-US" altLang="zh-CN" dirty="0" smtClean="0">
                <a:ea typeface="宋体" pitchFamily="2" charset="-122"/>
              </a:rPr>
              <a:t>Provided for information, assessment, and training</a:t>
            </a:r>
          </a:p>
          <a:p>
            <a:pPr lvl="3" eaLnBrk="1" hangingPunct="1">
              <a:spcBef>
                <a:spcPct val="15000"/>
              </a:spcBef>
              <a:defRPr/>
            </a:pPr>
            <a:r>
              <a:rPr lang="en-US" altLang="zh-CN" dirty="0" smtClean="0">
                <a:ea typeface="宋体" pitchFamily="2" charset="-122"/>
              </a:rPr>
              <a:t>Helped attract and retain highly talented people</a:t>
            </a:r>
          </a:p>
          <a:p>
            <a:pPr lvl="2" eaLnBrk="1" hangingPunct="1">
              <a:spcBef>
                <a:spcPct val="15000"/>
              </a:spcBef>
              <a:defRPr/>
            </a:pPr>
            <a:r>
              <a:rPr lang="en-US" altLang="zh-CN" dirty="0" smtClean="0">
                <a:ea typeface="宋体" pitchFamily="2" charset="-122"/>
              </a:rPr>
              <a:t>Now</a:t>
            </a:r>
          </a:p>
          <a:p>
            <a:pPr lvl="3" eaLnBrk="1" hangingPunct="1">
              <a:spcBef>
                <a:spcPct val="15000"/>
              </a:spcBef>
              <a:defRPr/>
            </a:pPr>
            <a:r>
              <a:rPr lang="en-US" altLang="zh-CN" dirty="0" smtClean="0">
                <a:ea typeface="宋体" pitchFamily="2" charset="-122"/>
              </a:rPr>
              <a:t>Individuals—not the organization—are responsible for designing, guiding, and developing their own careers.</a:t>
            </a:r>
          </a:p>
          <a:p>
            <a:pPr lvl="1" eaLnBrk="1" hangingPunct="1">
              <a:spcBef>
                <a:spcPct val="15000"/>
              </a:spcBef>
              <a:defRPr/>
            </a:pPr>
            <a:r>
              <a:rPr lang="en-US" altLang="zh-CN" dirty="0" err="1" smtClean="0">
                <a:ea typeface="宋体" pitchFamily="2" charset="-122"/>
              </a:rPr>
              <a:t>Boundaryless</a:t>
            </a:r>
            <a:r>
              <a:rPr lang="en-US" altLang="zh-CN" dirty="0" smtClean="0">
                <a:ea typeface="宋体" pitchFamily="2" charset="-122"/>
              </a:rPr>
              <a:t> Career</a:t>
            </a:r>
          </a:p>
          <a:p>
            <a:pPr lvl="2" eaLnBrk="1" hangingPunct="1">
              <a:spcBef>
                <a:spcPct val="15000"/>
              </a:spcBef>
              <a:defRPr/>
            </a:pPr>
            <a:r>
              <a:rPr lang="en-US" altLang="zh-CN" dirty="0" smtClean="0">
                <a:ea typeface="宋体" pitchFamily="2" charset="-122"/>
              </a:rPr>
              <a:t>A career in which individuals, not organizations, define career progression and organizational loyalty</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152400" y="590550"/>
            <a:ext cx="7315200" cy="366713"/>
          </a:xfrm>
        </p:spPr>
        <p:txBody>
          <a:bodyPr/>
          <a:lstStyle/>
          <a:p>
            <a:pPr eaLnBrk="1" hangingPunct="1">
              <a:tabLst>
                <a:tab pos="1597025" algn="l"/>
              </a:tabLst>
              <a:defRPr/>
            </a:pPr>
            <a:r>
              <a:rPr lang="en-US" altLang="zh-CN" sz="1800" smtClean="0">
                <a:solidFill>
                  <a:schemeClr val="tx1"/>
                </a:solidFill>
                <a:ea typeface="宋体" pitchFamily="2" charset="-122"/>
              </a:rPr>
              <a:t>Exhibit 12–15	What College Graduates Want From Jobs</a:t>
            </a:r>
          </a:p>
        </p:txBody>
      </p:sp>
      <p:sp>
        <p:nvSpPr>
          <p:cNvPr id="901123" name="Rectangle 3"/>
          <p:cNvSpPr>
            <a:spLocks noGrp="1" noChangeArrowheads="1"/>
          </p:cNvSpPr>
          <p:nvPr>
            <p:ph sz="half" idx="1"/>
          </p:nvPr>
        </p:nvSpPr>
        <p:spPr>
          <a:xfrm>
            <a:off x="228600" y="1230313"/>
            <a:ext cx="3975100" cy="3722687"/>
          </a:xfrm>
        </p:spPr>
        <p:txBody>
          <a:bodyPr/>
          <a:lstStyle/>
          <a:p>
            <a:pPr marL="0" indent="0" eaLnBrk="1" hangingPunct="1">
              <a:buFontTx/>
              <a:buNone/>
              <a:defRPr/>
            </a:pPr>
            <a:r>
              <a:rPr lang="en-US" altLang="zh-CN" sz="2400" dirty="0" smtClean="0">
                <a:ea typeface="宋体" pitchFamily="2" charset="-122"/>
              </a:rPr>
              <a:t>Top Factors for U.S. Students</a:t>
            </a:r>
          </a:p>
          <a:p>
            <a:pPr lvl="1" eaLnBrk="1" hangingPunct="1">
              <a:defRPr/>
            </a:pPr>
            <a:r>
              <a:rPr lang="en-US" altLang="zh-CN" sz="2000" dirty="0" smtClean="0">
                <a:ea typeface="宋体" pitchFamily="2" charset="-122"/>
              </a:rPr>
              <a:t>Work–life balance </a:t>
            </a:r>
          </a:p>
          <a:p>
            <a:pPr lvl="1" eaLnBrk="1" hangingPunct="1">
              <a:defRPr/>
            </a:pPr>
            <a:r>
              <a:rPr lang="en-US" altLang="zh-CN" sz="2000" dirty="0" smtClean="0">
                <a:ea typeface="宋体" pitchFamily="2" charset="-122"/>
              </a:rPr>
              <a:t>Annual base salary</a:t>
            </a:r>
          </a:p>
          <a:p>
            <a:pPr lvl="1" eaLnBrk="1" hangingPunct="1">
              <a:defRPr/>
            </a:pPr>
            <a:r>
              <a:rPr lang="en-US" altLang="zh-CN" sz="2000" dirty="0" smtClean="0">
                <a:ea typeface="宋体" pitchFamily="2" charset="-122"/>
              </a:rPr>
              <a:t>Job stability and security</a:t>
            </a:r>
          </a:p>
          <a:p>
            <a:pPr lvl="1" eaLnBrk="1" hangingPunct="1">
              <a:defRPr/>
            </a:pPr>
            <a:r>
              <a:rPr lang="en-US" altLang="zh-CN" sz="2000" dirty="0" smtClean="0">
                <a:ea typeface="宋体" pitchFamily="2" charset="-122"/>
              </a:rPr>
              <a:t>Recognition for a job done well</a:t>
            </a:r>
          </a:p>
          <a:p>
            <a:pPr lvl="1" eaLnBrk="1" hangingPunct="1">
              <a:defRPr/>
            </a:pPr>
            <a:r>
              <a:rPr lang="en-US" altLang="zh-CN" sz="2000" dirty="0" smtClean="0">
                <a:ea typeface="宋体" pitchFamily="2" charset="-122"/>
              </a:rPr>
              <a:t>Increasingly challenging tasks</a:t>
            </a:r>
          </a:p>
          <a:p>
            <a:pPr lvl="1" eaLnBrk="1" hangingPunct="1">
              <a:defRPr/>
            </a:pPr>
            <a:r>
              <a:rPr lang="en-US" altLang="zh-CN" sz="2000" dirty="0" smtClean="0">
                <a:ea typeface="宋体" pitchFamily="2" charset="-122"/>
              </a:rPr>
              <a:t>Rotational programs</a:t>
            </a:r>
          </a:p>
        </p:txBody>
      </p:sp>
      <p:sp>
        <p:nvSpPr>
          <p:cNvPr id="901124" name="Rectangle 4"/>
          <p:cNvSpPr>
            <a:spLocks noGrp="1" noChangeArrowheads="1"/>
          </p:cNvSpPr>
          <p:nvPr>
            <p:ph sz="half" idx="2"/>
          </p:nvPr>
        </p:nvSpPr>
        <p:spPr>
          <a:xfrm>
            <a:off x="4267200" y="1230313"/>
            <a:ext cx="3505200" cy="2895600"/>
          </a:xfrm>
        </p:spPr>
        <p:txBody>
          <a:bodyPr/>
          <a:lstStyle/>
          <a:p>
            <a:pPr marL="0" indent="0" eaLnBrk="1" hangingPunct="1">
              <a:buFontTx/>
              <a:buNone/>
              <a:defRPr/>
            </a:pPr>
            <a:r>
              <a:rPr lang="en-US" altLang="zh-CN" sz="2400" dirty="0" smtClean="0">
                <a:ea typeface="宋体" pitchFamily="2" charset="-122"/>
              </a:rPr>
              <a:t>Top Factors for U.K. Students</a:t>
            </a:r>
          </a:p>
          <a:p>
            <a:pPr marL="630238" lvl="1" eaLnBrk="1" hangingPunct="1">
              <a:defRPr/>
            </a:pPr>
            <a:r>
              <a:rPr lang="en-US" altLang="zh-CN" sz="2000" dirty="0" smtClean="0">
                <a:ea typeface="宋体" pitchFamily="2" charset="-122"/>
              </a:rPr>
              <a:t>International career opportunities</a:t>
            </a:r>
          </a:p>
          <a:p>
            <a:pPr marL="630238" lvl="1" eaLnBrk="1" hangingPunct="1">
              <a:defRPr/>
            </a:pPr>
            <a:r>
              <a:rPr lang="en-US" altLang="zh-CN" sz="2000" dirty="0" smtClean="0">
                <a:ea typeface="宋体" pitchFamily="2" charset="-122"/>
              </a:rPr>
              <a:t>Flexible working hours</a:t>
            </a:r>
          </a:p>
          <a:p>
            <a:pPr marL="630238" lvl="1" eaLnBrk="1" hangingPunct="1">
              <a:defRPr/>
            </a:pPr>
            <a:r>
              <a:rPr lang="en-US" altLang="zh-CN" sz="2000" dirty="0" smtClean="0">
                <a:ea typeface="宋体" pitchFamily="2" charset="-122"/>
              </a:rPr>
              <a:t>Variety of assignments</a:t>
            </a:r>
          </a:p>
          <a:p>
            <a:pPr marL="630238" lvl="1" eaLnBrk="1" hangingPunct="1">
              <a:defRPr/>
            </a:pPr>
            <a:r>
              <a:rPr lang="en-US" altLang="zh-CN" sz="2000" dirty="0" smtClean="0">
                <a:ea typeface="宋体" pitchFamily="2" charset="-122"/>
              </a:rPr>
              <a:t>Paid overtime</a:t>
            </a:r>
          </a:p>
        </p:txBody>
      </p:sp>
      <p:sp>
        <p:nvSpPr>
          <p:cNvPr id="417798" name="Line 5"/>
          <p:cNvSpPr>
            <a:spLocks noChangeShapeType="1"/>
          </p:cNvSpPr>
          <p:nvPr/>
        </p:nvSpPr>
        <p:spPr bwMode="auto">
          <a:xfrm>
            <a:off x="228600" y="968375"/>
            <a:ext cx="7177177" cy="0"/>
          </a:xfrm>
          <a:prstGeom prst="line">
            <a:avLst/>
          </a:prstGeom>
          <a:noFill/>
          <a:ln w="19050">
            <a:solidFill>
              <a:srgbClr val="996633"/>
            </a:solidFill>
            <a:round/>
            <a:headEnd/>
            <a:tailEnd/>
          </a:ln>
        </p:spPr>
        <p:txBody>
          <a:bodyPr wrap="none"/>
          <a:lstStyle/>
          <a:p>
            <a:endParaRPr lang="en-US"/>
          </a:p>
        </p:txBody>
      </p:sp>
      <p:sp>
        <p:nvSpPr>
          <p:cNvPr id="417799" name="Line 6"/>
          <p:cNvSpPr>
            <a:spLocks noChangeShapeType="1"/>
          </p:cNvSpPr>
          <p:nvPr/>
        </p:nvSpPr>
        <p:spPr bwMode="auto">
          <a:xfrm>
            <a:off x="228600" y="565150"/>
            <a:ext cx="7177177" cy="0"/>
          </a:xfrm>
          <a:prstGeom prst="line">
            <a:avLst/>
          </a:prstGeom>
          <a:noFill/>
          <a:ln w="19050">
            <a:solidFill>
              <a:srgbClr val="996633"/>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533400" y="579438"/>
            <a:ext cx="2438400" cy="1190625"/>
          </a:xfrm>
        </p:spPr>
        <p:txBody>
          <a:bodyPr>
            <a:normAutofit fontScale="90000"/>
          </a:bodyPr>
          <a:lstStyle/>
          <a:p>
            <a:pPr eaLnBrk="1" hangingPunct="1">
              <a:defRPr/>
            </a:pPr>
            <a:r>
              <a:rPr lang="en-US" altLang="zh-CN" sz="1800" smtClean="0">
                <a:solidFill>
                  <a:schemeClr val="tx1"/>
                </a:solidFill>
                <a:ea typeface="宋体" pitchFamily="2" charset="-122"/>
              </a:rPr>
              <a:t>Exhibit 12–16</a:t>
            </a:r>
            <a:br>
              <a:rPr lang="en-US" altLang="zh-CN" sz="1800" smtClean="0">
                <a:solidFill>
                  <a:schemeClr val="tx1"/>
                </a:solidFill>
                <a:ea typeface="宋体" pitchFamily="2" charset="-122"/>
              </a:rPr>
            </a:br>
            <a:r>
              <a:rPr lang="en-US" altLang="zh-CN" sz="1800" smtClean="0">
                <a:solidFill>
                  <a:schemeClr val="tx1"/>
                </a:solidFill>
                <a:ea typeface="宋体" pitchFamily="2" charset="-122"/>
              </a:rPr>
              <a:t>Some Suggestions for a Successful Management Career</a:t>
            </a:r>
          </a:p>
        </p:txBody>
      </p:sp>
      <p:sp>
        <p:nvSpPr>
          <p:cNvPr id="418820" name="Line 3"/>
          <p:cNvSpPr>
            <a:spLocks noChangeShapeType="1"/>
          </p:cNvSpPr>
          <p:nvPr/>
        </p:nvSpPr>
        <p:spPr bwMode="auto">
          <a:xfrm>
            <a:off x="609600" y="565150"/>
            <a:ext cx="2209800" cy="0"/>
          </a:xfrm>
          <a:prstGeom prst="line">
            <a:avLst/>
          </a:prstGeom>
          <a:noFill/>
          <a:ln w="19050">
            <a:solidFill>
              <a:srgbClr val="996633"/>
            </a:solidFill>
            <a:round/>
            <a:headEnd/>
            <a:tailEnd/>
          </a:ln>
        </p:spPr>
        <p:txBody>
          <a:bodyPr wrap="none"/>
          <a:lstStyle/>
          <a:p>
            <a:endParaRPr lang="en-US"/>
          </a:p>
        </p:txBody>
      </p:sp>
      <p:pic>
        <p:nvPicPr>
          <p:cNvPr id="903172" name="Picture 4"/>
          <p:cNvPicPr>
            <a:picLocks noChangeAspect="1" noChangeArrowheads="1"/>
          </p:cNvPicPr>
          <p:nvPr/>
        </p:nvPicPr>
        <p:blipFill>
          <a:blip r:embed="rId3"/>
          <a:srcRect/>
          <a:stretch>
            <a:fillRect/>
          </a:stretch>
        </p:blipFill>
        <p:spPr bwMode="auto">
          <a:xfrm>
            <a:off x="2954338" y="533400"/>
            <a:ext cx="5199062" cy="5791200"/>
          </a:xfrm>
          <a:prstGeom prst="rect">
            <a:avLst/>
          </a:prstGeom>
          <a:noFill/>
          <a:ln w="9525">
            <a:noFill/>
            <a:miter lim="800000"/>
            <a:headEnd/>
            <a:tailEnd/>
          </a:ln>
        </p:spPr>
      </p:pic>
      <p:sp>
        <p:nvSpPr>
          <p:cNvPr id="418822" name="Line 5"/>
          <p:cNvSpPr>
            <a:spLocks noChangeShapeType="1"/>
          </p:cNvSpPr>
          <p:nvPr/>
        </p:nvSpPr>
        <p:spPr bwMode="auto">
          <a:xfrm>
            <a:off x="609600" y="1774825"/>
            <a:ext cx="2209800" cy="0"/>
          </a:xfrm>
          <a:prstGeom prst="line">
            <a:avLst/>
          </a:prstGeom>
          <a:noFill/>
          <a:ln w="19050">
            <a:solidFill>
              <a:srgbClr val="996633"/>
            </a:solidFill>
            <a:round/>
            <a:headEnd/>
            <a:tailEnd/>
          </a:ln>
        </p:spPr>
        <p:txBody>
          <a:bodyPr wrap="none"/>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03172"/>
                                        </p:tgtEl>
                                        <p:attrNameLst>
                                          <p:attrName>style.visibility</p:attrName>
                                        </p:attrNameLst>
                                      </p:cBhvr>
                                      <p:to>
                                        <p:strVal val="visible"/>
                                      </p:to>
                                    </p:set>
                                    <p:animEffect transition="in" filter="wipe(down)">
                                      <p:cBhvr>
                                        <p:cTn id="7" dur="500"/>
                                        <p:tgtEl>
                                          <p:spTgt spid="90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a:lstStyle/>
          <a:p>
            <a:pPr eaLnBrk="1" hangingPunct="1">
              <a:defRPr/>
            </a:pPr>
            <a:r>
              <a:rPr lang="en-US" altLang="zh-CN" smtClean="0">
                <a:ea typeface="宋体" pitchFamily="2" charset="-122"/>
              </a:rPr>
              <a:t>Current Issues in HRM</a:t>
            </a:r>
          </a:p>
        </p:txBody>
      </p:sp>
      <p:sp>
        <p:nvSpPr>
          <p:cNvPr id="905219" name="Rectangle 3"/>
          <p:cNvSpPr>
            <a:spLocks noGrp="1" noChangeArrowheads="1"/>
          </p:cNvSpPr>
          <p:nvPr>
            <p:ph idx="1"/>
          </p:nvPr>
        </p:nvSpPr>
        <p:spPr/>
        <p:txBody>
          <a:bodyPr/>
          <a:lstStyle/>
          <a:p>
            <a:pPr eaLnBrk="1" hangingPunct="1">
              <a:defRPr/>
            </a:pPr>
            <a:r>
              <a:rPr lang="en-US" altLang="zh-CN" dirty="0" smtClean="0">
                <a:ea typeface="宋体" pitchFamily="2" charset="-122"/>
              </a:rPr>
              <a:t>Managing Downsizing</a:t>
            </a:r>
          </a:p>
          <a:p>
            <a:pPr lvl="1" eaLnBrk="1" hangingPunct="1">
              <a:defRPr/>
            </a:pPr>
            <a:r>
              <a:rPr lang="en-US" altLang="zh-CN" dirty="0" smtClean="0">
                <a:ea typeface="宋体" pitchFamily="2" charset="-122"/>
              </a:rPr>
              <a:t>The planned elimination of jobs in an organization</a:t>
            </a:r>
          </a:p>
          <a:p>
            <a:pPr lvl="2" eaLnBrk="1" hangingPunct="1">
              <a:defRPr/>
            </a:pPr>
            <a:r>
              <a:rPr lang="en-US" altLang="zh-CN" dirty="0" smtClean="0">
                <a:ea typeface="宋体" pitchFamily="2" charset="-122"/>
              </a:rPr>
              <a:t>Provide open and honest communication.</a:t>
            </a:r>
          </a:p>
          <a:p>
            <a:pPr lvl="2" eaLnBrk="1" hangingPunct="1">
              <a:defRPr/>
            </a:pPr>
            <a:r>
              <a:rPr lang="en-US" altLang="zh-CN" dirty="0" smtClean="0">
                <a:ea typeface="宋体" pitchFamily="2" charset="-122"/>
              </a:rPr>
              <a:t>Provide assistance to employees being downsized.</a:t>
            </a:r>
          </a:p>
          <a:p>
            <a:pPr lvl="2" eaLnBrk="1" hangingPunct="1">
              <a:defRPr/>
            </a:pPr>
            <a:r>
              <a:rPr lang="en-US" altLang="zh-CN" dirty="0" smtClean="0">
                <a:ea typeface="宋体" pitchFamily="2" charset="-122"/>
              </a:rPr>
              <a:t>Reassure and counseling to surviving employees.</a:t>
            </a:r>
          </a:p>
          <a:p>
            <a:pPr eaLnBrk="1" hangingPunct="1">
              <a:defRPr/>
            </a:pPr>
            <a:r>
              <a:rPr lang="en-US" altLang="zh-CN" dirty="0" smtClean="0">
                <a:ea typeface="宋体" pitchFamily="2" charset="-122"/>
              </a:rPr>
              <a:t>Managing Work Force Diversity</a:t>
            </a:r>
          </a:p>
          <a:p>
            <a:pPr lvl="1" eaLnBrk="1" hangingPunct="1">
              <a:defRPr/>
            </a:pPr>
            <a:r>
              <a:rPr lang="en-US" altLang="zh-CN" dirty="0" smtClean="0">
                <a:ea typeface="宋体" pitchFamily="2" charset="-122"/>
              </a:rPr>
              <a:t>Widen the recruitment net for diversity</a:t>
            </a:r>
          </a:p>
          <a:p>
            <a:pPr lvl="1" eaLnBrk="1" hangingPunct="1">
              <a:defRPr/>
            </a:pPr>
            <a:r>
              <a:rPr lang="en-US" altLang="zh-CN" dirty="0" smtClean="0">
                <a:ea typeface="宋体" pitchFamily="2" charset="-122"/>
              </a:rPr>
              <a:t>Ensure selection without discrimination</a:t>
            </a:r>
          </a:p>
          <a:p>
            <a:pPr lvl="1" eaLnBrk="1" hangingPunct="1">
              <a:defRPr/>
            </a:pPr>
            <a:r>
              <a:rPr lang="en-US" altLang="zh-CN" dirty="0" smtClean="0">
                <a:ea typeface="宋体" pitchFamily="2" charset="-122"/>
              </a:rPr>
              <a:t>Provide orientation and training that is effective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81000" y="457200"/>
            <a:ext cx="8077200" cy="930275"/>
          </a:xfrm>
        </p:spPr>
        <p:txBody>
          <a:bodyPr>
            <a:normAutofit fontScale="90000"/>
          </a:bodyPr>
          <a:lstStyle/>
          <a:p>
            <a:pPr eaLnBrk="1" hangingPunct="1">
              <a:lnSpc>
                <a:spcPct val="110000"/>
              </a:lnSpc>
              <a:defRPr/>
            </a:pPr>
            <a:r>
              <a:rPr lang="en-US" altLang="zh-CN" sz="2800" dirty="0" smtClean="0">
                <a:solidFill>
                  <a:srgbClr val="996633"/>
                </a:solidFill>
                <a:ea typeface="宋体" pitchFamily="2" charset="-122"/>
              </a:rPr>
              <a:t>L E A R N I N G  O U T L I N E  (cont’d) </a:t>
            </a:r>
            <a:br>
              <a:rPr lang="en-US" altLang="zh-CN" sz="2800" dirty="0" smtClean="0">
                <a:solidFill>
                  <a:srgbClr val="996633"/>
                </a:solidFill>
                <a:ea typeface="宋体" pitchFamily="2" charset="-122"/>
              </a:rPr>
            </a:br>
            <a:r>
              <a:rPr lang="en-US" altLang="zh-CN" sz="2200" i="1" dirty="0" smtClean="0">
                <a:solidFill>
                  <a:srgbClr val="336699"/>
                </a:solidFill>
                <a:latin typeface="Times New Roman" pitchFamily="18" charset="0"/>
                <a:ea typeface="宋体" pitchFamily="2" charset="-122"/>
              </a:rPr>
              <a:t>Follow this Learning Outline as you read and study this chapter.</a:t>
            </a:r>
          </a:p>
        </p:txBody>
      </p:sp>
      <p:sp>
        <p:nvSpPr>
          <p:cNvPr id="831491" name="Rectangle 3"/>
          <p:cNvSpPr>
            <a:spLocks noGrp="1" noChangeArrowheads="1"/>
          </p:cNvSpPr>
          <p:nvPr>
            <p:ph idx="1"/>
          </p:nvPr>
        </p:nvSpPr>
        <p:spPr>
          <a:xfrm>
            <a:off x="749300" y="1600200"/>
            <a:ext cx="7645400" cy="4495800"/>
          </a:xfrm>
        </p:spPr>
        <p:txBody>
          <a:bodyPr/>
          <a:lstStyle/>
          <a:p>
            <a:pPr marL="0" indent="0" eaLnBrk="1" hangingPunct="1">
              <a:spcBef>
                <a:spcPct val="50000"/>
              </a:spcBef>
              <a:buFontTx/>
              <a:buNone/>
              <a:defRPr/>
            </a:pPr>
            <a:r>
              <a:rPr lang="en-US" altLang="zh-CN" sz="2400" b="1" smtClean="0">
                <a:solidFill>
                  <a:srgbClr val="993300"/>
                </a:solidFill>
                <a:ea typeface="宋体" pitchFamily="2" charset="-122"/>
              </a:rPr>
              <a:t>Employee Performance Management; Compensation/Benefits; Career Development</a:t>
            </a:r>
          </a:p>
          <a:p>
            <a:pPr marL="398463" lvl="1" indent="-173038" eaLnBrk="1" hangingPunct="1">
              <a:spcBef>
                <a:spcPct val="50000"/>
              </a:spcBef>
              <a:buFontTx/>
              <a:buChar char="•"/>
              <a:defRPr/>
            </a:pPr>
            <a:r>
              <a:rPr lang="en-US" altLang="zh-CN" sz="2000" b="1" smtClean="0">
                <a:solidFill>
                  <a:schemeClr val="tx1"/>
                </a:solidFill>
                <a:ea typeface="宋体" pitchFamily="2" charset="-122"/>
              </a:rPr>
              <a:t>Describe the different performance appraisal methods.</a:t>
            </a:r>
          </a:p>
          <a:p>
            <a:pPr marL="398463" lvl="1" indent="-173038" eaLnBrk="1" hangingPunct="1">
              <a:spcBef>
                <a:spcPct val="50000"/>
              </a:spcBef>
              <a:buFontTx/>
              <a:buChar char="•"/>
              <a:defRPr/>
            </a:pPr>
            <a:r>
              <a:rPr lang="en-US" altLang="zh-CN" sz="2000" b="1" smtClean="0">
                <a:solidFill>
                  <a:schemeClr val="tx1"/>
                </a:solidFill>
                <a:ea typeface="宋体" pitchFamily="2" charset="-122"/>
              </a:rPr>
              <a:t>Discuss the factors that influence employee compensation and benefits.</a:t>
            </a:r>
          </a:p>
          <a:p>
            <a:pPr marL="398463" lvl="1" indent="-173038" eaLnBrk="1" hangingPunct="1">
              <a:spcBef>
                <a:spcPct val="50000"/>
              </a:spcBef>
              <a:buFontTx/>
              <a:buChar char="•"/>
              <a:defRPr/>
            </a:pPr>
            <a:r>
              <a:rPr lang="en-US" altLang="zh-CN" sz="2000" b="1" smtClean="0">
                <a:solidFill>
                  <a:schemeClr val="tx1"/>
                </a:solidFill>
                <a:ea typeface="宋体" pitchFamily="2" charset="-122"/>
              </a:rPr>
              <a:t>Describe skill-based and variable pay systems.</a:t>
            </a:r>
          </a:p>
          <a:p>
            <a:pPr marL="398463" lvl="1" indent="-173038" eaLnBrk="1" hangingPunct="1">
              <a:spcBef>
                <a:spcPct val="50000"/>
              </a:spcBef>
              <a:buFontTx/>
              <a:buChar char="•"/>
              <a:defRPr/>
            </a:pPr>
            <a:r>
              <a:rPr lang="en-US" altLang="zh-CN" sz="2000" b="1" smtClean="0">
                <a:solidFill>
                  <a:schemeClr val="tx1"/>
                </a:solidFill>
                <a:ea typeface="宋体" pitchFamily="2" charset="-122"/>
              </a:rPr>
              <a:t>Describe career development for today’s employees.</a:t>
            </a:r>
          </a:p>
          <a:p>
            <a:pPr marL="0" indent="0" eaLnBrk="1" hangingPunct="1">
              <a:spcBef>
                <a:spcPct val="50000"/>
              </a:spcBef>
              <a:buFontTx/>
              <a:buNone/>
              <a:defRPr/>
            </a:pPr>
            <a:r>
              <a:rPr lang="en-US" altLang="zh-CN" sz="2400" b="1" smtClean="0">
                <a:solidFill>
                  <a:srgbClr val="993300"/>
                </a:solidFill>
                <a:ea typeface="宋体" pitchFamily="2" charset="-122"/>
              </a:rPr>
              <a:t>Current Issues in Human Resource Management</a:t>
            </a:r>
          </a:p>
          <a:p>
            <a:pPr marL="398463" lvl="1" indent="-173038" eaLnBrk="1" hangingPunct="1">
              <a:spcBef>
                <a:spcPct val="50000"/>
              </a:spcBef>
              <a:buFontTx/>
              <a:buChar char="•"/>
              <a:defRPr/>
            </a:pPr>
            <a:r>
              <a:rPr lang="en-US" altLang="zh-CN" sz="2000" b="1" smtClean="0">
                <a:solidFill>
                  <a:schemeClr val="tx1"/>
                </a:solidFill>
                <a:ea typeface="宋体" pitchFamily="2" charset="-122"/>
              </a:rPr>
              <a:t>Explain how managers can manage downsizing.</a:t>
            </a:r>
          </a:p>
          <a:p>
            <a:pPr marL="398463" lvl="1" indent="-173038" eaLnBrk="1" hangingPunct="1">
              <a:spcBef>
                <a:spcPct val="50000"/>
              </a:spcBef>
              <a:buFontTx/>
              <a:buChar char="•"/>
              <a:defRPr/>
            </a:pPr>
            <a:r>
              <a:rPr lang="en-US" altLang="zh-CN" sz="2000" b="1" smtClean="0">
                <a:solidFill>
                  <a:schemeClr val="tx1"/>
                </a:solidFill>
                <a:ea typeface="宋体" pitchFamily="2" charset="-122"/>
              </a:rPr>
              <a:t>Discuss how managers can manage workforce diversity.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animEffect transition="in" filter="wipe(left)">
                                      <p:cBhvr>
                                        <p:cTn id="7" dur="500"/>
                                        <p:tgtEl>
                                          <p:spTgt spid="831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1491">
                                            <p:txEl>
                                              <p:pRg st="1" end="1"/>
                                            </p:txEl>
                                          </p:spTgt>
                                        </p:tgtEl>
                                        <p:attrNameLst>
                                          <p:attrName>style.visibility</p:attrName>
                                        </p:attrNameLst>
                                      </p:cBhvr>
                                      <p:to>
                                        <p:strVal val="visible"/>
                                      </p:to>
                                    </p:set>
                                    <p:animEffect transition="in" filter="wipe(left)">
                                      <p:cBhvr>
                                        <p:cTn id="12" dur="500"/>
                                        <p:tgtEl>
                                          <p:spTgt spid="831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1491">
                                            <p:txEl>
                                              <p:pRg st="2" end="2"/>
                                            </p:txEl>
                                          </p:spTgt>
                                        </p:tgtEl>
                                        <p:attrNameLst>
                                          <p:attrName>style.visibility</p:attrName>
                                        </p:attrNameLst>
                                      </p:cBhvr>
                                      <p:to>
                                        <p:strVal val="visible"/>
                                      </p:to>
                                    </p:set>
                                    <p:animEffect transition="in" filter="wipe(left)">
                                      <p:cBhvr>
                                        <p:cTn id="17" dur="500"/>
                                        <p:tgtEl>
                                          <p:spTgt spid="831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1491">
                                            <p:txEl>
                                              <p:pRg st="3" end="3"/>
                                            </p:txEl>
                                          </p:spTgt>
                                        </p:tgtEl>
                                        <p:attrNameLst>
                                          <p:attrName>style.visibility</p:attrName>
                                        </p:attrNameLst>
                                      </p:cBhvr>
                                      <p:to>
                                        <p:strVal val="visible"/>
                                      </p:to>
                                    </p:set>
                                    <p:animEffect transition="in" filter="wipe(left)">
                                      <p:cBhvr>
                                        <p:cTn id="22" dur="500"/>
                                        <p:tgtEl>
                                          <p:spTgt spid="831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1491">
                                            <p:txEl>
                                              <p:pRg st="4" end="4"/>
                                            </p:txEl>
                                          </p:spTgt>
                                        </p:tgtEl>
                                        <p:attrNameLst>
                                          <p:attrName>style.visibility</p:attrName>
                                        </p:attrNameLst>
                                      </p:cBhvr>
                                      <p:to>
                                        <p:strVal val="visible"/>
                                      </p:to>
                                    </p:set>
                                    <p:animEffect transition="in" filter="wipe(left)">
                                      <p:cBhvr>
                                        <p:cTn id="27" dur="500"/>
                                        <p:tgtEl>
                                          <p:spTgt spid="831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1491">
                                            <p:txEl>
                                              <p:pRg st="5" end="5"/>
                                            </p:txEl>
                                          </p:spTgt>
                                        </p:tgtEl>
                                        <p:attrNameLst>
                                          <p:attrName>style.visibility</p:attrName>
                                        </p:attrNameLst>
                                      </p:cBhvr>
                                      <p:to>
                                        <p:strVal val="visible"/>
                                      </p:to>
                                    </p:set>
                                    <p:animEffect transition="in" filter="wipe(left)">
                                      <p:cBhvr>
                                        <p:cTn id="32" dur="500"/>
                                        <p:tgtEl>
                                          <p:spTgt spid="831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1491">
                                            <p:txEl>
                                              <p:pRg st="6" end="6"/>
                                            </p:txEl>
                                          </p:spTgt>
                                        </p:tgtEl>
                                        <p:attrNameLst>
                                          <p:attrName>style.visibility</p:attrName>
                                        </p:attrNameLst>
                                      </p:cBhvr>
                                      <p:to>
                                        <p:strVal val="visible"/>
                                      </p:to>
                                    </p:set>
                                    <p:animEffect transition="in" filter="wipe(left)">
                                      <p:cBhvr>
                                        <p:cTn id="37" dur="500"/>
                                        <p:tgtEl>
                                          <p:spTgt spid="8314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1491">
                                            <p:txEl>
                                              <p:pRg st="7" end="7"/>
                                            </p:txEl>
                                          </p:spTgt>
                                        </p:tgtEl>
                                        <p:attrNameLst>
                                          <p:attrName>style.visibility</p:attrName>
                                        </p:attrNameLst>
                                      </p:cBhvr>
                                      <p:to>
                                        <p:strVal val="visible"/>
                                      </p:to>
                                    </p:set>
                                    <p:animEffect transition="in" filter="wipe(left)">
                                      <p:cBhvr>
                                        <p:cTn id="42" dur="500"/>
                                        <p:tgtEl>
                                          <p:spTgt spid="831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457200" y="457200"/>
            <a:ext cx="7239000" cy="624840"/>
          </a:xfrm>
        </p:spPr>
        <p:txBody>
          <a:bodyPr>
            <a:normAutofit fontScale="90000"/>
          </a:bodyPr>
          <a:lstStyle/>
          <a:p>
            <a:pPr eaLnBrk="1" hangingPunct="1">
              <a:defRPr/>
            </a:pPr>
            <a:r>
              <a:rPr lang="en-US" altLang="zh-CN" dirty="0" smtClean="0">
                <a:ea typeface="宋体" pitchFamily="2" charset="-122"/>
              </a:rPr>
              <a:t>Current Issues in HRM (cont’d)</a:t>
            </a:r>
          </a:p>
        </p:txBody>
      </p:sp>
      <p:sp>
        <p:nvSpPr>
          <p:cNvPr id="907267" name="Rectangle 3"/>
          <p:cNvSpPr>
            <a:spLocks noGrp="1" noChangeArrowheads="1"/>
          </p:cNvSpPr>
          <p:nvPr>
            <p:ph idx="1"/>
          </p:nvPr>
        </p:nvSpPr>
        <p:spPr>
          <a:xfrm>
            <a:off x="457200" y="1447800"/>
            <a:ext cx="7239000" cy="4846320"/>
          </a:xfrm>
        </p:spPr>
        <p:txBody>
          <a:bodyPr/>
          <a:lstStyle/>
          <a:p>
            <a:pPr eaLnBrk="1" hangingPunct="1">
              <a:defRPr/>
            </a:pPr>
            <a:r>
              <a:rPr lang="en-US" altLang="zh-CN" dirty="0" smtClean="0">
                <a:ea typeface="宋体" pitchFamily="2" charset="-122"/>
              </a:rPr>
              <a:t>Sexual Harassment</a:t>
            </a:r>
          </a:p>
          <a:p>
            <a:pPr lvl="1" eaLnBrk="1" hangingPunct="1">
              <a:defRPr/>
            </a:pPr>
            <a:r>
              <a:rPr lang="en-US" altLang="zh-CN" dirty="0" smtClean="0">
                <a:ea typeface="宋体" pitchFamily="2" charset="-122"/>
              </a:rPr>
              <a:t>An unwanted activity of a sexual nature that affects an individual’s employment.</a:t>
            </a:r>
          </a:p>
          <a:p>
            <a:pPr lvl="2" eaLnBrk="1" hangingPunct="1">
              <a:defRPr/>
            </a:pPr>
            <a:r>
              <a:rPr lang="en-US" altLang="zh-CN" dirty="0" smtClean="0">
                <a:ea typeface="宋体" pitchFamily="2" charset="-122"/>
              </a:rPr>
              <a:t>Unwanted sexual advances, requests for sexual favors, and other verbal or physical conduct of a sexual nature when submission or rejection of this conduct explicitly or implicitly affects an individual’s employment.</a:t>
            </a:r>
          </a:p>
          <a:p>
            <a:pPr lvl="1" eaLnBrk="1" hangingPunct="1">
              <a:defRPr/>
            </a:pPr>
            <a:r>
              <a:rPr lang="en-US" altLang="zh-CN" dirty="0" smtClean="0">
                <a:ea typeface="宋体" pitchFamily="2" charset="-122"/>
              </a:rPr>
              <a:t>An offensive or hostile environment</a:t>
            </a:r>
          </a:p>
          <a:p>
            <a:pPr lvl="2" eaLnBrk="1" hangingPunct="1">
              <a:defRPr/>
            </a:pPr>
            <a:r>
              <a:rPr lang="en-US" altLang="zh-CN" dirty="0" smtClean="0">
                <a:ea typeface="宋体" pitchFamily="2" charset="-122"/>
              </a:rPr>
              <a:t>An environment in which a person is affected by elements of a sexual nature.</a:t>
            </a:r>
          </a:p>
          <a:p>
            <a:pPr eaLnBrk="1" hangingPunct="1">
              <a:defRPr/>
            </a:pPr>
            <a:r>
              <a:rPr lang="en-US" altLang="zh-CN" dirty="0" smtClean="0">
                <a:ea typeface="宋体" pitchFamily="2" charset="-122"/>
              </a:rPr>
              <a:t>Workplace Romances</a:t>
            </a:r>
          </a:p>
          <a:p>
            <a:pPr lvl="1" eaLnBrk="1" hangingPunct="1">
              <a:defRPr/>
            </a:pPr>
            <a:r>
              <a:rPr lang="en-US" altLang="zh-CN" dirty="0" smtClean="0">
                <a:ea typeface="宋体" pitchFamily="2" charset="-122"/>
              </a:rPr>
              <a:t>Potential liability for harassment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Current Issues in HRM (cont’d)</a:t>
            </a:r>
          </a:p>
        </p:txBody>
      </p:sp>
      <p:sp>
        <p:nvSpPr>
          <p:cNvPr id="909315" name="Rectangle 3"/>
          <p:cNvSpPr>
            <a:spLocks noGrp="1" noChangeArrowheads="1"/>
          </p:cNvSpPr>
          <p:nvPr>
            <p:ph idx="1"/>
          </p:nvPr>
        </p:nvSpPr>
        <p:spPr/>
        <p:txBody>
          <a:bodyPr/>
          <a:lstStyle/>
          <a:p>
            <a:pPr eaLnBrk="1" hangingPunct="1">
              <a:defRPr/>
            </a:pPr>
            <a:r>
              <a:rPr lang="en-US" altLang="zh-CN" dirty="0" smtClean="0">
                <a:ea typeface="宋体" pitchFamily="2" charset="-122"/>
              </a:rPr>
              <a:t>Work-Life Balance</a:t>
            </a:r>
          </a:p>
          <a:p>
            <a:pPr lvl="1" eaLnBrk="1" hangingPunct="1">
              <a:defRPr/>
            </a:pPr>
            <a:r>
              <a:rPr lang="en-US" altLang="zh-CN" dirty="0" smtClean="0">
                <a:ea typeface="宋体" pitchFamily="2" charset="-122"/>
              </a:rPr>
              <a:t>Employees have personal lives that they don’t leave behind when they come to work.</a:t>
            </a:r>
          </a:p>
          <a:p>
            <a:pPr lvl="1" eaLnBrk="1" hangingPunct="1">
              <a:defRPr/>
            </a:pPr>
            <a:r>
              <a:rPr lang="en-US" altLang="zh-CN" dirty="0" smtClean="0">
                <a:ea typeface="宋体" pitchFamily="2" charset="-122"/>
              </a:rPr>
              <a:t>Organizations have become more attuned to their employees by offering </a:t>
            </a:r>
            <a:r>
              <a:rPr lang="en-US" altLang="zh-CN" b="1" dirty="0" smtClean="0">
                <a:ea typeface="宋体" pitchFamily="2" charset="-122"/>
              </a:rPr>
              <a:t>family-friendly benefits</a:t>
            </a:r>
            <a:r>
              <a:rPr lang="en-US" altLang="zh-CN" dirty="0" smtClean="0">
                <a:ea typeface="宋体" pitchFamily="2" charset="-122"/>
              </a:rPr>
              <a:t>:</a:t>
            </a:r>
          </a:p>
          <a:p>
            <a:pPr lvl="2" eaLnBrk="1" hangingPunct="1">
              <a:defRPr/>
            </a:pPr>
            <a:r>
              <a:rPr lang="en-US" altLang="zh-CN" dirty="0" smtClean="0">
                <a:ea typeface="宋体" pitchFamily="2" charset="-122"/>
              </a:rPr>
              <a:t>On-site child care</a:t>
            </a:r>
          </a:p>
          <a:p>
            <a:pPr lvl="2" eaLnBrk="1" hangingPunct="1">
              <a:defRPr/>
            </a:pPr>
            <a:r>
              <a:rPr lang="en-US" altLang="zh-CN" dirty="0" smtClean="0">
                <a:ea typeface="宋体" pitchFamily="2" charset="-122"/>
              </a:rPr>
              <a:t>Summer day camps</a:t>
            </a:r>
          </a:p>
          <a:p>
            <a:pPr lvl="2" eaLnBrk="1" hangingPunct="1">
              <a:defRPr/>
            </a:pPr>
            <a:r>
              <a:rPr lang="en-US" altLang="zh-CN" dirty="0" smtClean="0">
                <a:ea typeface="宋体" pitchFamily="2" charset="-122"/>
              </a:rPr>
              <a:t>Flextime</a:t>
            </a:r>
          </a:p>
          <a:p>
            <a:pPr lvl="2" eaLnBrk="1" hangingPunct="1">
              <a:defRPr/>
            </a:pPr>
            <a:r>
              <a:rPr lang="en-US" altLang="zh-CN" dirty="0" smtClean="0">
                <a:ea typeface="宋体" pitchFamily="2" charset="-122"/>
              </a:rPr>
              <a:t>Job sharing</a:t>
            </a:r>
          </a:p>
          <a:p>
            <a:pPr lvl="2" eaLnBrk="1" hangingPunct="1">
              <a:defRPr/>
            </a:pPr>
            <a:r>
              <a:rPr lang="en-US" altLang="zh-CN" dirty="0" smtClean="0">
                <a:ea typeface="宋体" pitchFamily="2" charset="-122"/>
              </a:rPr>
              <a:t>Leave for personal matters</a:t>
            </a:r>
          </a:p>
          <a:p>
            <a:pPr lvl="2" eaLnBrk="1" hangingPunct="1">
              <a:defRPr/>
            </a:pPr>
            <a:r>
              <a:rPr lang="en-US" altLang="zh-CN" dirty="0" smtClean="0">
                <a:ea typeface="宋体" pitchFamily="2" charset="-122"/>
              </a:rPr>
              <a:t>Flexible job hours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Current Issues in HRM (cont’d)</a:t>
            </a:r>
          </a:p>
        </p:txBody>
      </p:sp>
      <p:sp>
        <p:nvSpPr>
          <p:cNvPr id="911363" name="Rectangle 3"/>
          <p:cNvSpPr>
            <a:spLocks noGrp="1" noChangeArrowheads="1"/>
          </p:cNvSpPr>
          <p:nvPr>
            <p:ph idx="1"/>
          </p:nvPr>
        </p:nvSpPr>
        <p:spPr/>
        <p:txBody>
          <a:bodyPr/>
          <a:lstStyle/>
          <a:p>
            <a:pPr eaLnBrk="1" hangingPunct="1">
              <a:defRPr/>
            </a:pPr>
            <a:r>
              <a:rPr lang="en-US" altLang="zh-CN" dirty="0" smtClean="0">
                <a:ea typeface="宋体" pitchFamily="2" charset="-122"/>
              </a:rPr>
              <a:t>Controlling HR Costs</a:t>
            </a:r>
          </a:p>
          <a:p>
            <a:pPr lvl="1" eaLnBrk="1" hangingPunct="1">
              <a:defRPr/>
            </a:pPr>
            <a:r>
              <a:rPr lang="en-US" altLang="zh-CN" dirty="0" smtClean="0">
                <a:ea typeface="宋体" pitchFamily="2" charset="-122"/>
              </a:rPr>
              <a:t>Employee health-care</a:t>
            </a:r>
          </a:p>
          <a:p>
            <a:pPr lvl="2" eaLnBrk="1" hangingPunct="1">
              <a:defRPr/>
            </a:pPr>
            <a:r>
              <a:rPr lang="en-US" altLang="zh-CN" dirty="0" smtClean="0">
                <a:ea typeface="宋体" pitchFamily="2" charset="-122"/>
              </a:rPr>
              <a:t>Encouraging healthy lifestyles</a:t>
            </a:r>
          </a:p>
          <a:p>
            <a:pPr lvl="3" eaLnBrk="1" hangingPunct="1">
              <a:defRPr/>
            </a:pPr>
            <a:r>
              <a:rPr lang="en-US" altLang="zh-CN" dirty="0" smtClean="0">
                <a:ea typeface="宋体" pitchFamily="2" charset="-122"/>
              </a:rPr>
              <a:t>Financial incentives</a:t>
            </a:r>
          </a:p>
          <a:p>
            <a:pPr lvl="3" eaLnBrk="1" hangingPunct="1">
              <a:defRPr/>
            </a:pPr>
            <a:r>
              <a:rPr lang="en-US" altLang="zh-CN" dirty="0" smtClean="0">
                <a:ea typeface="宋体" pitchFamily="2" charset="-122"/>
              </a:rPr>
              <a:t>Wellness programs</a:t>
            </a:r>
          </a:p>
          <a:p>
            <a:pPr lvl="3" eaLnBrk="1" hangingPunct="1">
              <a:defRPr/>
            </a:pPr>
            <a:r>
              <a:rPr lang="en-US" altLang="zh-CN" dirty="0" smtClean="0">
                <a:ea typeface="宋体" pitchFamily="2" charset="-122"/>
              </a:rPr>
              <a:t>Charging employees with poor health habits more for benefits</a:t>
            </a:r>
          </a:p>
          <a:p>
            <a:pPr lvl="1" eaLnBrk="1" hangingPunct="1">
              <a:defRPr/>
            </a:pPr>
            <a:r>
              <a:rPr lang="en-US" altLang="zh-CN" dirty="0" smtClean="0">
                <a:ea typeface="宋体" pitchFamily="2" charset="-122"/>
              </a:rPr>
              <a:t>Employee pension plans</a:t>
            </a:r>
          </a:p>
          <a:p>
            <a:pPr lvl="2" eaLnBrk="1" hangingPunct="1">
              <a:defRPr/>
            </a:pPr>
            <a:r>
              <a:rPr lang="en-US" altLang="zh-CN" dirty="0" smtClean="0">
                <a:ea typeface="宋体" pitchFamily="2" charset="-122"/>
              </a:rPr>
              <a:t>Reducing pension benefits</a:t>
            </a:r>
          </a:p>
          <a:p>
            <a:pPr lvl="2" eaLnBrk="1" hangingPunct="1">
              <a:defRPr/>
            </a:pPr>
            <a:r>
              <a:rPr lang="en-US" altLang="zh-CN" dirty="0" smtClean="0">
                <a:ea typeface="宋体" pitchFamily="2" charset="-122"/>
              </a:rPr>
              <a:t>No longer providing pension plans</a:t>
            </a:r>
          </a:p>
          <a:p>
            <a:pPr lvl="2" eaLnBrk="1" hangingPunct="1">
              <a:defRPr/>
            </a:pPr>
            <a:endParaRPr lang="en-US" altLang="zh-CN" dirty="0" smtClean="0">
              <a:ea typeface="宋体" pitchFamily="2" charset="-122"/>
            </a:endParaRPr>
          </a:p>
          <a:p>
            <a:pPr lvl="2" eaLnBrk="1" hangingPunct="1">
              <a:defRPr/>
            </a:pPr>
            <a:endParaRPr lang="en-US" altLang="zh-CN" dirty="0" smtClean="0">
              <a:ea typeface="宋体"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1219200" y="228600"/>
            <a:ext cx="5410200" cy="701040"/>
          </a:xfrm>
        </p:spPr>
        <p:txBody>
          <a:bodyPr/>
          <a:lstStyle/>
          <a:p>
            <a:pPr algn="ctr" eaLnBrk="1" hangingPunct="1">
              <a:defRPr/>
            </a:pPr>
            <a:r>
              <a:rPr lang="en-US" altLang="zh-CN" dirty="0" smtClean="0">
                <a:ea typeface="宋体" pitchFamily="2" charset="-122"/>
              </a:rPr>
              <a:t>Terms to Know</a:t>
            </a:r>
          </a:p>
        </p:txBody>
      </p:sp>
      <p:sp>
        <p:nvSpPr>
          <p:cNvPr id="913411" name="Rectangle 3"/>
          <p:cNvSpPr>
            <a:spLocks noGrp="1" noChangeArrowheads="1"/>
          </p:cNvSpPr>
          <p:nvPr>
            <p:ph sz="half" idx="1"/>
          </p:nvPr>
        </p:nvSpPr>
        <p:spPr>
          <a:xfrm>
            <a:off x="533400" y="1066800"/>
            <a:ext cx="3975100" cy="5257800"/>
          </a:xfrm>
        </p:spPr>
        <p:txBody>
          <a:bodyPr>
            <a:normAutofit lnSpcReduction="10000"/>
          </a:bodyPr>
          <a:lstStyle/>
          <a:p>
            <a:pPr eaLnBrk="1" hangingPunct="1">
              <a:defRPr/>
            </a:pPr>
            <a:r>
              <a:rPr lang="en-US" altLang="zh-CN" sz="2400" smtClean="0">
                <a:ea typeface="宋体" pitchFamily="2" charset="-122"/>
              </a:rPr>
              <a:t>high-performance work practices</a:t>
            </a:r>
          </a:p>
          <a:p>
            <a:pPr eaLnBrk="1" hangingPunct="1">
              <a:defRPr/>
            </a:pPr>
            <a:r>
              <a:rPr lang="en-US" altLang="zh-CN" sz="2400" smtClean="0">
                <a:ea typeface="宋体" pitchFamily="2" charset="-122"/>
              </a:rPr>
              <a:t>human resource management process</a:t>
            </a:r>
          </a:p>
          <a:p>
            <a:pPr eaLnBrk="1" hangingPunct="1">
              <a:defRPr/>
            </a:pPr>
            <a:r>
              <a:rPr lang="en-US" altLang="zh-CN" sz="2400" smtClean="0">
                <a:ea typeface="宋体" pitchFamily="2" charset="-122"/>
              </a:rPr>
              <a:t>labor union</a:t>
            </a:r>
          </a:p>
          <a:p>
            <a:pPr eaLnBrk="1" hangingPunct="1">
              <a:defRPr/>
            </a:pPr>
            <a:r>
              <a:rPr lang="en-US" altLang="zh-CN" sz="2400" smtClean="0">
                <a:ea typeface="宋体" pitchFamily="2" charset="-122"/>
              </a:rPr>
              <a:t>affirmative action</a:t>
            </a:r>
          </a:p>
          <a:p>
            <a:pPr eaLnBrk="1" hangingPunct="1">
              <a:defRPr/>
            </a:pPr>
            <a:r>
              <a:rPr lang="en-US" altLang="zh-CN" sz="2400" smtClean="0">
                <a:ea typeface="宋体" pitchFamily="2" charset="-122"/>
              </a:rPr>
              <a:t>human resource planning</a:t>
            </a:r>
          </a:p>
          <a:p>
            <a:pPr eaLnBrk="1" hangingPunct="1">
              <a:defRPr/>
            </a:pPr>
            <a:r>
              <a:rPr lang="en-US" altLang="zh-CN" sz="2400" smtClean="0">
                <a:ea typeface="宋体" pitchFamily="2" charset="-122"/>
              </a:rPr>
              <a:t>job analysis</a:t>
            </a:r>
          </a:p>
          <a:p>
            <a:pPr eaLnBrk="1" hangingPunct="1">
              <a:defRPr/>
            </a:pPr>
            <a:r>
              <a:rPr lang="en-US" altLang="zh-CN" sz="2400" smtClean="0">
                <a:ea typeface="宋体" pitchFamily="2" charset="-122"/>
              </a:rPr>
              <a:t>job description</a:t>
            </a:r>
          </a:p>
          <a:p>
            <a:pPr eaLnBrk="1" hangingPunct="1">
              <a:defRPr/>
            </a:pPr>
            <a:r>
              <a:rPr lang="en-US" altLang="zh-CN" sz="2400" smtClean="0">
                <a:ea typeface="宋体" pitchFamily="2" charset="-122"/>
              </a:rPr>
              <a:t>job specification</a:t>
            </a:r>
          </a:p>
          <a:p>
            <a:pPr eaLnBrk="1" hangingPunct="1">
              <a:defRPr/>
            </a:pPr>
            <a:r>
              <a:rPr lang="en-US" altLang="zh-CN" sz="2400" smtClean="0">
                <a:ea typeface="宋体" pitchFamily="2" charset="-122"/>
              </a:rPr>
              <a:t>recruitment</a:t>
            </a:r>
          </a:p>
          <a:p>
            <a:pPr eaLnBrk="1" hangingPunct="1">
              <a:defRPr/>
            </a:pPr>
            <a:r>
              <a:rPr lang="en-US" altLang="zh-CN" sz="2400" smtClean="0">
                <a:ea typeface="宋体" pitchFamily="2" charset="-122"/>
              </a:rPr>
              <a:t>decruitment</a:t>
            </a:r>
          </a:p>
        </p:txBody>
      </p:sp>
      <p:sp>
        <p:nvSpPr>
          <p:cNvPr id="913412" name="Rectangle 4"/>
          <p:cNvSpPr>
            <a:spLocks noGrp="1" noChangeArrowheads="1"/>
          </p:cNvSpPr>
          <p:nvPr>
            <p:ph sz="half" idx="2"/>
          </p:nvPr>
        </p:nvSpPr>
        <p:spPr>
          <a:xfrm>
            <a:off x="4660900" y="1066800"/>
            <a:ext cx="3975100" cy="5257800"/>
          </a:xfrm>
        </p:spPr>
        <p:txBody>
          <a:bodyPr>
            <a:normAutofit lnSpcReduction="10000"/>
          </a:bodyPr>
          <a:lstStyle/>
          <a:p>
            <a:pPr eaLnBrk="1" hangingPunct="1">
              <a:defRPr/>
            </a:pPr>
            <a:r>
              <a:rPr lang="en-US" altLang="zh-CN" sz="2400" smtClean="0">
                <a:ea typeface="宋体" pitchFamily="2" charset="-122"/>
              </a:rPr>
              <a:t>selection</a:t>
            </a:r>
          </a:p>
          <a:p>
            <a:pPr eaLnBrk="1" hangingPunct="1">
              <a:defRPr/>
            </a:pPr>
            <a:r>
              <a:rPr lang="en-US" altLang="zh-CN" sz="2400" smtClean="0">
                <a:ea typeface="宋体" pitchFamily="2" charset="-122"/>
              </a:rPr>
              <a:t>validity</a:t>
            </a:r>
          </a:p>
          <a:p>
            <a:pPr eaLnBrk="1" hangingPunct="1">
              <a:defRPr/>
            </a:pPr>
            <a:r>
              <a:rPr lang="en-US" altLang="zh-CN" sz="2400" smtClean="0">
                <a:ea typeface="宋体" pitchFamily="2" charset="-122"/>
              </a:rPr>
              <a:t>reliability</a:t>
            </a:r>
          </a:p>
          <a:p>
            <a:pPr eaLnBrk="1" hangingPunct="1">
              <a:defRPr/>
            </a:pPr>
            <a:r>
              <a:rPr lang="en-US" altLang="zh-CN" sz="2400" smtClean="0">
                <a:ea typeface="宋体" pitchFamily="2" charset="-122"/>
              </a:rPr>
              <a:t>work sampling</a:t>
            </a:r>
          </a:p>
          <a:p>
            <a:pPr eaLnBrk="1" hangingPunct="1">
              <a:defRPr/>
            </a:pPr>
            <a:r>
              <a:rPr lang="en-US" altLang="zh-CN" sz="2400" smtClean="0">
                <a:ea typeface="宋体" pitchFamily="2" charset="-122"/>
              </a:rPr>
              <a:t>assessment centers</a:t>
            </a:r>
          </a:p>
          <a:p>
            <a:pPr eaLnBrk="1" hangingPunct="1">
              <a:defRPr/>
            </a:pPr>
            <a:r>
              <a:rPr lang="en-US" altLang="zh-CN" sz="2400" smtClean="0">
                <a:ea typeface="宋体" pitchFamily="2" charset="-122"/>
              </a:rPr>
              <a:t>realistic job preview (RJP)</a:t>
            </a:r>
          </a:p>
          <a:p>
            <a:pPr eaLnBrk="1" hangingPunct="1">
              <a:defRPr/>
            </a:pPr>
            <a:r>
              <a:rPr lang="en-US" altLang="zh-CN" sz="2400" smtClean="0">
                <a:ea typeface="宋体" pitchFamily="2" charset="-122"/>
              </a:rPr>
              <a:t>orientation</a:t>
            </a:r>
          </a:p>
          <a:p>
            <a:pPr eaLnBrk="1" hangingPunct="1">
              <a:defRPr/>
            </a:pPr>
            <a:r>
              <a:rPr lang="en-US" altLang="zh-CN" sz="2400" smtClean="0">
                <a:ea typeface="宋体" pitchFamily="2" charset="-122"/>
              </a:rPr>
              <a:t>performance management system</a:t>
            </a:r>
          </a:p>
          <a:p>
            <a:pPr eaLnBrk="1" hangingPunct="1">
              <a:defRPr/>
            </a:pPr>
            <a:r>
              <a:rPr lang="en-US" altLang="zh-CN" sz="2400" smtClean="0">
                <a:ea typeface="宋体" pitchFamily="2" charset="-122"/>
              </a:rPr>
              <a:t>written essay</a:t>
            </a:r>
          </a:p>
          <a:p>
            <a:pPr eaLnBrk="1" hangingPunct="1">
              <a:defRPr/>
            </a:pPr>
            <a:r>
              <a:rPr lang="en-US" altLang="zh-CN" sz="2400" smtClean="0">
                <a:ea typeface="宋体" pitchFamily="2" charset="-122"/>
              </a:rPr>
              <a:t>critical incidents</a:t>
            </a:r>
          </a:p>
          <a:p>
            <a:pPr eaLnBrk="1" hangingPunct="1">
              <a:defRPr/>
            </a:pPr>
            <a:r>
              <a:rPr lang="en-US" altLang="zh-CN" sz="2400" smtClean="0">
                <a:ea typeface="宋体" pitchFamily="2" charset="-122"/>
              </a:rPr>
              <a:t>graphic rating scales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wipe(left)">
                                      <p:cBhvr>
                                        <p:cTn id="7" dur="500"/>
                                        <p:tgtEl>
                                          <p:spTgt spid="91341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3411">
                                            <p:txEl>
                                              <p:pRg st="1" end="1"/>
                                            </p:txEl>
                                          </p:spTgt>
                                        </p:tgtEl>
                                        <p:attrNameLst>
                                          <p:attrName>style.visibility</p:attrName>
                                        </p:attrNameLst>
                                      </p:cBhvr>
                                      <p:to>
                                        <p:strVal val="visible"/>
                                      </p:to>
                                    </p:set>
                                    <p:animEffect transition="in" filter="wipe(left)">
                                      <p:cBhvr>
                                        <p:cTn id="11" dur="500"/>
                                        <p:tgtEl>
                                          <p:spTgt spid="91341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3411">
                                            <p:txEl>
                                              <p:pRg st="2" end="2"/>
                                            </p:txEl>
                                          </p:spTgt>
                                        </p:tgtEl>
                                        <p:attrNameLst>
                                          <p:attrName>style.visibility</p:attrName>
                                        </p:attrNameLst>
                                      </p:cBhvr>
                                      <p:to>
                                        <p:strVal val="visible"/>
                                      </p:to>
                                    </p:set>
                                    <p:animEffect transition="in" filter="wipe(left)">
                                      <p:cBhvr>
                                        <p:cTn id="15" dur="500"/>
                                        <p:tgtEl>
                                          <p:spTgt spid="913411">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13411">
                                            <p:txEl>
                                              <p:pRg st="3" end="3"/>
                                            </p:txEl>
                                          </p:spTgt>
                                        </p:tgtEl>
                                        <p:attrNameLst>
                                          <p:attrName>style.visibility</p:attrName>
                                        </p:attrNameLst>
                                      </p:cBhvr>
                                      <p:to>
                                        <p:strVal val="visible"/>
                                      </p:to>
                                    </p:set>
                                    <p:animEffect transition="in" filter="wipe(left)">
                                      <p:cBhvr>
                                        <p:cTn id="19" dur="500"/>
                                        <p:tgtEl>
                                          <p:spTgt spid="913411">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3411">
                                            <p:txEl>
                                              <p:pRg st="4" end="4"/>
                                            </p:txEl>
                                          </p:spTgt>
                                        </p:tgtEl>
                                        <p:attrNameLst>
                                          <p:attrName>style.visibility</p:attrName>
                                        </p:attrNameLst>
                                      </p:cBhvr>
                                      <p:to>
                                        <p:strVal val="visible"/>
                                      </p:to>
                                    </p:set>
                                    <p:animEffect transition="in" filter="wipe(left)">
                                      <p:cBhvr>
                                        <p:cTn id="23" dur="500"/>
                                        <p:tgtEl>
                                          <p:spTgt spid="913411">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3411">
                                            <p:txEl>
                                              <p:pRg st="5" end="5"/>
                                            </p:txEl>
                                          </p:spTgt>
                                        </p:tgtEl>
                                        <p:attrNameLst>
                                          <p:attrName>style.visibility</p:attrName>
                                        </p:attrNameLst>
                                      </p:cBhvr>
                                      <p:to>
                                        <p:strVal val="visible"/>
                                      </p:to>
                                    </p:set>
                                    <p:animEffect transition="in" filter="wipe(left)">
                                      <p:cBhvr>
                                        <p:cTn id="27" dur="500"/>
                                        <p:tgtEl>
                                          <p:spTgt spid="913411">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13411">
                                            <p:txEl>
                                              <p:pRg st="6" end="6"/>
                                            </p:txEl>
                                          </p:spTgt>
                                        </p:tgtEl>
                                        <p:attrNameLst>
                                          <p:attrName>style.visibility</p:attrName>
                                        </p:attrNameLst>
                                      </p:cBhvr>
                                      <p:to>
                                        <p:strVal val="visible"/>
                                      </p:to>
                                    </p:set>
                                    <p:animEffect transition="in" filter="wipe(left)">
                                      <p:cBhvr>
                                        <p:cTn id="31" dur="500"/>
                                        <p:tgtEl>
                                          <p:spTgt spid="913411">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13411">
                                            <p:txEl>
                                              <p:pRg st="7" end="7"/>
                                            </p:txEl>
                                          </p:spTgt>
                                        </p:tgtEl>
                                        <p:attrNameLst>
                                          <p:attrName>style.visibility</p:attrName>
                                        </p:attrNameLst>
                                      </p:cBhvr>
                                      <p:to>
                                        <p:strVal val="visible"/>
                                      </p:to>
                                    </p:set>
                                    <p:animEffect transition="in" filter="wipe(left)">
                                      <p:cBhvr>
                                        <p:cTn id="35" dur="500"/>
                                        <p:tgtEl>
                                          <p:spTgt spid="913411">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13411">
                                            <p:txEl>
                                              <p:pRg st="8" end="8"/>
                                            </p:txEl>
                                          </p:spTgt>
                                        </p:tgtEl>
                                        <p:attrNameLst>
                                          <p:attrName>style.visibility</p:attrName>
                                        </p:attrNameLst>
                                      </p:cBhvr>
                                      <p:to>
                                        <p:strVal val="visible"/>
                                      </p:to>
                                    </p:set>
                                    <p:animEffect transition="in" filter="wipe(left)">
                                      <p:cBhvr>
                                        <p:cTn id="39" dur="500"/>
                                        <p:tgtEl>
                                          <p:spTgt spid="913411">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913411">
                                            <p:txEl>
                                              <p:pRg st="9" end="9"/>
                                            </p:txEl>
                                          </p:spTgt>
                                        </p:tgtEl>
                                        <p:attrNameLst>
                                          <p:attrName>style.visibility</p:attrName>
                                        </p:attrNameLst>
                                      </p:cBhvr>
                                      <p:to>
                                        <p:strVal val="visible"/>
                                      </p:to>
                                    </p:set>
                                    <p:animEffect transition="in" filter="wipe(left)">
                                      <p:cBhvr>
                                        <p:cTn id="43" dur="500"/>
                                        <p:tgtEl>
                                          <p:spTgt spid="913411">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913412">
                                            <p:txEl>
                                              <p:pRg st="0" end="0"/>
                                            </p:txEl>
                                          </p:spTgt>
                                        </p:tgtEl>
                                        <p:attrNameLst>
                                          <p:attrName>style.visibility</p:attrName>
                                        </p:attrNameLst>
                                      </p:cBhvr>
                                      <p:to>
                                        <p:strVal val="visible"/>
                                      </p:to>
                                    </p:set>
                                    <p:animEffect transition="in" filter="wipe(left)">
                                      <p:cBhvr>
                                        <p:cTn id="47" dur="500"/>
                                        <p:tgtEl>
                                          <p:spTgt spid="913412">
                                            <p:txEl>
                                              <p:pRg st="0" end="0"/>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13412">
                                            <p:txEl>
                                              <p:pRg st="1" end="1"/>
                                            </p:txEl>
                                          </p:spTgt>
                                        </p:tgtEl>
                                        <p:attrNameLst>
                                          <p:attrName>style.visibility</p:attrName>
                                        </p:attrNameLst>
                                      </p:cBhvr>
                                      <p:to>
                                        <p:strVal val="visible"/>
                                      </p:to>
                                    </p:set>
                                    <p:animEffect transition="in" filter="wipe(left)">
                                      <p:cBhvr>
                                        <p:cTn id="51" dur="500"/>
                                        <p:tgtEl>
                                          <p:spTgt spid="913412">
                                            <p:txEl>
                                              <p:pRg st="1" end="1"/>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913412">
                                            <p:txEl>
                                              <p:pRg st="2" end="2"/>
                                            </p:txEl>
                                          </p:spTgt>
                                        </p:tgtEl>
                                        <p:attrNameLst>
                                          <p:attrName>style.visibility</p:attrName>
                                        </p:attrNameLst>
                                      </p:cBhvr>
                                      <p:to>
                                        <p:strVal val="visible"/>
                                      </p:to>
                                    </p:set>
                                    <p:animEffect transition="in" filter="wipe(left)">
                                      <p:cBhvr>
                                        <p:cTn id="55" dur="500"/>
                                        <p:tgtEl>
                                          <p:spTgt spid="913412">
                                            <p:txEl>
                                              <p:pRg st="2" end="2"/>
                                            </p:txEl>
                                          </p:spTgt>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913412">
                                            <p:txEl>
                                              <p:pRg st="3" end="3"/>
                                            </p:txEl>
                                          </p:spTgt>
                                        </p:tgtEl>
                                        <p:attrNameLst>
                                          <p:attrName>style.visibility</p:attrName>
                                        </p:attrNameLst>
                                      </p:cBhvr>
                                      <p:to>
                                        <p:strVal val="visible"/>
                                      </p:to>
                                    </p:set>
                                    <p:animEffect transition="in" filter="wipe(left)">
                                      <p:cBhvr>
                                        <p:cTn id="59" dur="500"/>
                                        <p:tgtEl>
                                          <p:spTgt spid="913412">
                                            <p:txEl>
                                              <p:pRg st="3" end="3"/>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913412">
                                            <p:txEl>
                                              <p:pRg st="4" end="4"/>
                                            </p:txEl>
                                          </p:spTgt>
                                        </p:tgtEl>
                                        <p:attrNameLst>
                                          <p:attrName>style.visibility</p:attrName>
                                        </p:attrNameLst>
                                      </p:cBhvr>
                                      <p:to>
                                        <p:strVal val="visible"/>
                                      </p:to>
                                    </p:set>
                                    <p:animEffect transition="in" filter="wipe(left)">
                                      <p:cBhvr>
                                        <p:cTn id="63" dur="500"/>
                                        <p:tgtEl>
                                          <p:spTgt spid="913412">
                                            <p:txEl>
                                              <p:pRg st="4" end="4"/>
                                            </p:txEl>
                                          </p:spTgt>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913412">
                                            <p:txEl>
                                              <p:pRg st="5" end="5"/>
                                            </p:txEl>
                                          </p:spTgt>
                                        </p:tgtEl>
                                        <p:attrNameLst>
                                          <p:attrName>style.visibility</p:attrName>
                                        </p:attrNameLst>
                                      </p:cBhvr>
                                      <p:to>
                                        <p:strVal val="visible"/>
                                      </p:to>
                                    </p:set>
                                    <p:animEffect transition="in" filter="wipe(left)">
                                      <p:cBhvr>
                                        <p:cTn id="67" dur="500"/>
                                        <p:tgtEl>
                                          <p:spTgt spid="913412">
                                            <p:txEl>
                                              <p:pRg st="5" end="5"/>
                                            </p:txEl>
                                          </p:spTgt>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913412">
                                            <p:txEl>
                                              <p:pRg st="6" end="6"/>
                                            </p:txEl>
                                          </p:spTgt>
                                        </p:tgtEl>
                                        <p:attrNameLst>
                                          <p:attrName>style.visibility</p:attrName>
                                        </p:attrNameLst>
                                      </p:cBhvr>
                                      <p:to>
                                        <p:strVal val="visible"/>
                                      </p:to>
                                    </p:set>
                                    <p:animEffect transition="in" filter="wipe(left)">
                                      <p:cBhvr>
                                        <p:cTn id="71" dur="500"/>
                                        <p:tgtEl>
                                          <p:spTgt spid="913412">
                                            <p:txEl>
                                              <p:pRg st="6" end="6"/>
                                            </p:txEl>
                                          </p:spTgt>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913412">
                                            <p:txEl>
                                              <p:pRg st="7" end="7"/>
                                            </p:txEl>
                                          </p:spTgt>
                                        </p:tgtEl>
                                        <p:attrNameLst>
                                          <p:attrName>style.visibility</p:attrName>
                                        </p:attrNameLst>
                                      </p:cBhvr>
                                      <p:to>
                                        <p:strVal val="visible"/>
                                      </p:to>
                                    </p:set>
                                    <p:animEffect transition="in" filter="wipe(left)">
                                      <p:cBhvr>
                                        <p:cTn id="75" dur="500"/>
                                        <p:tgtEl>
                                          <p:spTgt spid="913412">
                                            <p:txEl>
                                              <p:pRg st="7" end="7"/>
                                            </p:txEl>
                                          </p:spTgt>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913412">
                                            <p:txEl>
                                              <p:pRg st="8" end="8"/>
                                            </p:txEl>
                                          </p:spTgt>
                                        </p:tgtEl>
                                        <p:attrNameLst>
                                          <p:attrName>style.visibility</p:attrName>
                                        </p:attrNameLst>
                                      </p:cBhvr>
                                      <p:to>
                                        <p:strVal val="visible"/>
                                      </p:to>
                                    </p:set>
                                    <p:animEffect transition="in" filter="wipe(left)">
                                      <p:cBhvr>
                                        <p:cTn id="79" dur="500"/>
                                        <p:tgtEl>
                                          <p:spTgt spid="913412">
                                            <p:txEl>
                                              <p:pRg st="8" end="8"/>
                                            </p:txEl>
                                          </p:spTgt>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913412">
                                            <p:txEl>
                                              <p:pRg st="9" end="9"/>
                                            </p:txEl>
                                          </p:spTgt>
                                        </p:tgtEl>
                                        <p:attrNameLst>
                                          <p:attrName>style.visibility</p:attrName>
                                        </p:attrNameLst>
                                      </p:cBhvr>
                                      <p:to>
                                        <p:strVal val="visible"/>
                                      </p:to>
                                    </p:set>
                                    <p:animEffect transition="in" filter="wipe(left)">
                                      <p:cBhvr>
                                        <p:cTn id="83" dur="500"/>
                                        <p:tgtEl>
                                          <p:spTgt spid="913412">
                                            <p:txEl>
                                              <p:pRg st="9" end="9"/>
                                            </p:txEl>
                                          </p:spTgt>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913412">
                                            <p:txEl>
                                              <p:pRg st="10" end="10"/>
                                            </p:txEl>
                                          </p:spTgt>
                                        </p:tgtEl>
                                        <p:attrNameLst>
                                          <p:attrName>style.visibility</p:attrName>
                                        </p:attrNameLst>
                                      </p:cBhvr>
                                      <p:to>
                                        <p:strVal val="visible"/>
                                      </p:to>
                                    </p:set>
                                    <p:animEffect transition="in" filter="wipe(left)">
                                      <p:cBhvr>
                                        <p:cTn id="87" dur="500"/>
                                        <p:tgtEl>
                                          <p:spTgt spid="9134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build="p" autoUpdateAnimBg="0"/>
      <p:bldP spid="91341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457200" y="381000"/>
            <a:ext cx="7242048" cy="624840"/>
          </a:xfrm>
        </p:spPr>
        <p:txBody>
          <a:bodyPr/>
          <a:lstStyle/>
          <a:p>
            <a:pPr algn="ctr" eaLnBrk="1" hangingPunct="1">
              <a:defRPr/>
            </a:pPr>
            <a:r>
              <a:rPr lang="en-US" altLang="zh-CN" dirty="0" smtClean="0">
                <a:ea typeface="宋体" pitchFamily="2" charset="-122"/>
              </a:rPr>
              <a:t>Terms to Know (cont’d)</a:t>
            </a:r>
          </a:p>
        </p:txBody>
      </p:sp>
      <p:sp>
        <p:nvSpPr>
          <p:cNvPr id="915459" name="Rectangle 3"/>
          <p:cNvSpPr>
            <a:spLocks noGrp="1" noChangeArrowheads="1"/>
          </p:cNvSpPr>
          <p:nvPr>
            <p:ph sz="half" idx="1"/>
          </p:nvPr>
        </p:nvSpPr>
        <p:spPr>
          <a:xfrm>
            <a:off x="1676400" y="1447800"/>
            <a:ext cx="3975100" cy="4495800"/>
          </a:xfrm>
        </p:spPr>
        <p:txBody>
          <a:bodyPr/>
          <a:lstStyle/>
          <a:p>
            <a:pPr eaLnBrk="1" hangingPunct="1">
              <a:defRPr/>
            </a:pPr>
            <a:r>
              <a:rPr lang="en-US" altLang="zh-CN" sz="2400" dirty="0" smtClean="0">
                <a:ea typeface="宋体" pitchFamily="2" charset="-122"/>
              </a:rPr>
              <a:t>behaviorally anchored rating scales (BARS)</a:t>
            </a:r>
          </a:p>
          <a:p>
            <a:pPr eaLnBrk="1" hangingPunct="1">
              <a:defRPr/>
            </a:pPr>
            <a:r>
              <a:rPr lang="en-US" altLang="zh-CN" sz="2400" dirty="0" err="1" smtClean="0">
                <a:ea typeface="宋体" pitchFamily="2" charset="-122"/>
              </a:rPr>
              <a:t>multiperson</a:t>
            </a:r>
            <a:r>
              <a:rPr lang="en-US" altLang="zh-CN" sz="2400" dirty="0" smtClean="0">
                <a:ea typeface="宋体" pitchFamily="2" charset="-122"/>
              </a:rPr>
              <a:t> comparisons</a:t>
            </a:r>
          </a:p>
          <a:p>
            <a:pPr eaLnBrk="1" hangingPunct="1">
              <a:defRPr/>
            </a:pPr>
            <a:r>
              <a:rPr lang="en-US" altLang="zh-CN" sz="2400" dirty="0" smtClean="0">
                <a:ea typeface="宋体" pitchFamily="2" charset="-122"/>
              </a:rPr>
              <a:t>360 degree feedback</a:t>
            </a:r>
          </a:p>
          <a:p>
            <a:pPr eaLnBrk="1" hangingPunct="1">
              <a:defRPr/>
            </a:pPr>
            <a:r>
              <a:rPr lang="en-US" altLang="zh-CN" sz="2400" dirty="0" smtClean="0">
                <a:ea typeface="宋体" pitchFamily="2" charset="-122"/>
              </a:rPr>
              <a:t>skill-based pay </a:t>
            </a:r>
          </a:p>
          <a:p>
            <a:pPr eaLnBrk="1" hangingPunct="1">
              <a:defRPr/>
            </a:pPr>
            <a:r>
              <a:rPr lang="en-US" altLang="zh-CN" sz="2400" dirty="0" smtClean="0">
                <a:ea typeface="宋体" pitchFamily="2" charset="-122"/>
              </a:rPr>
              <a:t>variable pay</a:t>
            </a:r>
          </a:p>
          <a:p>
            <a:pPr eaLnBrk="1" hangingPunct="1">
              <a:defRPr/>
            </a:pPr>
            <a:r>
              <a:rPr lang="en-US" altLang="zh-CN" sz="2400" dirty="0" smtClean="0">
                <a:ea typeface="宋体" pitchFamily="2" charset="-122"/>
              </a:rPr>
              <a:t>career</a:t>
            </a:r>
          </a:p>
          <a:p>
            <a:pPr eaLnBrk="1" hangingPunct="1">
              <a:defRPr/>
            </a:pPr>
            <a:r>
              <a:rPr lang="en-US" altLang="zh-CN" sz="2400" dirty="0" smtClean="0">
                <a:ea typeface="宋体" pitchFamily="2" charset="-122"/>
              </a:rPr>
              <a:t>downsizing</a:t>
            </a:r>
          </a:p>
          <a:p>
            <a:pPr eaLnBrk="1" hangingPunct="1">
              <a:defRPr/>
            </a:pPr>
            <a:r>
              <a:rPr lang="en-US" altLang="zh-CN" sz="2400" dirty="0" smtClean="0">
                <a:ea typeface="宋体" pitchFamily="2" charset="-122"/>
              </a:rPr>
              <a:t>sexual harassment</a:t>
            </a:r>
          </a:p>
          <a:p>
            <a:pPr eaLnBrk="1" hangingPunct="1">
              <a:defRPr/>
            </a:pPr>
            <a:r>
              <a:rPr lang="en-US" altLang="zh-CN" sz="2400" dirty="0" smtClean="0">
                <a:ea typeface="宋体" pitchFamily="2" charset="-122"/>
              </a:rPr>
              <a:t>family-friendly </a:t>
            </a:r>
            <a:r>
              <a:rPr lang="en-US" altLang="zh-CN" sz="2400" dirty="0" smtClean="0">
                <a:ea typeface="宋体" pitchFamily="2" charset="-122"/>
              </a:rPr>
              <a:t>benefits</a:t>
            </a:r>
            <a:endParaRPr lang="en-US" altLang="zh-CN" sz="2400" dirty="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5459">
                                            <p:txEl>
                                              <p:pRg st="0" end="0"/>
                                            </p:txEl>
                                          </p:spTgt>
                                        </p:tgtEl>
                                        <p:attrNameLst>
                                          <p:attrName>style.visibility</p:attrName>
                                        </p:attrNameLst>
                                      </p:cBhvr>
                                      <p:to>
                                        <p:strVal val="visible"/>
                                      </p:to>
                                    </p:set>
                                    <p:animEffect transition="in" filter="wipe(left)">
                                      <p:cBhvr>
                                        <p:cTn id="7" dur="500"/>
                                        <p:tgtEl>
                                          <p:spTgt spid="91545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5459">
                                            <p:txEl>
                                              <p:pRg st="1" end="1"/>
                                            </p:txEl>
                                          </p:spTgt>
                                        </p:tgtEl>
                                        <p:attrNameLst>
                                          <p:attrName>style.visibility</p:attrName>
                                        </p:attrNameLst>
                                      </p:cBhvr>
                                      <p:to>
                                        <p:strVal val="visible"/>
                                      </p:to>
                                    </p:set>
                                    <p:animEffect transition="in" filter="wipe(left)">
                                      <p:cBhvr>
                                        <p:cTn id="11" dur="500"/>
                                        <p:tgtEl>
                                          <p:spTgt spid="91545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5459">
                                            <p:txEl>
                                              <p:pRg st="2" end="2"/>
                                            </p:txEl>
                                          </p:spTgt>
                                        </p:tgtEl>
                                        <p:attrNameLst>
                                          <p:attrName>style.visibility</p:attrName>
                                        </p:attrNameLst>
                                      </p:cBhvr>
                                      <p:to>
                                        <p:strVal val="visible"/>
                                      </p:to>
                                    </p:set>
                                    <p:animEffect transition="in" filter="wipe(left)">
                                      <p:cBhvr>
                                        <p:cTn id="15" dur="500"/>
                                        <p:tgtEl>
                                          <p:spTgt spid="915459">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15459">
                                            <p:txEl>
                                              <p:pRg st="3" end="3"/>
                                            </p:txEl>
                                          </p:spTgt>
                                        </p:tgtEl>
                                        <p:attrNameLst>
                                          <p:attrName>style.visibility</p:attrName>
                                        </p:attrNameLst>
                                      </p:cBhvr>
                                      <p:to>
                                        <p:strVal val="visible"/>
                                      </p:to>
                                    </p:set>
                                    <p:animEffect transition="in" filter="wipe(left)">
                                      <p:cBhvr>
                                        <p:cTn id="19" dur="500"/>
                                        <p:tgtEl>
                                          <p:spTgt spid="915459">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5459">
                                            <p:txEl>
                                              <p:pRg st="4" end="4"/>
                                            </p:txEl>
                                          </p:spTgt>
                                        </p:tgtEl>
                                        <p:attrNameLst>
                                          <p:attrName>style.visibility</p:attrName>
                                        </p:attrNameLst>
                                      </p:cBhvr>
                                      <p:to>
                                        <p:strVal val="visible"/>
                                      </p:to>
                                    </p:set>
                                    <p:animEffect transition="in" filter="wipe(left)">
                                      <p:cBhvr>
                                        <p:cTn id="23" dur="500"/>
                                        <p:tgtEl>
                                          <p:spTgt spid="915459">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5459">
                                            <p:txEl>
                                              <p:pRg st="5" end="5"/>
                                            </p:txEl>
                                          </p:spTgt>
                                        </p:tgtEl>
                                        <p:attrNameLst>
                                          <p:attrName>style.visibility</p:attrName>
                                        </p:attrNameLst>
                                      </p:cBhvr>
                                      <p:to>
                                        <p:strVal val="visible"/>
                                      </p:to>
                                    </p:set>
                                    <p:animEffect transition="in" filter="wipe(left)">
                                      <p:cBhvr>
                                        <p:cTn id="27" dur="500"/>
                                        <p:tgtEl>
                                          <p:spTgt spid="915459">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15459">
                                            <p:txEl>
                                              <p:pRg st="6" end="6"/>
                                            </p:txEl>
                                          </p:spTgt>
                                        </p:tgtEl>
                                        <p:attrNameLst>
                                          <p:attrName>style.visibility</p:attrName>
                                        </p:attrNameLst>
                                      </p:cBhvr>
                                      <p:to>
                                        <p:strVal val="visible"/>
                                      </p:to>
                                    </p:set>
                                    <p:animEffect transition="in" filter="wipe(left)">
                                      <p:cBhvr>
                                        <p:cTn id="31" dur="500"/>
                                        <p:tgtEl>
                                          <p:spTgt spid="915459">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15459">
                                            <p:txEl>
                                              <p:pRg st="7" end="7"/>
                                            </p:txEl>
                                          </p:spTgt>
                                        </p:tgtEl>
                                        <p:attrNameLst>
                                          <p:attrName>style.visibility</p:attrName>
                                        </p:attrNameLst>
                                      </p:cBhvr>
                                      <p:to>
                                        <p:strVal val="visible"/>
                                      </p:to>
                                    </p:set>
                                    <p:animEffect transition="in" filter="wipe(left)">
                                      <p:cBhvr>
                                        <p:cTn id="35" dur="500"/>
                                        <p:tgtEl>
                                          <p:spTgt spid="915459">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15459">
                                            <p:txEl>
                                              <p:pRg st="8" end="8"/>
                                            </p:txEl>
                                          </p:spTgt>
                                        </p:tgtEl>
                                        <p:attrNameLst>
                                          <p:attrName>style.visibility</p:attrName>
                                        </p:attrNameLst>
                                      </p:cBhvr>
                                      <p:to>
                                        <p:strVal val="visible"/>
                                      </p:to>
                                    </p:set>
                                    <p:animEffect transition="in" filter="wipe(left)">
                                      <p:cBhvr>
                                        <p:cTn id="39" dur="500"/>
                                        <p:tgtEl>
                                          <p:spTgt spid="915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533400" y="493713"/>
            <a:ext cx="8077200" cy="930275"/>
          </a:xfrm>
        </p:spPr>
        <p:txBody>
          <a:bodyPr>
            <a:normAutofit fontScale="90000"/>
          </a:bodyPr>
          <a:lstStyle/>
          <a:p>
            <a:pPr eaLnBrk="1" hangingPunct="1">
              <a:lnSpc>
                <a:spcPct val="110000"/>
              </a:lnSpc>
              <a:defRPr/>
            </a:pPr>
            <a:r>
              <a:rPr lang="en-US" altLang="zh-CN" sz="2800" smtClean="0">
                <a:solidFill>
                  <a:srgbClr val="996633"/>
                </a:solidFill>
                <a:ea typeface="宋体" pitchFamily="2" charset="-122"/>
              </a:rPr>
              <a:t>L E A R N I N G  O U T L I N E  (cont’d) </a:t>
            </a:r>
            <a:br>
              <a:rPr lang="en-US" altLang="zh-CN" sz="2800" smtClean="0">
                <a:solidFill>
                  <a:srgbClr val="996633"/>
                </a:solidFill>
                <a:ea typeface="宋体" pitchFamily="2" charset="-122"/>
              </a:rPr>
            </a:br>
            <a:r>
              <a:rPr lang="en-US" altLang="zh-CN" sz="2200" i="1" smtClean="0">
                <a:solidFill>
                  <a:srgbClr val="336699"/>
                </a:solidFill>
                <a:latin typeface="Times New Roman" pitchFamily="18" charset="0"/>
                <a:ea typeface="宋体" pitchFamily="2" charset="-122"/>
              </a:rPr>
              <a:t>Follow this Learning Outline as you read and study this chapter.</a:t>
            </a:r>
          </a:p>
        </p:txBody>
      </p:sp>
      <p:sp>
        <p:nvSpPr>
          <p:cNvPr id="833539" name="Rectangle 3"/>
          <p:cNvSpPr>
            <a:spLocks noGrp="1" noChangeArrowheads="1"/>
          </p:cNvSpPr>
          <p:nvPr>
            <p:ph idx="1"/>
          </p:nvPr>
        </p:nvSpPr>
        <p:spPr>
          <a:xfrm>
            <a:off x="533400" y="1676400"/>
            <a:ext cx="7645400" cy="4495800"/>
          </a:xfrm>
        </p:spPr>
        <p:txBody>
          <a:bodyPr/>
          <a:lstStyle/>
          <a:p>
            <a:pPr marL="0" indent="0" eaLnBrk="1" hangingPunct="1">
              <a:spcBef>
                <a:spcPct val="25000"/>
              </a:spcBef>
              <a:buFontTx/>
              <a:buNone/>
              <a:defRPr/>
            </a:pPr>
            <a:r>
              <a:rPr lang="en-US" altLang="zh-CN" sz="2400" b="1" dirty="0" smtClean="0">
                <a:solidFill>
                  <a:srgbClr val="993300"/>
                </a:solidFill>
                <a:ea typeface="宋体" pitchFamily="2" charset="-122"/>
              </a:rPr>
              <a:t>Current Issues in Human Resource Management (cont’d)</a:t>
            </a:r>
          </a:p>
          <a:p>
            <a:pPr marL="398463" lvl="1" indent="-173038" eaLnBrk="1" hangingPunct="1">
              <a:spcBef>
                <a:spcPct val="25000"/>
              </a:spcBef>
              <a:buFontTx/>
              <a:buChar char="•"/>
              <a:defRPr/>
            </a:pPr>
            <a:r>
              <a:rPr lang="en-US" altLang="zh-CN" sz="2000" b="1" dirty="0" smtClean="0">
                <a:solidFill>
                  <a:schemeClr val="tx1"/>
                </a:solidFill>
                <a:ea typeface="宋体" pitchFamily="2" charset="-122"/>
              </a:rPr>
              <a:t>Explain what sexual harassment is and what managers need to know about it.</a:t>
            </a:r>
          </a:p>
          <a:p>
            <a:pPr marL="398463" lvl="1" indent="-173038" eaLnBrk="1" hangingPunct="1">
              <a:spcBef>
                <a:spcPct val="25000"/>
              </a:spcBef>
              <a:buFontTx/>
              <a:buChar char="•"/>
              <a:defRPr/>
            </a:pPr>
            <a:r>
              <a:rPr lang="en-US" altLang="zh-CN" sz="2000" b="1" dirty="0" smtClean="0">
                <a:solidFill>
                  <a:schemeClr val="tx1"/>
                </a:solidFill>
                <a:ea typeface="宋体" pitchFamily="2" charset="-122"/>
              </a:rPr>
              <a:t>Describe how organizations are dealing with work-life balances.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animEffect transition="in" filter="wipe(left)">
                                      <p:cBhvr>
                                        <p:cTn id="7" dur="500"/>
                                        <p:tgtEl>
                                          <p:spTgt spid="83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3539">
                                            <p:txEl>
                                              <p:pRg st="1" end="1"/>
                                            </p:txEl>
                                          </p:spTgt>
                                        </p:tgtEl>
                                        <p:attrNameLst>
                                          <p:attrName>style.visibility</p:attrName>
                                        </p:attrNameLst>
                                      </p:cBhvr>
                                      <p:to>
                                        <p:strVal val="visible"/>
                                      </p:to>
                                    </p:set>
                                    <p:animEffect transition="in" filter="wipe(left)">
                                      <p:cBhvr>
                                        <p:cTn id="12" dur="500"/>
                                        <p:tgtEl>
                                          <p:spTgt spid="833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3539">
                                            <p:txEl>
                                              <p:pRg st="2" end="2"/>
                                            </p:txEl>
                                          </p:spTgt>
                                        </p:tgtEl>
                                        <p:attrNameLst>
                                          <p:attrName>style.visibility</p:attrName>
                                        </p:attrNameLst>
                                      </p:cBhvr>
                                      <p:to>
                                        <p:strVal val="visible"/>
                                      </p:to>
                                    </p:set>
                                    <p:animEffect transition="in" filter="wipe(left)">
                                      <p:cBhvr>
                                        <p:cTn id="17" dur="500"/>
                                        <p:tgtEl>
                                          <p:spTgt spid="833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normAutofit fontScale="90000"/>
          </a:bodyPr>
          <a:lstStyle/>
          <a:p>
            <a:pPr eaLnBrk="1" hangingPunct="1">
              <a:defRPr/>
            </a:pPr>
            <a:r>
              <a:rPr lang="en-US" altLang="zh-CN" smtClean="0">
                <a:ea typeface="宋体" pitchFamily="2" charset="-122"/>
              </a:rPr>
              <a:t>The Importance of Human Resource Management (HRM)</a:t>
            </a:r>
          </a:p>
        </p:txBody>
      </p:sp>
      <p:sp>
        <p:nvSpPr>
          <p:cNvPr id="835587" name="Rectangle 3"/>
          <p:cNvSpPr>
            <a:spLocks noGrp="1" noChangeArrowheads="1"/>
          </p:cNvSpPr>
          <p:nvPr>
            <p:ph idx="1"/>
          </p:nvPr>
        </p:nvSpPr>
        <p:spPr>
          <a:xfrm>
            <a:off x="228600" y="1600200"/>
            <a:ext cx="8102600" cy="4495800"/>
          </a:xfrm>
        </p:spPr>
        <p:txBody>
          <a:bodyPr/>
          <a:lstStyle/>
          <a:p>
            <a:pPr eaLnBrk="1" hangingPunct="1">
              <a:defRPr/>
            </a:pPr>
            <a:r>
              <a:rPr lang="en-US" altLang="zh-CN" dirty="0" smtClean="0">
                <a:ea typeface="宋体" pitchFamily="2" charset="-122"/>
              </a:rPr>
              <a:t>As a necessary part of the organizing function of management</a:t>
            </a:r>
          </a:p>
          <a:p>
            <a:pPr lvl="1" eaLnBrk="1" hangingPunct="1">
              <a:defRPr/>
            </a:pPr>
            <a:r>
              <a:rPr lang="en-US" altLang="zh-CN" dirty="0" smtClean="0">
                <a:ea typeface="宋体" pitchFamily="2" charset="-122"/>
              </a:rPr>
              <a:t>Selecting, training, and evaluating the work force</a:t>
            </a:r>
          </a:p>
          <a:p>
            <a:pPr eaLnBrk="1" hangingPunct="1">
              <a:defRPr/>
            </a:pPr>
            <a:r>
              <a:rPr lang="en-US" altLang="zh-CN" dirty="0" smtClean="0">
                <a:ea typeface="宋体" pitchFamily="2" charset="-122"/>
              </a:rPr>
              <a:t>As an important strategic tool</a:t>
            </a:r>
          </a:p>
          <a:p>
            <a:pPr lvl="1" eaLnBrk="1" hangingPunct="1">
              <a:defRPr/>
            </a:pPr>
            <a:r>
              <a:rPr lang="en-US" altLang="zh-CN" dirty="0" smtClean="0">
                <a:ea typeface="宋体" pitchFamily="2" charset="-122"/>
              </a:rPr>
              <a:t>HRM helps establish an organization’s sustainable competitive advantage.</a:t>
            </a:r>
          </a:p>
          <a:p>
            <a:pPr eaLnBrk="1" hangingPunct="1">
              <a:defRPr/>
            </a:pPr>
            <a:r>
              <a:rPr lang="en-US" altLang="zh-CN" dirty="0" smtClean="0">
                <a:ea typeface="宋体" pitchFamily="2" charset="-122"/>
              </a:rPr>
              <a:t>Adds value to the firm</a:t>
            </a:r>
          </a:p>
          <a:p>
            <a:pPr lvl="1" eaLnBrk="1" hangingPunct="1">
              <a:defRPr/>
            </a:pPr>
            <a:r>
              <a:rPr lang="en-US" altLang="zh-CN" dirty="0" smtClean="0">
                <a:ea typeface="宋体" pitchFamily="2" charset="-122"/>
              </a:rPr>
              <a:t>High performance work practices lead to both high individual and high organizational performance.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533400" y="609600"/>
            <a:ext cx="8077200" cy="366713"/>
          </a:xfrm>
        </p:spPr>
        <p:txBody>
          <a:bodyPr/>
          <a:lstStyle/>
          <a:p>
            <a:pPr marL="1597025" indent="-1597025" eaLnBrk="1" hangingPunct="1">
              <a:defRPr/>
            </a:pPr>
            <a:r>
              <a:rPr lang="en-US" altLang="zh-CN" sz="1800" smtClean="0">
                <a:solidFill>
                  <a:schemeClr val="tx1"/>
                </a:solidFill>
                <a:ea typeface="宋体" pitchFamily="2" charset="-122"/>
              </a:rPr>
              <a:t>Exhibit 12–1	Examples of High-Performance Work Practices</a:t>
            </a:r>
          </a:p>
        </p:txBody>
      </p:sp>
      <p:sp>
        <p:nvSpPr>
          <p:cNvPr id="837635" name="Rectangle 3"/>
          <p:cNvSpPr>
            <a:spLocks noGrp="1" noChangeArrowheads="1"/>
          </p:cNvSpPr>
          <p:nvPr>
            <p:ph idx="1"/>
          </p:nvPr>
        </p:nvSpPr>
        <p:spPr>
          <a:xfrm>
            <a:off x="304800" y="1219200"/>
            <a:ext cx="7848600" cy="4572000"/>
          </a:xfrm>
        </p:spPr>
        <p:txBody>
          <a:bodyPr/>
          <a:lstStyle/>
          <a:p>
            <a:pPr eaLnBrk="1" hangingPunct="1">
              <a:defRPr/>
            </a:pPr>
            <a:r>
              <a:rPr lang="en-US" altLang="zh-CN" dirty="0" smtClean="0">
                <a:ea typeface="宋体" pitchFamily="2" charset="-122"/>
              </a:rPr>
              <a:t>Self-managed teams</a:t>
            </a:r>
          </a:p>
          <a:p>
            <a:pPr eaLnBrk="1" hangingPunct="1">
              <a:defRPr/>
            </a:pPr>
            <a:r>
              <a:rPr lang="en-US" altLang="zh-CN" dirty="0" smtClean="0">
                <a:ea typeface="宋体" pitchFamily="2" charset="-122"/>
              </a:rPr>
              <a:t>Decentralized decision making</a:t>
            </a:r>
          </a:p>
          <a:p>
            <a:pPr eaLnBrk="1" hangingPunct="1">
              <a:defRPr/>
            </a:pPr>
            <a:r>
              <a:rPr lang="en-US" altLang="zh-CN" dirty="0" smtClean="0">
                <a:ea typeface="宋体" pitchFamily="2" charset="-122"/>
              </a:rPr>
              <a:t>Training programs to develop knowledge, skills, and abilities</a:t>
            </a:r>
          </a:p>
          <a:p>
            <a:pPr eaLnBrk="1" hangingPunct="1">
              <a:defRPr/>
            </a:pPr>
            <a:r>
              <a:rPr lang="en-US" altLang="zh-CN" dirty="0" smtClean="0">
                <a:ea typeface="宋体" pitchFamily="2" charset="-122"/>
              </a:rPr>
              <a:t>Flexible job assignments</a:t>
            </a:r>
          </a:p>
          <a:p>
            <a:pPr eaLnBrk="1" hangingPunct="1">
              <a:defRPr/>
            </a:pPr>
            <a:r>
              <a:rPr lang="en-US" altLang="zh-CN" dirty="0" smtClean="0">
                <a:ea typeface="宋体" pitchFamily="2" charset="-122"/>
              </a:rPr>
              <a:t>Open communication</a:t>
            </a:r>
          </a:p>
          <a:p>
            <a:pPr eaLnBrk="1" hangingPunct="1">
              <a:defRPr/>
            </a:pPr>
            <a:r>
              <a:rPr lang="en-US" altLang="zh-CN" dirty="0" smtClean="0">
                <a:ea typeface="宋体" pitchFamily="2" charset="-122"/>
              </a:rPr>
              <a:t>Performance-based compensation</a:t>
            </a:r>
          </a:p>
          <a:p>
            <a:pPr eaLnBrk="1" hangingPunct="1">
              <a:defRPr/>
            </a:pPr>
            <a:r>
              <a:rPr lang="en-US" altLang="zh-CN" dirty="0" smtClean="0">
                <a:ea typeface="宋体" pitchFamily="2" charset="-122"/>
              </a:rPr>
              <a:t>Staffing based on person–job and person–organization fit</a:t>
            </a:r>
          </a:p>
        </p:txBody>
      </p:sp>
      <p:sp>
        <p:nvSpPr>
          <p:cNvPr id="387077" name="Line 4"/>
          <p:cNvSpPr>
            <a:spLocks noChangeShapeType="1"/>
          </p:cNvSpPr>
          <p:nvPr/>
        </p:nvSpPr>
        <p:spPr bwMode="auto">
          <a:xfrm>
            <a:off x="609600" y="968375"/>
            <a:ext cx="7924800" cy="0"/>
          </a:xfrm>
          <a:prstGeom prst="line">
            <a:avLst/>
          </a:prstGeom>
          <a:noFill/>
          <a:ln w="19050">
            <a:solidFill>
              <a:srgbClr val="996633"/>
            </a:solidFill>
            <a:round/>
            <a:headEnd/>
            <a:tailEnd/>
          </a:ln>
        </p:spPr>
        <p:txBody>
          <a:bodyPr wrap="none"/>
          <a:lstStyle/>
          <a:p>
            <a:endParaRPr lang="en-US"/>
          </a:p>
        </p:txBody>
      </p:sp>
      <p:sp>
        <p:nvSpPr>
          <p:cNvPr id="387078" name="Line 5"/>
          <p:cNvSpPr>
            <a:spLocks noChangeShapeType="1"/>
          </p:cNvSpPr>
          <p:nvPr/>
        </p:nvSpPr>
        <p:spPr bwMode="auto">
          <a:xfrm>
            <a:off x="609600" y="565150"/>
            <a:ext cx="7924800" cy="0"/>
          </a:xfrm>
          <a:prstGeom prst="line">
            <a:avLst/>
          </a:prstGeom>
          <a:noFill/>
          <a:ln w="19050">
            <a:solidFill>
              <a:srgbClr val="996633"/>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pPr eaLnBrk="1" hangingPunct="1">
              <a:defRPr/>
            </a:pPr>
            <a:r>
              <a:rPr lang="en-US" altLang="zh-CN" smtClean="0">
                <a:ea typeface="宋体" pitchFamily="2" charset="-122"/>
              </a:rPr>
              <a:t>The HRM Process</a:t>
            </a:r>
          </a:p>
        </p:txBody>
      </p:sp>
      <p:sp>
        <p:nvSpPr>
          <p:cNvPr id="839683" name="Rectangle 3"/>
          <p:cNvSpPr>
            <a:spLocks noGrp="1" noChangeArrowheads="1"/>
          </p:cNvSpPr>
          <p:nvPr>
            <p:ph idx="1"/>
          </p:nvPr>
        </p:nvSpPr>
        <p:spPr/>
        <p:txBody>
          <a:bodyPr/>
          <a:lstStyle/>
          <a:p>
            <a:pPr eaLnBrk="1" hangingPunct="1">
              <a:defRPr/>
            </a:pPr>
            <a:r>
              <a:rPr lang="en-US" altLang="zh-CN" smtClean="0">
                <a:ea typeface="宋体" pitchFamily="2" charset="-122"/>
              </a:rPr>
              <a:t>Functions of the HRM Process</a:t>
            </a:r>
          </a:p>
          <a:p>
            <a:pPr lvl="1" eaLnBrk="1" hangingPunct="1">
              <a:defRPr/>
            </a:pPr>
            <a:r>
              <a:rPr lang="en-US" altLang="zh-CN" smtClean="0">
                <a:ea typeface="宋体" pitchFamily="2" charset="-122"/>
              </a:rPr>
              <a:t>Ensuring that competent employees are identified and selected.</a:t>
            </a:r>
          </a:p>
          <a:p>
            <a:pPr lvl="1" eaLnBrk="1" hangingPunct="1">
              <a:defRPr/>
            </a:pPr>
            <a:r>
              <a:rPr lang="en-US" altLang="zh-CN" smtClean="0">
                <a:ea typeface="宋体" pitchFamily="2" charset="-122"/>
              </a:rPr>
              <a:t>Providing employees with up-to-date knowledge and skills to do their jobs.</a:t>
            </a:r>
          </a:p>
          <a:p>
            <a:pPr lvl="1" eaLnBrk="1" hangingPunct="1">
              <a:defRPr/>
            </a:pPr>
            <a:r>
              <a:rPr lang="en-US" altLang="zh-CN" smtClean="0">
                <a:ea typeface="宋体" pitchFamily="2" charset="-122"/>
              </a:rPr>
              <a:t>Ensuring that the organization retains competent and high-performing employees who are capable of high performance.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152400" y="533400"/>
            <a:ext cx="8077200" cy="366712"/>
          </a:xfrm>
        </p:spPr>
        <p:txBody>
          <a:bodyPr/>
          <a:lstStyle/>
          <a:p>
            <a:pPr marL="1603375" indent="-1603375" eaLnBrk="1" hangingPunct="1">
              <a:defRPr/>
            </a:pPr>
            <a:r>
              <a:rPr lang="en-US" altLang="zh-CN" sz="1800" dirty="0" smtClean="0">
                <a:solidFill>
                  <a:schemeClr val="tx1"/>
                </a:solidFill>
                <a:ea typeface="宋体" pitchFamily="2" charset="-122"/>
              </a:rPr>
              <a:t>Exhibit 12–2	Human Resource Management Process</a:t>
            </a:r>
          </a:p>
        </p:txBody>
      </p:sp>
      <p:sp>
        <p:nvSpPr>
          <p:cNvPr id="389124" name="Line 3"/>
          <p:cNvSpPr>
            <a:spLocks noChangeShapeType="1"/>
          </p:cNvSpPr>
          <p:nvPr/>
        </p:nvSpPr>
        <p:spPr bwMode="auto">
          <a:xfrm>
            <a:off x="0" y="990600"/>
            <a:ext cx="7924800" cy="0"/>
          </a:xfrm>
          <a:prstGeom prst="line">
            <a:avLst/>
          </a:prstGeom>
          <a:noFill/>
          <a:ln w="19050">
            <a:solidFill>
              <a:srgbClr val="996633"/>
            </a:solidFill>
            <a:round/>
            <a:headEnd/>
            <a:tailEnd/>
          </a:ln>
        </p:spPr>
        <p:txBody>
          <a:bodyPr wrap="none"/>
          <a:lstStyle/>
          <a:p>
            <a:endParaRPr lang="en-US"/>
          </a:p>
        </p:txBody>
      </p:sp>
      <p:sp>
        <p:nvSpPr>
          <p:cNvPr id="389125" name="Line 4"/>
          <p:cNvSpPr>
            <a:spLocks noChangeShapeType="1"/>
          </p:cNvSpPr>
          <p:nvPr/>
        </p:nvSpPr>
        <p:spPr bwMode="auto">
          <a:xfrm>
            <a:off x="152400" y="533400"/>
            <a:ext cx="7924800" cy="0"/>
          </a:xfrm>
          <a:prstGeom prst="line">
            <a:avLst/>
          </a:prstGeom>
          <a:noFill/>
          <a:ln w="19050">
            <a:solidFill>
              <a:srgbClr val="996633"/>
            </a:solidFill>
            <a:round/>
            <a:headEnd/>
            <a:tailEnd/>
          </a:ln>
        </p:spPr>
        <p:txBody>
          <a:bodyPr wrap="none"/>
          <a:lstStyle/>
          <a:p>
            <a:endParaRPr lang="en-US"/>
          </a:p>
        </p:txBody>
      </p:sp>
      <p:pic>
        <p:nvPicPr>
          <p:cNvPr id="389126" name="Picture 5"/>
          <p:cNvPicPr>
            <a:picLocks noChangeAspect="1" noChangeArrowheads="1"/>
          </p:cNvPicPr>
          <p:nvPr/>
        </p:nvPicPr>
        <p:blipFill>
          <a:blip r:embed="rId3"/>
          <a:srcRect/>
          <a:stretch>
            <a:fillRect/>
          </a:stretch>
        </p:blipFill>
        <p:spPr bwMode="auto">
          <a:xfrm>
            <a:off x="457200" y="1371600"/>
            <a:ext cx="8153400" cy="4395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TotalTime>
  <Words>2215</Words>
  <Application>Microsoft Office PowerPoint</Application>
  <PresentationFormat>On-screen Show (4:3)</PresentationFormat>
  <Paragraphs>390</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Opulent</vt:lpstr>
      <vt:lpstr>Human Resource Management</vt:lpstr>
      <vt:lpstr>L E A R N I N G  O U T L I N E  Follow this Learning Outline as you read and study this chapter.</vt:lpstr>
      <vt:lpstr>L E A R N I N G  O U T L I N E  (cont’d)  Follow this Learning Outline as you read and study this chapter.</vt:lpstr>
      <vt:lpstr>L E A R N I N G  O U T L I N E  (cont’d)  Follow this Learning Outline as you read and study this chapter.</vt:lpstr>
      <vt:lpstr>L E A R N I N G  O U T L I N E  (cont’d)  Follow this Learning Outline as you read and study this chapter.</vt:lpstr>
      <vt:lpstr>The Importance of Human Resource Management (HRM)</vt:lpstr>
      <vt:lpstr>Exhibit 12–1 Examples of High-Performance Work Practices</vt:lpstr>
      <vt:lpstr>The HRM Process</vt:lpstr>
      <vt:lpstr>Exhibit 12–2 Human Resource Management Process</vt:lpstr>
      <vt:lpstr>Environmental Factors Affecting HRM</vt:lpstr>
      <vt:lpstr>Exhibit 12–3 Major U.S. Federal Laws and Regulations Related to HRM</vt:lpstr>
      <vt:lpstr>Managing Human Resources</vt:lpstr>
      <vt:lpstr>Current Assessment</vt:lpstr>
      <vt:lpstr>Current Assessment (cont’d)</vt:lpstr>
      <vt:lpstr>Meeting Future Human Resource Needs</vt:lpstr>
      <vt:lpstr>Recruitment and Decruitment</vt:lpstr>
      <vt:lpstr>Exhibit 12–4 Major Sources of Potential Job Candidates</vt:lpstr>
      <vt:lpstr>Selection</vt:lpstr>
      <vt:lpstr>Exhibit 12–6 Selection Decision Outcomes</vt:lpstr>
      <vt:lpstr>Validity and Reliability</vt:lpstr>
      <vt:lpstr>Exhibit 12–7 Selection Devices</vt:lpstr>
      <vt:lpstr>Written Tests</vt:lpstr>
      <vt:lpstr>Performance Simulation Tests</vt:lpstr>
      <vt:lpstr>Other Selection Approaches</vt:lpstr>
      <vt:lpstr>Exhibit 12–8 Suggestions for Interviewing</vt:lpstr>
      <vt:lpstr>Exhibit 12–9 Examples of “Can’t Ask and Can Ask” Interview Questions for Managers*</vt:lpstr>
      <vt:lpstr>Exhibit 12–10 Quality of Selection Devices as Predictors</vt:lpstr>
      <vt:lpstr>Other Selection Approaches (cont’d)</vt:lpstr>
      <vt:lpstr>Orientation</vt:lpstr>
      <vt:lpstr>Exhibit 12–11 Types of Training</vt:lpstr>
      <vt:lpstr>Exhibit 12–12 Employee Training Methods</vt:lpstr>
      <vt:lpstr>Employee Performance Management</vt:lpstr>
      <vt:lpstr>Exhibit 12–13 Advantages and Disadvantages of Performance Appraisal Methods</vt:lpstr>
      <vt:lpstr>Compensation and Benefits</vt:lpstr>
      <vt:lpstr>Exhibit 12–14 Factors That Influence Compensation and Benefits</vt:lpstr>
      <vt:lpstr>Career Development</vt:lpstr>
      <vt:lpstr>Exhibit 12–15 What College Graduates Want From Jobs</vt:lpstr>
      <vt:lpstr>Exhibit 12–16 Some Suggestions for a Successful Management Career</vt:lpstr>
      <vt:lpstr>Current Issues in HRM</vt:lpstr>
      <vt:lpstr>Current Issues in HRM (cont’d)</vt:lpstr>
      <vt:lpstr>Current Issues in HRM (cont’d)</vt:lpstr>
      <vt:lpstr>Current Issues in HRM (cont’d)</vt:lpstr>
      <vt:lpstr>Terms to Know</vt:lpstr>
      <vt:lpstr>Terms to Know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dc:title>
  <dc:creator>ZHAONI</dc:creator>
  <cp:lastModifiedBy>ZHAONI</cp:lastModifiedBy>
  <cp:revision>8</cp:revision>
  <dcterms:created xsi:type="dcterms:W3CDTF">2006-08-16T00:00:00Z</dcterms:created>
  <dcterms:modified xsi:type="dcterms:W3CDTF">2014-04-10T07:04:41Z</dcterms:modified>
</cp:coreProperties>
</file>