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7CC8-5297-4AAB-85B2-EDDC8FA26FE5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AA9DF-DAF7-4297-9E9E-9333D398F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E5CA2-D9B8-4FC5-95BD-93BF053AA93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3782190-99DC-431C-A835-E1221F64951D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1F3D-0E47-4E65-A572-393E3C64885B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DDE36-67BA-4D0D-9372-3486257B58B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8838B26-2953-4FE9-8375-67E8F9A2DFDC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8B61-74B0-44F8-ADF6-AE80B31218C8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C120B6-09D0-423C-9A41-EFC321A0ED28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148EB7-2AAD-4F0C-913F-D68EF80528B9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25B55-17CA-40DD-A08F-2138F5671BA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46D163-FE8A-4F28-9ADB-16F85353FFC3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A680B3C-1E7D-4A9F-A2A5-84E4815B3F98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B31EC18-7CB2-4A55-929B-6E4BA4FA3650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EE84D7-CB9D-48E0-8EB9-A9E4497D3ECB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E865B4-A06B-4282-B3C5-E6E45BEA2F15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D51C8-19DB-4784-A9C1-88C2C93B1E8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B5533F-059F-45F0-85AA-7E0983B96CCB}" type="slidenum">
              <a:rPr lang="en-US"/>
              <a:pPr/>
              <a:t>24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A678D-739C-4748-BD82-B699877967DD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F54A5C-930F-4D4D-83CA-0CD06CA34177}" type="slidenum">
              <a:rPr lang="en-US"/>
              <a:pPr/>
              <a:t>26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0DCAC5-B85F-44D3-AF52-73364A2610D8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5802D-F6CC-4165-A706-5FF27EBC92B8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9AB58E-FCF0-482F-BABF-D9F61C99099C}" type="slidenum">
              <a:rPr lang="en-US"/>
              <a:pPr/>
              <a:t>29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5435B-F503-4AE5-9ECA-AA56C233588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C9EFD-83BC-4E29-9DC3-7451E00441A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03A0DE-72CE-4129-A31C-8C46B221B3B4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070-960A-4418-B3AB-8C598FB00DA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A9932B-73E7-4AA2-A809-42B99C4AC03A}" type="slidenum">
              <a:rPr lang="en-US"/>
              <a:pPr/>
              <a:t>33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FAC9D1-EDE0-4BA9-9122-718566FB343A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7EB736-31DC-4DBE-BF10-3704253B9412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3EAE12-DB6A-43D4-AD2C-4AC2622D7209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0D1D71-7AD4-4EFD-8527-690A8AC8FFA0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06EC72-B814-4F61-A010-AACD578C562F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B6A78-B26D-4CB9-9502-C6B6ABCA41B9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3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Plans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b="1" smtClean="0"/>
              <a:t>Strategic Plans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Establish the organization’s overall goals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Seek to position the organization in terms of its environment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Cover extended periods of time</a:t>
            </a:r>
          </a:p>
          <a:p>
            <a:pPr>
              <a:spcBef>
                <a:spcPct val="30000"/>
              </a:spcBef>
            </a:pPr>
            <a:r>
              <a:rPr lang="en-US" b="1" smtClean="0"/>
              <a:t>Operational Plans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Specify the details of how the overall goals are to be achieved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Cover a short time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Plans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Long-Term Plans </a:t>
            </a:r>
          </a:p>
          <a:p>
            <a:pPr lvl="1"/>
            <a:r>
              <a:rPr lang="en-US" smtClean="0"/>
              <a:t>Time frames extending beyond three years.</a:t>
            </a:r>
          </a:p>
          <a:p>
            <a:r>
              <a:rPr lang="en-US" b="1" smtClean="0"/>
              <a:t>Short-Term Plans</a:t>
            </a:r>
          </a:p>
          <a:p>
            <a:pPr lvl="1"/>
            <a:r>
              <a:rPr lang="en-US" smtClean="0"/>
              <a:t>Time frames of one year or less.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Plans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Specific Plans</a:t>
            </a:r>
          </a:p>
          <a:p>
            <a:pPr lvl="1"/>
            <a:r>
              <a:rPr lang="en-US" smtClean="0"/>
              <a:t>Plans that are clearly defined and leave no room for interpretation.</a:t>
            </a:r>
          </a:p>
          <a:p>
            <a:r>
              <a:rPr lang="en-US" b="1" smtClean="0"/>
              <a:t>Directional Plans</a:t>
            </a:r>
          </a:p>
          <a:p>
            <a:pPr lvl="1"/>
            <a:r>
              <a:rPr lang="en-US" smtClean="0"/>
              <a:t>Flexible plans that set out general guidelines and provide focus, yet allow discretion in implementation.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Plans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Single-Use Plan</a:t>
            </a:r>
          </a:p>
          <a:p>
            <a:pPr lvl="1"/>
            <a:r>
              <a:rPr lang="en-US" smtClean="0"/>
              <a:t>A one-time plan specifically designed to meet the need of a unique situation.</a:t>
            </a:r>
          </a:p>
          <a:p>
            <a:r>
              <a:rPr lang="en-US" b="1" smtClean="0"/>
              <a:t>Standing Plans</a:t>
            </a:r>
          </a:p>
          <a:p>
            <a:pPr lvl="1"/>
            <a:r>
              <a:rPr lang="en-US" smtClean="0"/>
              <a:t>Ongoing plans that provide guidance for activities performed repeatedly.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991600" cy="701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Traditional Goal Setting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102600" cy="4495800"/>
          </a:xfrm>
        </p:spPr>
        <p:txBody>
          <a:bodyPr/>
          <a:lstStyle/>
          <a:p>
            <a:r>
              <a:rPr lang="en-US" smtClean="0"/>
              <a:t>Broad goals are set at the top of the organization.</a:t>
            </a:r>
          </a:p>
          <a:p>
            <a:r>
              <a:rPr lang="en-US" smtClean="0"/>
              <a:t>Goals are then broken into sub-goals for each organizational level.</a:t>
            </a:r>
          </a:p>
          <a:p>
            <a:r>
              <a:rPr lang="en-US" smtClean="0"/>
              <a:t>Goals are intended to direct, guide, and constrain from above.</a:t>
            </a:r>
          </a:p>
          <a:p>
            <a:r>
              <a:rPr lang="en-US" smtClean="0"/>
              <a:t>Goals lose clarity and focus as lower-level managers attempt to interpret and define the goals for their areas of responsibility.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7315200" cy="990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sz="3600" smtClean="0"/>
              <a:t>Exhibit 8-2: The Downside</a:t>
            </a:r>
            <a:br>
              <a:rPr sz="3600" smtClean="0"/>
            </a:br>
            <a:r>
              <a:rPr sz="3600" smtClean="0"/>
              <a:t>of Traditional Goal Setting</a:t>
            </a:r>
            <a:endParaRPr sz="3600"/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25" y="1524000"/>
            <a:ext cx="80597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102600" cy="4572000"/>
          </a:xfrm>
        </p:spPr>
        <p:txBody>
          <a:bodyPr/>
          <a:lstStyle/>
          <a:p>
            <a:r>
              <a:rPr lang="en-US" dirty="0" smtClean="0"/>
              <a:t>Means-Ends Chain</a:t>
            </a:r>
          </a:p>
          <a:p>
            <a:pPr lvl="1"/>
            <a:r>
              <a:rPr lang="en-US" dirty="0" smtClean="0"/>
              <a:t>The integrated network of goals that results from establishing a clearly-defined hierarchy of organizational goals.</a:t>
            </a:r>
          </a:p>
          <a:p>
            <a:pPr lvl="1"/>
            <a:r>
              <a:rPr lang="en-US" dirty="0" smtClean="0"/>
              <a:t>Achievement of lower-level goals is the means by which to reach higher-level goals (ends).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810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Maintaining the Hierarchy of Goals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10826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/>
            </a:r>
            <a:br>
              <a:rPr lang="en-US" dirty="0" smtClean="0">
                <a:solidFill>
                  <a:srgbClr val="7F7F7F"/>
                </a:solidFill>
              </a:rPr>
            </a:br>
            <a:r>
              <a:rPr lang="en-US" dirty="0" smtClean="0">
                <a:solidFill>
                  <a:srgbClr val="7F7F7F"/>
                </a:solidFill>
              </a:rPr>
              <a:t>Management By Objectives (MBO)</a:t>
            </a:r>
            <a:br>
              <a:rPr lang="en-US" dirty="0" smtClean="0">
                <a:solidFill>
                  <a:srgbClr val="7F7F7F"/>
                </a:solidFill>
              </a:rPr>
            </a:br>
            <a:endParaRPr lang="en-US" dirty="0" smtClean="0">
              <a:solidFill>
                <a:srgbClr val="7F7F7F"/>
              </a:solidFill>
            </a:endParaRPr>
          </a:p>
        </p:txBody>
      </p:sp>
      <p:sp>
        <p:nvSpPr>
          <p:cNvPr id="23554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102600" cy="4495800"/>
          </a:xfrm>
        </p:spPr>
        <p:txBody>
          <a:bodyPr/>
          <a:lstStyle/>
          <a:p>
            <a:r>
              <a:rPr lang="en-US" dirty="0" smtClean="0"/>
              <a:t>Specific performance goals are jointly determined by employees and managers.</a:t>
            </a:r>
          </a:p>
          <a:p>
            <a:r>
              <a:rPr lang="en-US" dirty="0" smtClean="0"/>
              <a:t>Progress toward accomplishing goals is periodically reviewed.</a:t>
            </a:r>
          </a:p>
          <a:p>
            <a:r>
              <a:rPr lang="en-US" dirty="0" smtClean="0"/>
              <a:t>Rewards are allocated on the basis of progress towards the goals.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Management By Objectives (MBO)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239000" cy="4846320"/>
          </a:xfrm>
        </p:spPr>
        <p:txBody>
          <a:bodyPr/>
          <a:lstStyle/>
          <a:p>
            <a:r>
              <a:rPr lang="en-US" dirty="0" smtClean="0"/>
              <a:t>Key elements of MBO:</a:t>
            </a:r>
          </a:p>
          <a:p>
            <a:pPr lvl="1"/>
            <a:r>
              <a:rPr lang="en-US" dirty="0" smtClean="0"/>
              <a:t>goal specificity</a:t>
            </a:r>
          </a:p>
          <a:p>
            <a:pPr lvl="1"/>
            <a:r>
              <a:rPr lang="en-US" dirty="0" smtClean="0"/>
              <a:t>participative decision making</a:t>
            </a:r>
          </a:p>
          <a:p>
            <a:pPr lvl="1"/>
            <a:r>
              <a:rPr lang="en-US" dirty="0" smtClean="0"/>
              <a:t>an explicit performance/evaluation period</a:t>
            </a:r>
          </a:p>
          <a:p>
            <a:pPr lvl="1"/>
            <a:r>
              <a:rPr lang="en-US" dirty="0" smtClean="0"/>
              <a:t>feedback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239000" cy="1611313"/>
          </a:xfrm>
        </p:spPr>
        <p:txBody>
          <a:bodyPr>
            <a:normAutofit fontScale="90000"/>
          </a:bodyPr>
          <a:lstStyle/>
          <a:p>
            <a:pPr marL="1376363" indent="-1376363">
              <a:defRPr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Exhibit 8-3:</a:t>
            </a:r>
            <a:b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Steps in a Typical MBO Program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895600"/>
            <a:ext cx="7340600" cy="2895600"/>
          </a:xfrm>
        </p:spPr>
        <p:txBody>
          <a:bodyPr/>
          <a:lstStyle/>
          <a:p>
            <a:r>
              <a:rPr lang="en-US" sz="2400" b="1" dirty="0" smtClean="0"/>
              <a:t>Define</a:t>
            </a:r>
            <a:r>
              <a:rPr lang="en-US" sz="2400" dirty="0" smtClean="0"/>
              <a:t> the nature and purpose of planning</a:t>
            </a:r>
          </a:p>
          <a:p>
            <a:r>
              <a:rPr lang="en-US" sz="2400" b="1" dirty="0" smtClean="0"/>
              <a:t>Classify</a:t>
            </a:r>
            <a:r>
              <a:rPr lang="en-US" sz="2400" dirty="0" smtClean="0"/>
              <a:t> the types of goals organizations might have and the plans they use</a:t>
            </a:r>
          </a:p>
          <a:p>
            <a:r>
              <a:rPr lang="en-US" sz="2400" b="1" dirty="0" smtClean="0"/>
              <a:t>Compare</a:t>
            </a:r>
            <a:r>
              <a:rPr lang="en-US" sz="2400" dirty="0" smtClean="0"/>
              <a:t> and </a:t>
            </a:r>
            <a:r>
              <a:rPr lang="en-US" sz="2400" b="1" dirty="0" smtClean="0"/>
              <a:t>contrast </a:t>
            </a:r>
            <a:r>
              <a:rPr lang="en-US" sz="2400" dirty="0" smtClean="0"/>
              <a:t>approaches to goal-setting and planning</a:t>
            </a:r>
          </a:p>
          <a:p>
            <a:r>
              <a:rPr lang="en-US" sz="2400" b="1" dirty="0" smtClean="0"/>
              <a:t>Discuss</a:t>
            </a:r>
            <a:r>
              <a:rPr lang="en-US" sz="2400" dirty="0" smtClean="0"/>
              <a:t> contemporary issues in planning	</a:t>
            </a:r>
          </a:p>
        </p:txBody>
      </p:sp>
      <p:pic>
        <p:nvPicPr>
          <p:cNvPr id="8195" name="Picture 7" descr="PPT_Banner_CO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Does MBO Work?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mtClean="0"/>
              <a:t>Reason for MBO Success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Top management commitment and involvement</a:t>
            </a:r>
          </a:p>
          <a:p>
            <a:pPr>
              <a:spcBef>
                <a:spcPct val="40000"/>
              </a:spcBef>
            </a:pPr>
            <a:r>
              <a:rPr lang="en-US" smtClean="0"/>
              <a:t>Potential Problems with MBO Programs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Are less effective in dynamic environments that require constant resetting of goals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Overemphasis on individual accomplishment may create problems with teamwork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Allowing the MBO program to become an annual paperwork shuffle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001000" cy="1524000"/>
          </a:xfrm>
        </p:spPr>
        <p:txBody>
          <a:bodyPr>
            <a:normAutofit fontScale="90000"/>
          </a:bodyPr>
          <a:lstStyle/>
          <a:p>
            <a:pPr marL="1376363" indent="-1376363"/>
            <a:r>
              <a:rPr lang="en-US" sz="3600" smtClean="0">
                <a:solidFill>
                  <a:srgbClr val="7F7F7F"/>
                </a:solidFill>
              </a:rPr>
              <a:t> </a:t>
            </a:r>
            <a:br>
              <a:rPr lang="en-US" sz="3600" smtClean="0">
                <a:solidFill>
                  <a:srgbClr val="7F7F7F"/>
                </a:solidFill>
              </a:rPr>
            </a:br>
            <a:r>
              <a:rPr lang="en-US" sz="3600" smtClean="0">
                <a:solidFill>
                  <a:srgbClr val="7F7F7F"/>
                </a:solidFill>
              </a:rPr>
              <a:t>Exhibit 8-4:</a:t>
            </a:r>
            <a:br>
              <a:rPr lang="en-US" sz="3600" smtClean="0">
                <a:solidFill>
                  <a:srgbClr val="7F7F7F"/>
                </a:solidFill>
              </a:rPr>
            </a:br>
            <a:r>
              <a:rPr lang="en-US" sz="3600" smtClean="0">
                <a:solidFill>
                  <a:srgbClr val="7F7F7F"/>
                </a:solidFill>
              </a:rPr>
              <a:t>Well-Written Goals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835150"/>
            <a:ext cx="8202613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Steps in Goal Setting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spcBef>
                <a:spcPct val="40000"/>
              </a:spcBef>
              <a:buFontTx/>
              <a:buAutoNum type="arabicPeriod"/>
            </a:pPr>
            <a:r>
              <a:rPr lang="en-US" smtClean="0"/>
              <a:t>Review the organization’s mission statement.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None/>
            </a:pPr>
            <a:r>
              <a:rPr lang="en-US" i="1" smtClean="0"/>
              <a:t>Do goals reflect the mission?</a:t>
            </a:r>
          </a:p>
          <a:p>
            <a:pPr marL="461963" indent="-461963">
              <a:spcBef>
                <a:spcPct val="40000"/>
              </a:spcBef>
              <a:buFontTx/>
              <a:buAutoNum type="arabicPeriod"/>
            </a:pPr>
            <a:r>
              <a:rPr lang="en-US" smtClean="0"/>
              <a:t>Evaluate available resources.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None/>
            </a:pPr>
            <a:r>
              <a:rPr lang="en-US" i="1" smtClean="0"/>
              <a:t>Are resources sufficient to accomplish the mission?</a:t>
            </a:r>
          </a:p>
          <a:p>
            <a:pPr marL="461963" indent="-461963">
              <a:spcBef>
                <a:spcPct val="40000"/>
              </a:spcBef>
              <a:buFontTx/>
              <a:buAutoNum type="arabicPeriod"/>
            </a:pPr>
            <a:r>
              <a:rPr lang="en-US" smtClean="0"/>
              <a:t>Determine goals individually or with others.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FontTx/>
              <a:buNone/>
            </a:pPr>
            <a:r>
              <a:rPr lang="en-US" i="1" smtClean="0"/>
              <a:t>Are goals specific, measurable, and timely?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Steps in Goal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ct val="40000"/>
              </a:spcBef>
              <a:buFont typeface="Calibri" pitchFamily="34" charset="0"/>
              <a:buAutoNum type="arabicPeriod" startAt="4"/>
            </a:pPr>
            <a:r>
              <a:rPr lang="en-US" smtClean="0"/>
              <a:t>Write down the goals and communicate them.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FontTx/>
              <a:buNone/>
            </a:pPr>
            <a:r>
              <a:rPr lang="en-US" i="1" smtClean="0"/>
              <a:t>Is everybody on the same page?</a:t>
            </a:r>
          </a:p>
          <a:p>
            <a:pPr marL="514350" indent="-514350">
              <a:spcBef>
                <a:spcPct val="40000"/>
              </a:spcBef>
              <a:buFontTx/>
              <a:buAutoNum type="arabicPeriod" startAt="4"/>
            </a:pPr>
            <a:r>
              <a:rPr lang="en-US" smtClean="0"/>
              <a:t>Review results and whether goals are being met.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FontTx/>
              <a:buNone/>
            </a:pPr>
            <a:r>
              <a:rPr lang="en-US" i="1" smtClean="0"/>
              <a:t>What changes are needed in mission, resources, or goals?</a:t>
            </a:r>
          </a:p>
          <a:p>
            <a:pPr marL="514350" indent="-514350">
              <a:buFont typeface="Arial" charset="0"/>
              <a:buNone/>
            </a:pPr>
            <a:endParaRPr lang="en-US" sz="40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Contingency Factors in Planning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mtClean="0"/>
              <a:t>Manager’s level in the organization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Strategic plans at higher levels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Operational plans at lower levels</a:t>
            </a:r>
          </a:p>
          <a:p>
            <a:pPr>
              <a:spcBef>
                <a:spcPct val="40000"/>
              </a:spcBef>
            </a:pPr>
            <a:r>
              <a:rPr lang="en-US" smtClean="0"/>
              <a:t>Degree of environmental uncertainty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Stable environment: specific plans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Dynamic environment: specific but flexible plans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Contingency Factors in Planning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mtClean="0"/>
              <a:t>Length of future commitments</a:t>
            </a:r>
          </a:p>
          <a:p>
            <a:pPr lvl="1">
              <a:spcBef>
                <a:spcPct val="40000"/>
              </a:spcBef>
            </a:pPr>
            <a:r>
              <a:rPr lang="en-US" b="1" smtClean="0"/>
              <a:t>Commitment Concept:</a:t>
            </a:r>
            <a:r>
              <a:rPr lang="en-US" smtClean="0"/>
              <a:t> Current plans affecting future commitments must be sufficiently long-term in order to meet those commitments.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90600"/>
            <a:ext cx="7010400" cy="822325"/>
          </a:xfrm>
        </p:spPr>
        <p:txBody>
          <a:bodyPr>
            <a:normAutofit fontScale="90000"/>
          </a:bodyPr>
          <a:lstStyle/>
          <a:p>
            <a:pPr marL="1376363" indent="-1376363">
              <a:defRPr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Exhibit 8-5:</a:t>
            </a:r>
            <a:b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Planning in the Hierarchy Organizations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7315200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Approaches to Planning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/>
              <a:t>Establishing a formal planning department</a:t>
            </a:r>
          </a:p>
          <a:p>
            <a:pPr lvl="1">
              <a:spcBef>
                <a:spcPct val="50000"/>
              </a:spcBef>
            </a:pPr>
            <a:r>
              <a:rPr lang="en-US" smtClean="0"/>
              <a:t>Create a group of planning specialists that </a:t>
            </a:r>
            <a:r>
              <a:rPr lang="en-US" i="1" smtClean="0"/>
              <a:t>help</a:t>
            </a:r>
            <a:r>
              <a:rPr lang="en-US" smtClean="0"/>
              <a:t> managers write organizational plans.</a:t>
            </a:r>
          </a:p>
          <a:p>
            <a:pPr lvl="1">
              <a:spcBef>
                <a:spcPct val="50000"/>
              </a:spcBef>
            </a:pPr>
            <a:r>
              <a:rPr lang="en-US" smtClean="0"/>
              <a:t>Planning is a function of management; it should never become the sole responsibility of planners.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Approaches to Planning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/>
              <a:t>Involving organizational members in the process</a:t>
            </a:r>
          </a:p>
          <a:p>
            <a:pPr lvl="1">
              <a:spcBef>
                <a:spcPct val="50000"/>
              </a:spcBef>
            </a:pPr>
            <a:r>
              <a:rPr lang="en-US" smtClean="0"/>
              <a:t>Plans are developed by members of organizational units at various levels and then coordinated with other units across the organization.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1311275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Criticisms of Planning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162800" cy="4267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Planning may create rigidity.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Plans cannot be developed for dynamic environments.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Formal plans cannot replace intuition and creativity.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Planning?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7620000" cy="4267200"/>
          </a:xfrm>
        </p:spPr>
        <p:txBody>
          <a:bodyPr/>
          <a:lstStyle/>
          <a:p>
            <a:r>
              <a:rPr lang="en-US" dirty="0" smtClean="0"/>
              <a:t>Planning - a primary managerial activity that involves:</a:t>
            </a:r>
          </a:p>
          <a:p>
            <a:pPr lvl="1"/>
            <a:r>
              <a:rPr lang="en-US" dirty="0" smtClean="0"/>
              <a:t>Defining the organization’s goals</a:t>
            </a:r>
          </a:p>
          <a:p>
            <a:pPr lvl="1"/>
            <a:r>
              <a:rPr lang="en-US" dirty="0" smtClean="0"/>
              <a:t>Establishing an overall strategy for achieving those goals</a:t>
            </a:r>
          </a:p>
          <a:p>
            <a:pPr lvl="1"/>
            <a:r>
              <a:rPr lang="en-US" dirty="0" smtClean="0"/>
              <a:t>Developing plans for organizational work activities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Criticisms of Planning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/>
              <a:t>Planning focuses managers’ attention on today’s competition—not tomorrow’s survival.</a:t>
            </a:r>
          </a:p>
          <a:p>
            <a:pPr>
              <a:spcBef>
                <a:spcPct val="50000"/>
              </a:spcBef>
            </a:pPr>
            <a:r>
              <a:rPr lang="en-US" smtClean="0"/>
              <a:t>Formal planning reinforces today’s success, which may lead to tomorrow’s failure.</a:t>
            </a:r>
          </a:p>
          <a:p>
            <a:pPr>
              <a:spcBef>
                <a:spcPct val="50000"/>
              </a:spcBef>
            </a:pPr>
            <a:r>
              <a:rPr lang="en-US" smtClean="0"/>
              <a:t>Planning isn’t enough.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311275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Planning in Dynamic Environments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8153400" cy="3276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Develop plans that are specific but flexible.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Understand that planning is an ongoing process.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Change plans when conditions warrant alterations.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Planning in Dynamic Environments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239000" cy="2209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Persistence in planning eventually pays off.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Flatten the organizational hierarchy to foster the development of planning skills at all organizational levels.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4343400" cy="762000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Terms to Know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371600"/>
            <a:ext cx="3975100" cy="4876800"/>
          </a:xfrm>
        </p:spPr>
        <p:txBody>
          <a:bodyPr/>
          <a:lstStyle/>
          <a:p>
            <a:r>
              <a:rPr lang="en-US" sz="2400" dirty="0" smtClean="0"/>
              <a:t>planning</a:t>
            </a:r>
          </a:p>
          <a:p>
            <a:r>
              <a:rPr lang="en-US" sz="2400" dirty="0" smtClean="0"/>
              <a:t>goals</a:t>
            </a:r>
          </a:p>
          <a:p>
            <a:r>
              <a:rPr lang="en-US" sz="2400" dirty="0" smtClean="0"/>
              <a:t>plans</a:t>
            </a:r>
          </a:p>
          <a:p>
            <a:r>
              <a:rPr lang="en-US" sz="2400" dirty="0" smtClean="0"/>
              <a:t>stated goals</a:t>
            </a:r>
          </a:p>
          <a:p>
            <a:r>
              <a:rPr lang="en-US" sz="2400" dirty="0" smtClean="0"/>
              <a:t>real goals</a:t>
            </a:r>
          </a:p>
          <a:p>
            <a:r>
              <a:rPr lang="en-US" sz="2400" dirty="0" smtClean="0"/>
              <a:t>framing</a:t>
            </a:r>
          </a:p>
          <a:p>
            <a:r>
              <a:rPr lang="en-US" sz="2400" dirty="0" smtClean="0"/>
              <a:t>strategic plans</a:t>
            </a:r>
          </a:p>
          <a:p>
            <a:r>
              <a:rPr lang="en-US" sz="2400" dirty="0" smtClean="0"/>
              <a:t>operational plans</a:t>
            </a:r>
          </a:p>
          <a:p>
            <a:r>
              <a:rPr lang="en-US" sz="2400" dirty="0" smtClean="0"/>
              <a:t>long-term plans</a:t>
            </a:r>
          </a:p>
          <a:p>
            <a:r>
              <a:rPr lang="en-US" sz="2400" dirty="0" smtClean="0"/>
              <a:t>short-term plans</a:t>
            </a:r>
          </a:p>
          <a:p>
            <a:r>
              <a:rPr lang="en-US" sz="2400" dirty="0" smtClean="0"/>
              <a:t>specific plans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33800" y="1447800"/>
            <a:ext cx="3975100" cy="4724400"/>
          </a:xfrm>
        </p:spPr>
        <p:txBody>
          <a:bodyPr/>
          <a:lstStyle/>
          <a:p>
            <a:r>
              <a:rPr lang="en-US" sz="2400" dirty="0" smtClean="0"/>
              <a:t>directional plans</a:t>
            </a:r>
          </a:p>
          <a:p>
            <a:r>
              <a:rPr lang="en-US" sz="2400" dirty="0" smtClean="0"/>
              <a:t>single-use plan</a:t>
            </a:r>
          </a:p>
          <a:p>
            <a:r>
              <a:rPr lang="en-US" sz="2400" dirty="0" smtClean="0"/>
              <a:t>standing plans</a:t>
            </a:r>
          </a:p>
          <a:p>
            <a:r>
              <a:rPr lang="en-US" sz="2400" dirty="0" smtClean="0"/>
              <a:t>traditional goal setting</a:t>
            </a:r>
          </a:p>
          <a:p>
            <a:r>
              <a:rPr lang="en-US" sz="2400" dirty="0" smtClean="0"/>
              <a:t>means-ends chain</a:t>
            </a:r>
          </a:p>
          <a:p>
            <a:r>
              <a:rPr lang="en-US" sz="2400" dirty="0" smtClean="0"/>
              <a:t>management by objectives (MBO)</a:t>
            </a:r>
          </a:p>
          <a:p>
            <a:r>
              <a:rPr lang="en-US" sz="2400" dirty="0" smtClean="0"/>
              <a:t>mission</a:t>
            </a:r>
          </a:p>
          <a:p>
            <a:r>
              <a:rPr lang="en-US" sz="2400" dirty="0" smtClean="0"/>
              <a:t>commitment concept</a:t>
            </a:r>
          </a:p>
          <a:p>
            <a:r>
              <a:rPr lang="en-US" sz="2400" dirty="0" smtClean="0"/>
              <a:t>formal planning department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  <p:bldP spid="9216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Formal Planning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Formal planning</a:t>
            </a:r>
          </a:p>
          <a:p>
            <a:pPr lvl="1"/>
            <a:r>
              <a:rPr lang="en-US" smtClean="0"/>
              <a:t>Specific goals covering a specific time period</a:t>
            </a:r>
          </a:p>
          <a:p>
            <a:pPr lvl="1"/>
            <a:r>
              <a:rPr lang="en-US" smtClean="0"/>
              <a:t>Written and shared with organizational members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Do Managers Plan?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6858000" cy="2803525"/>
          </a:xfrm>
        </p:spPr>
        <p:txBody>
          <a:bodyPr/>
          <a:lstStyle/>
          <a:p>
            <a:r>
              <a:rPr lang="en-US" dirty="0" smtClean="0"/>
              <a:t>Purposes of Planning</a:t>
            </a:r>
          </a:p>
          <a:p>
            <a:pPr lvl="1"/>
            <a:r>
              <a:rPr lang="en-US" dirty="0" smtClean="0"/>
              <a:t>Provides direction</a:t>
            </a:r>
          </a:p>
          <a:p>
            <a:pPr lvl="1"/>
            <a:r>
              <a:rPr lang="en-US" dirty="0" smtClean="0"/>
              <a:t>Reduces uncertainty</a:t>
            </a:r>
          </a:p>
          <a:p>
            <a:pPr lvl="1"/>
            <a:r>
              <a:rPr lang="en-US" dirty="0" smtClean="0"/>
              <a:t>Minimizes waste and redundancy</a:t>
            </a:r>
          </a:p>
          <a:p>
            <a:pPr lvl="1"/>
            <a:r>
              <a:rPr lang="en-US" dirty="0" smtClean="0"/>
              <a:t>Sets the standards for controlling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Planning and Performance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smtClean="0"/>
              <a:t>Formal planning is associated with: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Higher profits and returns on assets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Positive financial results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The quality of planning and implementation affects performance more than the extent of planning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The external environment can reduce the impact of planning on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Elements of Planning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z="2800" smtClean="0"/>
              <a:t>Goals (also Objectives)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Desired outcomes for individuals, groups, or entire organizations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Provide direction and evaluation performance criteria</a:t>
            </a:r>
          </a:p>
          <a:p>
            <a:pPr>
              <a:spcBef>
                <a:spcPct val="40000"/>
              </a:spcBef>
            </a:pPr>
            <a:r>
              <a:rPr lang="en-US" sz="2800" smtClean="0"/>
              <a:t>Plans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Documents that outline how goals are to be accomplished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Describe how resources are to be allocated and establish activity schedules</a:t>
            </a:r>
          </a:p>
          <a:p>
            <a:pPr lvl="2">
              <a:spcBef>
                <a:spcPct val="40000"/>
              </a:spcBef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Goals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Financial Goals </a:t>
            </a:r>
            <a:r>
              <a:rPr lang="en-US" smtClean="0"/>
              <a:t>- related to the expected internal financial performance of the organization.</a:t>
            </a:r>
          </a:p>
          <a:p>
            <a:r>
              <a:rPr lang="en-US" b="1" smtClean="0"/>
              <a:t>Strategic Goals</a:t>
            </a:r>
            <a:r>
              <a:rPr lang="en-US" smtClean="0"/>
              <a:t> - related to the performance of the firm relative to factors in its external environment (e.g., competitors).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1219200"/>
            <a:ext cx="89535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</TotalTime>
  <Words>973</Words>
  <Application>Microsoft Office PowerPoint</Application>
  <PresentationFormat>On-screen Show (4:3)</PresentationFormat>
  <Paragraphs>185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Opulent</vt:lpstr>
      <vt:lpstr>Slide 1</vt:lpstr>
      <vt:lpstr>Slide 2</vt:lpstr>
      <vt:lpstr>What Is Planning?</vt:lpstr>
      <vt:lpstr>Formal Planning</vt:lpstr>
      <vt:lpstr>Why Do Managers Plan?</vt:lpstr>
      <vt:lpstr>Planning and Performance</vt:lpstr>
      <vt:lpstr>Elements of Planning</vt:lpstr>
      <vt:lpstr>Types of Goals</vt:lpstr>
      <vt:lpstr>Slide 9</vt:lpstr>
      <vt:lpstr>Types of Plans</vt:lpstr>
      <vt:lpstr>Types of Plans</vt:lpstr>
      <vt:lpstr>Types of Plans</vt:lpstr>
      <vt:lpstr>Types of Plans</vt:lpstr>
      <vt:lpstr>Traditional Goal Setting</vt:lpstr>
      <vt:lpstr>Exhibit 8-2: The Downside of Traditional Goal Setting</vt:lpstr>
      <vt:lpstr>Slide 16</vt:lpstr>
      <vt:lpstr> Management By Objectives (MBO) </vt:lpstr>
      <vt:lpstr>Management By Objectives (MBO)</vt:lpstr>
      <vt:lpstr>Exhibit 8-3: Steps in a Typical MBO Program</vt:lpstr>
      <vt:lpstr>Does MBO Work?</vt:lpstr>
      <vt:lpstr>  Exhibit 8-4: Well-Written Goals</vt:lpstr>
      <vt:lpstr>Steps in Goal Setting</vt:lpstr>
      <vt:lpstr>Steps in Goal Setting</vt:lpstr>
      <vt:lpstr>Contingency Factors in Planning</vt:lpstr>
      <vt:lpstr>Contingency Factors in Planning</vt:lpstr>
      <vt:lpstr>Exhibit 8-5: Planning in the Hierarchy Organizations</vt:lpstr>
      <vt:lpstr>Approaches to Planning</vt:lpstr>
      <vt:lpstr>Approaches to Planning</vt:lpstr>
      <vt:lpstr>Criticisms of Planning</vt:lpstr>
      <vt:lpstr> Criticisms of Planning</vt:lpstr>
      <vt:lpstr>Planning in Dynamic Environments</vt:lpstr>
      <vt:lpstr>Planning in Dynamic Environments</vt:lpstr>
      <vt:lpstr>Terms to Know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ZHAONI</dc:creator>
  <cp:lastModifiedBy>ZHAONI</cp:lastModifiedBy>
  <cp:revision>5</cp:revision>
  <dcterms:created xsi:type="dcterms:W3CDTF">2006-08-16T00:00:00Z</dcterms:created>
  <dcterms:modified xsi:type="dcterms:W3CDTF">2014-04-10T06:38:37Z</dcterms:modified>
</cp:coreProperties>
</file>