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334381-0D03-46AD-B23A-2F7A646CE983}" type="datetimeFigureOut">
              <a:rPr lang="en-US" smtClean="0"/>
              <a:pPr/>
              <a:t>4/11/2014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E4E2CA-5BC4-432E-8098-FD0382EC215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7A6C3BEF-7638-4D58-8360-94AEAE034CFC}" type="slidenum">
              <a:rPr lang="en-US"/>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F176B247-C4DF-4D27-925C-F5040FC41CF9}" type="slidenum">
              <a:rPr lang="en-US"/>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F193881-F3B4-4D15-8546-D5E9C1E186ED}" type="slidenum">
              <a:rPr lang="en-US"/>
              <a:pPr/>
              <a:t>12</a:t>
            </a:fld>
            <a:endParaRPr lang="en-US"/>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FBAB252-D49B-4069-8D0E-3461D3EE5BF2}" type="slidenum">
              <a:rPr lang="en-US"/>
              <a:pPr/>
              <a:t>13</a:t>
            </a:fld>
            <a:endParaRPr lang="en-US"/>
          </a:p>
        </p:txBody>
      </p:sp>
      <p:sp>
        <p:nvSpPr>
          <p:cNvPr id="563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632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EEA4A8DA-DA8A-4523-8319-60466D47F51C}" type="slidenum">
              <a:rPr lang="en-US"/>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B3BEDE90-B8F0-4116-832B-B5E51CC09364}" type="slidenum">
              <a:rPr lang="en-US"/>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74FE7C6E-145B-4435-B5F6-E8463BF37593}" type="slidenum">
              <a:rPr lang="en-US"/>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As we said earlier, organizations use three types of strategies: corporate, competitive, and functional. (See Exhibit 9-3.) Top-level managers typically are responsible for corporate strategies, middle-level managers for competitive strategies, and lower-level managers for functional strategies.</a:t>
            </a:r>
          </a:p>
        </p:txBody>
      </p:sp>
      <p:sp>
        <p:nvSpPr>
          <p:cNvPr id="4" name="Slide Number Placeholder 3"/>
          <p:cNvSpPr>
            <a:spLocks noGrp="1"/>
          </p:cNvSpPr>
          <p:nvPr>
            <p:ph type="sldNum" sz="quarter" idx="5"/>
          </p:nvPr>
        </p:nvSpPr>
        <p:spPr/>
        <p:txBody>
          <a:bodyPr/>
          <a:lstStyle/>
          <a:p>
            <a:fld id="{AD740B07-235F-47C3-8827-D0A7C3813D96}" type="slidenum">
              <a:rPr lang="en-US"/>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196822EE-D5E6-4B6E-AD9A-E56E9E32853E}" type="slidenum">
              <a:rPr lang="en-US"/>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The first portfolio matrix—the BCG matrix—was developed by the Boston Consulting Group and introduced the idea that an organization’s various businesses could be evaluated and plotted using a 2 * 2 matrix (see Exhibit 9-4) to identify which ones offered high potential and which were a drain on organizational resources.</a:t>
            </a:r>
          </a:p>
        </p:txBody>
      </p:sp>
      <p:sp>
        <p:nvSpPr>
          <p:cNvPr id="4" name="Slide Number Placeholder 3"/>
          <p:cNvSpPr>
            <a:spLocks noGrp="1"/>
          </p:cNvSpPr>
          <p:nvPr>
            <p:ph type="sldNum" sz="quarter" idx="5"/>
          </p:nvPr>
        </p:nvSpPr>
        <p:spPr/>
        <p:txBody>
          <a:bodyPr/>
          <a:lstStyle/>
          <a:p>
            <a:fld id="{DFD61279-567A-4D1E-BEB0-09BAD406B500}" type="slidenum">
              <a:rPr lang="en-US"/>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E9A9035A-AB84-4F9B-AAC2-9E23C20A4397}" type="slidenum">
              <a:rPr lang="en-US"/>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25E757EE-8A21-425C-A9EF-B22E3F76FEFC}" type="slidenum">
              <a:rPr lang="en-US"/>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24D4FBFE-F34B-4C77-856D-933B1632571B}" type="slidenum">
              <a:rPr lang="en-US"/>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71462FB-50AA-49FC-B1C0-1F5705847D7A}" type="slidenum">
              <a:rPr lang="en-US"/>
              <a:pPr/>
              <a:t>22</a:t>
            </a:fld>
            <a:endParaRPr lang="en-US"/>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554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57573A7-0639-41A0-A3A3-2859457E814A}" type="slidenum">
              <a:rPr lang="en-US"/>
              <a:pPr/>
              <a:t>23</a:t>
            </a:fld>
            <a:endParaRPr lang="en-US"/>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In any industry, five competitive forces dictate the rules of competition. Together, these five forces (see Exhibit 9-5) determine industry attractiveness and profitability, which managers assess using these five factors.</a:t>
            </a:r>
          </a:p>
        </p:txBody>
      </p:sp>
      <p:sp>
        <p:nvSpPr>
          <p:cNvPr id="4" name="Slide Number Placeholder 3"/>
          <p:cNvSpPr>
            <a:spLocks noGrp="1"/>
          </p:cNvSpPr>
          <p:nvPr>
            <p:ph type="sldNum" sz="quarter" idx="5"/>
          </p:nvPr>
        </p:nvSpPr>
        <p:spPr/>
        <p:txBody>
          <a:bodyPr/>
          <a:lstStyle/>
          <a:p>
            <a:fld id="{45BA5531-2B51-4F88-9B93-48FE69DCF9DE}" type="slidenum">
              <a:rPr lang="en-US"/>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4E5EE97F-948A-4C90-A590-B5A2403C39EC}" type="slidenum">
              <a:rPr lang="en-US"/>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How can top managers provide effective strategic leadership? Eight key dimensions have been identified.28 (See Exhibit 9-6.)</a:t>
            </a:r>
          </a:p>
        </p:txBody>
      </p:sp>
      <p:sp>
        <p:nvSpPr>
          <p:cNvPr id="4" name="Slide Number Placeholder 3"/>
          <p:cNvSpPr>
            <a:spLocks noGrp="1"/>
          </p:cNvSpPr>
          <p:nvPr>
            <p:ph type="sldNum" sz="quarter" idx="5"/>
          </p:nvPr>
        </p:nvSpPr>
        <p:spPr/>
        <p:txBody>
          <a:bodyPr/>
          <a:lstStyle/>
          <a:p>
            <a:fld id="{51D8FC9C-3D91-4716-BE9B-E75B7B46AB72}" type="slidenum">
              <a:rPr lang="en-US"/>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7508CF5-FB93-4C28-A7F6-F36220E12D84}" type="slidenum">
              <a:rPr lang="en-US"/>
              <a:pPr/>
              <a:t>27</a:t>
            </a:fld>
            <a:endParaRPr lang="en-US"/>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066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8C409977-AF8C-4846-B252-8588E2DE34A0}" type="slidenum">
              <a:rPr lang="en-US"/>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Given the highly uncertain environment that managers face today, strategic flexibility seems absolutely necessary! Exhibit 9-7 provides suggestions for developing such strategic flexibility.</a:t>
            </a:r>
          </a:p>
        </p:txBody>
      </p:sp>
      <p:sp>
        <p:nvSpPr>
          <p:cNvPr id="4" name="Slide Number Placeholder 3"/>
          <p:cNvSpPr>
            <a:spLocks noGrp="1"/>
          </p:cNvSpPr>
          <p:nvPr>
            <p:ph type="sldNum" sz="quarter" idx="5"/>
          </p:nvPr>
        </p:nvSpPr>
        <p:spPr/>
        <p:txBody>
          <a:bodyPr/>
          <a:lstStyle/>
          <a:p>
            <a:fld id="{7C6A09E4-6E75-4166-9E59-1016CDD79188}" type="slidenum">
              <a:rPr lang="en-US"/>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C224D1-75B8-41AF-A2A8-80681DA66DF4}" type="slidenum">
              <a:rPr lang="en-US"/>
              <a:pPr/>
              <a:t>30</a:t>
            </a:fld>
            <a:endParaRPr lang="en-US"/>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373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584D7C3-AE16-4C54-AA53-61FFD3F4633B}" type="slidenum">
              <a:rPr lang="en-US"/>
              <a:pPr/>
              <a:t>4</a:t>
            </a:fld>
            <a:endParaRPr lang="en-US"/>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710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2C90E1A-3C8F-47E5-9225-32740FB88A87}" type="slidenum">
              <a:rPr lang="en-US"/>
              <a:pPr/>
              <a:t>31</a:t>
            </a:fld>
            <a:endParaRPr lang="en-US"/>
          </a:p>
        </p:txBody>
      </p:sp>
      <p:sp>
        <p:nvSpPr>
          <p:cNvPr id="747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475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F1A7A70-C3D6-4C97-B075-EBCA9A414964}" type="slidenum">
              <a:rPr lang="en-US"/>
              <a:pPr/>
              <a:t>32</a:t>
            </a:fld>
            <a:endParaRPr lang="en-US"/>
          </a:p>
        </p:txBody>
      </p:sp>
      <p:sp>
        <p:nvSpPr>
          <p:cNvPr id="757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578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An organization that’s first to bring a product innovation to the market or to use a new process innovation is called a first mover. Being a first mover has certain strategic advantages and disadvantages as shown in Exhibit 9-8.</a:t>
            </a:r>
          </a:p>
        </p:txBody>
      </p:sp>
      <p:sp>
        <p:nvSpPr>
          <p:cNvPr id="4" name="Slide Number Placeholder 3"/>
          <p:cNvSpPr>
            <a:spLocks noGrp="1"/>
          </p:cNvSpPr>
          <p:nvPr>
            <p:ph type="sldNum" sz="quarter" idx="5"/>
          </p:nvPr>
        </p:nvSpPr>
        <p:spPr/>
        <p:txBody>
          <a:bodyPr/>
          <a:lstStyle/>
          <a:p>
            <a:fld id="{742EECCC-0AC8-41A1-9550-BDD04E2C7CD7}" type="slidenum">
              <a:rPr lang="en-US"/>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A4ABED9-E191-41EE-9322-7D314A5A6AED}" type="slidenum">
              <a:rPr lang="en-US"/>
              <a:pPr/>
              <a:t>34</a:t>
            </a:fld>
            <a:endParaRPr lang="en-US"/>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00AFFD40-987E-4E3C-9770-3375CAAE0B69}" type="slidenum">
              <a:rPr lang="en-US"/>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The strategic management process (see Exhibit 9-1) is a six-step process that encompasses strategy planning, implementation, and evaluation.</a:t>
            </a:r>
          </a:p>
        </p:txBody>
      </p:sp>
      <p:sp>
        <p:nvSpPr>
          <p:cNvPr id="4" name="Slide Number Placeholder 3"/>
          <p:cNvSpPr>
            <a:spLocks noGrp="1"/>
          </p:cNvSpPr>
          <p:nvPr>
            <p:ph type="sldNum" sz="quarter" idx="5"/>
          </p:nvPr>
        </p:nvSpPr>
        <p:spPr/>
        <p:txBody>
          <a:bodyPr/>
          <a:lstStyle/>
          <a:p>
            <a:fld id="{4D442372-7367-40B5-9714-BEC4E09B6DEF}" type="slidenum">
              <a:rPr lang="en-US"/>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2394F16-D3BA-4A0D-B073-C7E7276C45D5}" type="slidenum">
              <a:rPr lang="en-US"/>
              <a:pPr/>
              <a:t>7</a:t>
            </a:fld>
            <a:endParaRPr lang="en-US"/>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018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Mission statements provide clues to what organizations see as their purpose. What should a mission statement include? Exhibit 9-2 describes some typical components.</a:t>
            </a:r>
          </a:p>
        </p:txBody>
      </p:sp>
      <p:sp>
        <p:nvSpPr>
          <p:cNvPr id="4" name="Slide Number Placeholder 3"/>
          <p:cNvSpPr>
            <a:spLocks noGrp="1"/>
          </p:cNvSpPr>
          <p:nvPr>
            <p:ph type="sldNum" sz="quarter" idx="5"/>
          </p:nvPr>
        </p:nvSpPr>
        <p:spPr/>
        <p:txBody>
          <a:bodyPr/>
          <a:lstStyle/>
          <a:p>
            <a:fld id="{EC422F18-F5EA-47EB-9C6B-1B23242FB305}" type="slidenum">
              <a:rPr lang="en-US"/>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280EDDE-89A1-434F-9387-769F9401C16A}" type="slidenum">
              <a:rPr lang="en-US"/>
              <a:pPr/>
              <a:t>9</a:t>
            </a:fld>
            <a:endParaRPr lang="en-US"/>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2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311294CB-96B6-4EA2-8306-B8BCC84A8B1A}" type="slidenum">
              <a:rPr lang="en-US"/>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4/11/2014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4/11/2014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D8BD707-D9CF-40AE-B4C6-C98DA3205C09}" type="datetimeFigureOut">
              <a:rPr lang="en-US" smtClean="0"/>
              <a:pPr/>
              <a:t>4/11/2014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4/11/2014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4/11/2014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4/11/2014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4/11/2014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4/11/2014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4/11/2014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4/11/2014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4/11/2014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4/11/2014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p:cNvPicPr>
            <a:picLocks noChangeAspect="1" noChangeArrowheads="1"/>
          </p:cNvPicPr>
          <p:nvPr/>
        </p:nvPicPr>
        <p:blipFill>
          <a:blip r:embed="rId2"/>
          <a:srcRect/>
          <a:stretch>
            <a:fillRect/>
          </a:stretch>
        </p:blipFill>
        <p:spPr bwMode="auto">
          <a:xfrm>
            <a:off x="0" y="1588"/>
            <a:ext cx="9144000" cy="685323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SWOT Analysis</a:t>
            </a:r>
            <a:endParaRPr lang="en-US" dirty="0"/>
          </a:p>
        </p:txBody>
      </p:sp>
      <p:sp>
        <p:nvSpPr>
          <p:cNvPr id="16387" name="Content Placeholder 2"/>
          <p:cNvSpPr>
            <a:spLocks noGrp="1"/>
          </p:cNvSpPr>
          <p:nvPr>
            <p:ph idx="1"/>
          </p:nvPr>
        </p:nvSpPr>
        <p:spPr/>
        <p:txBody>
          <a:bodyPr/>
          <a:lstStyle/>
          <a:p>
            <a:r>
              <a:rPr lang="en-US" b="1" smtClean="0"/>
              <a:t>SWOT analysis </a:t>
            </a:r>
            <a:r>
              <a:rPr lang="en-US" smtClean="0"/>
              <a:t>- an analysis of the organization’s strengths, weaknesses, opportunities, and threats.</a:t>
            </a:r>
          </a:p>
          <a:p>
            <a:r>
              <a:rPr lang="en-US" b="1" smtClean="0"/>
              <a:t>Resources</a:t>
            </a:r>
            <a:r>
              <a:rPr lang="en-US" smtClean="0"/>
              <a:t> - an organization’s assets that are used to develop, manufacture, and deliver a product to its customers.</a:t>
            </a:r>
          </a:p>
          <a:p>
            <a:r>
              <a:rPr lang="en-US" b="1" smtClean="0"/>
              <a:t>Capabilities</a:t>
            </a:r>
            <a:r>
              <a:rPr lang="en-US" smtClean="0"/>
              <a:t> - an organization’s skills and abilities in doing the work activities needed in its business.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Strengths and Weaknesses</a:t>
            </a:r>
            <a:endParaRPr lang="en-US" dirty="0"/>
          </a:p>
        </p:txBody>
      </p:sp>
      <p:sp>
        <p:nvSpPr>
          <p:cNvPr id="17411" name="Content Placeholder 2"/>
          <p:cNvSpPr>
            <a:spLocks noGrp="1"/>
          </p:cNvSpPr>
          <p:nvPr>
            <p:ph idx="1"/>
          </p:nvPr>
        </p:nvSpPr>
        <p:spPr/>
        <p:txBody>
          <a:bodyPr/>
          <a:lstStyle/>
          <a:p>
            <a:r>
              <a:rPr lang="en-US" b="1" smtClean="0"/>
              <a:t>Strengths</a:t>
            </a:r>
            <a:r>
              <a:rPr lang="en-US" smtClean="0"/>
              <a:t> - any activities the organization does well or any unique resources that it has. </a:t>
            </a:r>
          </a:p>
          <a:p>
            <a:r>
              <a:rPr lang="en-US" b="1" smtClean="0"/>
              <a:t>Weaknesses</a:t>
            </a:r>
            <a:r>
              <a:rPr lang="en-US" smtClean="0"/>
              <a:t> - activities the organization does not execute well or needed resources it does not possess.</a:t>
            </a:r>
          </a:p>
          <a:p>
            <a:r>
              <a:rPr lang="en-US" b="1" smtClean="0"/>
              <a:t>Core competencies </a:t>
            </a:r>
            <a:r>
              <a:rPr lang="en-US" smtClean="0"/>
              <a:t>- the organization’s major value-creating capabilities that determine its competitive weapons.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normAutofit fontScale="90000"/>
          </a:bodyPr>
          <a:lstStyle/>
          <a:p>
            <a:pPr>
              <a:defRPr/>
            </a:pPr>
            <a:r>
              <a:rPr lang="en-US"/>
              <a:t>Strategic Management Process </a:t>
            </a:r>
          </a:p>
        </p:txBody>
      </p:sp>
      <p:sp>
        <p:nvSpPr>
          <p:cNvPr id="18435" name="Rectangle 3"/>
          <p:cNvSpPr>
            <a:spLocks noGrp="1" noChangeArrowheads="1"/>
          </p:cNvSpPr>
          <p:nvPr>
            <p:ph idx="1"/>
          </p:nvPr>
        </p:nvSpPr>
        <p:spPr>
          <a:xfrm>
            <a:off x="457200" y="1447800"/>
            <a:ext cx="8102600" cy="5029200"/>
          </a:xfrm>
        </p:spPr>
        <p:txBody>
          <a:bodyPr/>
          <a:lstStyle/>
          <a:p>
            <a:pPr>
              <a:spcBef>
                <a:spcPct val="50000"/>
              </a:spcBef>
              <a:tabLst>
                <a:tab pos="1423988" algn="l"/>
              </a:tabLst>
            </a:pPr>
            <a:r>
              <a:rPr lang="en-US" smtClean="0"/>
              <a:t>Step 4: Formulating strategies</a:t>
            </a:r>
          </a:p>
          <a:p>
            <a:pPr lvl="1">
              <a:spcBef>
                <a:spcPct val="50000"/>
              </a:spcBef>
              <a:tabLst>
                <a:tab pos="1423988" algn="l"/>
              </a:tabLst>
            </a:pPr>
            <a:r>
              <a:rPr lang="en-US" smtClean="0"/>
              <a:t>Develop and evaluate strategic alternatives.</a:t>
            </a:r>
          </a:p>
          <a:p>
            <a:pPr lvl="1">
              <a:spcBef>
                <a:spcPct val="50000"/>
              </a:spcBef>
              <a:tabLst>
                <a:tab pos="1423988" algn="l"/>
              </a:tabLst>
            </a:pPr>
            <a:r>
              <a:rPr lang="en-US" smtClean="0"/>
              <a:t>Select appropriate strategies for all levels in the organization that provide relative advantage over competitors.</a:t>
            </a:r>
          </a:p>
          <a:p>
            <a:pPr lvl="1">
              <a:spcBef>
                <a:spcPct val="50000"/>
              </a:spcBef>
              <a:tabLst>
                <a:tab pos="1423988" algn="l"/>
              </a:tabLst>
            </a:pPr>
            <a:r>
              <a:rPr lang="en-US" smtClean="0"/>
              <a:t>Match organizational strengths to environmental opportunities.</a:t>
            </a:r>
          </a:p>
          <a:p>
            <a:pPr lvl="1">
              <a:spcBef>
                <a:spcPct val="50000"/>
              </a:spcBef>
              <a:tabLst>
                <a:tab pos="1423988" algn="l"/>
              </a:tabLst>
            </a:pPr>
            <a:r>
              <a:rPr lang="en-US" smtClean="0"/>
              <a:t>Correct weaknesses and guard against threats.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381000" y="381000"/>
            <a:ext cx="7239000" cy="548640"/>
          </a:xfrm>
        </p:spPr>
        <p:txBody>
          <a:bodyPr>
            <a:normAutofit fontScale="90000"/>
          </a:bodyPr>
          <a:lstStyle/>
          <a:p>
            <a:pPr>
              <a:defRPr/>
            </a:pPr>
            <a:r>
              <a:rPr lang="en-US" dirty="0"/>
              <a:t>Strategic Management Process </a:t>
            </a:r>
          </a:p>
        </p:txBody>
      </p:sp>
      <p:sp>
        <p:nvSpPr>
          <p:cNvPr id="19459" name="Rectangle 3"/>
          <p:cNvSpPr>
            <a:spLocks noGrp="1" noChangeArrowheads="1"/>
          </p:cNvSpPr>
          <p:nvPr>
            <p:ph idx="1"/>
          </p:nvPr>
        </p:nvSpPr>
        <p:spPr>
          <a:xfrm>
            <a:off x="228600" y="1219200"/>
            <a:ext cx="7848600" cy="5029200"/>
          </a:xfrm>
        </p:spPr>
        <p:txBody>
          <a:bodyPr/>
          <a:lstStyle/>
          <a:p>
            <a:pPr>
              <a:spcBef>
                <a:spcPct val="50000"/>
              </a:spcBef>
            </a:pPr>
            <a:r>
              <a:rPr lang="en-US" sz="2800" dirty="0" smtClean="0"/>
              <a:t>Step 5: Implementing strategies</a:t>
            </a:r>
          </a:p>
          <a:p>
            <a:pPr lvl="1">
              <a:spcBef>
                <a:spcPct val="50000"/>
              </a:spcBef>
            </a:pPr>
            <a:r>
              <a:rPr lang="en-US" sz="2400" b="1" dirty="0" smtClean="0"/>
              <a:t>Implementation -</a:t>
            </a:r>
            <a:r>
              <a:rPr lang="en-US" sz="2400" dirty="0" smtClean="0"/>
              <a:t> effectively fitting organizational structure and activities to the environment.</a:t>
            </a:r>
          </a:p>
          <a:p>
            <a:pPr lvl="1">
              <a:spcBef>
                <a:spcPct val="50000"/>
              </a:spcBef>
            </a:pPr>
            <a:r>
              <a:rPr lang="en-US" sz="2400" dirty="0" smtClean="0"/>
              <a:t>The environment dictates the chosen strategy; effective strategy implementation requires an organizational structure matched to its requirements.</a:t>
            </a:r>
          </a:p>
          <a:p>
            <a:pPr>
              <a:spcBef>
                <a:spcPct val="50000"/>
              </a:spcBef>
            </a:pPr>
            <a:r>
              <a:rPr lang="en-US" sz="2800" dirty="0" smtClean="0"/>
              <a:t>Step 6: Evaluating results</a:t>
            </a:r>
          </a:p>
          <a:p>
            <a:pPr lvl="1">
              <a:spcBef>
                <a:spcPct val="50000"/>
              </a:spcBef>
            </a:pPr>
            <a:r>
              <a:rPr lang="en-US" sz="2400" dirty="0" smtClean="0"/>
              <a:t>How effective have strategies been?</a:t>
            </a:r>
          </a:p>
          <a:p>
            <a:pPr lvl="1">
              <a:spcBef>
                <a:spcPct val="50000"/>
              </a:spcBef>
            </a:pPr>
            <a:r>
              <a:rPr lang="en-US" sz="2400" dirty="0" smtClean="0"/>
              <a:t>What adjustments, if any, are necessary?</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Corporate Strategies</a:t>
            </a:r>
            <a:endParaRPr lang="en-US" dirty="0"/>
          </a:p>
        </p:txBody>
      </p:sp>
      <p:sp>
        <p:nvSpPr>
          <p:cNvPr id="20483" name="Content Placeholder 2"/>
          <p:cNvSpPr>
            <a:spLocks noGrp="1"/>
          </p:cNvSpPr>
          <p:nvPr>
            <p:ph idx="1"/>
          </p:nvPr>
        </p:nvSpPr>
        <p:spPr/>
        <p:txBody>
          <a:bodyPr/>
          <a:lstStyle/>
          <a:p>
            <a:r>
              <a:rPr lang="en-US" b="1" smtClean="0"/>
              <a:t>Corporate strategy </a:t>
            </a:r>
            <a:r>
              <a:rPr lang="en-US" smtClean="0"/>
              <a:t>- an organizational strategy that determines what businesses a company is in or wants to be in, and what it wants to do with those businesses.</a:t>
            </a:r>
          </a:p>
          <a:p>
            <a:pPr>
              <a:spcBef>
                <a:spcPct val="50000"/>
              </a:spcBef>
            </a:pPr>
            <a:r>
              <a:rPr lang="en-US" smtClean="0"/>
              <a:t>Types of Corporate Strategies</a:t>
            </a:r>
          </a:p>
          <a:p>
            <a:pPr lvl="2">
              <a:spcBef>
                <a:spcPct val="50000"/>
              </a:spcBef>
            </a:pPr>
            <a:r>
              <a:rPr lang="en-US" smtClean="0"/>
              <a:t>Growth: expansion into new products and markets.</a:t>
            </a:r>
          </a:p>
          <a:p>
            <a:pPr lvl="2">
              <a:spcBef>
                <a:spcPct val="50000"/>
              </a:spcBef>
            </a:pPr>
            <a:r>
              <a:rPr lang="en-US" smtClean="0"/>
              <a:t>Stability: maintenance of the status quo.</a:t>
            </a:r>
          </a:p>
          <a:p>
            <a:pPr lvl="2">
              <a:spcBef>
                <a:spcPct val="50000"/>
              </a:spcBef>
            </a:pPr>
            <a:r>
              <a:rPr lang="en-US" smtClean="0"/>
              <a:t>Renewal: examination of organizational weaknesses that are leading to performance declines.</a:t>
            </a:r>
          </a:p>
          <a:p>
            <a:pPr lvl="1"/>
            <a:endParaRPr 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Corporate Strategies (cont.)</a:t>
            </a:r>
            <a:endParaRPr lang="en-US" dirty="0"/>
          </a:p>
        </p:txBody>
      </p:sp>
      <p:sp>
        <p:nvSpPr>
          <p:cNvPr id="21507" name="Content Placeholder 2"/>
          <p:cNvSpPr>
            <a:spLocks noGrp="1"/>
          </p:cNvSpPr>
          <p:nvPr>
            <p:ph idx="1"/>
          </p:nvPr>
        </p:nvSpPr>
        <p:spPr/>
        <p:txBody>
          <a:bodyPr/>
          <a:lstStyle/>
          <a:p>
            <a:r>
              <a:rPr lang="en-US" b="1" smtClean="0"/>
              <a:t>Growth strategy </a:t>
            </a:r>
            <a:r>
              <a:rPr lang="en-US" smtClean="0"/>
              <a:t>- a corporate strategy that’s used when an organization wants to expand the number of markets served or products offered, through either its current business(es) or new business(es).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smtClean="0"/>
              <a:t>Corporate Strategies (cont.)</a:t>
            </a:r>
            <a:endParaRPr/>
          </a:p>
        </p:txBody>
      </p:sp>
      <p:sp>
        <p:nvSpPr>
          <p:cNvPr id="22531" name="Content Placeholder 2"/>
          <p:cNvSpPr>
            <a:spLocks noGrp="1"/>
          </p:cNvSpPr>
          <p:nvPr>
            <p:ph sz="half" idx="1"/>
          </p:nvPr>
        </p:nvSpPr>
        <p:spPr/>
        <p:txBody>
          <a:bodyPr>
            <a:normAutofit fontScale="92500" lnSpcReduction="10000"/>
          </a:bodyPr>
          <a:lstStyle/>
          <a:p>
            <a:r>
              <a:rPr lang="en-US" b="1" smtClean="0"/>
              <a:t>Stability strategy </a:t>
            </a:r>
            <a:r>
              <a:rPr lang="en-US" smtClean="0"/>
              <a:t>- a corporate strategy in which an organization continues to do what it is currently doing.</a:t>
            </a:r>
          </a:p>
          <a:p>
            <a:r>
              <a:rPr lang="en-US" b="1" smtClean="0"/>
              <a:t>Renewal strategy </a:t>
            </a:r>
            <a:r>
              <a:rPr lang="en-US" smtClean="0"/>
              <a:t>- a corporate strategy designed to address declining performance.</a:t>
            </a:r>
          </a:p>
        </p:txBody>
      </p:sp>
      <p:pic>
        <p:nvPicPr>
          <p:cNvPr id="22532" name="Picture 2"/>
          <p:cNvPicPr>
            <a:picLocks noGrp="1" noChangeAspect="1" noChangeArrowheads="1"/>
          </p:cNvPicPr>
          <p:nvPr>
            <p:ph sz="half" idx="2"/>
          </p:nvPr>
        </p:nvPicPr>
        <p:blipFill>
          <a:blip r:embed="rId3"/>
          <a:srcRect/>
          <a:stretch>
            <a:fillRect/>
          </a:stretch>
        </p:blipFill>
        <p:spPr>
          <a:xfrm>
            <a:off x="4648200" y="1828800"/>
            <a:ext cx="4038600" cy="3652838"/>
          </a:xfr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sz="3600" dirty="0" smtClean="0"/>
              <a:t>Exhibit 9-3: Types of </a:t>
            </a:r>
            <a:br>
              <a:rPr lang="en-US" sz="3600" dirty="0" smtClean="0"/>
            </a:br>
            <a:r>
              <a:rPr lang="en-US" sz="3600" dirty="0" smtClean="0"/>
              <a:t>Organizational Strategies</a:t>
            </a:r>
            <a:endParaRPr lang="en-US" sz="3600" dirty="0"/>
          </a:p>
        </p:txBody>
      </p:sp>
      <p:pic>
        <p:nvPicPr>
          <p:cNvPr id="23555" name="Picture 2"/>
          <p:cNvPicPr>
            <a:picLocks noGrp="1" noChangeAspect="1" noChangeArrowheads="1"/>
          </p:cNvPicPr>
          <p:nvPr>
            <p:ph idx="1"/>
          </p:nvPr>
        </p:nvPicPr>
        <p:blipFill>
          <a:blip r:embed="rId3"/>
          <a:srcRect/>
          <a:stretch>
            <a:fillRect/>
          </a:stretch>
        </p:blipFill>
        <p:spPr>
          <a:xfrm>
            <a:off x="0" y="2057400"/>
            <a:ext cx="9126538" cy="2133600"/>
          </a:xfr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lgn="ctr">
              <a:defRPr/>
            </a:pPr>
            <a:r>
              <a:rPr lang="en-US" dirty="0" smtClean="0"/>
              <a:t>How Are Corporate </a:t>
            </a:r>
            <a:br>
              <a:rPr lang="en-US" dirty="0" smtClean="0"/>
            </a:br>
            <a:r>
              <a:rPr lang="en-US" dirty="0" smtClean="0"/>
              <a:t>Strategies Managed?</a:t>
            </a:r>
            <a:endParaRPr lang="en-US" dirty="0"/>
          </a:p>
        </p:txBody>
      </p:sp>
      <p:sp>
        <p:nvSpPr>
          <p:cNvPr id="24579" name="Content Placeholder 5"/>
          <p:cNvSpPr>
            <a:spLocks noGrp="1"/>
          </p:cNvSpPr>
          <p:nvPr>
            <p:ph idx="1"/>
          </p:nvPr>
        </p:nvSpPr>
        <p:spPr/>
        <p:txBody>
          <a:bodyPr/>
          <a:lstStyle/>
          <a:p>
            <a:r>
              <a:rPr lang="en-US" b="1" smtClean="0"/>
              <a:t>Strategic Business Unit (SBU) -</a:t>
            </a:r>
            <a:r>
              <a:rPr lang="en-US" smtClean="0"/>
              <a:t> the single independent businesses of an organization that formulate their own competitive  strategies.</a:t>
            </a:r>
          </a:p>
          <a:p>
            <a:r>
              <a:rPr lang="en-US" b="1" smtClean="0"/>
              <a:t>BCG matrix</a:t>
            </a:r>
            <a:r>
              <a:rPr lang="en-US" smtClean="0"/>
              <a:t> </a:t>
            </a:r>
            <a:r>
              <a:rPr lang="en-US" b="1" smtClean="0"/>
              <a:t>-</a:t>
            </a:r>
            <a:r>
              <a:rPr lang="en-US" smtClean="0"/>
              <a:t> a strategy tool that guides resource allocation decisions on the basis of market share and growth rate of SBUs.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sz="3600" dirty="0" smtClean="0"/>
              <a:t>Exhibit 9-4: BCG Matrix</a:t>
            </a:r>
            <a:endParaRPr lang="en-US" sz="3600" dirty="0"/>
          </a:p>
        </p:txBody>
      </p:sp>
      <p:pic>
        <p:nvPicPr>
          <p:cNvPr id="25603" name="Picture 2"/>
          <p:cNvPicPr>
            <a:picLocks noGrp="1" noChangeAspect="1" noChangeArrowheads="1"/>
          </p:cNvPicPr>
          <p:nvPr>
            <p:ph idx="1"/>
          </p:nvPr>
        </p:nvPicPr>
        <p:blipFill>
          <a:blip r:embed="rId3"/>
          <a:srcRect/>
          <a:stretch>
            <a:fillRect/>
          </a:stretch>
        </p:blipFill>
        <p:spPr>
          <a:xfrm>
            <a:off x="1457325" y="1462088"/>
            <a:ext cx="6229350" cy="4572000"/>
          </a:xfr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5" descr="PPT_Banner_CO9"/>
          <p:cNvPicPr>
            <a:picLocks noChangeAspect="1" noChangeArrowheads="1"/>
          </p:cNvPicPr>
          <p:nvPr/>
        </p:nvPicPr>
        <p:blipFill>
          <a:blip r:embed="rId3"/>
          <a:srcRect/>
          <a:stretch>
            <a:fillRect/>
          </a:stretch>
        </p:blipFill>
        <p:spPr bwMode="auto">
          <a:xfrm>
            <a:off x="0" y="0"/>
            <a:ext cx="9144000" cy="2779713"/>
          </a:xfrm>
          <a:prstGeom prst="rect">
            <a:avLst/>
          </a:prstGeom>
          <a:noFill/>
          <a:ln w="9525">
            <a:noFill/>
            <a:miter lim="800000"/>
            <a:headEnd/>
            <a:tailEnd/>
          </a:ln>
        </p:spPr>
      </p:pic>
      <p:sp>
        <p:nvSpPr>
          <p:cNvPr id="8195" name="TextBox 6"/>
          <p:cNvSpPr txBox="1">
            <a:spLocks noChangeArrowheads="1"/>
          </p:cNvSpPr>
          <p:nvPr/>
        </p:nvSpPr>
        <p:spPr bwMode="auto">
          <a:xfrm>
            <a:off x="457200" y="2286000"/>
            <a:ext cx="8001000" cy="3540125"/>
          </a:xfrm>
          <a:prstGeom prst="rect">
            <a:avLst/>
          </a:prstGeom>
          <a:noFill/>
          <a:ln w="9525">
            <a:noFill/>
            <a:miter lim="800000"/>
            <a:headEnd/>
            <a:tailEnd/>
          </a:ln>
        </p:spPr>
        <p:txBody>
          <a:bodyPr>
            <a:spAutoFit/>
          </a:bodyPr>
          <a:lstStyle/>
          <a:p>
            <a:pPr>
              <a:buFont typeface="Arial" pitchFamily="34" charset="0"/>
              <a:buChar char="•"/>
              <a:defRPr/>
            </a:pPr>
            <a:r>
              <a:rPr lang="en-US" sz="2800" b="1" dirty="0">
                <a:latin typeface="+mn-lt"/>
              </a:rPr>
              <a:t>Define </a:t>
            </a:r>
            <a:r>
              <a:rPr lang="en-US" sz="2800" dirty="0">
                <a:latin typeface="+mn-lt"/>
              </a:rPr>
              <a:t>strategic</a:t>
            </a:r>
            <a:r>
              <a:rPr lang="en-US" sz="2800" b="1" dirty="0">
                <a:latin typeface="+mn-lt"/>
              </a:rPr>
              <a:t> </a:t>
            </a:r>
            <a:r>
              <a:rPr lang="en-US" sz="2800" dirty="0">
                <a:latin typeface="+mn-lt"/>
              </a:rPr>
              <a:t>management and explain why it’s important</a:t>
            </a:r>
          </a:p>
          <a:p>
            <a:pPr>
              <a:buFont typeface="Arial" pitchFamily="34" charset="0"/>
              <a:buChar char="•"/>
              <a:defRPr/>
            </a:pPr>
            <a:r>
              <a:rPr lang="en-US" sz="2800" b="1" dirty="0">
                <a:latin typeface="+mn-lt"/>
              </a:rPr>
              <a:t>Explain </a:t>
            </a:r>
            <a:r>
              <a:rPr lang="en-US" sz="2800" dirty="0">
                <a:latin typeface="+mn-lt"/>
              </a:rPr>
              <a:t>what</a:t>
            </a:r>
            <a:r>
              <a:rPr lang="en-US" sz="2800" b="1" dirty="0">
                <a:latin typeface="+mn-lt"/>
              </a:rPr>
              <a:t> </a:t>
            </a:r>
            <a:r>
              <a:rPr lang="en-US" sz="2800" dirty="0">
                <a:latin typeface="+mn-lt"/>
              </a:rPr>
              <a:t>managers do during the six steps of the strategic management process</a:t>
            </a:r>
          </a:p>
          <a:p>
            <a:pPr>
              <a:buFont typeface="Arial" pitchFamily="34" charset="0"/>
              <a:buChar char="•"/>
              <a:defRPr/>
            </a:pPr>
            <a:r>
              <a:rPr lang="en-US" sz="2800" b="1" dirty="0">
                <a:latin typeface="+mn-lt"/>
              </a:rPr>
              <a:t>Describe </a:t>
            </a:r>
            <a:r>
              <a:rPr lang="en-US" sz="2800" dirty="0">
                <a:latin typeface="+mn-lt"/>
              </a:rPr>
              <a:t>the</a:t>
            </a:r>
            <a:r>
              <a:rPr lang="en-US" sz="2800" b="1" dirty="0">
                <a:latin typeface="+mn-lt"/>
              </a:rPr>
              <a:t> </a:t>
            </a:r>
            <a:r>
              <a:rPr lang="en-US" sz="2800" dirty="0">
                <a:latin typeface="+mn-lt"/>
              </a:rPr>
              <a:t>three types of corporate strategies</a:t>
            </a:r>
          </a:p>
          <a:p>
            <a:pPr>
              <a:buFont typeface="Arial" pitchFamily="34" charset="0"/>
              <a:buChar char="•"/>
              <a:defRPr/>
            </a:pPr>
            <a:r>
              <a:rPr lang="en-US" sz="2800" b="1" dirty="0">
                <a:latin typeface="+mn-lt"/>
              </a:rPr>
              <a:t>Describe </a:t>
            </a:r>
            <a:r>
              <a:rPr lang="en-US" sz="2800" dirty="0">
                <a:latin typeface="+mn-lt"/>
              </a:rPr>
              <a:t>competitive</a:t>
            </a:r>
            <a:r>
              <a:rPr lang="en-US" sz="2800" b="1" dirty="0">
                <a:latin typeface="+mn-lt"/>
              </a:rPr>
              <a:t> </a:t>
            </a:r>
            <a:r>
              <a:rPr lang="en-US" sz="2800" dirty="0">
                <a:latin typeface="+mn-lt"/>
              </a:rPr>
              <a:t>advantage and the competitive strategies organizations use to get it</a:t>
            </a:r>
          </a:p>
          <a:p>
            <a:pPr>
              <a:buFont typeface="Arial" pitchFamily="34" charset="0"/>
              <a:buChar char="•"/>
              <a:defRPr/>
            </a:pPr>
            <a:r>
              <a:rPr lang="en-US" sz="2800" b="1" dirty="0">
                <a:latin typeface="+mn-lt"/>
              </a:rPr>
              <a:t>Discuss </a:t>
            </a:r>
            <a:r>
              <a:rPr lang="en-US" sz="2800" dirty="0">
                <a:latin typeface="+mn-lt"/>
              </a:rPr>
              <a:t>current</a:t>
            </a:r>
            <a:r>
              <a:rPr lang="en-US" sz="2800" b="1" dirty="0">
                <a:latin typeface="+mn-lt"/>
              </a:rPr>
              <a:t> </a:t>
            </a:r>
            <a:r>
              <a:rPr lang="en-US" sz="2800" dirty="0">
                <a:latin typeface="+mn-lt"/>
              </a:rPr>
              <a:t>strategic management issues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The Role of Competitive Advantage</a:t>
            </a:r>
            <a:endParaRPr lang="en-US" dirty="0"/>
          </a:p>
        </p:txBody>
      </p:sp>
      <p:sp>
        <p:nvSpPr>
          <p:cNvPr id="26627" name="Content Placeholder 2"/>
          <p:cNvSpPr>
            <a:spLocks noGrp="1"/>
          </p:cNvSpPr>
          <p:nvPr>
            <p:ph idx="1"/>
          </p:nvPr>
        </p:nvSpPr>
        <p:spPr/>
        <p:txBody>
          <a:bodyPr/>
          <a:lstStyle/>
          <a:p>
            <a:r>
              <a:rPr lang="en-US" b="1" smtClean="0"/>
              <a:t>Competitive strategy - </a:t>
            </a:r>
            <a:r>
              <a:rPr lang="en-US" smtClean="0"/>
              <a:t>an organizational strategy for how an organization will compete in its business(es).</a:t>
            </a:r>
          </a:p>
          <a:p>
            <a:r>
              <a:rPr lang="en-US" b="1" smtClean="0"/>
              <a:t>Competitive advantage </a:t>
            </a:r>
            <a:r>
              <a:rPr lang="en-US" smtClean="0"/>
              <a:t>- what sets an organization apart; its distinctive edge.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defRPr/>
            </a:pPr>
            <a:r>
              <a:rPr smtClean="0"/>
              <a:t>What is a Functional Strategy?</a:t>
            </a:r>
            <a:endParaRPr/>
          </a:p>
        </p:txBody>
      </p:sp>
      <p:sp>
        <p:nvSpPr>
          <p:cNvPr id="27651" name="Content Placeholder 5"/>
          <p:cNvSpPr>
            <a:spLocks noGrp="1"/>
          </p:cNvSpPr>
          <p:nvPr>
            <p:ph sz="half" idx="1"/>
          </p:nvPr>
        </p:nvSpPr>
        <p:spPr/>
        <p:txBody>
          <a:bodyPr/>
          <a:lstStyle/>
          <a:p>
            <a:r>
              <a:rPr lang="en-US" b="1" smtClean="0"/>
              <a:t>Functional strategy </a:t>
            </a:r>
            <a:r>
              <a:rPr lang="en-US" smtClean="0"/>
              <a:t>- the strategies used by an organization’s various functional departments to support the competitive strategy.</a:t>
            </a:r>
          </a:p>
        </p:txBody>
      </p:sp>
      <p:pic>
        <p:nvPicPr>
          <p:cNvPr id="27652" name="Picture 2"/>
          <p:cNvPicPr>
            <a:picLocks noGrp="1" noChangeAspect="1" noChangeArrowheads="1"/>
          </p:cNvPicPr>
          <p:nvPr>
            <p:ph sz="half" idx="2"/>
          </p:nvPr>
        </p:nvPicPr>
        <p:blipFill>
          <a:blip r:embed="rId3"/>
          <a:stretch>
            <a:fillRect/>
          </a:stretch>
        </p:blipFill>
        <p:spPr>
          <a:xfrm>
            <a:off x="4452937" y="1881981"/>
            <a:ext cx="2971800" cy="3962400"/>
          </a:xfr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381000" y="304800"/>
            <a:ext cx="7239000" cy="701040"/>
          </a:xfrm>
        </p:spPr>
        <p:txBody>
          <a:bodyPr/>
          <a:lstStyle/>
          <a:p>
            <a:pPr>
              <a:defRPr/>
            </a:pPr>
            <a:r>
              <a:rPr lang="en-US" dirty="0"/>
              <a:t>Five Competitive Forces</a:t>
            </a:r>
          </a:p>
        </p:txBody>
      </p:sp>
      <p:sp>
        <p:nvSpPr>
          <p:cNvPr id="28675" name="Rectangle 3"/>
          <p:cNvSpPr>
            <a:spLocks noGrp="1" noChangeArrowheads="1"/>
          </p:cNvSpPr>
          <p:nvPr>
            <p:ph idx="1"/>
          </p:nvPr>
        </p:nvSpPr>
        <p:spPr>
          <a:xfrm>
            <a:off x="457200" y="1371600"/>
            <a:ext cx="7848600" cy="3810000"/>
          </a:xfrm>
        </p:spPr>
        <p:txBody>
          <a:bodyPr>
            <a:normAutofit fontScale="92500" lnSpcReduction="10000"/>
          </a:bodyPr>
          <a:lstStyle/>
          <a:p>
            <a:r>
              <a:rPr lang="en-US" sz="2800" smtClean="0"/>
              <a:t>Threat of New Entrants</a:t>
            </a:r>
          </a:p>
          <a:p>
            <a:pPr lvl="1"/>
            <a:r>
              <a:rPr lang="en-US" sz="2400" smtClean="0"/>
              <a:t>The ease or difficulty with which new competitors can enter an industry</a:t>
            </a:r>
          </a:p>
          <a:p>
            <a:r>
              <a:rPr lang="en-US" sz="2800" smtClean="0"/>
              <a:t>Threat of Substitutes</a:t>
            </a:r>
          </a:p>
          <a:p>
            <a:pPr lvl="1"/>
            <a:r>
              <a:rPr lang="en-US" sz="2400" smtClean="0"/>
              <a:t>The extent to which switching costs and brand loyalty affect the likelihood of customers adopting substitute products and services</a:t>
            </a:r>
          </a:p>
          <a:p>
            <a:r>
              <a:rPr lang="en-US" sz="2800" smtClean="0"/>
              <a:t>Bargaining Power of Buyers</a:t>
            </a:r>
          </a:p>
          <a:p>
            <a:pPr lvl="1"/>
            <a:r>
              <a:rPr lang="en-US" sz="2400" smtClean="0"/>
              <a:t>The degree to which buyers have the market strength to hold sway over and influence competitors in an industry</a:t>
            </a:r>
          </a:p>
          <a:p>
            <a:endParaRPr lang="en-US" sz="280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a:defRPr/>
            </a:pPr>
            <a:r>
              <a:rPr lang="en-US"/>
              <a:t>Five Competitive Forces</a:t>
            </a:r>
          </a:p>
        </p:txBody>
      </p:sp>
      <p:sp>
        <p:nvSpPr>
          <p:cNvPr id="29699" name="Rectangle 3"/>
          <p:cNvSpPr>
            <a:spLocks noGrp="1" noChangeArrowheads="1"/>
          </p:cNvSpPr>
          <p:nvPr>
            <p:ph idx="1"/>
          </p:nvPr>
        </p:nvSpPr>
        <p:spPr/>
        <p:txBody>
          <a:bodyPr/>
          <a:lstStyle/>
          <a:p>
            <a:r>
              <a:rPr lang="en-US" smtClean="0"/>
              <a:t>Bargaining Power of Suppliers</a:t>
            </a:r>
          </a:p>
          <a:p>
            <a:pPr lvl="1"/>
            <a:r>
              <a:rPr lang="en-US" smtClean="0"/>
              <a:t>The relative number of buyers to suppliers and threats from substitutes and new entrants affect the buyer-supplier relationship.</a:t>
            </a:r>
          </a:p>
          <a:p>
            <a:r>
              <a:rPr lang="en-US" smtClean="0"/>
              <a:t>Current Rivalry</a:t>
            </a:r>
          </a:p>
          <a:p>
            <a:pPr lvl="1"/>
            <a:r>
              <a:rPr lang="en-US" smtClean="0"/>
              <a:t>Intensity among rivals increases when industry growth rates slow, demand falls, and product prices descend.</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7239000" cy="624840"/>
          </a:xfrm>
        </p:spPr>
        <p:txBody>
          <a:bodyPr/>
          <a:lstStyle/>
          <a:p>
            <a:pPr algn="ctr">
              <a:defRPr/>
            </a:pPr>
            <a:r>
              <a:rPr lang="en-US" sz="3600" dirty="0" smtClean="0"/>
              <a:t>Exhibit 9-5: Five Forces Model</a:t>
            </a:r>
            <a:endParaRPr lang="en-US" sz="3600" dirty="0"/>
          </a:p>
        </p:txBody>
      </p:sp>
      <p:pic>
        <p:nvPicPr>
          <p:cNvPr id="30723" name="Picture 2"/>
          <p:cNvPicPr>
            <a:picLocks noGrp="1" noChangeAspect="1" noChangeArrowheads="1"/>
          </p:cNvPicPr>
          <p:nvPr>
            <p:ph idx="1"/>
          </p:nvPr>
        </p:nvPicPr>
        <p:blipFill>
          <a:blip r:embed="rId3"/>
          <a:srcRect/>
          <a:stretch>
            <a:fillRect/>
          </a:stretch>
        </p:blipFill>
        <p:spPr>
          <a:xfrm>
            <a:off x="609600" y="1600200"/>
            <a:ext cx="7045325" cy="4754563"/>
          </a:xfr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defRPr/>
            </a:pPr>
            <a:r>
              <a:rPr lang="en-US" dirty="0" smtClean="0"/>
              <a:t>The Need for Strategic Leadership</a:t>
            </a:r>
            <a:endParaRPr lang="en-US" dirty="0"/>
          </a:p>
        </p:txBody>
      </p:sp>
      <p:sp>
        <p:nvSpPr>
          <p:cNvPr id="31747" name="Content Placeholder 5"/>
          <p:cNvSpPr>
            <a:spLocks noGrp="1"/>
          </p:cNvSpPr>
          <p:nvPr>
            <p:ph idx="1"/>
          </p:nvPr>
        </p:nvSpPr>
        <p:spPr/>
        <p:txBody>
          <a:bodyPr/>
          <a:lstStyle/>
          <a:p>
            <a:r>
              <a:rPr lang="en-US" b="1" smtClean="0"/>
              <a:t>Strategic leadership </a:t>
            </a:r>
            <a:r>
              <a:rPr lang="en-US" smtClean="0"/>
              <a:t>- the ability to anticipate, envision, maintain flexibility, think  strategically, and work with others in the organization to initiate changes that will create a viable and valuable future for the organization.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sz="3600" dirty="0" smtClean="0"/>
              <a:t>Exhibit 9-6: Effective Strategic Leadership</a:t>
            </a:r>
            <a:endParaRPr lang="en-US" sz="3600" dirty="0"/>
          </a:p>
        </p:txBody>
      </p:sp>
      <p:pic>
        <p:nvPicPr>
          <p:cNvPr id="32771" name="Picture 2"/>
          <p:cNvPicPr>
            <a:picLocks noGrp="1" noChangeAspect="1" noChangeArrowheads="1"/>
          </p:cNvPicPr>
          <p:nvPr>
            <p:ph idx="1"/>
          </p:nvPr>
        </p:nvPicPr>
        <p:blipFill>
          <a:blip r:embed="rId3"/>
          <a:srcRect/>
          <a:stretch>
            <a:fillRect/>
          </a:stretch>
        </p:blipFill>
        <p:spPr>
          <a:xfrm>
            <a:off x="457200" y="1490663"/>
            <a:ext cx="8229600" cy="4516437"/>
          </a:xfr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normAutofit fontScale="90000"/>
          </a:bodyPr>
          <a:lstStyle/>
          <a:p>
            <a:pPr>
              <a:defRPr/>
            </a:pPr>
            <a:r>
              <a:rPr lang="en-US"/>
              <a:t>Types of Competitive Strategies</a:t>
            </a:r>
          </a:p>
        </p:txBody>
      </p:sp>
      <p:sp>
        <p:nvSpPr>
          <p:cNvPr id="33795" name="Rectangle 3"/>
          <p:cNvSpPr>
            <a:spLocks noGrp="1" noChangeArrowheads="1"/>
          </p:cNvSpPr>
          <p:nvPr>
            <p:ph idx="1"/>
          </p:nvPr>
        </p:nvSpPr>
        <p:spPr/>
        <p:txBody>
          <a:bodyPr>
            <a:normAutofit lnSpcReduction="10000"/>
          </a:bodyPr>
          <a:lstStyle/>
          <a:p>
            <a:pPr>
              <a:spcBef>
                <a:spcPct val="40000"/>
              </a:spcBef>
            </a:pPr>
            <a:r>
              <a:rPr lang="en-US" sz="2800" smtClean="0"/>
              <a:t>Cost Leadership Strategy</a:t>
            </a:r>
          </a:p>
          <a:p>
            <a:pPr lvl="1">
              <a:spcBef>
                <a:spcPct val="40000"/>
              </a:spcBef>
            </a:pPr>
            <a:r>
              <a:rPr lang="en-US" sz="2400" smtClean="0"/>
              <a:t>Seeking to attain the lowest total overall costs relative to other industry competitors</a:t>
            </a:r>
          </a:p>
          <a:p>
            <a:pPr>
              <a:spcBef>
                <a:spcPct val="40000"/>
              </a:spcBef>
            </a:pPr>
            <a:r>
              <a:rPr lang="en-US" sz="2800" smtClean="0"/>
              <a:t>Differentiation Strategy</a:t>
            </a:r>
          </a:p>
          <a:p>
            <a:pPr lvl="1">
              <a:spcBef>
                <a:spcPct val="40000"/>
              </a:spcBef>
            </a:pPr>
            <a:r>
              <a:rPr lang="en-US" sz="2400" smtClean="0"/>
              <a:t>Attempting to create a unique and distinctive product or service for which customers will pay a premium</a:t>
            </a:r>
          </a:p>
          <a:p>
            <a:pPr>
              <a:spcBef>
                <a:spcPct val="40000"/>
              </a:spcBef>
            </a:pPr>
            <a:r>
              <a:rPr lang="en-US" sz="2800" smtClean="0"/>
              <a:t>Focus Strategy</a:t>
            </a:r>
          </a:p>
          <a:p>
            <a:pPr lvl="1">
              <a:spcBef>
                <a:spcPct val="40000"/>
              </a:spcBef>
            </a:pPr>
            <a:r>
              <a:rPr lang="en-US" sz="2400" smtClean="0"/>
              <a:t>Using a cost or differentiation advantage to exploit a particular market segment as opposed to a larger market</a:t>
            </a:r>
          </a:p>
          <a:p>
            <a:pPr>
              <a:spcBef>
                <a:spcPct val="40000"/>
              </a:spcBef>
            </a:pPr>
            <a:endParaRPr lang="en-US" sz="2800"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smtClean="0"/>
              <a:t>The Need for Strategic Flexibility</a:t>
            </a:r>
            <a:endParaRPr/>
          </a:p>
        </p:txBody>
      </p:sp>
      <p:sp>
        <p:nvSpPr>
          <p:cNvPr id="34819" name="Content Placeholder 2"/>
          <p:cNvSpPr>
            <a:spLocks noGrp="1"/>
          </p:cNvSpPr>
          <p:nvPr>
            <p:ph sz="half" idx="1"/>
          </p:nvPr>
        </p:nvSpPr>
        <p:spPr/>
        <p:txBody>
          <a:bodyPr/>
          <a:lstStyle/>
          <a:p>
            <a:r>
              <a:rPr lang="en-US" b="1" smtClean="0"/>
              <a:t>Strategic flexibility </a:t>
            </a:r>
            <a:r>
              <a:rPr lang="en-US" smtClean="0"/>
              <a:t>- the ability to recognize major external changes, to quickly commit resources, and to recognize when a strategic decision was a mistake.</a:t>
            </a:r>
          </a:p>
        </p:txBody>
      </p:sp>
      <p:pic>
        <p:nvPicPr>
          <p:cNvPr id="34820" name="Picture 2"/>
          <p:cNvPicPr>
            <a:picLocks noGrp="1" noChangeAspect="1" noChangeArrowheads="1"/>
          </p:cNvPicPr>
          <p:nvPr>
            <p:ph sz="half" idx="2"/>
          </p:nvPr>
        </p:nvPicPr>
        <p:blipFill>
          <a:blip r:embed="rId3"/>
          <a:srcRect/>
          <a:stretch>
            <a:fillRect/>
          </a:stretch>
        </p:blipFill>
        <p:spPr>
          <a:xfrm>
            <a:off x="5229225" y="1752600"/>
            <a:ext cx="2876550" cy="3619500"/>
          </a:xfr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sz="3600" dirty="0" smtClean="0"/>
              <a:t>Exhibit 9-7: Developing Strategic Flexibility</a:t>
            </a:r>
            <a:endParaRPr lang="en-US" sz="3600" dirty="0"/>
          </a:p>
        </p:txBody>
      </p:sp>
      <p:pic>
        <p:nvPicPr>
          <p:cNvPr id="35843" name="Picture 2"/>
          <p:cNvPicPr>
            <a:picLocks noGrp="1" noChangeAspect="1" noChangeArrowheads="1"/>
          </p:cNvPicPr>
          <p:nvPr>
            <p:ph idx="1"/>
          </p:nvPr>
        </p:nvPicPr>
        <p:blipFill>
          <a:blip r:embed="rId3"/>
          <a:srcRect/>
          <a:stretch>
            <a:fillRect/>
          </a:stretch>
        </p:blipFill>
        <p:spPr>
          <a:xfrm>
            <a:off x="152400" y="1752600"/>
            <a:ext cx="8764588" cy="2971800"/>
          </a:xfr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What Is Strategic Management?</a:t>
            </a:r>
            <a:endParaRPr lang="en-US" dirty="0"/>
          </a:p>
        </p:txBody>
      </p:sp>
      <p:sp>
        <p:nvSpPr>
          <p:cNvPr id="9219" name="Content Placeholder 2"/>
          <p:cNvSpPr>
            <a:spLocks noGrp="1"/>
          </p:cNvSpPr>
          <p:nvPr>
            <p:ph idx="1"/>
          </p:nvPr>
        </p:nvSpPr>
        <p:spPr/>
        <p:txBody>
          <a:bodyPr/>
          <a:lstStyle/>
          <a:p>
            <a:r>
              <a:rPr lang="en-US" b="1" dirty="0" smtClean="0"/>
              <a:t>Strategic management - </a:t>
            </a:r>
            <a:r>
              <a:rPr lang="en-US" dirty="0" smtClean="0"/>
              <a:t>what managers do to develop the organization’s strategies.</a:t>
            </a:r>
          </a:p>
          <a:p>
            <a:r>
              <a:rPr lang="en-US" b="1" dirty="0" smtClean="0"/>
              <a:t>Strategies - </a:t>
            </a:r>
            <a:r>
              <a:rPr lang="en-US" dirty="0" smtClean="0"/>
              <a:t>the plans for how the organization will do what it’s in business to do, how it will compete successfully, and how it will attract and satisfy its customers in order to achieve its goals.</a:t>
            </a:r>
          </a:p>
          <a:p>
            <a:r>
              <a:rPr lang="en-US" b="1" dirty="0" smtClean="0"/>
              <a:t>Business model - </a:t>
            </a:r>
            <a:r>
              <a:rPr lang="en-US" dirty="0" smtClean="0"/>
              <a:t>how a company is going to make money.</a:t>
            </a:r>
            <a:endParaRPr lang="en-US" b="1"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xfrm>
            <a:off x="533400" y="0"/>
            <a:ext cx="8077200" cy="1311275"/>
          </a:xfrm>
        </p:spPr>
        <p:txBody>
          <a:bodyPr/>
          <a:lstStyle/>
          <a:p>
            <a:pPr algn="ctr">
              <a:defRPr/>
            </a:pPr>
            <a:r>
              <a:rPr lang="en-US" sz="4000" dirty="0"/>
              <a:t>Strategies for Applying </a:t>
            </a:r>
            <a:br>
              <a:rPr lang="en-US" sz="4000" dirty="0"/>
            </a:br>
            <a:r>
              <a:rPr lang="en-US" sz="4000" dirty="0"/>
              <a:t>e-Business Techniques</a:t>
            </a:r>
          </a:p>
        </p:txBody>
      </p:sp>
      <p:sp>
        <p:nvSpPr>
          <p:cNvPr id="36867" name="Rectangle 5"/>
          <p:cNvSpPr>
            <a:spLocks noGrp="1" noChangeArrowheads="1"/>
          </p:cNvSpPr>
          <p:nvPr>
            <p:ph idx="1"/>
          </p:nvPr>
        </p:nvSpPr>
        <p:spPr>
          <a:xfrm>
            <a:off x="533400" y="1600200"/>
            <a:ext cx="8102600" cy="4495800"/>
          </a:xfrm>
        </p:spPr>
        <p:txBody>
          <a:bodyPr/>
          <a:lstStyle/>
          <a:p>
            <a:r>
              <a:rPr lang="en-US" sz="2800" smtClean="0"/>
              <a:t>Cost Leadership</a:t>
            </a:r>
          </a:p>
          <a:p>
            <a:pPr lvl="1"/>
            <a:r>
              <a:rPr lang="en-US" sz="2400" smtClean="0"/>
              <a:t>On-line activities: bidding, order processing, inventory control, recruitment and hiring</a:t>
            </a:r>
          </a:p>
          <a:p>
            <a:r>
              <a:rPr lang="en-US" sz="2800" smtClean="0"/>
              <a:t>Differentiation</a:t>
            </a:r>
          </a:p>
          <a:p>
            <a:pPr lvl="1"/>
            <a:r>
              <a:rPr lang="en-US" sz="2400" smtClean="0"/>
              <a:t>Internet-based knowledge systems, online ordering and customer support</a:t>
            </a:r>
          </a:p>
          <a:p>
            <a:r>
              <a:rPr lang="en-US" sz="2800" smtClean="0"/>
              <a:t>Focus</a:t>
            </a:r>
          </a:p>
          <a:p>
            <a:pPr lvl="1"/>
            <a:r>
              <a:rPr lang="en-US" sz="2400" smtClean="0"/>
              <a:t>Chat rooms and discussion boards, targeted Web sites</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normAutofit fontScale="90000"/>
          </a:bodyPr>
          <a:lstStyle/>
          <a:p>
            <a:pPr>
              <a:defRPr/>
            </a:pPr>
            <a:r>
              <a:rPr lang="en-US"/>
              <a:t>Customer Service Strategies</a:t>
            </a:r>
          </a:p>
        </p:txBody>
      </p:sp>
      <p:sp>
        <p:nvSpPr>
          <p:cNvPr id="37891" name="Rectangle 3"/>
          <p:cNvSpPr>
            <a:spLocks noGrp="1" noChangeArrowheads="1"/>
          </p:cNvSpPr>
          <p:nvPr>
            <p:ph idx="1"/>
          </p:nvPr>
        </p:nvSpPr>
        <p:spPr>
          <a:xfrm>
            <a:off x="381000" y="1981200"/>
            <a:ext cx="7239000" cy="2276784"/>
          </a:xfrm>
        </p:spPr>
        <p:txBody>
          <a:bodyPr/>
          <a:lstStyle/>
          <a:p>
            <a:r>
              <a:rPr lang="en-US" dirty="0" smtClean="0"/>
              <a:t>Giving the customers what they want</a:t>
            </a:r>
          </a:p>
          <a:p>
            <a:r>
              <a:rPr lang="en-US" dirty="0" smtClean="0"/>
              <a:t>Communicating effectively with them</a:t>
            </a:r>
          </a:p>
          <a:p>
            <a:r>
              <a:rPr lang="en-US" dirty="0" smtClean="0"/>
              <a:t>Providing employees with customer service training</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a:defRPr/>
            </a:pPr>
            <a:r>
              <a:rPr lang="en-US"/>
              <a:t>Innovation Strategies</a:t>
            </a:r>
          </a:p>
        </p:txBody>
      </p:sp>
      <p:sp>
        <p:nvSpPr>
          <p:cNvPr id="38916" name="Rectangle 3"/>
          <p:cNvSpPr>
            <a:spLocks noGrp="1" noChangeArrowheads="1"/>
          </p:cNvSpPr>
          <p:nvPr>
            <p:ph idx="1"/>
          </p:nvPr>
        </p:nvSpPr>
        <p:spPr/>
        <p:txBody>
          <a:bodyPr/>
          <a:lstStyle/>
          <a:p>
            <a:r>
              <a:rPr lang="en-US" sz="2800" smtClean="0"/>
              <a:t>Possible Events</a:t>
            </a:r>
          </a:p>
          <a:p>
            <a:pPr lvl="1"/>
            <a:r>
              <a:rPr lang="en-US" sz="2400" smtClean="0"/>
              <a:t>Radical breakthroughs in products</a:t>
            </a:r>
          </a:p>
          <a:p>
            <a:pPr lvl="1"/>
            <a:r>
              <a:rPr lang="en-US" sz="2400" smtClean="0"/>
              <a:t>Application of existing technology to new uses</a:t>
            </a:r>
          </a:p>
          <a:p>
            <a:r>
              <a:rPr lang="en-US" sz="2800" smtClean="0"/>
              <a:t>Strategic Decisions about Innovation</a:t>
            </a:r>
          </a:p>
          <a:p>
            <a:pPr lvl="1"/>
            <a:r>
              <a:rPr lang="en-US" sz="2400" smtClean="0"/>
              <a:t>Basic research</a:t>
            </a:r>
          </a:p>
          <a:p>
            <a:pPr lvl="1"/>
            <a:r>
              <a:rPr lang="en-US" sz="2400" smtClean="0"/>
              <a:t>Product development</a:t>
            </a:r>
          </a:p>
          <a:p>
            <a:pPr lvl="1"/>
            <a:r>
              <a:rPr lang="en-US" sz="2400" smtClean="0"/>
              <a:t>Process innovation</a:t>
            </a:r>
          </a:p>
          <a:p>
            <a:r>
              <a:rPr lang="en-US" sz="2800" b="1" smtClean="0"/>
              <a:t>First Mover </a:t>
            </a:r>
            <a:r>
              <a:rPr lang="en-US" sz="2800" smtClean="0"/>
              <a:t>- an organization that brings a product innovation to the market or uses new process innovations.</a:t>
            </a:r>
          </a:p>
        </p:txBody>
      </p:sp>
      <p:sp>
        <p:nvSpPr>
          <p:cNvPr id="38914" name="Slide Number Placeholder 4"/>
          <p:cNvSpPr>
            <a:spLocks noGrp="1"/>
          </p:cNvSpPr>
          <p:nvPr>
            <p:ph type="sldNum" sz="quarter" idx="12"/>
          </p:nvPr>
        </p:nvSpPr>
        <p:spPr bwMode="auto">
          <a:xfrm>
            <a:off x="9144000" y="6858000"/>
            <a:ext cx="2209800" cy="457200"/>
          </a:xfrm>
          <a:prstGeom prst="rect">
            <a:avLst/>
          </a:prstGeom>
          <a:noFill/>
          <a:ln>
            <a:miter lim="800000"/>
            <a:headEnd/>
            <a:tailEnd/>
          </a:ln>
        </p:spPr>
        <p:txBody>
          <a:bodyPr/>
          <a:lstStyle/>
          <a:p>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6781800" cy="1143000"/>
          </a:xfrm>
        </p:spPr>
        <p:txBody>
          <a:bodyPr>
            <a:normAutofit fontScale="90000"/>
          </a:bodyPr>
          <a:lstStyle/>
          <a:p>
            <a:pPr algn="ctr">
              <a:defRPr/>
            </a:pPr>
            <a:r>
              <a:rPr lang="en-US" sz="3600" dirty="0" smtClean="0"/>
              <a:t>Exhibit 9-8: First-Mover Advantages</a:t>
            </a:r>
            <a:br>
              <a:rPr lang="en-US" sz="3600" dirty="0" smtClean="0"/>
            </a:br>
            <a:r>
              <a:rPr lang="en-US" sz="3600" dirty="0" smtClean="0"/>
              <a:t>and Disadvantages</a:t>
            </a:r>
            <a:endParaRPr lang="en-US" sz="3600" dirty="0"/>
          </a:p>
        </p:txBody>
      </p:sp>
      <p:pic>
        <p:nvPicPr>
          <p:cNvPr id="39939" name="Picture 2"/>
          <p:cNvPicPr>
            <a:picLocks noGrp="1" noChangeAspect="1" noChangeArrowheads="1"/>
          </p:cNvPicPr>
          <p:nvPr>
            <p:ph idx="1"/>
          </p:nvPr>
        </p:nvPicPr>
        <p:blipFill>
          <a:blip r:embed="rId3"/>
          <a:srcRect/>
          <a:stretch>
            <a:fillRect/>
          </a:stretch>
        </p:blipFill>
        <p:spPr>
          <a:xfrm>
            <a:off x="76200" y="2133600"/>
            <a:ext cx="8699500" cy="2595563"/>
          </a:xfr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4" name="Rectangle 4"/>
          <p:cNvSpPr>
            <a:spLocks noGrp="1" noChangeArrowheads="1"/>
          </p:cNvSpPr>
          <p:nvPr>
            <p:ph type="title" idx="4294967295"/>
          </p:nvPr>
        </p:nvSpPr>
        <p:spPr>
          <a:xfrm>
            <a:off x="0" y="76200"/>
            <a:ext cx="8229600" cy="1143000"/>
          </a:xfrm>
        </p:spPr>
        <p:txBody>
          <a:bodyPr/>
          <a:lstStyle/>
          <a:p>
            <a:pPr>
              <a:defRPr/>
            </a:pPr>
            <a:r>
              <a:rPr lang="en-US" sz="3600" dirty="0" smtClean="0">
                <a:solidFill>
                  <a:schemeClr val="tx1">
                    <a:lumMod val="50000"/>
                    <a:lumOff val="50000"/>
                  </a:schemeClr>
                </a:solidFill>
              </a:rPr>
              <a:t>Terms to Know</a:t>
            </a:r>
          </a:p>
        </p:txBody>
      </p:sp>
      <p:sp>
        <p:nvSpPr>
          <p:cNvPr id="92165" name="Rectangle 5"/>
          <p:cNvSpPr>
            <a:spLocks noGrp="1" noChangeArrowheads="1"/>
          </p:cNvSpPr>
          <p:nvPr>
            <p:ph sz="half" idx="4294967295"/>
          </p:nvPr>
        </p:nvSpPr>
        <p:spPr>
          <a:xfrm>
            <a:off x="152400" y="1371600"/>
            <a:ext cx="4038600" cy="4525963"/>
          </a:xfrm>
        </p:spPr>
        <p:txBody>
          <a:bodyPr>
            <a:normAutofit lnSpcReduction="10000"/>
          </a:bodyPr>
          <a:lstStyle/>
          <a:p>
            <a:pPr>
              <a:spcBef>
                <a:spcPct val="30000"/>
              </a:spcBef>
            </a:pPr>
            <a:r>
              <a:rPr lang="en-US" sz="2000" dirty="0" smtClean="0"/>
              <a:t>strategic management</a:t>
            </a:r>
          </a:p>
          <a:p>
            <a:pPr>
              <a:spcBef>
                <a:spcPct val="30000"/>
              </a:spcBef>
            </a:pPr>
            <a:r>
              <a:rPr lang="en-US" sz="2000" dirty="0" smtClean="0"/>
              <a:t>strategies</a:t>
            </a:r>
          </a:p>
          <a:p>
            <a:pPr>
              <a:spcBef>
                <a:spcPct val="30000"/>
              </a:spcBef>
            </a:pPr>
            <a:r>
              <a:rPr lang="en-US" sz="2000" dirty="0" smtClean="0"/>
              <a:t>business model</a:t>
            </a:r>
          </a:p>
          <a:p>
            <a:pPr>
              <a:spcBef>
                <a:spcPct val="30000"/>
              </a:spcBef>
            </a:pPr>
            <a:r>
              <a:rPr lang="en-US" sz="2000" dirty="0" smtClean="0"/>
              <a:t>strategic management process</a:t>
            </a:r>
          </a:p>
          <a:p>
            <a:pPr>
              <a:spcBef>
                <a:spcPct val="30000"/>
              </a:spcBef>
            </a:pPr>
            <a:r>
              <a:rPr lang="en-US" sz="2000" dirty="0" smtClean="0"/>
              <a:t>mission</a:t>
            </a:r>
          </a:p>
          <a:p>
            <a:pPr>
              <a:spcBef>
                <a:spcPct val="30000"/>
              </a:spcBef>
            </a:pPr>
            <a:r>
              <a:rPr lang="en-US" sz="2000" dirty="0" smtClean="0"/>
              <a:t>opportunities</a:t>
            </a:r>
          </a:p>
          <a:p>
            <a:pPr>
              <a:spcBef>
                <a:spcPct val="30000"/>
              </a:spcBef>
            </a:pPr>
            <a:r>
              <a:rPr lang="en-US" sz="2000" dirty="0" smtClean="0"/>
              <a:t>threats</a:t>
            </a:r>
          </a:p>
          <a:p>
            <a:pPr>
              <a:spcBef>
                <a:spcPct val="30000"/>
              </a:spcBef>
            </a:pPr>
            <a:r>
              <a:rPr lang="en-US" sz="2000" dirty="0" smtClean="0"/>
              <a:t>resources</a:t>
            </a:r>
          </a:p>
          <a:p>
            <a:pPr>
              <a:spcBef>
                <a:spcPct val="30000"/>
              </a:spcBef>
            </a:pPr>
            <a:r>
              <a:rPr lang="en-US" sz="2000" dirty="0" smtClean="0"/>
              <a:t>capabilities</a:t>
            </a:r>
          </a:p>
          <a:p>
            <a:pPr>
              <a:spcBef>
                <a:spcPct val="30000"/>
              </a:spcBef>
            </a:pPr>
            <a:r>
              <a:rPr lang="en-US" sz="2000" dirty="0" smtClean="0"/>
              <a:t>core competencies</a:t>
            </a:r>
          </a:p>
          <a:p>
            <a:pPr>
              <a:spcBef>
                <a:spcPct val="30000"/>
              </a:spcBef>
            </a:pPr>
            <a:r>
              <a:rPr lang="en-US" sz="2000" dirty="0" smtClean="0"/>
              <a:t>strengths</a:t>
            </a:r>
          </a:p>
          <a:p>
            <a:pPr>
              <a:spcBef>
                <a:spcPct val="30000"/>
              </a:spcBef>
            </a:pPr>
            <a:r>
              <a:rPr lang="en-US" sz="2000" dirty="0" smtClean="0"/>
              <a:t>weaknesses</a:t>
            </a:r>
          </a:p>
        </p:txBody>
      </p:sp>
      <p:sp>
        <p:nvSpPr>
          <p:cNvPr id="92166" name="Rectangle 6"/>
          <p:cNvSpPr>
            <a:spLocks noGrp="1" noChangeArrowheads="1"/>
          </p:cNvSpPr>
          <p:nvPr>
            <p:ph sz="half" idx="4294967295"/>
          </p:nvPr>
        </p:nvSpPr>
        <p:spPr>
          <a:xfrm>
            <a:off x="4114800" y="1371600"/>
            <a:ext cx="4038600" cy="4525963"/>
          </a:xfrm>
        </p:spPr>
        <p:txBody>
          <a:bodyPr>
            <a:normAutofit lnSpcReduction="10000"/>
          </a:bodyPr>
          <a:lstStyle/>
          <a:p>
            <a:pPr>
              <a:spcBef>
                <a:spcPct val="30000"/>
              </a:spcBef>
            </a:pPr>
            <a:r>
              <a:rPr lang="en-US" sz="2000" dirty="0" smtClean="0"/>
              <a:t>SWOT analysis</a:t>
            </a:r>
          </a:p>
          <a:p>
            <a:pPr>
              <a:spcBef>
                <a:spcPct val="30000"/>
              </a:spcBef>
            </a:pPr>
            <a:r>
              <a:rPr lang="en-US" sz="2000" dirty="0" smtClean="0"/>
              <a:t>corporate strategy</a:t>
            </a:r>
          </a:p>
          <a:p>
            <a:pPr>
              <a:spcBef>
                <a:spcPct val="30000"/>
              </a:spcBef>
            </a:pPr>
            <a:r>
              <a:rPr lang="en-US" sz="2000" dirty="0" smtClean="0"/>
              <a:t>growth strategy</a:t>
            </a:r>
          </a:p>
          <a:p>
            <a:pPr>
              <a:spcBef>
                <a:spcPct val="30000"/>
              </a:spcBef>
            </a:pPr>
            <a:r>
              <a:rPr lang="en-US" sz="2000" dirty="0" smtClean="0"/>
              <a:t>stability strategy</a:t>
            </a:r>
          </a:p>
          <a:p>
            <a:pPr>
              <a:spcBef>
                <a:spcPct val="30000"/>
              </a:spcBef>
            </a:pPr>
            <a:r>
              <a:rPr lang="en-US" sz="2000" dirty="0" smtClean="0"/>
              <a:t>renewal strategy</a:t>
            </a:r>
          </a:p>
          <a:p>
            <a:pPr>
              <a:spcBef>
                <a:spcPct val="30000"/>
              </a:spcBef>
            </a:pPr>
            <a:r>
              <a:rPr lang="en-US" sz="2000" dirty="0" smtClean="0"/>
              <a:t>BCG matrix</a:t>
            </a:r>
          </a:p>
          <a:p>
            <a:pPr>
              <a:spcBef>
                <a:spcPct val="30000"/>
              </a:spcBef>
            </a:pPr>
            <a:r>
              <a:rPr lang="en-US" sz="2000" dirty="0" smtClean="0"/>
              <a:t>competitive strategy</a:t>
            </a:r>
          </a:p>
          <a:p>
            <a:pPr>
              <a:spcBef>
                <a:spcPct val="30000"/>
              </a:spcBef>
            </a:pPr>
            <a:r>
              <a:rPr lang="en-US" sz="2000" dirty="0" smtClean="0"/>
              <a:t>strategic business units</a:t>
            </a:r>
          </a:p>
          <a:p>
            <a:pPr>
              <a:spcBef>
                <a:spcPct val="30000"/>
              </a:spcBef>
            </a:pPr>
            <a:r>
              <a:rPr lang="en-US" sz="2000" dirty="0" smtClean="0"/>
              <a:t>competitive advantage</a:t>
            </a:r>
          </a:p>
          <a:p>
            <a:r>
              <a:rPr lang="en-US" sz="2000" dirty="0" smtClean="0"/>
              <a:t>functional strategies </a:t>
            </a:r>
          </a:p>
          <a:p>
            <a:r>
              <a:rPr lang="en-US" sz="2000" dirty="0" smtClean="0"/>
              <a:t>strategic flexibility </a:t>
            </a:r>
          </a:p>
          <a:p>
            <a:r>
              <a:rPr lang="en-US" sz="2000" dirty="0" smtClean="0"/>
              <a:t>first mover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2165">
                                            <p:txEl>
                                              <p:pRg st="0" end="0"/>
                                            </p:txEl>
                                          </p:spTgt>
                                        </p:tgtEl>
                                        <p:attrNameLst>
                                          <p:attrName>style.visibility</p:attrName>
                                        </p:attrNameLst>
                                      </p:cBhvr>
                                      <p:to>
                                        <p:strVal val="visible"/>
                                      </p:to>
                                    </p:set>
                                    <p:animEffect transition="in" filter="wipe(left)">
                                      <p:cBhvr>
                                        <p:cTn id="7" dur="500"/>
                                        <p:tgtEl>
                                          <p:spTgt spid="9216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2165">
                                            <p:txEl>
                                              <p:pRg st="1" end="1"/>
                                            </p:txEl>
                                          </p:spTgt>
                                        </p:tgtEl>
                                        <p:attrNameLst>
                                          <p:attrName>style.visibility</p:attrName>
                                        </p:attrNameLst>
                                      </p:cBhvr>
                                      <p:to>
                                        <p:strVal val="visible"/>
                                      </p:to>
                                    </p:set>
                                    <p:animEffect transition="in" filter="wipe(left)">
                                      <p:cBhvr>
                                        <p:cTn id="11" dur="500"/>
                                        <p:tgtEl>
                                          <p:spTgt spid="92165">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2165">
                                            <p:txEl>
                                              <p:pRg st="2" end="2"/>
                                            </p:txEl>
                                          </p:spTgt>
                                        </p:tgtEl>
                                        <p:attrNameLst>
                                          <p:attrName>style.visibility</p:attrName>
                                        </p:attrNameLst>
                                      </p:cBhvr>
                                      <p:to>
                                        <p:strVal val="visible"/>
                                      </p:to>
                                    </p:set>
                                    <p:animEffect transition="in" filter="wipe(left)">
                                      <p:cBhvr>
                                        <p:cTn id="15" dur="500"/>
                                        <p:tgtEl>
                                          <p:spTgt spid="92165">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2165">
                                            <p:txEl>
                                              <p:pRg st="3" end="3"/>
                                            </p:txEl>
                                          </p:spTgt>
                                        </p:tgtEl>
                                        <p:attrNameLst>
                                          <p:attrName>style.visibility</p:attrName>
                                        </p:attrNameLst>
                                      </p:cBhvr>
                                      <p:to>
                                        <p:strVal val="visible"/>
                                      </p:to>
                                    </p:set>
                                    <p:animEffect transition="in" filter="wipe(left)">
                                      <p:cBhvr>
                                        <p:cTn id="19" dur="500"/>
                                        <p:tgtEl>
                                          <p:spTgt spid="92165">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2165">
                                            <p:txEl>
                                              <p:pRg st="4" end="4"/>
                                            </p:txEl>
                                          </p:spTgt>
                                        </p:tgtEl>
                                        <p:attrNameLst>
                                          <p:attrName>style.visibility</p:attrName>
                                        </p:attrNameLst>
                                      </p:cBhvr>
                                      <p:to>
                                        <p:strVal val="visible"/>
                                      </p:to>
                                    </p:set>
                                    <p:animEffect transition="in" filter="wipe(left)">
                                      <p:cBhvr>
                                        <p:cTn id="23" dur="500"/>
                                        <p:tgtEl>
                                          <p:spTgt spid="92165">
                                            <p:txEl>
                                              <p:pRg st="4" end="4"/>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2165">
                                            <p:txEl>
                                              <p:pRg st="5" end="5"/>
                                            </p:txEl>
                                          </p:spTgt>
                                        </p:tgtEl>
                                        <p:attrNameLst>
                                          <p:attrName>style.visibility</p:attrName>
                                        </p:attrNameLst>
                                      </p:cBhvr>
                                      <p:to>
                                        <p:strVal val="visible"/>
                                      </p:to>
                                    </p:set>
                                    <p:animEffect transition="in" filter="wipe(left)">
                                      <p:cBhvr>
                                        <p:cTn id="27" dur="500"/>
                                        <p:tgtEl>
                                          <p:spTgt spid="92165">
                                            <p:txEl>
                                              <p:pRg st="5" end="5"/>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92165">
                                            <p:txEl>
                                              <p:pRg st="6" end="6"/>
                                            </p:txEl>
                                          </p:spTgt>
                                        </p:tgtEl>
                                        <p:attrNameLst>
                                          <p:attrName>style.visibility</p:attrName>
                                        </p:attrNameLst>
                                      </p:cBhvr>
                                      <p:to>
                                        <p:strVal val="visible"/>
                                      </p:to>
                                    </p:set>
                                    <p:animEffect transition="in" filter="wipe(left)">
                                      <p:cBhvr>
                                        <p:cTn id="31" dur="500"/>
                                        <p:tgtEl>
                                          <p:spTgt spid="92165">
                                            <p:txEl>
                                              <p:pRg st="6" end="6"/>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92165">
                                            <p:txEl>
                                              <p:pRg st="7" end="7"/>
                                            </p:txEl>
                                          </p:spTgt>
                                        </p:tgtEl>
                                        <p:attrNameLst>
                                          <p:attrName>style.visibility</p:attrName>
                                        </p:attrNameLst>
                                      </p:cBhvr>
                                      <p:to>
                                        <p:strVal val="visible"/>
                                      </p:to>
                                    </p:set>
                                    <p:animEffect transition="in" filter="wipe(left)">
                                      <p:cBhvr>
                                        <p:cTn id="35" dur="500"/>
                                        <p:tgtEl>
                                          <p:spTgt spid="92165">
                                            <p:txEl>
                                              <p:pRg st="7" end="7"/>
                                            </p:txEl>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92165">
                                            <p:txEl>
                                              <p:pRg st="8" end="8"/>
                                            </p:txEl>
                                          </p:spTgt>
                                        </p:tgtEl>
                                        <p:attrNameLst>
                                          <p:attrName>style.visibility</p:attrName>
                                        </p:attrNameLst>
                                      </p:cBhvr>
                                      <p:to>
                                        <p:strVal val="visible"/>
                                      </p:to>
                                    </p:set>
                                    <p:animEffect transition="in" filter="wipe(left)">
                                      <p:cBhvr>
                                        <p:cTn id="39" dur="500"/>
                                        <p:tgtEl>
                                          <p:spTgt spid="92165">
                                            <p:txEl>
                                              <p:pRg st="8" end="8"/>
                                            </p:txEl>
                                          </p:spTgt>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92165">
                                            <p:txEl>
                                              <p:pRg st="9" end="9"/>
                                            </p:txEl>
                                          </p:spTgt>
                                        </p:tgtEl>
                                        <p:attrNameLst>
                                          <p:attrName>style.visibility</p:attrName>
                                        </p:attrNameLst>
                                      </p:cBhvr>
                                      <p:to>
                                        <p:strVal val="visible"/>
                                      </p:to>
                                    </p:set>
                                    <p:animEffect transition="in" filter="wipe(left)">
                                      <p:cBhvr>
                                        <p:cTn id="43" dur="500"/>
                                        <p:tgtEl>
                                          <p:spTgt spid="92165">
                                            <p:txEl>
                                              <p:pRg st="9" end="9"/>
                                            </p:txEl>
                                          </p:spTgt>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92165">
                                            <p:txEl>
                                              <p:pRg st="10" end="10"/>
                                            </p:txEl>
                                          </p:spTgt>
                                        </p:tgtEl>
                                        <p:attrNameLst>
                                          <p:attrName>style.visibility</p:attrName>
                                        </p:attrNameLst>
                                      </p:cBhvr>
                                      <p:to>
                                        <p:strVal val="visible"/>
                                      </p:to>
                                    </p:set>
                                    <p:animEffect transition="in" filter="wipe(left)">
                                      <p:cBhvr>
                                        <p:cTn id="47" dur="500"/>
                                        <p:tgtEl>
                                          <p:spTgt spid="92165">
                                            <p:txEl>
                                              <p:pRg st="10" end="10"/>
                                            </p:txEl>
                                          </p:spTgt>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92165">
                                            <p:txEl>
                                              <p:pRg st="11" end="11"/>
                                            </p:txEl>
                                          </p:spTgt>
                                        </p:tgtEl>
                                        <p:attrNameLst>
                                          <p:attrName>style.visibility</p:attrName>
                                        </p:attrNameLst>
                                      </p:cBhvr>
                                      <p:to>
                                        <p:strVal val="visible"/>
                                      </p:to>
                                    </p:set>
                                    <p:animEffect transition="in" filter="wipe(left)">
                                      <p:cBhvr>
                                        <p:cTn id="51" dur="500"/>
                                        <p:tgtEl>
                                          <p:spTgt spid="92165">
                                            <p:txEl>
                                              <p:pRg st="11" end="11"/>
                                            </p:txEl>
                                          </p:spTgt>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92166">
                                            <p:txEl>
                                              <p:pRg st="0" end="0"/>
                                            </p:txEl>
                                          </p:spTgt>
                                        </p:tgtEl>
                                        <p:attrNameLst>
                                          <p:attrName>style.visibility</p:attrName>
                                        </p:attrNameLst>
                                      </p:cBhvr>
                                      <p:to>
                                        <p:strVal val="visible"/>
                                      </p:to>
                                    </p:set>
                                    <p:animEffect transition="in" filter="wipe(left)">
                                      <p:cBhvr>
                                        <p:cTn id="55" dur="500"/>
                                        <p:tgtEl>
                                          <p:spTgt spid="92166">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92166">
                                            <p:txEl>
                                              <p:pRg st="1" end="1"/>
                                            </p:txEl>
                                          </p:spTgt>
                                        </p:tgtEl>
                                        <p:attrNameLst>
                                          <p:attrName>style.visibility</p:attrName>
                                        </p:attrNameLst>
                                      </p:cBhvr>
                                      <p:to>
                                        <p:strVal val="visible"/>
                                      </p:to>
                                    </p:set>
                                    <p:animEffect transition="in" filter="wipe(left)">
                                      <p:cBhvr>
                                        <p:cTn id="60" dur="500"/>
                                        <p:tgtEl>
                                          <p:spTgt spid="92166">
                                            <p:txEl>
                                              <p:pRg st="1" end="1"/>
                                            </p:txEl>
                                          </p:spTgt>
                                        </p:tgtEl>
                                      </p:cBhvr>
                                    </p:animEffect>
                                  </p:childTnLst>
                                </p:cTn>
                              </p:par>
                            </p:childTnLst>
                          </p:cTn>
                        </p:par>
                        <p:par>
                          <p:cTn id="61" fill="hold">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92166">
                                            <p:txEl>
                                              <p:pRg st="2" end="2"/>
                                            </p:txEl>
                                          </p:spTgt>
                                        </p:tgtEl>
                                        <p:attrNameLst>
                                          <p:attrName>style.visibility</p:attrName>
                                        </p:attrNameLst>
                                      </p:cBhvr>
                                      <p:to>
                                        <p:strVal val="visible"/>
                                      </p:to>
                                    </p:set>
                                    <p:animEffect transition="in" filter="wipe(left)">
                                      <p:cBhvr>
                                        <p:cTn id="64" dur="500"/>
                                        <p:tgtEl>
                                          <p:spTgt spid="92166">
                                            <p:txEl>
                                              <p:pRg st="2" end="2"/>
                                            </p:txEl>
                                          </p:spTgt>
                                        </p:tgtEl>
                                      </p:cBhvr>
                                    </p:animEffect>
                                  </p:childTnLst>
                                </p:cTn>
                              </p:par>
                            </p:childTnLst>
                          </p:cTn>
                        </p:par>
                        <p:par>
                          <p:cTn id="65" fill="hold">
                            <p:stCondLst>
                              <p:cond delay="1000"/>
                            </p:stCondLst>
                            <p:childTnLst>
                              <p:par>
                                <p:cTn id="66" presetID="22" presetClass="entr" presetSubtype="8" fill="hold" grpId="0" nodeType="afterEffect">
                                  <p:stCondLst>
                                    <p:cond delay="0"/>
                                  </p:stCondLst>
                                  <p:childTnLst>
                                    <p:set>
                                      <p:cBhvr>
                                        <p:cTn id="67" dur="1" fill="hold">
                                          <p:stCondLst>
                                            <p:cond delay="0"/>
                                          </p:stCondLst>
                                        </p:cTn>
                                        <p:tgtEl>
                                          <p:spTgt spid="92166">
                                            <p:txEl>
                                              <p:pRg st="3" end="3"/>
                                            </p:txEl>
                                          </p:spTgt>
                                        </p:tgtEl>
                                        <p:attrNameLst>
                                          <p:attrName>style.visibility</p:attrName>
                                        </p:attrNameLst>
                                      </p:cBhvr>
                                      <p:to>
                                        <p:strVal val="visible"/>
                                      </p:to>
                                    </p:set>
                                    <p:animEffect transition="in" filter="wipe(left)">
                                      <p:cBhvr>
                                        <p:cTn id="68" dur="500"/>
                                        <p:tgtEl>
                                          <p:spTgt spid="92166">
                                            <p:txEl>
                                              <p:pRg st="3" end="3"/>
                                            </p:txEl>
                                          </p:spTgt>
                                        </p:tgtEl>
                                      </p:cBhvr>
                                    </p:animEffect>
                                  </p:childTnLst>
                                </p:cTn>
                              </p:par>
                            </p:childTnLst>
                          </p:cTn>
                        </p:par>
                        <p:par>
                          <p:cTn id="69" fill="hold">
                            <p:stCondLst>
                              <p:cond delay="1500"/>
                            </p:stCondLst>
                            <p:childTnLst>
                              <p:par>
                                <p:cTn id="70" presetID="22" presetClass="entr" presetSubtype="8" fill="hold" grpId="0" nodeType="afterEffect">
                                  <p:stCondLst>
                                    <p:cond delay="0"/>
                                  </p:stCondLst>
                                  <p:childTnLst>
                                    <p:set>
                                      <p:cBhvr>
                                        <p:cTn id="71" dur="1" fill="hold">
                                          <p:stCondLst>
                                            <p:cond delay="0"/>
                                          </p:stCondLst>
                                        </p:cTn>
                                        <p:tgtEl>
                                          <p:spTgt spid="92166">
                                            <p:txEl>
                                              <p:pRg st="4" end="4"/>
                                            </p:txEl>
                                          </p:spTgt>
                                        </p:tgtEl>
                                        <p:attrNameLst>
                                          <p:attrName>style.visibility</p:attrName>
                                        </p:attrNameLst>
                                      </p:cBhvr>
                                      <p:to>
                                        <p:strVal val="visible"/>
                                      </p:to>
                                    </p:set>
                                    <p:animEffect transition="in" filter="wipe(left)">
                                      <p:cBhvr>
                                        <p:cTn id="72" dur="500"/>
                                        <p:tgtEl>
                                          <p:spTgt spid="92166">
                                            <p:txEl>
                                              <p:pRg st="4" end="4"/>
                                            </p:txEl>
                                          </p:spTgt>
                                        </p:tgtEl>
                                      </p:cBhvr>
                                    </p:animEffect>
                                  </p:childTnLst>
                                </p:cTn>
                              </p:par>
                            </p:childTnLst>
                          </p:cTn>
                        </p:par>
                        <p:par>
                          <p:cTn id="73" fill="hold">
                            <p:stCondLst>
                              <p:cond delay="2000"/>
                            </p:stCondLst>
                            <p:childTnLst>
                              <p:par>
                                <p:cTn id="74" presetID="22" presetClass="entr" presetSubtype="8" fill="hold" grpId="0" nodeType="afterEffect">
                                  <p:stCondLst>
                                    <p:cond delay="0"/>
                                  </p:stCondLst>
                                  <p:childTnLst>
                                    <p:set>
                                      <p:cBhvr>
                                        <p:cTn id="75" dur="1" fill="hold">
                                          <p:stCondLst>
                                            <p:cond delay="0"/>
                                          </p:stCondLst>
                                        </p:cTn>
                                        <p:tgtEl>
                                          <p:spTgt spid="92166">
                                            <p:txEl>
                                              <p:pRg st="5" end="5"/>
                                            </p:txEl>
                                          </p:spTgt>
                                        </p:tgtEl>
                                        <p:attrNameLst>
                                          <p:attrName>style.visibility</p:attrName>
                                        </p:attrNameLst>
                                      </p:cBhvr>
                                      <p:to>
                                        <p:strVal val="visible"/>
                                      </p:to>
                                    </p:set>
                                    <p:animEffect transition="in" filter="wipe(left)">
                                      <p:cBhvr>
                                        <p:cTn id="76" dur="500"/>
                                        <p:tgtEl>
                                          <p:spTgt spid="92166">
                                            <p:txEl>
                                              <p:pRg st="5" end="5"/>
                                            </p:txEl>
                                          </p:spTgt>
                                        </p:tgtEl>
                                      </p:cBhvr>
                                    </p:animEffect>
                                  </p:childTnLst>
                                </p:cTn>
                              </p:par>
                            </p:childTnLst>
                          </p:cTn>
                        </p:par>
                        <p:par>
                          <p:cTn id="77" fill="hold">
                            <p:stCondLst>
                              <p:cond delay="2500"/>
                            </p:stCondLst>
                            <p:childTnLst>
                              <p:par>
                                <p:cTn id="78" presetID="22" presetClass="entr" presetSubtype="8" fill="hold" grpId="0" nodeType="afterEffect">
                                  <p:stCondLst>
                                    <p:cond delay="0"/>
                                  </p:stCondLst>
                                  <p:childTnLst>
                                    <p:set>
                                      <p:cBhvr>
                                        <p:cTn id="79" dur="1" fill="hold">
                                          <p:stCondLst>
                                            <p:cond delay="0"/>
                                          </p:stCondLst>
                                        </p:cTn>
                                        <p:tgtEl>
                                          <p:spTgt spid="92166">
                                            <p:txEl>
                                              <p:pRg st="6" end="6"/>
                                            </p:txEl>
                                          </p:spTgt>
                                        </p:tgtEl>
                                        <p:attrNameLst>
                                          <p:attrName>style.visibility</p:attrName>
                                        </p:attrNameLst>
                                      </p:cBhvr>
                                      <p:to>
                                        <p:strVal val="visible"/>
                                      </p:to>
                                    </p:set>
                                    <p:animEffect transition="in" filter="wipe(left)">
                                      <p:cBhvr>
                                        <p:cTn id="80" dur="500"/>
                                        <p:tgtEl>
                                          <p:spTgt spid="92166">
                                            <p:txEl>
                                              <p:pRg st="6" end="6"/>
                                            </p:txEl>
                                          </p:spTgt>
                                        </p:tgtEl>
                                      </p:cBhvr>
                                    </p:animEffect>
                                  </p:childTnLst>
                                </p:cTn>
                              </p:par>
                            </p:childTnLst>
                          </p:cTn>
                        </p:par>
                        <p:par>
                          <p:cTn id="81" fill="hold">
                            <p:stCondLst>
                              <p:cond delay="3000"/>
                            </p:stCondLst>
                            <p:childTnLst>
                              <p:par>
                                <p:cTn id="82" presetID="22" presetClass="entr" presetSubtype="8" fill="hold" grpId="0" nodeType="afterEffect">
                                  <p:stCondLst>
                                    <p:cond delay="0"/>
                                  </p:stCondLst>
                                  <p:childTnLst>
                                    <p:set>
                                      <p:cBhvr>
                                        <p:cTn id="83" dur="1" fill="hold">
                                          <p:stCondLst>
                                            <p:cond delay="0"/>
                                          </p:stCondLst>
                                        </p:cTn>
                                        <p:tgtEl>
                                          <p:spTgt spid="92166">
                                            <p:txEl>
                                              <p:pRg st="7" end="7"/>
                                            </p:txEl>
                                          </p:spTgt>
                                        </p:tgtEl>
                                        <p:attrNameLst>
                                          <p:attrName>style.visibility</p:attrName>
                                        </p:attrNameLst>
                                      </p:cBhvr>
                                      <p:to>
                                        <p:strVal val="visible"/>
                                      </p:to>
                                    </p:set>
                                    <p:animEffect transition="in" filter="wipe(left)">
                                      <p:cBhvr>
                                        <p:cTn id="84" dur="500"/>
                                        <p:tgtEl>
                                          <p:spTgt spid="92166">
                                            <p:txEl>
                                              <p:pRg st="7" end="7"/>
                                            </p:txEl>
                                          </p:spTgt>
                                        </p:tgtEl>
                                      </p:cBhvr>
                                    </p:animEffect>
                                  </p:childTnLst>
                                </p:cTn>
                              </p:par>
                            </p:childTnLst>
                          </p:cTn>
                        </p:par>
                        <p:par>
                          <p:cTn id="85" fill="hold">
                            <p:stCondLst>
                              <p:cond delay="3500"/>
                            </p:stCondLst>
                            <p:childTnLst>
                              <p:par>
                                <p:cTn id="86" presetID="22" presetClass="entr" presetSubtype="8" fill="hold" grpId="0" nodeType="afterEffect">
                                  <p:stCondLst>
                                    <p:cond delay="0"/>
                                  </p:stCondLst>
                                  <p:childTnLst>
                                    <p:set>
                                      <p:cBhvr>
                                        <p:cTn id="87" dur="1" fill="hold">
                                          <p:stCondLst>
                                            <p:cond delay="0"/>
                                          </p:stCondLst>
                                        </p:cTn>
                                        <p:tgtEl>
                                          <p:spTgt spid="92166">
                                            <p:txEl>
                                              <p:pRg st="8" end="8"/>
                                            </p:txEl>
                                          </p:spTgt>
                                        </p:tgtEl>
                                        <p:attrNameLst>
                                          <p:attrName>style.visibility</p:attrName>
                                        </p:attrNameLst>
                                      </p:cBhvr>
                                      <p:to>
                                        <p:strVal val="visible"/>
                                      </p:to>
                                    </p:set>
                                    <p:animEffect transition="in" filter="wipe(left)">
                                      <p:cBhvr>
                                        <p:cTn id="88" dur="500"/>
                                        <p:tgtEl>
                                          <p:spTgt spid="92166">
                                            <p:txEl>
                                              <p:pRg st="8" end="8"/>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92166">
                                            <p:txEl>
                                              <p:pRg st="9" end="9"/>
                                            </p:txEl>
                                          </p:spTgt>
                                        </p:tgtEl>
                                        <p:attrNameLst>
                                          <p:attrName>style.visibility</p:attrName>
                                        </p:attrNameLst>
                                      </p:cBhvr>
                                      <p:to>
                                        <p:strVal val="visible"/>
                                      </p:to>
                                    </p:set>
                                    <p:animEffect transition="in" filter="wipe(left)">
                                      <p:cBhvr>
                                        <p:cTn id="93" dur="500"/>
                                        <p:tgtEl>
                                          <p:spTgt spid="92166">
                                            <p:txEl>
                                              <p:pRg st="9" end="9"/>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92166">
                                            <p:txEl>
                                              <p:pRg st="10" end="10"/>
                                            </p:txEl>
                                          </p:spTgt>
                                        </p:tgtEl>
                                        <p:attrNameLst>
                                          <p:attrName>style.visibility</p:attrName>
                                        </p:attrNameLst>
                                      </p:cBhvr>
                                      <p:to>
                                        <p:strVal val="visible"/>
                                      </p:to>
                                    </p:set>
                                    <p:animEffect transition="in" filter="wipe(left)">
                                      <p:cBhvr>
                                        <p:cTn id="98" dur="500"/>
                                        <p:tgtEl>
                                          <p:spTgt spid="92166">
                                            <p:txEl>
                                              <p:pRg st="10" end="1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92166">
                                            <p:txEl>
                                              <p:pRg st="11" end="11"/>
                                            </p:txEl>
                                          </p:spTgt>
                                        </p:tgtEl>
                                        <p:attrNameLst>
                                          <p:attrName>style.visibility</p:attrName>
                                        </p:attrNameLst>
                                      </p:cBhvr>
                                      <p:to>
                                        <p:strVal val="visible"/>
                                      </p:to>
                                    </p:set>
                                    <p:animEffect transition="in" filter="wipe(left)">
                                      <p:cBhvr>
                                        <p:cTn id="103" dur="500"/>
                                        <p:tgtEl>
                                          <p:spTgt spid="9216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build="p" autoUpdateAnimBg="0"/>
      <p:bldP spid="92166"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228600" y="152400"/>
            <a:ext cx="8077200" cy="1311275"/>
          </a:xfrm>
        </p:spPr>
        <p:txBody>
          <a:bodyPr lIns="0" rIns="0"/>
          <a:lstStyle/>
          <a:p>
            <a:pPr algn="ctr">
              <a:defRPr/>
            </a:pPr>
            <a:r>
              <a:rPr lang="en-US" sz="4000" dirty="0"/>
              <a:t>Why Is Strategic </a:t>
            </a:r>
            <a:r>
              <a:rPr lang="en-US" sz="4000" dirty="0" smtClean="0"/>
              <a:t/>
            </a:r>
            <a:br>
              <a:rPr lang="en-US" sz="4000" dirty="0" smtClean="0"/>
            </a:br>
            <a:r>
              <a:rPr lang="en-US" sz="4000" dirty="0" smtClean="0"/>
              <a:t>Management </a:t>
            </a:r>
            <a:r>
              <a:rPr lang="en-US" sz="4000" dirty="0"/>
              <a:t>Important?</a:t>
            </a:r>
          </a:p>
        </p:txBody>
      </p:sp>
      <p:sp>
        <p:nvSpPr>
          <p:cNvPr id="10243" name="Rectangle 3"/>
          <p:cNvSpPr>
            <a:spLocks noGrp="1" noChangeArrowheads="1"/>
          </p:cNvSpPr>
          <p:nvPr>
            <p:ph idx="1"/>
          </p:nvPr>
        </p:nvSpPr>
        <p:spPr>
          <a:xfrm>
            <a:off x="152400" y="1676400"/>
            <a:ext cx="8102600" cy="3352800"/>
          </a:xfrm>
        </p:spPr>
        <p:txBody>
          <a:bodyPr/>
          <a:lstStyle/>
          <a:p>
            <a:pPr marL="461963" indent="-461963">
              <a:spcBef>
                <a:spcPct val="50000"/>
              </a:spcBef>
              <a:buFontTx/>
              <a:buAutoNum type="arabicPeriod"/>
            </a:pPr>
            <a:r>
              <a:rPr lang="en-US" dirty="0" smtClean="0"/>
              <a:t>It results in higher organizational performance.</a:t>
            </a:r>
          </a:p>
          <a:p>
            <a:pPr marL="461963" indent="-461963">
              <a:spcBef>
                <a:spcPct val="50000"/>
              </a:spcBef>
              <a:buFontTx/>
              <a:buAutoNum type="arabicPeriod"/>
            </a:pPr>
            <a:r>
              <a:rPr lang="en-US" dirty="0" smtClean="0"/>
              <a:t>It requires that managers examine and adapt to business environment changes.</a:t>
            </a:r>
          </a:p>
          <a:p>
            <a:pPr marL="461963" indent="-461963">
              <a:spcBef>
                <a:spcPct val="50000"/>
              </a:spcBef>
              <a:buFontTx/>
              <a:buAutoNum type="arabicPeriod"/>
            </a:pPr>
            <a:r>
              <a:rPr lang="en-US" dirty="0" smtClean="0"/>
              <a:t>It coordinates diverse organizational units, helping them focus on organizational goals.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en-US" sz="4000" dirty="0" smtClean="0"/>
              <a:t>What is the Strategic</a:t>
            </a:r>
            <a:br>
              <a:rPr lang="en-US" sz="4000" dirty="0" smtClean="0"/>
            </a:br>
            <a:r>
              <a:rPr lang="en-US" sz="4000" dirty="0" smtClean="0"/>
              <a:t>Management Process?</a:t>
            </a:r>
            <a:endParaRPr lang="en-US" sz="4000" dirty="0"/>
          </a:p>
        </p:txBody>
      </p:sp>
      <p:sp>
        <p:nvSpPr>
          <p:cNvPr id="11267" name="Content Placeholder 2"/>
          <p:cNvSpPr>
            <a:spLocks noGrp="1"/>
          </p:cNvSpPr>
          <p:nvPr>
            <p:ph idx="1"/>
          </p:nvPr>
        </p:nvSpPr>
        <p:spPr/>
        <p:txBody>
          <a:bodyPr/>
          <a:lstStyle/>
          <a:p>
            <a:r>
              <a:rPr lang="en-US" b="1" dirty="0" smtClean="0"/>
              <a:t>Strategic management process - </a:t>
            </a:r>
            <a:r>
              <a:rPr lang="en-US" dirty="0" smtClean="0"/>
              <a:t>a six-step process that encompasses strategic planning, implementation, and evaluation.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defRPr/>
            </a:pPr>
            <a:r>
              <a:rPr lang="en-US" sz="3600" dirty="0" smtClean="0"/>
              <a:t>Exhibit 9-1: Strategic </a:t>
            </a:r>
            <a:br>
              <a:rPr lang="en-US" sz="3600" dirty="0" smtClean="0"/>
            </a:br>
            <a:r>
              <a:rPr lang="en-US" sz="3600" dirty="0" smtClean="0"/>
              <a:t>Management Process</a:t>
            </a:r>
            <a:endParaRPr lang="en-US" sz="3600" dirty="0"/>
          </a:p>
        </p:txBody>
      </p:sp>
      <p:grpSp>
        <p:nvGrpSpPr>
          <p:cNvPr id="2" name="Content Placeholder 9"/>
          <p:cNvGrpSpPr>
            <a:grpSpLocks noGrp="1"/>
          </p:cNvGrpSpPr>
          <p:nvPr>
            <p:ph idx="1"/>
          </p:nvPr>
        </p:nvGrpSpPr>
        <p:grpSpPr bwMode="auto">
          <a:xfrm>
            <a:off x="457200" y="1371600"/>
            <a:ext cx="8229600" cy="4754563"/>
            <a:chOff x="0" y="1752600"/>
            <a:chExt cx="9048750" cy="2943225"/>
          </a:xfrm>
        </p:grpSpPr>
        <p:pic>
          <p:nvPicPr>
            <p:cNvPr id="12292" name="Picture 2"/>
            <p:cNvPicPr>
              <a:picLocks noChangeAspect="1" noChangeArrowheads="1"/>
            </p:cNvPicPr>
            <p:nvPr/>
          </p:nvPicPr>
          <p:blipFill>
            <a:blip r:embed="rId3"/>
            <a:srcRect/>
            <a:stretch>
              <a:fillRect/>
            </a:stretch>
          </p:blipFill>
          <p:spPr bwMode="auto">
            <a:xfrm>
              <a:off x="95250" y="2162175"/>
              <a:ext cx="8953500" cy="2533650"/>
            </a:xfrm>
            <a:prstGeom prst="rect">
              <a:avLst/>
            </a:prstGeom>
            <a:noFill/>
            <a:ln w="9525">
              <a:noFill/>
              <a:miter lim="800000"/>
              <a:headEnd/>
              <a:tailEnd/>
            </a:ln>
          </p:spPr>
        </p:pic>
        <p:sp>
          <p:nvSpPr>
            <p:cNvPr id="12" name="Rectangle 11"/>
            <p:cNvSpPr/>
            <p:nvPr/>
          </p:nvSpPr>
          <p:spPr>
            <a:xfrm>
              <a:off x="0" y="1752600"/>
              <a:ext cx="1752497" cy="9905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sp>
          <p:nvSpPr>
            <p:cNvPr id="13" name="Rectangle 12"/>
            <p:cNvSpPr/>
            <p:nvPr/>
          </p:nvSpPr>
          <p:spPr>
            <a:xfrm>
              <a:off x="1675694" y="2057241"/>
              <a:ext cx="610930" cy="3812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normAutofit fontScale="90000"/>
          </a:bodyPr>
          <a:lstStyle/>
          <a:p>
            <a:pPr>
              <a:defRPr/>
            </a:pPr>
            <a:r>
              <a:rPr lang="en-US" dirty="0"/>
              <a:t>Strategic Management Process</a:t>
            </a:r>
          </a:p>
        </p:txBody>
      </p:sp>
      <p:sp>
        <p:nvSpPr>
          <p:cNvPr id="13315" name="Rectangle 3"/>
          <p:cNvSpPr>
            <a:spLocks noGrp="1" noChangeArrowheads="1"/>
          </p:cNvSpPr>
          <p:nvPr>
            <p:ph idx="1"/>
          </p:nvPr>
        </p:nvSpPr>
        <p:spPr/>
        <p:txBody>
          <a:bodyPr/>
          <a:lstStyle/>
          <a:p>
            <a:pPr>
              <a:spcBef>
                <a:spcPct val="30000"/>
              </a:spcBef>
              <a:tabLst>
                <a:tab pos="1423988" algn="l"/>
              </a:tabLst>
            </a:pPr>
            <a:r>
              <a:rPr lang="en-US" sz="2800" smtClean="0"/>
              <a:t>Step 1: Identifying the organization’s current 	mission, goals, and strategies</a:t>
            </a:r>
          </a:p>
          <a:p>
            <a:pPr lvl="1">
              <a:spcBef>
                <a:spcPct val="30000"/>
              </a:spcBef>
              <a:tabLst>
                <a:tab pos="1423988" algn="l"/>
              </a:tabLst>
            </a:pPr>
            <a:r>
              <a:rPr lang="en-US" sz="2400" b="1" smtClean="0"/>
              <a:t>Mission:</a:t>
            </a:r>
            <a:r>
              <a:rPr lang="en-US" sz="2400" smtClean="0"/>
              <a:t> a statement of the purpose of an organization</a:t>
            </a:r>
          </a:p>
          <a:p>
            <a:pPr lvl="2">
              <a:spcBef>
                <a:spcPct val="30000"/>
              </a:spcBef>
              <a:tabLst>
                <a:tab pos="1423988" algn="l"/>
              </a:tabLst>
            </a:pPr>
            <a:r>
              <a:rPr lang="en-US" sz="2000" smtClean="0"/>
              <a:t>The scope of its products and services</a:t>
            </a:r>
          </a:p>
          <a:p>
            <a:pPr lvl="1">
              <a:spcBef>
                <a:spcPct val="30000"/>
              </a:spcBef>
              <a:tabLst>
                <a:tab pos="1423988" algn="l"/>
              </a:tabLst>
            </a:pPr>
            <a:r>
              <a:rPr lang="en-US" sz="2400" b="1" smtClean="0"/>
              <a:t>Goals:</a:t>
            </a:r>
            <a:r>
              <a:rPr lang="en-US" sz="2400" smtClean="0"/>
              <a:t> the foundation for further planning</a:t>
            </a:r>
          </a:p>
          <a:p>
            <a:pPr lvl="2">
              <a:spcBef>
                <a:spcPct val="30000"/>
              </a:spcBef>
              <a:tabLst>
                <a:tab pos="1423988" algn="l"/>
              </a:tabLst>
            </a:pPr>
            <a:r>
              <a:rPr lang="en-US" sz="2000" smtClean="0"/>
              <a:t>Measurable performance targets</a:t>
            </a:r>
          </a:p>
          <a:p>
            <a:pPr>
              <a:spcBef>
                <a:spcPct val="30000"/>
              </a:spcBef>
              <a:tabLst>
                <a:tab pos="1423988" algn="l"/>
              </a:tabLst>
            </a:pPr>
            <a:r>
              <a:rPr lang="en-US" sz="2800" smtClean="0"/>
              <a:t>Step 2: Doing an external analysis</a:t>
            </a:r>
          </a:p>
          <a:p>
            <a:pPr lvl="1">
              <a:spcBef>
                <a:spcPct val="30000"/>
              </a:spcBef>
              <a:tabLst>
                <a:tab pos="1423988" algn="l"/>
              </a:tabLst>
            </a:pPr>
            <a:r>
              <a:rPr lang="en-US" sz="2400" smtClean="0"/>
              <a:t>The environmental scanning of specific and general environments</a:t>
            </a:r>
          </a:p>
          <a:p>
            <a:pPr lvl="2">
              <a:spcBef>
                <a:spcPct val="30000"/>
              </a:spcBef>
              <a:tabLst>
                <a:tab pos="1423988" algn="l"/>
              </a:tabLst>
            </a:pPr>
            <a:r>
              <a:rPr lang="en-US" sz="2000" smtClean="0"/>
              <a:t>Focuses on identifying opportunities and threats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sz="3600" dirty="0" smtClean="0"/>
              <a:t>Exhibit 9-2: Components of a</a:t>
            </a:r>
            <a:br>
              <a:rPr lang="en-US" sz="3600" dirty="0" smtClean="0"/>
            </a:br>
            <a:r>
              <a:rPr lang="en-US" sz="3600" dirty="0" smtClean="0"/>
              <a:t>Mission Statement</a:t>
            </a:r>
            <a:endParaRPr lang="en-US" sz="3600" dirty="0"/>
          </a:p>
        </p:txBody>
      </p:sp>
      <p:pic>
        <p:nvPicPr>
          <p:cNvPr id="14339" name="Picture 2"/>
          <p:cNvPicPr>
            <a:picLocks noGrp="1" noChangeAspect="1" noChangeArrowheads="1"/>
          </p:cNvPicPr>
          <p:nvPr>
            <p:ph idx="1"/>
          </p:nvPr>
        </p:nvPicPr>
        <p:blipFill>
          <a:blip r:embed="rId3"/>
          <a:srcRect/>
          <a:stretch>
            <a:fillRect/>
          </a:stretch>
        </p:blipFill>
        <p:spPr>
          <a:xfrm>
            <a:off x="258763" y="1600200"/>
            <a:ext cx="8580437" cy="2895600"/>
          </a:xfr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457200" y="533400"/>
            <a:ext cx="7239000" cy="624840"/>
          </a:xfrm>
        </p:spPr>
        <p:txBody>
          <a:bodyPr>
            <a:normAutofit fontScale="90000"/>
          </a:bodyPr>
          <a:lstStyle/>
          <a:p>
            <a:pPr>
              <a:defRPr/>
            </a:pPr>
            <a:r>
              <a:rPr lang="en-US" dirty="0"/>
              <a:t>Strategic Management Process </a:t>
            </a:r>
          </a:p>
        </p:txBody>
      </p:sp>
      <p:sp>
        <p:nvSpPr>
          <p:cNvPr id="15363" name="Rectangle 3"/>
          <p:cNvSpPr>
            <a:spLocks noGrp="1" noChangeArrowheads="1"/>
          </p:cNvSpPr>
          <p:nvPr>
            <p:ph idx="1"/>
          </p:nvPr>
        </p:nvSpPr>
        <p:spPr>
          <a:xfrm>
            <a:off x="152400" y="1295400"/>
            <a:ext cx="7924800" cy="5029200"/>
          </a:xfrm>
        </p:spPr>
        <p:txBody>
          <a:bodyPr/>
          <a:lstStyle/>
          <a:p>
            <a:pPr>
              <a:tabLst>
                <a:tab pos="1423988" algn="l"/>
              </a:tabLst>
            </a:pPr>
            <a:r>
              <a:rPr lang="en-US" dirty="0" smtClean="0"/>
              <a:t>Step 3: Doing an internal analysis</a:t>
            </a:r>
          </a:p>
          <a:p>
            <a:pPr lvl="1">
              <a:tabLst>
                <a:tab pos="1423988" algn="l"/>
              </a:tabLst>
            </a:pPr>
            <a:r>
              <a:rPr lang="en-US" sz="2000" dirty="0" smtClean="0"/>
              <a:t>Assessing organizational resources, capabilities, and activities:</a:t>
            </a:r>
          </a:p>
          <a:p>
            <a:pPr lvl="2">
              <a:tabLst>
                <a:tab pos="1423988" algn="l"/>
              </a:tabLst>
            </a:pPr>
            <a:r>
              <a:rPr lang="en-US" sz="1800" dirty="0" smtClean="0"/>
              <a:t>Strengths create value for the customer and strengthen the competitive position of the firm.</a:t>
            </a:r>
          </a:p>
          <a:p>
            <a:pPr lvl="2">
              <a:tabLst>
                <a:tab pos="1423988" algn="l"/>
              </a:tabLst>
            </a:pPr>
            <a:r>
              <a:rPr lang="en-US" sz="1800" dirty="0" smtClean="0"/>
              <a:t>Weaknesses can place the firm at a competitive disadvantage.</a:t>
            </a:r>
          </a:p>
          <a:p>
            <a:pPr lvl="2">
              <a:buFont typeface="Wingdings" pitchFamily="2" charset="2"/>
              <a:buNone/>
              <a:tabLst>
                <a:tab pos="1423988" algn="l"/>
              </a:tabLst>
            </a:pPr>
            <a:endParaRPr lang="en-US" sz="1800" dirty="0" smtClean="0"/>
          </a:p>
          <a:p>
            <a:pPr lvl="1">
              <a:tabLst>
                <a:tab pos="1423988" algn="l"/>
              </a:tabLst>
            </a:pPr>
            <a:r>
              <a:rPr lang="en-US" sz="2000" dirty="0" smtClean="0"/>
              <a:t>Analyzing financial and physical assets is fairly easy, but assessing intangible assets (employee skills, culture, corporate reputation, etc.) isn’t as simple.</a:t>
            </a:r>
          </a:p>
          <a:p>
            <a:pPr lvl="2">
              <a:buFont typeface="Wingdings" pitchFamily="2" charset="2"/>
              <a:buNone/>
              <a:tabLst>
                <a:tab pos="1423988" algn="l"/>
              </a:tabLst>
            </a:pPr>
            <a:endParaRPr lang="en-US" sz="1800" dirty="0" smtClean="0"/>
          </a:p>
          <a:p>
            <a:pPr>
              <a:tabLst>
                <a:tab pos="1423988" algn="l"/>
              </a:tabLst>
            </a:pPr>
            <a:r>
              <a:rPr lang="en-US" sz="2000" b="1" i="1" dirty="0" smtClean="0">
                <a:solidFill>
                  <a:srgbClr val="006600"/>
                </a:solidFill>
              </a:rPr>
              <a:t>Steps 2 and 3 combined are called a SWOT analysis. (Strengths, Weaknesses, Opportunities, and Threats)</a:t>
            </a:r>
          </a:p>
          <a:p>
            <a:pPr>
              <a:tabLst>
                <a:tab pos="1423988" algn="l"/>
              </a:tabLst>
            </a:pPr>
            <a:endParaRPr lang="en-US" sz="2000" b="1" i="1" dirty="0" smtClean="0">
              <a:solidFill>
                <a:srgbClr val="006600"/>
              </a:solidFill>
            </a:endParaRP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44</TotalTime>
  <Words>1466</Words>
  <Application>Microsoft Office PowerPoint</Application>
  <PresentationFormat>On-screen Show (4:3)</PresentationFormat>
  <Paragraphs>190</Paragraphs>
  <Slides>34</Slides>
  <Notes>33</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Opulent</vt:lpstr>
      <vt:lpstr>Slide 1</vt:lpstr>
      <vt:lpstr>Slide 2</vt:lpstr>
      <vt:lpstr>What Is Strategic Management?</vt:lpstr>
      <vt:lpstr>Why Is Strategic  Management Important?</vt:lpstr>
      <vt:lpstr>What is the Strategic Management Process?</vt:lpstr>
      <vt:lpstr>Exhibit 9-1: Strategic  Management Process</vt:lpstr>
      <vt:lpstr>Strategic Management Process</vt:lpstr>
      <vt:lpstr>Exhibit 9-2: Components of a Mission Statement</vt:lpstr>
      <vt:lpstr>Strategic Management Process </vt:lpstr>
      <vt:lpstr>SWOT Analysis</vt:lpstr>
      <vt:lpstr>Strengths and Weaknesses</vt:lpstr>
      <vt:lpstr>Strategic Management Process </vt:lpstr>
      <vt:lpstr>Strategic Management Process </vt:lpstr>
      <vt:lpstr>Corporate Strategies</vt:lpstr>
      <vt:lpstr>Corporate Strategies (cont.)</vt:lpstr>
      <vt:lpstr>Corporate Strategies (cont.)</vt:lpstr>
      <vt:lpstr>Exhibit 9-3: Types of  Organizational Strategies</vt:lpstr>
      <vt:lpstr>How Are Corporate  Strategies Managed?</vt:lpstr>
      <vt:lpstr>Exhibit 9-4: BCG Matrix</vt:lpstr>
      <vt:lpstr>The Role of Competitive Advantage</vt:lpstr>
      <vt:lpstr>What is a Functional Strategy?</vt:lpstr>
      <vt:lpstr>Five Competitive Forces</vt:lpstr>
      <vt:lpstr>Five Competitive Forces</vt:lpstr>
      <vt:lpstr>Exhibit 9-5: Five Forces Model</vt:lpstr>
      <vt:lpstr>The Need for Strategic Leadership</vt:lpstr>
      <vt:lpstr>Exhibit 9-6: Effective Strategic Leadership</vt:lpstr>
      <vt:lpstr>Types of Competitive Strategies</vt:lpstr>
      <vt:lpstr>The Need for Strategic Flexibility</vt:lpstr>
      <vt:lpstr>Exhibit 9-7: Developing Strategic Flexibility</vt:lpstr>
      <vt:lpstr>Strategies for Applying  e-Business Techniques</vt:lpstr>
      <vt:lpstr>Customer Service Strategies</vt:lpstr>
      <vt:lpstr>Innovation Strategies</vt:lpstr>
      <vt:lpstr>Exhibit 9-8: First-Mover Advantages and Disadvantages</vt:lpstr>
      <vt:lpstr>Terms to Know</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ZHAONI</dc:creator>
  <cp:lastModifiedBy>ZHAONI</cp:lastModifiedBy>
  <cp:revision>2</cp:revision>
  <dcterms:created xsi:type="dcterms:W3CDTF">2006-08-16T00:00:00Z</dcterms:created>
  <dcterms:modified xsi:type="dcterms:W3CDTF">2014-04-11T08:28:37Z</dcterms:modified>
</cp:coreProperties>
</file>