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61" r:id="rId2"/>
    <p:sldId id="272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28FD-FAD7-F07E-06E7-EBFBE6B45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138210-F86A-8F91-6712-A144279B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A6BC2-39E6-50D6-EA57-9642CA38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4EDEA-BC25-07C7-719D-4827A8A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D9026-D057-6EE0-2808-12964AB8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60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CF2A-85BE-59B4-CD4B-00788754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F8C5D1-7772-535E-4001-C024AF804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CCA22-3AF5-6F69-CC6C-B49F72E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46B29-71B7-F00D-45B1-721E0C1C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2CF4B-76CA-A507-E2C7-7C96BF6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4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3CBC9-6FCC-71D4-C4EC-477AF0C12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205B2-D651-EE7E-C9DB-623D81CB9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77492-9804-E970-B16F-B10DAF7D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104B8-102B-03E6-5405-1EA56DA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363E9-A9C7-3F59-1738-CB810DD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4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456ED-F8C2-49F9-4D74-3BBC91CE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C139B-80BA-8927-FCC4-166198C1E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A6102-DF1E-1B39-E6F0-93BAC540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F802-E351-421C-94C5-C8B286260E8B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88F4F-AE04-EB2F-036E-B07DBCB4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B4659-1CED-7825-FE55-A79817FF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9565-2B98-4FBF-AD07-A29B515CF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3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1C65C-44A8-32D8-DEC0-300D1741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1E7E2-05E0-1260-0F2B-B1CA59F5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1F52D-EB51-69A4-C096-FD99A27D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153B5-53CD-2484-4CC4-84735B4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E46F2-4716-2A7C-7D08-51C3F60D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6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FE3C6-D192-CE19-2683-BAD7190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74F517-D0D6-C8C9-0D89-544EFB48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0737-3337-3406-FC39-7603F559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8F9ED-6F28-0F8A-A77B-0B8F934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0E947-B124-5F60-E052-495593E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27C60-DA6D-106D-4EBF-797C7B5C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DAB45-E59B-8BDA-D912-FDEC03B4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7A184-4515-73FF-A38B-B2A0A717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8F0AC-F4AD-BCBE-8AB0-2EFD0A74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475BE-78AB-42D4-831F-1AD12B2B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F1D1D-74B3-B5E4-FDB8-3203C910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F5E98-37F8-6031-8CBE-4059DEEE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AA575-6729-39B8-7B74-D9020820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CE3181-09FB-75DA-5C07-90840CBD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2B0F62-1840-0E23-4E72-748DB0F86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CAF61A-F820-FB20-602A-81201FBC2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978E06-AEFB-329C-BF5C-640E732E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4E6940-C871-9DF6-28C1-650C54A8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303C82-DDA7-2689-8066-2AC6E83E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6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8AC0-48ED-79DC-744E-2DBC99C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0DAA11-D94F-A40C-210F-6505C1CB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3919B5-69AB-3286-3E59-574CD9BB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C531B7-5AF1-2F54-27C9-A20ED5A0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5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9E0F26-817D-AE67-02EE-3686C7BD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54BE1D-CD19-1122-86B7-4EFD500A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D943FA-3C8E-2F94-50BF-4DB733AF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C6F9A-2CB3-3E59-7536-F0893276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35297-830B-B15D-D5F9-C289DB52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9E0EC-BB0B-CA87-1782-6BD57990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54204-6DD3-BAC8-DAF2-CD6219E5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13042-1621-7451-491F-6E3C719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E7293-60B5-6123-0CC0-FC17747F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8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09BB5-CAF5-E24D-F39B-D2755230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5520F2-7C0B-2EA9-3A1D-189FEC602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95E1D0-8581-74E0-4468-8F938280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11FFE-A129-2264-B952-D6309CB3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B9AE99-8AFB-F28D-1F17-C8EBF1DA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554D7-6146-08DC-F674-8A90E83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8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80D9F5-D3A6-4487-583F-E1151756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7173E7-01D6-BA83-A6EF-9379BEE3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A87A8-C52C-2CAF-2CE0-AAC36829E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50E1-F02A-4BC8-8F5B-61FE661A1A97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3138F-BB3A-36B5-4474-D50D09C86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FA33C-0E37-1343-7F5D-BB12E6252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79C7-EF5E-479D-8B48-E857EAC8B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8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 err="1">
                <a:latin typeface="+mn-lt"/>
                <a:ea typeface="+mn-ea"/>
                <a:cs typeface="+mn-cs"/>
              </a:rPr>
              <a:t>Projeto</a:t>
            </a:r>
            <a:r>
              <a:rPr lang="en-US" sz="4100" b="1" dirty="0">
                <a:latin typeface="+mn-lt"/>
                <a:ea typeface="+mn-ea"/>
                <a:cs typeface="+mn-cs"/>
              </a:rPr>
              <a:t>: </a:t>
            </a:r>
            <a:r>
              <a:rPr lang="en-US" sz="4100" b="1" dirty="0" err="1">
                <a:latin typeface="+mn-lt"/>
                <a:ea typeface="+mn-ea"/>
                <a:cs typeface="+mn-cs"/>
              </a:rPr>
              <a:t>Biblioteca</a:t>
            </a:r>
            <a:r>
              <a:rPr lang="en-US" sz="4100" b="1" dirty="0">
                <a:latin typeface="+mn-lt"/>
                <a:ea typeface="+mn-ea"/>
                <a:cs typeface="+mn-cs"/>
              </a:rPr>
              <a:t> Virtual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700" dirty="0"/>
          </a:p>
          <a:p>
            <a:pPr marL="0" indent="0" fontAlgn="t">
              <a:buNone/>
            </a:pPr>
            <a:r>
              <a:rPr lang="pt-BR" sz="3300" b="0" i="0" u="sng" dirty="0"/>
              <a:t>UPX - Usina de Projetos Experimentais III</a:t>
            </a:r>
            <a:endParaRPr lang="en-US" sz="3300" dirty="0"/>
          </a:p>
          <a:p>
            <a:pPr marL="0"/>
            <a:endParaRPr lang="en-US" sz="1700" dirty="0"/>
          </a:p>
          <a:p>
            <a:pPr marL="0"/>
            <a:endParaRPr lang="en-US" sz="1700" dirty="0"/>
          </a:p>
          <a:p>
            <a:pPr marL="0" indent="0">
              <a:buNone/>
            </a:pPr>
            <a:r>
              <a:rPr lang="en-US" sz="1700" b="1" dirty="0" err="1"/>
              <a:t>Alunos</a:t>
            </a:r>
            <a:r>
              <a:rPr lang="en-US" sz="1700" b="1" dirty="0"/>
              <a:t>:</a:t>
            </a:r>
          </a:p>
          <a:p>
            <a:pPr marL="0" indent="0">
              <a:buNone/>
            </a:pPr>
            <a:r>
              <a:rPr lang="en-US" sz="1700" dirty="0"/>
              <a:t>Jonatas S. de Souza – RA 211693</a:t>
            </a:r>
          </a:p>
          <a:p>
            <a:pPr marL="0" indent="0">
              <a:buNone/>
            </a:pPr>
            <a:r>
              <a:rPr lang="en-US" sz="1700" dirty="0"/>
              <a:t>Régisson André de Lara Filho </a:t>
            </a:r>
            <a:r>
              <a:rPr lang="en-US" sz="1700"/>
              <a:t>– RA </a:t>
            </a:r>
            <a:r>
              <a:rPr lang="en-US" sz="1700" dirty="0"/>
              <a:t>223684</a:t>
            </a:r>
          </a:p>
        </p:txBody>
      </p:sp>
      <p:pic>
        <p:nvPicPr>
          <p:cNvPr id="7" name="Picture 4" descr="Óculos em cima de um livro">
            <a:extLst>
              <a:ext uri="{FF2B5EF4-FFF2-40B4-BE49-F238E27FC236}">
                <a16:creationId xmlns:a16="http://schemas.microsoft.com/office/drawing/2014/main" id="{65EA6EE6-3447-521E-18E4-3130216E2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 r="2944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5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Conclusão</a:t>
            </a:r>
            <a:endParaRPr lang="en-US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resumo</a:t>
            </a:r>
            <a:r>
              <a:rPr lang="en-US" sz="2200" dirty="0"/>
              <a:t>, a </a:t>
            </a:r>
            <a:r>
              <a:rPr lang="en-US" sz="2200" dirty="0" err="1"/>
              <a:t>Biblioteca</a:t>
            </a:r>
            <a:r>
              <a:rPr lang="en-US" sz="2200" dirty="0"/>
              <a:t> Virtual é a </a:t>
            </a:r>
            <a:r>
              <a:rPr lang="en-US" sz="2200" dirty="0" err="1"/>
              <a:t>solução</a:t>
            </a:r>
            <a:r>
              <a:rPr lang="en-US" sz="2200" dirty="0"/>
              <a:t> que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amantes</a:t>
            </a:r>
            <a:r>
              <a:rPr lang="en-US" sz="2200" dirty="0"/>
              <a:t> de </a:t>
            </a:r>
            <a:r>
              <a:rPr lang="en-US" sz="2200" dirty="0" err="1"/>
              <a:t>livros</a:t>
            </a:r>
            <a:r>
              <a:rPr lang="en-US" sz="2200" dirty="0"/>
              <a:t> </a:t>
            </a:r>
            <a:r>
              <a:rPr lang="en-US" sz="2200" dirty="0" err="1"/>
              <a:t>precisam</a:t>
            </a:r>
            <a:r>
              <a:rPr lang="en-US" sz="2200" dirty="0"/>
              <a:t>. </a:t>
            </a:r>
            <a:r>
              <a:rPr lang="en-US" sz="2200" dirty="0" err="1"/>
              <a:t>Junte</a:t>
            </a:r>
            <a:r>
              <a:rPr lang="en-US" sz="2200" dirty="0"/>
              <a:t>-se a </a:t>
            </a:r>
            <a:r>
              <a:rPr lang="en-US" sz="2200" dirty="0" err="1"/>
              <a:t>nós</a:t>
            </a:r>
            <a:r>
              <a:rPr lang="en-US" sz="2200" dirty="0"/>
              <a:t> e </a:t>
            </a:r>
            <a:r>
              <a:rPr lang="en-US" sz="2200" dirty="0" err="1"/>
              <a:t>leve</a:t>
            </a:r>
            <a:r>
              <a:rPr lang="en-US" sz="2200" dirty="0"/>
              <a:t>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experiência</a:t>
            </a:r>
            <a:r>
              <a:rPr lang="en-US" sz="2200" dirty="0"/>
              <a:t> de </a:t>
            </a:r>
            <a:r>
              <a:rPr lang="en-US" sz="2200" dirty="0" err="1"/>
              <a:t>leitura</a:t>
            </a:r>
            <a:r>
              <a:rPr lang="en-US" sz="2200" dirty="0"/>
              <a:t> para o </a:t>
            </a:r>
            <a:r>
              <a:rPr lang="en-US" sz="2200" dirty="0" err="1"/>
              <a:t>próximo</a:t>
            </a:r>
            <a:r>
              <a:rPr lang="en-US" sz="2200" dirty="0"/>
              <a:t> </a:t>
            </a:r>
            <a:r>
              <a:rPr lang="en-US" sz="2200" dirty="0" err="1"/>
              <a:t>nível</a:t>
            </a:r>
            <a:r>
              <a:rPr lang="en-US" sz="2200" dirty="0"/>
              <a:t>!</a:t>
            </a:r>
          </a:p>
        </p:txBody>
      </p:sp>
      <p:pic>
        <p:nvPicPr>
          <p:cNvPr id="5" name="Picture 4" descr="Visão superior de livros em um círculo">
            <a:extLst>
              <a:ext uri="{FF2B5EF4-FFF2-40B4-BE49-F238E27FC236}">
                <a16:creationId xmlns:a16="http://schemas.microsoft.com/office/drawing/2014/main" id="{98B83E1B-8329-27A5-6A32-D1DCEE87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8" r="1318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86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Perguntas e Respostas</a:t>
            </a:r>
            <a:endParaRPr lang="en-US" sz="540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O que </a:t>
            </a:r>
            <a:r>
              <a:rPr lang="en-US" sz="2400" dirty="0" err="1"/>
              <a:t>vocês</a:t>
            </a:r>
            <a:r>
              <a:rPr lang="en-US" sz="2400" dirty="0"/>
              <a:t> </a:t>
            </a:r>
            <a:r>
              <a:rPr lang="en-US" sz="2400" dirty="0" err="1"/>
              <a:t>acharam</a:t>
            </a:r>
            <a:r>
              <a:rPr lang="en-US" sz="2400" dirty="0"/>
              <a:t> da </a:t>
            </a:r>
            <a:r>
              <a:rPr lang="en-US" sz="2400" dirty="0" err="1"/>
              <a:t>Biblioteca</a:t>
            </a:r>
            <a:r>
              <a:rPr lang="en-US" sz="2400" dirty="0"/>
              <a:t> Virtual?</a:t>
            </a:r>
          </a:p>
          <a:p>
            <a:pPr marL="0" indent="0">
              <a:buNone/>
            </a:pPr>
            <a:r>
              <a:rPr lang="en-US" sz="2400" dirty="0" err="1"/>
              <a:t>Enviem</a:t>
            </a:r>
            <a:r>
              <a:rPr lang="en-US" sz="2400" dirty="0"/>
              <a:t> </a:t>
            </a:r>
            <a:r>
              <a:rPr lang="en-US" sz="2400" dirty="0" err="1"/>
              <a:t>às</a:t>
            </a:r>
            <a:r>
              <a:rPr lang="en-US" sz="2400" dirty="0"/>
              <a:t>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perguntas</a:t>
            </a:r>
            <a:r>
              <a:rPr lang="en-US" sz="2400" dirty="0"/>
              <a:t>.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ntos de interrogação de cores diferentes">
            <a:extLst>
              <a:ext uri="{FF2B5EF4-FFF2-40B4-BE49-F238E27FC236}">
                <a16:creationId xmlns:a16="http://schemas.microsoft.com/office/drawing/2014/main" id="{58485653-248E-0D01-AAD3-0AC87D1E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7" r="234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388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O Problema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Imagine </a:t>
            </a:r>
            <a:r>
              <a:rPr lang="en-US" sz="2200" dirty="0" err="1"/>
              <a:t>ter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paixão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leitura</a:t>
            </a:r>
            <a:r>
              <a:rPr lang="en-US" sz="2200" dirty="0"/>
              <a:t>, mas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conseguir</a:t>
            </a:r>
            <a:r>
              <a:rPr lang="en-US" sz="2200" dirty="0"/>
              <a:t> </a:t>
            </a:r>
            <a:r>
              <a:rPr lang="en-US" sz="2200" dirty="0" err="1"/>
              <a:t>controlar</a:t>
            </a:r>
            <a:r>
              <a:rPr lang="en-US" sz="2200" dirty="0"/>
              <a:t> </a:t>
            </a:r>
            <a:r>
              <a:rPr lang="en-US" sz="2200" dirty="0" err="1"/>
              <a:t>seus</a:t>
            </a:r>
            <a:r>
              <a:rPr lang="en-US" sz="2200" dirty="0"/>
              <a:t> </a:t>
            </a:r>
            <a:r>
              <a:rPr lang="en-US" sz="2200" dirty="0" err="1"/>
              <a:t>livros</a:t>
            </a:r>
            <a:r>
              <a:rPr lang="en-US" sz="2200" dirty="0"/>
              <a:t>, </a:t>
            </a:r>
            <a:r>
              <a:rPr lang="en-US" sz="2200" dirty="0" err="1"/>
              <a:t>você</a:t>
            </a:r>
            <a:r>
              <a:rPr lang="en-US" sz="2200" dirty="0"/>
              <a:t>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facilmente</a:t>
            </a:r>
            <a:r>
              <a:rPr lang="en-US" sz="2200" dirty="0"/>
              <a:t> </a:t>
            </a:r>
            <a:r>
              <a:rPr lang="en-US" sz="2200" dirty="0" err="1"/>
              <a:t>perder</a:t>
            </a:r>
            <a:r>
              <a:rPr lang="en-US" sz="2200" dirty="0"/>
              <a:t> o </a:t>
            </a:r>
            <a:r>
              <a:rPr lang="en-US" sz="2200" dirty="0" err="1"/>
              <a:t>controle</a:t>
            </a:r>
            <a:r>
              <a:rPr lang="en-US" sz="2200" dirty="0"/>
              <a:t> e a </a:t>
            </a:r>
            <a:r>
              <a:rPr lang="en-US" sz="2200" dirty="0" err="1"/>
              <a:t>organização</a:t>
            </a:r>
            <a:r>
              <a:rPr lang="en-US" sz="2200" dirty="0"/>
              <a:t>. </a:t>
            </a:r>
            <a:r>
              <a:rPr lang="en-US" sz="2200" dirty="0" err="1"/>
              <a:t>Isso</a:t>
            </a:r>
            <a:r>
              <a:rPr lang="en-US" sz="2200" dirty="0"/>
              <a:t> é </a:t>
            </a:r>
            <a:r>
              <a:rPr lang="en-US" sz="2200" dirty="0" err="1"/>
              <a:t>frustrante</a:t>
            </a:r>
            <a:r>
              <a:rPr lang="en-US" sz="2200" dirty="0"/>
              <a:t>, </a:t>
            </a:r>
            <a:r>
              <a:rPr lang="en-US" sz="2200" dirty="0" err="1"/>
              <a:t>certo</a:t>
            </a:r>
            <a:r>
              <a:rPr lang="en-US" sz="2200" dirty="0"/>
              <a:t>?</a:t>
            </a:r>
          </a:p>
          <a:p>
            <a:pPr marL="0"/>
            <a:endParaRPr lang="en-US" sz="2200" dirty="0"/>
          </a:p>
        </p:txBody>
      </p:sp>
      <p:pic>
        <p:nvPicPr>
          <p:cNvPr id="5" name="Picture 4" descr="Biblioteca pública abstrata e desfocada com estantes">
            <a:extLst>
              <a:ext uri="{FF2B5EF4-FFF2-40B4-BE49-F238E27FC236}">
                <a16:creationId xmlns:a16="http://schemas.microsoft.com/office/drawing/2014/main" id="{22890CA4-3FCB-C0B9-00BF-A92B7DAE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4" r="2769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0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effectLst/>
              </a:rPr>
              <a:t>A Solução</a:t>
            </a:r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EC76C-1995-CF97-B2F1-B97392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6" r="1666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Apresentamos</a:t>
            </a:r>
            <a:r>
              <a:rPr lang="en-US" sz="2000" dirty="0"/>
              <a:t> a </a:t>
            </a:r>
            <a:r>
              <a:rPr lang="en-US" sz="2000" dirty="0" err="1"/>
              <a:t>Biblioteca</a:t>
            </a:r>
            <a:r>
              <a:rPr lang="en-US" sz="2000" dirty="0"/>
              <a:t> Virtual, um </a:t>
            </a:r>
            <a:r>
              <a:rPr lang="en-US" sz="2000" dirty="0" err="1"/>
              <a:t>aplicativo</a:t>
            </a:r>
            <a:r>
              <a:rPr lang="en-US" sz="2000" dirty="0"/>
              <a:t> simples e </a:t>
            </a:r>
            <a:r>
              <a:rPr lang="en-US" sz="2000" dirty="0" err="1"/>
              <a:t>intuitivo</a:t>
            </a:r>
            <a:r>
              <a:rPr lang="en-US" sz="2000" dirty="0"/>
              <a:t> que </a:t>
            </a: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cadastrar</a:t>
            </a:r>
            <a:r>
              <a:rPr lang="en-US" sz="2000" dirty="0"/>
              <a:t>, </a:t>
            </a:r>
            <a:r>
              <a:rPr lang="en-US" sz="2000" dirty="0" err="1"/>
              <a:t>organizar</a:t>
            </a:r>
            <a:r>
              <a:rPr lang="en-US" sz="2000" dirty="0"/>
              <a:t> e </a:t>
            </a:r>
            <a:r>
              <a:rPr lang="en-US" sz="2000" dirty="0" err="1"/>
              <a:t>gerenciar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própria</a:t>
            </a:r>
            <a:r>
              <a:rPr lang="en-US" sz="2000" dirty="0"/>
              <a:t> </a:t>
            </a:r>
            <a:r>
              <a:rPr lang="en-US" sz="2000" dirty="0" err="1"/>
              <a:t>biblioteca</a:t>
            </a:r>
            <a:r>
              <a:rPr lang="en-US" sz="2000" dirty="0"/>
              <a:t> virtual. </a:t>
            </a:r>
            <a:r>
              <a:rPr lang="en-US" sz="2000" dirty="0" err="1"/>
              <a:t>Controle</a:t>
            </a:r>
            <a:r>
              <a:rPr lang="en-US" sz="2000" dirty="0"/>
              <a:t> total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alcance</a:t>
            </a:r>
            <a:r>
              <a:rPr lang="en-US" sz="2000" dirty="0"/>
              <a:t> dos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dedos</a:t>
            </a:r>
            <a:r>
              <a:rPr lang="en-US" sz="2000" dirty="0"/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Recursos Principais</a:t>
            </a:r>
            <a:endParaRPr lang="en-US" sz="5400"/>
          </a:p>
        </p:txBody>
      </p:sp>
      <p:pic>
        <p:nvPicPr>
          <p:cNvPr id="5" name="Picture 4" descr="Pilha de livros multicoloridos">
            <a:extLst>
              <a:ext uri="{FF2B5EF4-FFF2-40B4-BE49-F238E27FC236}">
                <a16:creationId xmlns:a16="http://schemas.microsoft.com/office/drawing/2014/main" id="{AD1ED608-12F2-61DA-98F5-058A5AC02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9" r="35397" b="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Cadastro Simples de Livros: Adicione seus livros facilmente, digitando o ISBN ou pesquisando por título.</a:t>
            </a:r>
          </a:p>
          <a:p>
            <a:r>
              <a:rPr lang="en-US" sz="2200"/>
              <a:t>Organização Intuitiva: Classifique por gênero, autor, status de leitura e muito mais.</a:t>
            </a:r>
          </a:p>
          <a:p>
            <a:r>
              <a:rPr lang="en-US" sz="2200"/>
              <a:t>Acesso de Qualquer Lugar: Sua biblioteca, sempre com você, seja no seu celular, tablet ou computador.</a:t>
            </a:r>
          </a:p>
        </p:txBody>
      </p:sp>
    </p:spTree>
    <p:extLst>
      <p:ext uri="{BB962C8B-B14F-4D97-AF65-F5344CB8AC3E}">
        <p14:creationId xmlns:p14="http://schemas.microsoft.com/office/powerpoint/2010/main" val="319094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effectLst/>
              </a:rPr>
              <a:t>Interface </a:t>
            </a:r>
            <a:r>
              <a:rPr lang="en-US" sz="5400" dirty="0" err="1">
                <a:effectLst/>
              </a:rPr>
              <a:t>Amigável</a:t>
            </a:r>
            <a:endParaRPr lang="en-US" sz="5400" dirty="0"/>
          </a:p>
        </p:txBody>
      </p:sp>
      <p:pic>
        <p:nvPicPr>
          <p:cNvPr id="5" name="Picture 4" descr="Mulher espiando por uma janela">
            <a:extLst>
              <a:ext uri="{FF2B5EF4-FFF2-40B4-BE49-F238E27FC236}">
                <a16:creationId xmlns:a16="http://schemas.microsoft.com/office/drawing/2014/main" id="{8C49DB9F-1860-4016-6783-448309FE9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7" r="1399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A interface </a:t>
            </a:r>
            <a:r>
              <a:rPr lang="en-US" sz="2200" dirty="0" err="1"/>
              <a:t>foi</a:t>
            </a:r>
            <a:r>
              <a:rPr lang="en-US" sz="2200" dirty="0"/>
              <a:t> </a:t>
            </a:r>
            <a:r>
              <a:rPr lang="en-US" sz="2200" dirty="0" err="1"/>
              <a:t>projetada</a:t>
            </a:r>
            <a:r>
              <a:rPr lang="en-US" sz="2200" dirty="0"/>
              <a:t> para ser </a:t>
            </a:r>
            <a:r>
              <a:rPr lang="en-US" sz="2200" dirty="0" err="1"/>
              <a:t>amigável</a:t>
            </a:r>
            <a:r>
              <a:rPr lang="en-US" sz="2200" dirty="0"/>
              <a:t> e </a:t>
            </a:r>
            <a:r>
              <a:rPr lang="en-US" sz="2200" dirty="0" err="1"/>
              <a:t>fácil</a:t>
            </a:r>
            <a:r>
              <a:rPr lang="en-US" sz="2200" dirty="0"/>
              <a:t> de usar. </a:t>
            </a:r>
            <a:r>
              <a:rPr lang="en-US" sz="2200" dirty="0" err="1"/>
              <a:t>Até</a:t>
            </a:r>
            <a:r>
              <a:rPr lang="en-US" sz="2200" dirty="0"/>
              <a:t> </a:t>
            </a:r>
            <a:r>
              <a:rPr lang="en-US" sz="2200" dirty="0" err="1"/>
              <a:t>mesmo</a:t>
            </a:r>
            <a:r>
              <a:rPr lang="en-US" sz="2200" dirty="0"/>
              <a:t> </a:t>
            </a:r>
            <a:r>
              <a:rPr lang="en-US" sz="2200" dirty="0" err="1"/>
              <a:t>quem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tem</a:t>
            </a:r>
            <a:r>
              <a:rPr lang="en-US" sz="2200" dirty="0"/>
              <a:t> </a:t>
            </a:r>
            <a:r>
              <a:rPr lang="en-US" sz="2200" dirty="0" err="1"/>
              <a:t>familiaridade</a:t>
            </a:r>
            <a:r>
              <a:rPr lang="en-US" sz="2200" dirty="0"/>
              <a:t> com </a:t>
            </a:r>
            <a:r>
              <a:rPr lang="en-US" sz="2200" dirty="0" err="1"/>
              <a:t>tecnologia</a:t>
            </a:r>
            <a:r>
              <a:rPr lang="en-US" sz="2200" dirty="0"/>
              <a:t> se </a:t>
            </a:r>
            <a:r>
              <a:rPr lang="en-US" sz="2200" dirty="0" err="1"/>
              <a:t>sentirá</a:t>
            </a:r>
            <a:r>
              <a:rPr lang="en-US" sz="2200" dirty="0"/>
              <a:t> </a:t>
            </a:r>
            <a:r>
              <a:rPr lang="en-US" sz="2200" dirty="0" err="1"/>
              <a:t>confortável</a:t>
            </a:r>
            <a:r>
              <a:rPr lang="en-US" sz="2200" dirty="0"/>
              <a:t> </a:t>
            </a:r>
            <a:r>
              <a:rPr lang="en-US" sz="2200" dirty="0" err="1"/>
              <a:t>ao</a:t>
            </a:r>
            <a:r>
              <a:rPr lang="en-US" sz="2200" dirty="0"/>
              <a:t> utilizer  o </a:t>
            </a:r>
            <a:r>
              <a:rPr lang="en-US" sz="2200" dirty="0" err="1"/>
              <a:t>sistema</a:t>
            </a:r>
            <a:r>
              <a:rPr lang="en-US" sz="2200" dirty="0"/>
              <a:t> para </a:t>
            </a:r>
            <a:r>
              <a:rPr lang="en-US" sz="2200" dirty="0" err="1"/>
              <a:t>gerenciar</a:t>
            </a:r>
            <a:r>
              <a:rPr lang="en-US" sz="2200" dirty="0"/>
              <a:t> </a:t>
            </a:r>
            <a:r>
              <a:rPr lang="en-US" sz="2200" dirty="0" err="1"/>
              <a:t>seus</a:t>
            </a:r>
            <a:r>
              <a:rPr lang="en-US" sz="2200" dirty="0"/>
              <a:t> </a:t>
            </a:r>
            <a:r>
              <a:rPr lang="en-US" sz="2200" dirty="0" err="1"/>
              <a:t>próprios</a:t>
            </a:r>
            <a:r>
              <a:rPr lang="en-US" sz="2200" dirty="0"/>
              <a:t> </a:t>
            </a:r>
            <a:r>
              <a:rPr lang="en-US" sz="2200" dirty="0" err="1"/>
              <a:t>livros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32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ffectLst/>
              </a:rPr>
              <a:t>Por que Escolher a Biblioteca Virtual?</a:t>
            </a:r>
            <a:endParaRPr lang="en-US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Eficiência</a:t>
            </a:r>
            <a:r>
              <a:rPr lang="en-US" sz="2000" dirty="0"/>
              <a:t> e </a:t>
            </a:r>
            <a:r>
              <a:rPr lang="en-US" sz="2000" dirty="0" err="1"/>
              <a:t>Organização</a:t>
            </a:r>
            <a:r>
              <a:rPr lang="en-US" sz="2000" dirty="0"/>
              <a:t>: </a:t>
            </a:r>
            <a:r>
              <a:rPr lang="en-US" sz="2000" dirty="0" err="1"/>
              <a:t>Mantenha</a:t>
            </a:r>
            <a:r>
              <a:rPr lang="en-US" sz="2000" dirty="0"/>
              <a:t> </a:t>
            </a:r>
            <a:r>
              <a:rPr lang="en-US" sz="2000" dirty="0" err="1"/>
              <a:t>controle</a:t>
            </a:r>
            <a:r>
              <a:rPr lang="en-US" sz="2000" dirty="0"/>
              <a:t> total de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coleção</a:t>
            </a:r>
            <a:r>
              <a:rPr lang="en-US" sz="2000" dirty="0"/>
              <a:t> de </a:t>
            </a:r>
            <a:r>
              <a:rPr lang="en-US" sz="2000" dirty="0" err="1"/>
              <a:t>livros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Acessibilidade</a:t>
            </a:r>
            <a:r>
              <a:rPr lang="en-US" sz="2000" dirty="0"/>
              <a:t>: </a:t>
            </a: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diversas</a:t>
            </a:r>
            <a:r>
              <a:rPr lang="en-US" sz="2000" dirty="0"/>
              <a:t> </a:t>
            </a:r>
            <a:r>
              <a:rPr lang="en-US" sz="2000" dirty="0" err="1"/>
              <a:t>plataformas</a:t>
            </a:r>
            <a:r>
              <a:rPr lang="en-US" sz="2000" dirty="0"/>
              <a:t> para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conveniência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Uma visão superior de livros com capas de diferentes cores">
            <a:extLst>
              <a:ext uri="{FF2B5EF4-FFF2-40B4-BE49-F238E27FC236}">
                <a16:creationId xmlns:a16="http://schemas.microsoft.com/office/drawing/2014/main" id="{6D37A15D-4EC9-01B7-12FE-1EDDB8922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0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Mercado e Oportunidade</a:t>
            </a:r>
            <a:endParaRPr lang="en-US" sz="5400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FFF5535F-5891-75EF-AC3E-93B39E32D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r="344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O mercado de e-books e </a:t>
            </a:r>
            <a:r>
              <a:rPr lang="en-US" sz="2200" dirty="0" err="1"/>
              <a:t>livros</a:t>
            </a:r>
            <a:r>
              <a:rPr lang="en-US" sz="2200" dirty="0"/>
              <a:t> </a:t>
            </a:r>
            <a:r>
              <a:rPr lang="en-US" sz="2200" dirty="0" err="1"/>
              <a:t>virtuais</a:t>
            </a:r>
            <a:r>
              <a:rPr lang="en-US" sz="2200" dirty="0"/>
              <a:t>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</a:t>
            </a:r>
            <a:r>
              <a:rPr lang="en-US" sz="2200" dirty="0" err="1"/>
              <a:t>crescimento</a:t>
            </a:r>
            <a:r>
              <a:rPr lang="en-US" sz="2200" dirty="0"/>
              <a:t>. </a:t>
            </a:r>
            <a:r>
              <a:rPr lang="en-US" sz="2200" dirty="0" err="1"/>
              <a:t>Nosso</a:t>
            </a:r>
            <a:r>
              <a:rPr lang="en-US" sz="2200" dirty="0"/>
              <a:t> </a:t>
            </a:r>
            <a:r>
              <a:rPr lang="en-US" sz="2200" dirty="0" err="1"/>
              <a:t>aplicativo</a:t>
            </a:r>
            <a:r>
              <a:rPr lang="en-US" sz="2200" dirty="0"/>
              <a:t> </a:t>
            </a:r>
            <a:r>
              <a:rPr lang="en-US" sz="2200" dirty="0" err="1"/>
              <a:t>atende</a:t>
            </a:r>
            <a:r>
              <a:rPr lang="en-US" sz="2200" dirty="0"/>
              <a:t> tanto </a:t>
            </a:r>
            <a:r>
              <a:rPr lang="en-US" sz="2200" dirty="0" err="1"/>
              <a:t>aos</a:t>
            </a:r>
            <a:r>
              <a:rPr lang="en-US" sz="2200" dirty="0"/>
              <a:t> </a:t>
            </a:r>
            <a:r>
              <a:rPr lang="en-US" sz="2200" dirty="0" err="1"/>
              <a:t>ávidos</a:t>
            </a:r>
            <a:r>
              <a:rPr lang="en-US" sz="2200" dirty="0"/>
              <a:t> </a:t>
            </a:r>
            <a:r>
              <a:rPr lang="en-US" sz="2200" dirty="0" err="1"/>
              <a:t>leitores</a:t>
            </a:r>
            <a:r>
              <a:rPr lang="en-US" sz="2200" dirty="0"/>
              <a:t> </a:t>
            </a:r>
            <a:r>
              <a:rPr lang="en-US" sz="2200" dirty="0" err="1"/>
              <a:t>quanto</a:t>
            </a:r>
            <a:r>
              <a:rPr lang="en-US" sz="2200" dirty="0"/>
              <a:t> </a:t>
            </a:r>
            <a:r>
              <a:rPr lang="en-US" sz="2200" dirty="0" err="1"/>
              <a:t>aos</a:t>
            </a:r>
            <a:r>
              <a:rPr lang="en-US" sz="2200" dirty="0"/>
              <a:t> </a:t>
            </a:r>
            <a:r>
              <a:rPr lang="en-US" sz="2200" dirty="0" err="1"/>
              <a:t>casuais</a:t>
            </a:r>
            <a:r>
              <a:rPr lang="en-US" sz="2200" dirty="0"/>
              <a:t>, </a:t>
            </a:r>
            <a:r>
              <a:rPr lang="en-US" sz="2200" dirty="0" err="1"/>
              <a:t>preenchendo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necessidade</a:t>
            </a:r>
            <a:r>
              <a:rPr lang="en-US" sz="2200" dirty="0"/>
              <a:t> </a:t>
            </a:r>
            <a:r>
              <a:rPr lang="en-US" sz="2200" dirty="0" err="1"/>
              <a:t>crescente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0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ffectLst/>
              </a:rPr>
              <a:t>Plano de Monetização</a:t>
            </a:r>
            <a:endParaRPr lang="en-US" sz="3200"/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7C4801FD-D808-5E1C-5E90-2FB756FC6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negócios</a:t>
            </a:r>
            <a:r>
              <a:rPr lang="en-US" sz="2000" dirty="0"/>
              <a:t> é simples: </a:t>
            </a:r>
            <a:r>
              <a:rPr lang="en-US" sz="2000" dirty="0" err="1"/>
              <a:t>oferecemos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versão</a:t>
            </a:r>
            <a:r>
              <a:rPr lang="en-US" sz="2000" dirty="0"/>
              <a:t> </a:t>
            </a:r>
            <a:r>
              <a:rPr lang="en-US" sz="2000" dirty="0" err="1"/>
              <a:t>gratuita</a:t>
            </a:r>
            <a:r>
              <a:rPr lang="en-US" sz="2000" dirty="0"/>
              <a:t> com </a:t>
            </a:r>
            <a:r>
              <a:rPr lang="en-US" sz="2000" dirty="0" err="1"/>
              <a:t>funcionalidades</a:t>
            </a:r>
            <a:r>
              <a:rPr lang="en-US" sz="2000" dirty="0"/>
              <a:t> </a:t>
            </a:r>
            <a:r>
              <a:rPr lang="en-US" sz="2000" dirty="0" err="1"/>
              <a:t>básicas</a:t>
            </a:r>
            <a:r>
              <a:rPr lang="en-US" sz="2000" dirty="0"/>
              <a:t> e </a:t>
            </a:r>
            <a:r>
              <a:rPr lang="en-US" sz="2000" dirty="0" err="1"/>
              <a:t>uma</a:t>
            </a:r>
            <a:r>
              <a:rPr lang="en-US" sz="2000" dirty="0"/>
              <a:t> premium com </a:t>
            </a:r>
            <a:r>
              <a:rPr lang="en-US" sz="2000" dirty="0" err="1"/>
              <a:t>recursos</a:t>
            </a:r>
            <a:r>
              <a:rPr lang="en-US" sz="2000" dirty="0"/>
              <a:t> </a:t>
            </a:r>
            <a:r>
              <a:rPr lang="en-US" sz="2000" dirty="0" err="1"/>
              <a:t>avançados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assinatura</a:t>
            </a:r>
            <a:r>
              <a:rPr lang="en-US" sz="2000" dirty="0"/>
              <a:t> mensal super </a:t>
            </a:r>
            <a:r>
              <a:rPr lang="en-US" sz="2000" dirty="0" err="1"/>
              <a:t>acessível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5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B2C9-0BF9-86D1-5DF2-9260206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ffectLst/>
              </a:rPr>
              <a:t>Roadmap e Desenvolvimento Futuro</a:t>
            </a:r>
            <a:endParaRPr lang="en-US" sz="3200"/>
          </a:p>
        </p:txBody>
      </p:sp>
      <p:pic>
        <p:nvPicPr>
          <p:cNvPr id="11" name="Picture 4" descr="Uma visão superior de livros com capas de diferentes cores">
            <a:extLst>
              <a:ext uri="{FF2B5EF4-FFF2-40B4-BE49-F238E27FC236}">
                <a16:creationId xmlns:a16="http://schemas.microsoft.com/office/drawing/2014/main" id="{6D17B22D-B6B1-A6BA-3853-98A9C1C69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0" r="1669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1DB76-C17B-121A-E321-0370C837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Estamos </a:t>
            </a:r>
            <a:r>
              <a:rPr lang="en-US" sz="2000" dirty="0" err="1"/>
              <a:t>comprometidos</a:t>
            </a:r>
            <a:r>
              <a:rPr lang="en-US" sz="2000" dirty="0"/>
              <a:t> com a </a:t>
            </a:r>
            <a:r>
              <a:rPr lang="en-US" sz="2000" dirty="0" err="1"/>
              <a:t>melhoria</a:t>
            </a:r>
            <a:r>
              <a:rPr lang="en-US" sz="2000" dirty="0"/>
              <a:t> </a:t>
            </a:r>
            <a:r>
              <a:rPr lang="en-US" sz="2000" dirty="0" err="1"/>
              <a:t>contínua</a:t>
            </a:r>
            <a:r>
              <a:rPr lang="en-US" sz="2000" dirty="0"/>
              <a:t>. </a:t>
            </a:r>
            <a:r>
              <a:rPr lang="en-US" sz="2000" dirty="0" err="1"/>
              <a:t>Planejamos</a:t>
            </a:r>
            <a:r>
              <a:rPr lang="en-US" sz="2000" dirty="0"/>
              <a:t> </a:t>
            </a:r>
            <a:r>
              <a:rPr lang="en-US" sz="2000" dirty="0" err="1"/>
              <a:t>incluir</a:t>
            </a:r>
            <a:r>
              <a:rPr lang="en-US" sz="2000" dirty="0"/>
              <a:t> </a:t>
            </a:r>
            <a:r>
              <a:rPr lang="en-US" sz="2000" dirty="0" err="1"/>
              <a:t>recursos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avaliações</a:t>
            </a:r>
            <a:r>
              <a:rPr lang="en-US" sz="2000" dirty="0"/>
              <a:t> de </a:t>
            </a:r>
            <a:r>
              <a:rPr lang="en-US" sz="2000" dirty="0" err="1"/>
              <a:t>livros</a:t>
            </a:r>
            <a:r>
              <a:rPr lang="en-US" sz="2000" dirty="0"/>
              <a:t>, </a:t>
            </a:r>
            <a:r>
              <a:rPr lang="en-US" sz="2000" dirty="0" err="1"/>
              <a:t>integração</a:t>
            </a:r>
            <a:r>
              <a:rPr lang="en-US" sz="2000" dirty="0"/>
              <a:t> com redes </a:t>
            </a:r>
            <a:r>
              <a:rPr lang="en-US" sz="2000" dirty="0" err="1"/>
              <a:t>sociais</a:t>
            </a:r>
            <a:r>
              <a:rPr lang="en-US" sz="2000" dirty="0"/>
              <a:t> e </a:t>
            </a:r>
            <a:r>
              <a:rPr lang="en-US" sz="2000" dirty="0" err="1"/>
              <a:t>recomendações</a:t>
            </a:r>
            <a:r>
              <a:rPr lang="en-US" sz="2000" dirty="0"/>
              <a:t> </a:t>
            </a:r>
            <a:r>
              <a:rPr lang="en-US" sz="2000" dirty="0" err="1"/>
              <a:t>personalizadas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530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353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Projeto: Biblioteca Virtual</vt:lpstr>
      <vt:lpstr>O Problema</vt:lpstr>
      <vt:lpstr>A Solução</vt:lpstr>
      <vt:lpstr>Recursos Principais</vt:lpstr>
      <vt:lpstr>Interface Amigável</vt:lpstr>
      <vt:lpstr>Por que Escolher a Biblioteca Virtual?</vt:lpstr>
      <vt:lpstr>Mercado e Oportunidade</vt:lpstr>
      <vt:lpstr>Plano de Monetização</vt:lpstr>
      <vt:lpstr>Roadmap e Desenvolvimento Futuro</vt:lpstr>
      <vt:lpstr>Conclusão</vt:lpstr>
      <vt:lpstr>Perguntas e Respostas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SERNA DE SOUZA</dc:creator>
  <cp:lastModifiedBy>JÔNATAS SERNA DE SOUZA</cp:lastModifiedBy>
  <cp:revision>4</cp:revision>
  <dcterms:created xsi:type="dcterms:W3CDTF">2023-12-08T00:58:55Z</dcterms:created>
  <dcterms:modified xsi:type="dcterms:W3CDTF">2023-12-11T00:21:32Z</dcterms:modified>
</cp:coreProperties>
</file>