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90" r:id="rId2"/>
    <p:sldId id="260" r:id="rId3"/>
    <p:sldId id="261" r:id="rId4"/>
    <p:sldId id="262" r:id="rId5"/>
    <p:sldId id="291"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5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072DBD-0558-446A-880A-8866B0EE7860}" type="datetimeFigureOut">
              <a:rPr lang="en-US" smtClean="0"/>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8C0ED-8D7C-4DA4-B6F2-0AFEA9BD0501}" type="slidenum">
              <a:rPr lang="en-US" smtClean="0"/>
              <a:t>‹#›</a:t>
            </a:fld>
            <a:endParaRPr lang="en-US"/>
          </a:p>
        </p:txBody>
      </p:sp>
    </p:spTree>
    <p:extLst>
      <p:ext uri="{BB962C8B-B14F-4D97-AF65-F5344CB8AC3E}">
        <p14:creationId xmlns:p14="http://schemas.microsoft.com/office/powerpoint/2010/main" val="187929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191000" y="3429000"/>
            <a:ext cx="4267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10E6643-10E4-4073-8FD3-A80E99FFA72B}" type="datetime1">
              <a:rPr lang="en-US" smtClean="0"/>
              <a:t>1/16/2018</a:t>
            </a:fld>
            <a:endParaRPr lang="en-US"/>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2"/>
          <p:cNvPicPr/>
          <p:nvPr userDrawn="1"/>
        </p:nvPicPr>
        <p:blipFill>
          <a:blip r:embed="rId2"/>
          <a:stretch/>
        </p:blipFill>
        <p:spPr>
          <a:xfrm>
            <a:off x="5589720" y="216720"/>
            <a:ext cx="3263400" cy="647280"/>
          </a:xfrm>
          <a:prstGeom prst="rect">
            <a:avLst/>
          </a:prstGeom>
          <a:ln>
            <a:noFill/>
          </a:ln>
        </p:spPr>
      </p:pic>
      <p:pic>
        <p:nvPicPr>
          <p:cNvPr id="8" name="Picture 2"/>
          <p:cNvPicPr/>
          <p:nvPr userDrawn="1"/>
        </p:nvPicPr>
        <p:blipFill>
          <a:blip r:embed="rId3"/>
          <a:srcRect r="17786" b="11856"/>
          <a:stretch/>
        </p:blipFill>
        <p:spPr>
          <a:xfrm>
            <a:off x="43560" y="3251520"/>
            <a:ext cx="3847320" cy="3093120"/>
          </a:xfrm>
          <a:prstGeom prst="rect">
            <a:avLst/>
          </a:prstGeom>
          <a:ln>
            <a:noFill/>
          </a:ln>
        </p:spPr>
      </p:pic>
    </p:spTree>
    <p:extLst>
      <p:ext uri="{BB962C8B-B14F-4D97-AF65-F5344CB8AC3E}">
        <p14:creationId xmlns:p14="http://schemas.microsoft.com/office/powerpoint/2010/main" val="783226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6889F-70B2-47F3-B1D5-816D268B658C}" type="datetime1">
              <a:rPr lang="en-US" smtClean="0"/>
              <a:t>1/16/2018</a:t>
            </a:fld>
            <a:endParaRPr lang="en-US"/>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8946392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32E7CFE-1F1D-413E-8030-6E88B52E1A90}" type="datetime1">
              <a:rPr lang="en-US" smtClean="0"/>
              <a:t>1/16/2018</a:t>
            </a:fld>
            <a:endParaRPr lang="en-US"/>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8624385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2"/>
          <p:cNvPicPr/>
          <p:nvPr userDrawn="1"/>
        </p:nvPicPr>
        <p:blipFill>
          <a:blip r:embed="rId2"/>
          <a:srcRect t="17910" b="13979"/>
          <a:stretch/>
        </p:blipFill>
        <p:spPr>
          <a:xfrm>
            <a:off x="-2520" y="0"/>
            <a:ext cx="9142560" cy="4669560"/>
          </a:xfrm>
          <a:prstGeom prst="rect">
            <a:avLst/>
          </a:prstGeom>
          <a:ln>
            <a:noFill/>
          </a:ln>
        </p:spPr>
      </p:pic>
      <p:pic>
        <p:nvPicPr>
          <p:cNvPr id="9" name="Picture 2"/>
          <p:cNvPicPr/>
          <p:nvPr userDrawn="1"/>
        </p:nvPicPr>
        <p:blipFill>
          <a:blip r:embed="rId3"/>
          <a:stretch/>
        </p:blipFill>
        <p:spPr>
          <a:xfrm>
            <a:off x="154440" y="142920"/>
            <a:ext cx="3037680" cy="602280"/>
          </a:xfrm>
          <a:prstGeom prst="rect">
            <a:avLst/>
          </a:prstGeom>
          <a:ln>
            <a:noFill/>
          </a:ln>
        </p:spPr>
      </p:pic>
      <p:sp>
        <p:nvSpPr>
          <p:cNvPr id="10" name="CustomShape 4"/>
          <p:cNvSpPr/>
          <p:nvPr userDrawn="1"/>
        </p:nvSpPr>
        <p:spPr>
          <a:xfrm>
            <a:off x="-360" y="4671000"/>
            <a:ext cx="9140400" cy="92160"/>
          </a:xfrm>
          <a:prstGeom prst="rect">
            <a:avLst/>
          </a:prstGeom>
          <a:solidFill>
            <a:srgbClr val="C0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CustomShape 3"/>
          <p:cNvSpPr/>
          <p:nvPr userDrawn="1"/>
        </p:nvSpPr>
        <p:spPr>
          <a:xfrm>
            <a:off x="434520" y="4489200"/>
            <a:ext cx="8325000" cy="211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dirty="0">
                <a:solidFill>
                  <a:srgbClr val="C00000"/>
                </a:solidFill>
                <a:uFill>
                  <a:solidFill>
                    <a:srgbClr val="FFFFFF"/>
                  </a:solidFill>
                </a:uFill>
                <a:latin typeface="Brush Script Std"/>
                <a:ea typeface="ＭＳ Ｐゴシック"/>
              </a:rPr>
              <a:t>THANK YOU</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99870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B36EA7B3-3512-4219-BAE8-A7C7C3DEA2C5}" type="datetime1">
              <a:rPr lang="en-US" smtClean="0"/>
              <a:t>1/16/2018</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3364582357"/>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344FB9BC-114E-4451-84C8-DE5CB361DFF3}" type="datetime1">
              <a:rPr lang="en-US" smtClean="0"/>
              <a:t>1/16/2018</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1696587169"/>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D2913771-1F68-4C2C-800C-4B76E1E94B5D}" type="datetime1">
              <a:rPr lang="en-US" smtClean="0"/>
              <a:t>1/16/2018</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4033131675"/>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22A72-FF0E-4342-B905-3A7C97156870}" type="datetime1">
              <a:rPr lang="en-US" smtClean="0"/>
              <a:t>1/16/2018</a:t>
            </a:fld>
            <a:endParaRPr lang="en-US" dirty="0"/>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051382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20890-7B99-48C9-AAC2-37096CEA035D}" type="datetime1">
              <a:rPr lang="en-US" smtClean="0"/>
              <a:t>1/16/2018</a:t>
            </a:fld>
            <a:endParaRPr lang="en-US"/>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8795108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1B63947-6B98-4918-BBC3-DD008A6955CD}" type="datetime1">
              <a:rPr lang="en-US" smtClean="0"/>
              <a:t>1/16/2018</a:t>
            </a:fld>
            <a:endParaRPr lang="en-US"/>
          </a:p>
        </p:txBody>
      </p:sp>
      <p:sp>
        <p:nvSpPr>
          <p:cNvPr id="6" name="Footer Placeholder 5"/>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342057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510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743199"/>
            <a:ext cx="4040188"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9510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0F611AF9-D125-4911-A121-318C904AEEDD}" type="datetime1">
              <a:rPr lang="en-US" smtClean="0"/>
              <a:t>1/16/2018</a:t>
            </a:fld>
            <a:endParaRPr lang="en-US"/>
          </a:p>
        </p:txBody>
      </p:sp>
      <p:sp>
        <p:nvSpPr>
          <p:cNvPr id="8" name="Footer Placeholder 7"/>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9" name="Slide Number Placeholder 8"/>
          <p:cNvSpPr>
            <a:spLocks noGrp="1"/>
          </p:cNvSpPr>
          <p:nvPr>
            <p:ph type="sldNum" sz="quarter" idx="12"/>
          </p:nvPr>
        </p:nvSpPr>
        <p:spPr/>
        <p:txBody>
          <a:bodyPr/>
          <a:lstStyle/>
          <a:p>
            <a:fld id="{68A5523F-4C95-49F3-8F3F-2B05583CC12F}" type="slidenum">
              <a:rPr lang="en-US" smtClean="0"/>
              <a:t>‹#›</a:t>
            </a:fld>
            <a:endParaRPr lang="en-US"/>
          </a:p>
        </p:txBody>
      </p:sp>
      <p:pic>
        <p:nvPicPr>
          <p:cNvPr id="10"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4250593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1EFE0A-3467-4959-AE0E-B9F7022A9FA9}" type="datetime1">
              <a:rPr lang="en-US" smtClean="0"/>
              <a:t>1/16/2018</a:t>
            </a:fld>
            <a:endParaRPr lang="en-US"/>
          </a:p>
        </p:txBody>
      </p:sp>
      <p:sp>
        <p:nvSpPr>
          <p:cNvPr id="4" name="Footer Placeholder 3"/>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a:t>
            </a:fld>
            <a:endParaRPr lang="en-US"/>
          </a:p>
        </p:txBody>
      </p:sp>
      <p:pic>
        <p:nvPicPr>
          <p:cNvPr id="6"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3306695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0DCBD-F49E-42F3-83B7-F6C9FF485E4E}" type="datetime1">
              <a:rPr lang="en-US" smtClean="0"/>
              <a:t>1/16/2018</a:t>
            </a:fld>
            <a:endParaRPr lang="en-US"/>
          </a:p>
        </p:txBody>
      </p:sp>
      <p:sp>
        <p:nvSpPr>
          <p:cNvPr id="3" name="Footer Placeholder 2"/>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4" name="Slide Number Placeholder 3"/>
          <p:cNvSpPr>
            <a:spLocks noGrp="1"/>
          </p:cNvSpPr>
          <p:nvPr>
            <p:ph type="sldNum" sz="quarter" idx="12"/>
          </p:nvPr>
        </p:nvSpPr>
        <p:spPr/>
        <p:txBody>
          <a:bodyPr/>
          <a:lstStyle/>
          <a:p>
            <a:fld id="{68A5523F-4C95-49F3-8F3F-2B05583CC12F}" type="slidenum">
              <a:rPr lang="en-US" smtClean="0"/>
              <a:t>‹#›</a:t>
            </a:fld>
            <a:endParaRPr lang="en-US"/>
          </a:p>
        </p:txBody>
      </p:sp>
      <p:pic>
        <p:nvPicPr>
          <p:cNvPr id="5"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6403900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9144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1CB0DB-2F70-4F14-90F0-2C328242CE91}" type="datetime1">
              <a:rPr lang="en-US" smtClean="0"/>
              <a:t>1/16/2018</a:t>
            </a:fld>
            <a:endParaRPr lang="en-US"/>
          </a:p>
        </p:txBody>
      </p:sp>
      <p:sp>
        <p:nvSpPr>
          <p:cNvPr id="6" name="Footer Placeholder 5"/>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9"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40892676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71599"/>
            <a:ext cx="5486400" cy="3355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5F43F-6FC8-4D52-AADE-65B11C708A88}" type="datetime1">
              <a:rPr lang="en-US" smtClean="0"/>
              <a:t>1/16/2018</a:t>
            </a:fld>
            <a:endParaRPr lang="en-US"/>
          </a:p>
        </p:txBody>
      </p:sp>
      <p:sp>
        <p:nvSpPr>
          <p:cNvPr id="6" name="Footer Placeholder 5"/>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294668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p:nvPr userDrawn="1"/>
        </p:nvPicPr>
        <p:blipFill>
          <a:blip r:embed="rId17"/>
          <a:stretch/>
        </p:blipFill>
        <p:spPr>
          <a:xfrm>
            <a:off x="0" y="6248520"/>
            <a:ext cx="9142560" cy="608040"/>
          </a:xfrm>
          <a:prstGeom prst="rect">
            <a:avLst/>
          </a:prstGeom>
          <a:ln>
            <a:noFill/>
          </a:ln>
        </p:spPr>
      </p:pic>
      <p:sp>
        <p:nvSpPr>
          <p:cNvPr id="2" name="Title Placeholder 1"/>
          <p:cNvSpPr>
            <a:spLocks noGrp="1"/>
          </p:cNvSpPr>
          <p:nvPr>
            <p:ph type="title"/>
          </p:nvPr>
        </p:nvSpPr>
        <p:spPr>
          <a:xfrm>
            <a:off x="457200" y="1295400"/>
            <a:ext cx="8229600" cy="57943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81200"/>
            <a:ext cx="8229600"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144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5DFEC1D6-53CF-4527-B75A-77D7CAC2B297}" type="datetime1">
              <a:rPr lang="en-US" smtClean="0"/>
              <a:t>1/16/2018</a:t>
            </a:fld>
            <a:endParaRPr lang="en-US" dirty="0"/>
          </a:p>
        </p:txBody>
      </p:sp>
      <p:sp>
        <p:nvSpPr>
          <p:cNvPr id="5" name="Footer Placeholder 4"/>
          <p:cNvSpPr>
            <a:spLocks noGrp="1"/>
          </p:cNvSpPr>
          <p:nvPr>
            <p:ph type="ftr" sz="quarter" idx="3"/>
          </p:nvPr>
        </p:nvSpPr>
        <p:spPr>
          <a:xfrm>
            <a:off x="5791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4"/>
          </p:nvPr>
        </p:nvSpPr>
        <p:spPr>
          <a:xfrm>
            <a:off x="457200" y="6356350"/>
            <a:ext cx="381000" cy="365125"/>
          </a:xfrm>
          <a:prstGeom prst="rect">
            <a:avLst/>
          </a:prstGeom>
        </p:spPr>
        <p:txBody>
          <a:bodyPr vert="horz" lIns="91440" tIns="45720" rIns="91440" bIns="45720" rtlCol="0" anchor="ctr"/>
          <a:lstStyle>
            <a:lvl1pPr algn="r">
              <a:defRPr sz="1200">
                <a:solidFill>
                  <a:schemeClr val="tx1"/>
                </a:solidFill>
              </a:defRPr>
            </a:lvl1pPr>
          </a:lstStyle>
          <a:p>
            <a:fld id="{68A5523F-4C95-49F3-8F3F-2B05583CC12F}" type="slidenum">
              <a:rPr lang="en-US" smtClean="0"/>
              <a:pPr/>
              <a:t>‹#›</a:t>
            </a:fld>
            <a:endParaRPr lang="en-US" dirty="0"/>
          </a:p>
        </p:txBody>
      </p:sp>
    </p:spTree>
    <p:extLst>
      <p:ext uri="{BB962C8B-B14F-4D97-AF65-F5344CB8AC3E}">
        <p14:creationId xmlns:p14="http://schemas.microsoft.com/office/powerpoint/2010/main" val="3496024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Latency_(engineering)" TargetMode="External"/><Relationship Id="rId7" Type="http://schemas.openxmlformats.org/officeDocument/2006/relationships/hyperlink" Target="https://en.wikipedia.org/wiki/Network_administrator"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 Id="rId6" Type="http://schemas.openxmlformats.org/officeDocument/2006/relationships/hyperlink" Target="https://en.wikipedia.org/wiki/Network_topology" TargetMode="External"/><Relationship Id="rId5" Type="http://schemas.openxmlformats.org/officeDocument/2006/relationships/hyperlink" Target="https://en.wikipedia.org/wiki/Computer_security" TargetMode="External"/><Relationship Id="rId4" Type="http://schemas.openxmlformats.org/officeDocument/2006/relationships/hyperlink" Target="https://en.wikipedia.org/wiki/Throughput"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onsistency_(database_systems)" TargetMode="External"/><Relationship Id="rId2" Type="http://schemas.openxmlformats.org/officeDocument/2006/relationships/hyperlink" Target="https://en.wikipedia.org/wiki/Network_partitioning" TargetMode="External"/><Relationship Id="rId1" Type="http://schemas.openxmlformats.org/officeDocument/2006/relationships/slideLayout" Target="../slideLayouts/slideLayout2.xml"/><Relationship Id="rId4" Type="http://schemas.openxmlformats.org/officeDocument/2006/relationships/hyperlink" Target="https://en.wikipedia.org/wiki/Availabilit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CSH3J3</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SISTEM PARALEL DAN TERDISTRIBUSI</a:t>
            </a:r>
            <a:endParaRPr lang="en-US" dirty="0">
              <a:latin typeface="Times New Roman" pitchFamily="18" charset="0"/>
              <a:cs typeface="Times New Roman" pitchFamily="18" charset="0"/>
            </a:endParaRPr>
          </a:p>
        </p:txBody>
      </p:sp>
      <p:sp>
        <p:nvSpPr>
          <p:cNvPr id="8" name="Title 9"/>
          <p:cNvSpPr txBox="1">
            <a:spLocks/>
          </p:cNvSpPr>
          <p:nvPr/>
        </p:nvSpPr>
        <p:spPr bwMode="auto">
          <a:xfrm>
            <a:off x="3786187" y="3450467"/>
            <a:ext cx="4757737" cy="163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90000"/>
              </a:lnSpc>
              <a:spcBef>
                <a:spcPct val="0"/>
              </a:spcBef>
              <a:spcAft>
                <a:spcPct val="0"/>
              </a:spcAft>
              <a:defRPr sz="2800" b="1" kern="1200">
                <a:solidFill>
                  <a:schemeClr val="tx1"/>
                </a:solidFill>
                <a:latin typeface="+mn-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MATERI 1: </a:t>
            </a:r>
            <a:r>
              <a:rPr lang="en-US" sz="3200" b="0" dirty="0">
                <a:ln w="0"/>
                <a:effectLst>
                  <a:reflection blurRad="6350" stA="53000" endA="300" endPos="35500" dir="5400000" sy="-90000" algn="bl" rotWithShape="0"/>
                </a:effectLst>
                <a:latin typeface="Times New Roman" pitchFamily="18" charset="0"/>
                <a:cs typeface="Times New Roman" pitchFamily="18" charset="0"/>
              </a:rPr>
              <a:t/>
            </a:r>
            <a:br>
              <a:rPr lang="en-US" sz="3200" b="0" dirty="0">
                <a:ln w="0"/>
                <a:effectLst>
                  <a:reflection blurRad="6350" stA="53000" endA="300" endPos="35500" dir="5400000" sy="-90000" algn="bl" rotWithShape="0"/>
                </a:effectLst>
                <a:latin typeface="Times New Roman" pitchFamily="18" charset="0"/>
                <a:cs typeface="Times New Roman" pitchFamily="18" charset="0"/>
              </a:rPr>
            </a:b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 </a:t>
            </a:r>
            <a:r>
              <a:rPr lang="en-US" sz="3200" b="0" dirty="0" err="1" smtClean="0">
                <a:ln w="0"/>
                <a:effectLst>
                  <a:reflection blurRad="6350" stA="53000" endA="300" endPos="35500" dir="5400000" sy="-90000" algn="bl" rotWithShape="0"/>
                </a:effectLst>
                <a:latin typeface="Times New Roman" pitchFamily="18" charset="0"/>
                <a:cs typeface="Times New Roman" pitchFamily="18" charset="0"/>
              </a:rPr>
              <a:t>Perkenalan</a:t>
            </a:r>
            <a:endParaRPr lang="en-US" sz="3200" b="0" dirty="0" smtClean="0">
              <a:ln w="0"/>
              <a:effectLst>
                <a:reflection blurRad="6350" stA="53000" endA="300" endPos="35500" dir="5400000" sy="-90000" algn="bl" rotWithShape="0"/>
              </a:effectLst>
              <a:latin typeface="Times New Roman" pitchFamily="18" charset="0"/>
              <a:cs typeface="Times New Roman" pitchFamily="18" charset="0"/>
            </a:endParaRPr>
          </a:p>
          <a:p>
            <a:pPr algn="r"/>
            <a:r>
              <a:rPr lang="en-ID" sz="3200" b="0" dirty="0" smtClean="0">
                <a:ln w="0"/>
                <a:effectLst>
                  <a:reflection blurRad="6350" stA="53000" endA="300" endPos="35500" dir="5400000" sy="-90000" algn="bl" rotWithShape="0"/>
                </a:effectLst>
                <a:latin typeface="Times New Roman" pitchFamily="18" charset="0"/>
                <a:cs typeface="Times New Roman" pitchFamily="18" charset="0"/>
              </a:rPr>
              <a:t>- </a:t>
            </a:r>
            <a:r>
              <a:rPr lang="en-ID" sz="3200" b="0" dirty="0" err="1" smtClean="0">
                <a:ln w="0"/>
                <a:effectLst>
                  <a:reflection blurRad="6350" stA="53000" endA="300" endPos="35500" dir="5400000" sy="-90000" algn="bl" rotWithShape="0"/>
                </a:effectLst>
                <a:latin typeface="Times New Roman" pitchFamily="18" charset="0"/>
                <a:cs typeface="Times New Roman" pitchFamily="18" charset="0"/>
              </a:rPr>
              <a:t>Pengantar</a:t>
            </a:r>
            <a:r>
              <a:rPr lang="en-ID" sz="3200" b="0" dirty="0" smtClean="0">
                <a:ln w="0"/>
                <a:effectLst>
                  <a:reflection blurRad="6350" stA="53000" endA="300" endPos="35500" dir="5400000" sy="-90000" algn="bl" rotWithShape="0"/>
                </a:effectLst>
                <a:latin typeface="Times New Roman" pitchFamily="18" charset="0"/>
                <a:cs typeface="Times New Roman" pitchFamily="18" charset="0"/>
              </a:rPr>
              <a:t> </a:t>
            </a:r>
            <a:r>
              <a:rPr lang="en-ID" sz="3200" b="0" dirty="0" err="1" smtClean="0">
                <a:ln w="0"/>
                <a:effectLst>
                  <a:reflection blurRad="6350" stA="53000" endA="300" endPos="35500" dir="5400000" sy="-90000" algn="bl" rotWithShape="0"/>
                </a:effectLst>
                <a:latin typeface="Times New Roman" pitchFamily="18" charset="0"/>
                <a:cs typeface="Times New Roman" pitchFamily="18" charset="0"/>
              </a:rPr>
              <a:t>Sistem</a:t>
            </a:r>
            <a:r>
              <a:rPr lang="en-ID" sz="3200" b="0" dirty="0" smtClean="0">
                <a:ln w="0"/>
                <a:effectLst>
                  <a:reflection blurRad="6350" stA="53000" endA="300" endPos="35500" dir="5400000" sy="-90000" algn="bl" rotWithShape="0"/>
                </a:effectLst>
                <a:latin typeface="Times New Roman" pitchFamily="18" charset="0"/>
                <a:cs typeface="Times New Roman" pitchFamily="18" charset="0"/>
              </a:rPr>
              <a:t> </a:t>
            </a:r>
            <a:r>
              <a:rPr lang="en-ID" sz="3200" b="0" dirty="0" err="1" smtClean="0">
                <a:ln w="0"/>
                <a:effectLst>
                  <a:reflection blurRad="6350" stA="53000" endA="300" endPos="35500" dir="5400000" sy="-90000" algn="bl" rotWithShape="0"/>
                </a:effectLst>
                <a:latin typeface="Times New Roman" pitchFamily="18" charset="0"/>
                <a:cs typeface="Times New Roman" pitchFamily="18" charset="0"/>
              </a:rPr>
              <a:t>Terdistribusi</a:t>
            </a:r>
            <a:endParaRPr lang="en-US" sz="3200" b="0" dirty="0">
              <a:ln w="0"/>
              <a:effectLst>
                <a:reflection blurRad="6350" stA="53000" endA="300" endPos="35500" dir="5400000" sy="-90000" algn="bl" rotWithShape="0"/>
              </a:effectLst>
              <a:latin typeface="Times New Roman" pitchFamily="18" charset="0"/>
              <a:cs typeface="Times New Roman" pitchFamily="18" charset="0"/>
            </a:endParaRPr>
          </a:p>
        </p:txBody>
      </p:sp>
      <p:sp>
        <p:nvSpPr>
          <p:cNvPr id="2" name="Date Placeholder 1"/>
          <p:cNvSpPr>
            <a:spLocks noGrp="1"/>
          </p:cNvSpPr>
          <p:nvPr>
            <p:ph type="dt" sz="half" idx="14"/>
          </p:nvPr>
        </p:nvSpPr>
        <p:spPr/>
        <p:txBody>
          <a:bodyPr/>
          <a:lstStyle/>
          <a:p>
            <a:pPr>
              <a:defRPr/>
            </a:pPr>
            <a:fld id="{01D6E237-F219-445B-BC71-36CEFF3D13B5}" type="datetime1">
              <a:rPr lang="en-US" smtClean="0"/>
              <a:t>1/16/2018</a:t>
            </a:fld>
            <a:endParaRPr lang="en-US" dirty="0"/>
          </a:p>
        </p:txBody>
      </p:sp>
      <p:sp>
        <p:nvSpPr>
          <p:cNvPr id="3" name="Slide Number Placeholder 2"/>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Tree>
    <p:extLst>
      <p:ext uri="{BB962C8B-B14F-4D97-AF65-F5344CB8AC3E}">
        <p14:creationId xmlns:p14="http://schemas.microsoft.com/office/powerpoint/2010/main" val="167618381"/>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Tubes</a:t>
            </a:r>
            <a:endParaRPr lang="en-US" dirty="0"/>
          </a:p>
        </p:txBody>
      </p:sp>
      <p:sp>
        <p:nvSpPr>
          <p:cNvPr id="2" name="Content Placeholder 1"/>
          <p:cNvSpPr>
            <a:spLocks noGrp="1"/>
          </p:cNvSpPr>
          <p:nvPr>
            <p:ph idx="1"/>
          </p:nvPr>
        </p:nvSpPr>
        <p:spPr/>
        <p:txBody>
          <a:bodyPr/>
          <a:lstStyle/>
          <a:p>
            <a:pPr algn="just"/>
            <a:r>
              <a:rPr lang="en-US" dirty="0" smtClean="0"/>
              <a:t>“Full version” </a:t>
            </a:r>
            <a:r>
              <a:rPr lang="en-US" dirty="0" err="1" smtClean="0"/>
              <a:t>dari</a:t>
            </a:r>
            <a:r>
              <a:rPr lang="en-US" dirty="0" smtClean="0"/>
              <a:t> </a:t>
            </a:r>
            <a:r>
              <a:rPr lang="en-US" dirty="0" err="1" smtClean="0"/>
              <a:t>tugas-tugas</a:t>
            </a:r>
            <a:endParaRPr lang="en-US" dirty="0" smtClean="0"/>
          </a:p>
          <a:p>
            <a:pPr algn="just"/>
            <a:r>
              <a:rPr lang="en-US" dirty="0" err="1" smtClean="0"/>
              <a:t>Tidak</a:t>
            </a:r>
            <a:r>
              <a:rPr lang="en-US" dirty="0" smtClean="0"/>
              <a:t> </a:t>
            </a:r>
            <a:r>
              <a:rPr lang="en-US" dirty="0" err="1" smtClean="0"/>
              <a:t>semua</a:t>
            </a:r>
            <a:r>
              <a:rPr lang="en-US" dirty="0" smtClean="0"/>
              <a:t> </a:t>
            </a:r>
            <a:r>
              <a:rPr lang="en-US" dirty="0" err="1" smtClean="0"/>
              <a:t>kelompok</a:t>
            </a:r>
            <a:r>
              <a:rPr lang="en-US" dirty="0" smtClean="0"/>
              <a:t> </a:t>
            </a:r>
            <a:r>
              <a:rPr lang="en-US" dirty="0" err="1" smtClean="0"/>
              <a:t>presentasi</a:t>
            </a:r>
            <a:endParaRPr lang="en-US" dirty="0" smtClean="0"/>
          </a:p>
          <a:p>
            <a:pPr algn="just"/>
            <a:r>
              <a:rPr lang="en-US" dirty="0" err="1" smtClean="0"/>
              <a:t>Jika</a:t>
            </a:r>
            <a:r>
              <a:rPr lang="en-US" dirty="0" smtClean="0"/>
              <a:t> </a:t>
            </a:r>
            <a:r>
              <a:rPr lang="en-US" dirty="0" err="1" smtClean="0"/>
              <a:t>bisa</a:t>
            </a:r>
            <a:r>
              <a:rPr lang="en-US" dirty="0" smtClean="0"/>
              <a:t> </a:t>
            </a:r>
            <a:r>
              <a:rPr lang="en-US" dirty="0" err="1" smtClean="0"/>
              <a:t>ditunjukkan</a:t>
            </a:r>
            <a:r>
              <a:rPr lang="en-US" dirty="0" smtClean="0"/>
              <a:t> </a:t>
            </a:r>
            <a:r>
              <a:rPr lang="en-US" dirty="0" err="1" smtClean="0"/>
              <a:t>bahwa</a:t>
            </a:r>
            <a:r>
              <a:rPr lang="en-US" dirty="0" smtClean="0"/>
              <a:t> </a:t>
            </a:r>
            <a:r>
              <a:rPr lang="en-US" dirty="0" err="1" smtClean="0"/>
              <a:t>sistem</a:t>
            </a:r>
            <a:r>
              <a:rPr lang="en-US" dirty="0" smtClean="0"/>
              <a:t> </a:t>
            </a:r>
            <a:r>
              <a:rPr lang="en-US" dirty="0" err="1" smtClean="0"/>
              <a:t>berjalan</a:t>
            </a:r>
            <a:r>
              <a:rPr lang="en-US" dirty="0" smtClean="0"/>
              <a:t> </a:t>
            </a:r>
            <a:r>
              <a:rPr lang="en-US" dirty="0" err="1" smtClean="0"/>
              <a:t>dan</a:t>
            </a:r>
            <a:r>
              <a:rPr lang="en-US" dirty="0" smtClean="0"/>
              <a:t> </a:t>
            </a:r>
            <a:r>
              <a:rPr lang="en-US" dirty="0" err="1" smtClean="0"/>
              <a:t>mempunyai</a:t>
            </a:r>
            <a:r>
              <a:rPr lang="en-US" dirty="0" smtClean="0"/>
              <a:t> </a:t>
            </a:r>
            <a:r>
              <a:rPr lang="en-US" dirty="0" err="1" smtClean="0"/>
              <a:t>dokumentasi</a:t>
            </a:r>
            <a:r>
              <a:rPr lang="en-US" dirty="0" smtClean="0"/>
              <a:t>/</a:t>
            </a:r>
            <a:r>
              <a:rPr lang="en-US" dirty="0" err="1" smtClean="0"/>
              <a:t>laporan</a:t>
            </a:r>
            <a:r>
              <a:rPr lang="en-US" dirty="0" smtClean="0"/>
              <a:t> yang </a:t>
            </a:r>
            <a:r>
              <a:rPr lang="en-US" dirty="0" err="1" smtClean="0"/>
              <a:t>bagus</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presentasi</a:t>
            </a:r>
            <a:endParaRPr lang="en-US" dirty="0"/>
          </a:p>
        </p:txBody>
      </p:sp>
      <p:sp>
        <p:nvSpPr>
          <p:cNvPr id="4" name="Date Placeholder 3"/>
          <p:cNvSpPr>
            <a:spLocks noGrp="1"/>
          </p:cNvSpPr>
          <p:nvPr>
            <p:ph type="dt" sz="half" idx="10"/>
          </p:nvPr>
        </p:nvSpPr>
        <p:spPr/>
        <p:txBody>
          <a:bodyPr/>
          <a:lstStyle/>
          <a:p>
            <a:pPr>
              <a:defRPr/>
            </a:pPr>
            <a:fld id="{395EA112-E9D7-4910-BF94-576435B51099}"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10</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13708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Index </a:t>
            </a:r>
            <a:r>
              <a:rPr lang="en-US" dirty="0" err="1" smtClean="0"/>
              <a:t>Nilai</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05146900"/>
              </p:ext>
            </p:extLst>
          </p:nvPr>
        </p:nvGraphicFramePr>
        <p:xfrm>
          <a:off x="457200" y="1981200"/>
          <a:ext cx="8229600" cy="2966720"/>
        </p:xfrm>
        <a:graphic>
          <a:graphicData uri="http://schemas.openxmlformats.org/drawingml/2006/table">
            <a:tbl>
              <a:tblPr firstRow="1" bandRow="1">
                <a:tableStyleId>{21E4AEA4-8DFA-4A89-87EB-49C32662AFE0}</a:tableStyleId>
              </a:tblPr>
              <a:tblGrid>
                <a:gridCol w="4114800"/>
                <a:gridCol w="4114800"/>
              </a:tblGrid>
              <a:tr h="370840">
                <a:tc>
                  <a:txBody>
                    <a:bodyPr/>
                    <a:lstStyle/>
                    <a:p>
                      <a:pPr algn="ctr"/>
                      <a:r>
                        <a:rPr lang="en-ID" dirty="0" err="1" smtClean="0"/>
                        <a:t>Nilai</a:t>
                      </a:r>
                      <a:endParaRPr lang="en-US" dirty="0"/>
                    </a:p>
                  </a:txBody>
                  <a:tcPr marL="90377" marR="90377" anchor="ctr"/>
                </a:tc>
                <a:tc>
                  <a:txBody>
                    <a:bodyPr/>
                    <a:lstStyle/>
                    <a:p>
                      <a:pPr algn="ctr"/>
                      <a:r>
                        <a:rPr lang="en-ID" dirty="0" smtClean="0"/>
                        <a:t>Grade</a:t>
                      </a:r>
                      <a:endParaRPr lang="en-US" dirty="0"/>
                    </a:p>
                  </a:txBody>
                  <a:tcPr marL="90377" marR="90377" anchor="ctr"/>
                </a:tc>
              </a:tr>
              <a:tr h="370840">
                <a:tc>
                  <a:txBody>
                    <a:bodyPr/>
                    <a:lstStyle/>
                    <a:p>
                      <a:pPr algn="ctr"/>
                      <a:r>
                        <a:rPr lang="en-ID" dirty="0" smtClean="0"/>
                        <a:t>A</a:t>
                      </a:r>
                      <a:endParaRPr lang="en-US" dirty="0"/>
                    </a:p>
                  </a:txBody>
                  <a:tcPr marL="90377" marR="90377" anchor="ctr"/>
                </a:tc>
                <a:tc>
                  <a:txBody>
                    <a:bodyPr/>
                    <a:lstStyle/>
                    <a:p>
                      <a:pPr algn="ctr"/>
                      <a:r>
                        <a:rPr lang="en-ID" dirty="0" smtClean="0">
                          <a:latin typeface="Courier New" panose="02070309020205020404" pitchFamily="49" charset="0"/>
                          <a:cs typeface="Courier New" panose="02070309020205020404" pitchFamily="49" charset="0"/>
                        </a:rPr>
                        <a:t> 80.01 – 100</a:t>
                      </a:r>
                      <a:endParaRPr lang="en-US" dirty="0">
                        <a:latin typeface="Courier New" panose="02070309020205020404" pitchFamily="49" charset="0"/>
                        <a:cs typeface="Courier New" panose="02070309020205020404" pitchFamily="49" charset="0"/>
                      </a:endParaRPr>
                    </a:p>
                  </a:txBody>
                  <a:tcPr marL="90377" marR="90377" anchor="ctr"/>
                </a:tc>
              </a:tr>
              <a:tr h="370840">
                <a:tc>
                  <a:txBody>
                    <a:bodyPr/>
                    <a:lstStyle/>
                    <a:p>
                      <a:pPr algn="ctr"/>
                      <a:r>
                        <a:rPr lang="en-ID" dirty="0" smtClean="0"/>
                        <a:t>AB</a:t>
                      </a:r>
                      <a:endParaRPr lang="en-US" dirty="0"/>
                    </a:p>
                  </a:txBody>
                  <a:tcPr marL="90377" marR="90377" anchor="ctr"/>
                </a:tc>
                <a:tc>
                  <a:txBody>
                    <a:bodyPr/>
                    <a:lstStyle/>
                    <a:p>
                      <a:pPr algn="ctr"/>
                      <a:r>
                        <a:rPr lang="en-ID" dirty="0" smtClean="0">
                          <a:latin typeface="Courier New" panose="02070309020205020404" pitchFamily="49" charset="0"/>
                          <a:cs typeface="Courier New" panose="02070309020205020404" pitchFamily="49" charset="0"/>
                        </a:rPr>
                        <a:t>70.01</a:t>
                      </a:r>
                      <a:r>
                        <a:rPr lang="en-ID" baseline="0" dirty="0" smtClean="0">
                          <a:latin typeface="Courier New" panose="02070309020205020404" pitchFamily="49" charset="0"/>
                          <a:cs typeface="Courier New" panose="02070309020205020404" pitchFamily="49" charset="0"/>
                        </a:rPr>
                        <a:t> – 80</a:t>
                      </a:r>
                      <a:endParaRPr lang="en-US" dirty="0">
                        <a:latin typeface="Courier New" panose="02070309020205020404" pitchFamily="49" charset="0"/>
                        <a:cs typeface="Courier New" panose="02070309020205020404" pitchFamily="49" charset="0"/>
                      </a:endParaRPr>
                    </a:p>
                  </a:txBody>
                  <a:tcPr marL="90377" marR="90377" anchor="ctr"/>
                </a:tc>
              </a:tr>
              <a:tr h="370840">
                <a:tc>
                  <a:txBody>
                    <a:bodyPr/>
                    <a:lstStyle/>
                    <a:p>
                      <a:pPr algn="ctr"/>
                      <a:r>
                        <a:rPr lang="en-ID" dirty="0" smtClean="0"/>
                        <a:t>B</a:t>
                      </a:r>
                      <a:endParaRPr lang="en-US" dirty="0"/>
                    </a:p>
                  </a:txBody>
                  <a:tcPr marL="90377" marR="90377" anchor="ctr"/>
                </a:tc>
                <a:tc>
                  <a:txBody>
                    <a:bodyPr/>
                    <a:lstStyle/>
                    <a:p>
                      <a:pPr algn="ctr"/>
                      <a:r>
                        <a:rPr lang="en-ID" dirty="0" smtClean="0">
                          <a:latin typeface="Courier New" panose="02070309020205020404" pitchFamily="49" charset="0"/>
                          <a:cs typeface="Courier New" panose="02070309020205020404" pitchFamily="49" charset="0"/>
                        </a:rPr>
                        <a:t>65.01 – 70</a:t>
                      </a:r>
                      <a:endParaRPr lang="en-US" dirty="0">
                        <a:latin typeface="Courier New" panose="02070309020205020404" pitchFamily="49" charset="0"/>
                        <a:cs typeface="Courier New" panose="02070309020205020404" pitchFamily="49" charset="0"/>
                      </a:endParaRPr>
                    </a:p>
                  </a:txBody>
                  <a:tcPr marL="90377" marR="90377" anchor="ctr"/>
                </a:tc>
              </a:tr>
              <a:tr h="370840">
                <a:tc>
                  <a:txBody>
                    <a:bodyPr/>
                    <a:lstStyle/>
                    <a:p>
                      <a:pPr algn="ctr"/>
                      <a:r>
                        <a:rPr lang="en-ID" dirty="0" smtClean="0"/>
                        <a:t>BC</a:t>
                      </a:r>
                      <a:endParaRPr lang="en-US" dirty="0"/>
                    </a:p>
                  </a:txBody>
                  <a:tcPr marL="90377" marR="90377" anchor="ctr"/>
                </a:tc>
                <a:tc>
                  <a:txBody>
                    <a:bodyPr/>
                    <a:lstStyle/>
                    <a:p>
                      <a:pPr algn="ctr"/>
                      <a:r>
                        <a:rPr lang="en-ID" dirty="0" smtClean="0">
                          <a:latin typeface="Courier New" panose="02070309020205020404" pitchFamily="49" charset="0"/>
                          <a:cs typeface="Courier New" panose="02070309020205020404" pitchFamily="49" charset="0"/>
                        </a:rPr>
                        <a:t>60.01 – 65</a:t>
                      </a:r>
                      <a:endParaRPr lang="en-US" dirty="0">
                        <a:latin typeface="Courier New" panose="02070309020205020404" pitchFamily="49" charset="0"/>
                        <a:cs typeface="Courier New" panose="02070309020205020404" pitchFamily="49" charset="0"/>
                      </a:endParaRPr>
                    </a:p>
                  </a:txBody>
                  <a:tcPr marL="90377" marR="90377" anchor="ctr"/>
                </a:tc>
              </a:tr>
              <a:tr h="370840">
                <a:tc>
                  <a:txBody>
                    <a:bodyPr/>
                    <a:lstStyle/>
                    <a:p>
                      <a:pPr algn="ctr"/>
                      <a:r>
                        <a:rPr lang="en-ID" dirty="0" smtClean="0"/>
                        <a:t>C</a:t>
                      </a:r>
                      <a:endParaRPr lang="en-US" dirty="0"/>
                    </a:p>
                  </a:txBody>
                  <a:tcPr marL="90377" marR="90377" anchor="ctr"/>
                </a:tc>
                <a:tc>
                  <a:txBody>
                    <a:bodyPr/>
                    <a:lstStyle/>
                    <a:p>
                      <a:pPr algn="ctr"/>
                      <a:r>
                        <a:rPr lang="en-ID" dirty="0" smtClean="0">
                          <a:latin typeface="Courier New" panose="02070309020205020404" pitchFamily="49" charset="0"/>
                          <a:cs typeface="Courier New" panose="02070309020205020404" pitchFamily="49" charset="0"/>
                        </a:rPr>
                        <a:t>50.01 – 60</a:t>
                      </a:r>
                      <a:endParaRPr lang="en-US" dirty="0">
                        <a:latin typeface="Courier New" panose="02070309020205020404" pitchFamily="49" charset="0"/>
                        <a:cs typeface="Courier New" panose="02070309020205020404" pitchFamily="49" charset="0"/>
                      </a:endParaRPr>
                    </a:p>
                  </a:txBody>
                  <a:tcPr marL="90377" marR="90377" anchor="ctr"/>
                </a:tc>
              </a:tr>
              <a:tr h="370840">
                <a:tc>
                  <a:txBody>
                    <a:bodyPr/>
                    <a:lstStyle/>
                    <a:p>
                      <a:pPr algn="ctr"/>
                      <a:r>
                        <a:rPr lang="en-ID" dirty="0" smtClean="0"/>
                        <a:t>D</a:t>
                      </a:r>
                      <a:endParaRPr lang="en-US" dirty="0"/>
                    </a:p>
                  </a:txBody>
                  <a:tcPr marL="90377" marR="90377" anchor="ctr"/>
                </a:tc>
                <a:tc>
                  <a:txBody>
                    <a:bodyPr/>
                    <a:lstStyle/>
                    <a:p>
                      <a:pPr algn="ctr"/>
                      <a:r>
                        <a:rPr lang="en-ID" dirty="0" smtClean="0">
                          <a:latin typeface="Courier New" panose="02070309020205020404" pitchFamily="49" charset="0"/>
                          <a:cs typeface="Courier New" panose="02070309020205020404" pitchFamily="49" charset="0"/>
                        </a:rPr>
                        <a:t>40.01 – 50</a:t>
                      </a:r>
                      <a:endParaRPr lang="en-US" dirty="0">
                        <a:latin typeface="Courier New" panose="02070309020205020404" pitchFamily="49" charset="0"/>
                        <a:cs typeface="Courier New" panose="02070309020205020404" pitchFamily="49" charset="0"/>
                      </a:endParaRPr>
                    </a:p>
                  </a:txBody>
                  <a:tcPr marL="90377" marR="90377" anchor="ctr"/>
                </a:tc>
              </a:tr>
              <a:tr h="370840">
                <a:tc>
                  <a:txBody>
                    <a:bodyPr/>
                    <a:lstStyle/>
                    <a:p>
                      <a:pPr algn="ctr"/>
                      <a:r>
                        <a:rPr lang="en-ID" dirty="0" smtClean="0"/>
                        <a:t>E</a:t>
                      </a:r>
                      <a:endParaRPr lang="en-US" dirty="0"/>
                    </a:p>
                  </a:txBody>
                  <a:tcPr marL="90377" marR="90377" anchor="ctr"/>
                </a:tc>
                <a:tc>
                  <a:txBody>
                    <a:bodyPr/>
                    <a:lstStyle/>
                    <a:p>
                      <a:pPr algn="ctr"/>
                      <a:r>
                        <a:rPr lang="en-ID" dirty="0" smtClean="0">
                          <a:latin typeface="Courier New" panose="02070309020205020404" pitchFamily="49" charset="0"/>
                          <a:cs typeface="Courier New" panose="02070309020205020404" pitchFamily="49" charset="0"/>
                        </a:rPr>
                        <a:t>    0 - 40</a:t>
                      </a:r>
                      <a:endParaRPr lang="en-US" dirty="0">
                        <a:latin typeface="Courier New" panose="02070309020205020404" pitchFamily="49" charset="0"/>
                        <a:cs typeface="Courier New" panose="02070309020205020404" pitchFamily="49" charset="0"/>
                      </a:endParaRPr>
                    </a:p>
                  </a:txBody>
                  <a:tcPr marL="90377" marR="90377" anchor="ctr"/>
                </a:tc>
              </a:tr>
            </a:tbl>
          </a:graphicData>
        </a:graphic>
      </p:graphicFrame>
      <p:sp>
        <p:nvSpPr>
          <p:cNvPr id="4" name="Date Placeholder 3"/>
          <p:cNvSpPr>
            <a:spLocks noGrp="1"/>
          </p:cNvSpPr>
          <p:nvPr>
            <p:ph type="dt" sz="half" idx="10"/>
          </p:nvPr>
        </p:nvSpPr>
        <p:spPr/>
        <p:txBody>
          <a:bodyPr/>
          <a:lstStyle/>
          <a:p>
            <a:pPr>
              <a:defRPr/>
            </a:pPr>
            <a:fld id="{F295D9C8-D389-4967-B4E3-FD915A4DE47D}"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11</a:t>
            </a:fld>
            <a:endParaRPr lang="en-US" dirty="0"/>
          </a:p>
        </p:txBody>
      </p:sp>
      <p:sp>
        <p:nvSpPr>
          <p:cNvPr id="2" name="Rectangle 1"/>
          <p:cNvSpPr/>
          <p:nvPr/>
        </p:nvSpPr>
        <p:spPr>
          <a:xfrm>
            <a:off x="389908" y="5142268"/>
            <a:ext cx="8368816" cy="923330"/>
          </a:xfrm>
          <a:prstGeom prst="rect">
            <a:avLst/>
          </a:prstGeom>
        </p:spPr>
        <p:txBody>
          <a:bodyPr wrap="square">
            <a:spAutoFit/>
          </a:bodyPr>
          <a:lstStyle/>
          <a:p>
            <a:pPr marL="285750" indent="-285750">
              <a:buFont typeface="Arial" pitchFamily="34" charset="0"/>
              <a:buChar char="•"/>
            </a:pPr>
            <a:r>
              <a:rPr lang="en-US" dirty="0" err="1"/>
              <a:t>Selisih</a:t>
            </a:r>
            <a:r>
              <a:rPr lang="en-US" dirty="0"/>
              <a:t> 0.5 </a:t>
            </a:r>
            <a:r>
              <a:rPr lang="en-US" dirty="0" err="1"/>
              <a:t>dengan</a:t>
            </a:r>
            <a:r>
              <a:rPr lang="en-US" dirty="0"/>
              <a:t> index </a:t>
            </a:r>
            <a:r>
              <a:rPr lang="en-US" dirty="0" err="1"/>
              <a:t>diatasnya</a:t>
            </a:r>
            <a:r>
              <a:rPr lang="en-US" dirty="0"/>
              <a:t> </a:t>
            </a:r>
            <a:r>
              <a:rPr lang="en-US" dirty="0" err="1"/>
              <a:t>akan</a:t>
            </a:r>
            <a:r>
              <a:rPr lang="en-US" dirty="0"/>
              <a:t> </a:t>
            </a:r>
            <a:r>
              <a:rPr lang="en-US" dirty="0" err="1"/>
              <a:t>otomatis</a:t>
            </a:r>
            <a:r>
              <a:rPr lang="en-US" dirty="0"/>
              <a:t> </a:t>
            </a:r>
            <a:r>
              <a:rPr lang="en-US" dirty="0" err="1" smtClean="0"/>
              <a:t>dinaikkan</a:t>
            </a:r>
            <a:endParaRPr lang="en-US" dirty="0" smtClean="0"/>
          </a:p>
          <a:p>
            <a:pPr marL="285750" indent="-285750">
              <a:buFont typeface="Arial" pitchFamily="34" charset="0"/>
              <a:buChar char="•"/>
            </a:pPr>
            <a:r>
              <a:rPr lang="en-US" dirty="0" err="1"/>
              <a:t>Nilai</a:t>
            </a:r>
            <a:r>
              <a:rPr lang="en-US" dirty="0"/>
              <a:t> </a:t>
            </a:r>
            <a:r>
              <a:rPr lang="en-US" dirty="0" err="1"/>
              <a:t>bersifat</a:t>
            </a:r>
            <a:r>
              <a:rPr lang="en-US" dirty="0"/>
              <a:t> </a:t>
            </a:r>
            <a:r>
              <a:rPr lang="en-US" dirty="0" err="1"/>
              <a:t>tidak</a:t>
            </a:r>
            <a:r>
              <a:rPr lang="en-US" dirty="0"/>
              <a:t> </a:t>
            </a:r>
            <a:r>
              <a:rPr lang="en-US" dirty="0" err="1"/>
              <a:t>rahasia</a:t>
            </a:r>
            <a:r>
              <a:rPr lang="en-US" dirty="0"/>
              <a:t>: </a:t>
            </a:r>
            <a:r>
              <a:rPr lang="en-US" dirty="0" err="1"/>
              <a:t>nama</a:t>
            </a:r>
            <a:r>
              <a:rPr lang="en-US" dirty="0"/>
              <a:t>, NIM </a:t>
            </a:r>
            <a:r>
              <a:rPr lang="en-US" dirty="0" err="1"/>
              <a:t>dan</a:t>
            </a:r>
            <a:r>
              <a:rPr lang="en-US" dirty="0"/>
              <a:t> </a:t>
            </a:r>
            <a:r>
              <a:rPr lang="en-US" dirty="0" err="1"/>
              <a:t>nilai</a:t>
            </a:r>
            <a:r>
              <a:rPr lang="en-US" dirty="0"/>
              <a:t> </a:t>
            </a:r>
            <a:r>
              <a:rPr lang="en-US" dirty="0" err="1"/>
              <a:t>dapat</a:t>
            </a:r>
            <a:r>
              <a:rPr lang="en-US" dirty="0"/>
              <a:t/>
            </a:r>
            <a:br>
              <a:rPr lang="en-US" dirty="0"/>
            </a:br>
            <a:r>
              <a:rPr lang="en-US" dirty="0" err="1"/>
              <a:t>diakses</a:t>
            </a:r>
            <a:r>
              <a:rPr lang="en-US" dirty="0"/>
              <a:t> </a:t>
            </a:r>
            <a:r>
              <a:rPr lang="en-US" dirty="0" err="1"/>
              <a:t>secara</a:t>
            </a:r>
            <a:r>
              <a:rPr lang="en-US" dirty="0"/>
              <a:t> </a:t>
            </a:r>
            <a:r>
              <a:rPr lang="en-US" dirty="0" err="1" smtClean="0"/>
              <a:t>umum</a:t>
            </a:r>
            <a:endParaRPr lang="en-US" dirty="0"/>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38976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Kecurangan</a:t>
            </a:r>
            <a:r>
              <a:rPr lang="en-US" dirty="0" smtClean="0"/>
              <a:t> </a:t>
            </a:r>
            <a:r>
              <a:rPr lang="en-US" dirty="0" err="1" smtClean="0"/>
              <a:t>Akademik</a:t>
            </a:r>
            <a:endParaRPr lang="en-US" dirty="0"/>
          </a:p>
        </p:txBody>
      </p:sp>
      <p:sp>
        <p:nvSpPr>
          <p:cNvPr id="2" name="Content Placeholder 1"/>
          <p:cNvSpPr>
            <a:spLocks noGrp="1"/>
          </p:cNvSpPr>
          <p:nvPr>
            <p:ph idx="1"/>
          </p:nvPr>
        </p:nvSpPr>
        <p:spPr/>
        <p:txBody>
          <a:bodyPr/>
          <a:lstStyle/>
          <a:p>
            <a:r>
              <a:rPr lang="en-ID" dirty="0" err="1"/>
              <a:t>Ketahuan</a:t>
            </a:r>
            <a:r>
              <a:rPr lang="en-ID" dirty="0"/>
              <a:t> </a:t>
            </a:r>
            <a:r>
              <a:rPr lang="en-ID" dirty="0" err="1" smtClean="0"/>
              <a:t>plagiat</a:t>
            </a:r>
            <a:r>
              <a:rPr lang="en-ID" dirty="0" smtClean="0"/>
              <a:t>/</a:t>
            </a:r>
            <a:r>
              <a:rPr lang="en-ID" dirty="0" err="1"/>
              <a:t>m</a:t>
            </a:r>
            <a:r>
              <a:rPr lang="en-ID" dirty="0" err="1" smtClean="0"/>
              <a:t>enyalin</a:t>
            </a:r>
            <a:r>
              <a:rPr lang="en-ID" dirty="0"/>
              <a:t>, </a:t>
            </a:r>
            <a:r>
              <a:rPr lang="en-ID" dirty="0" err="1"/>
              <a:t>n</a:t>
            </a:r>
            <a:r>
              <a:rPr lang="en-ID" dirty="0" err="1" smtClean="0"/>
              <a:t>ilai</a:t>
            </a:r>
            <a:r>
              <a:rPr lang="en-ID" dirty="0" smtClean="0"/>
              <a:t> </a:t>
            </a:r>
            <a:r>
              <a:rPr lang="en-ID" dirty="0" err="1"/>
              <a:t>a</a:t>
            </a:r>
            <a:r>
              <a:rPr lang="en-ID" dirty="0" err="1" smtClean="0"/>
              <a:t>khir</a:t>
            </a:r>
            <a:r>
              <a:rPr lang="en-ID" dirty="0" smtClean="0"/>
              <a:t> </a:t>
            </a:r>
            <a:r>
              <a:rPr lang="en-ID" dirty="0" err="1"/>
              <a:t>langsung</a:t>
            </a:r>
            <a:r>
              <a:rPr lang="en-ID" dirty="0"/>
              <a:t> E</a:t>
            </a:r>
          </a:p>
          <a:p>
            <a:r>
              <a:rPr lang="en-US" dirty="0" smtClean="0"/>
              <a:t>Ada </a:t>
            </a:r>
            <a:r>
              <a:rPr lang="en-US" dirty="0" err="1" smtClean="0"/>
              <a:t>peringatan</a:t>
            </a:r>
            <a:endParaRPr lang="en-US" dirty="0" smtClean="0"/>
          </a:p>
          <a:p>
            <a:endParaRPr lang="en-US" dirty="0"/>
          </a:p>
        </p:txBody>
      </p:sp>
      <p:sp>
        <p:nvSpPr>
          <p:cNvPr id="4" name="Date Placeholder 3"/>
          <p:cNvSpPr>
            <a:spLocks noGrp="1"/>
          </p:cNvSpPr>
          <p:nvPr>
            <p:ph type="dt" sz="half" idx="10"/>
          </p:nvPr>
        </p:nvSpPr>
        <p:spPr/>
        <p:txBody>
          <a:bodyPr/>
          <a:lstStyle/>
          <a:p>
            <a:pPr>
              <a:defRPr/>
            </a:pPr>
            <a:fld id="{A8171342-9E01-44FB-B48D-EAF78D7DE6DA}"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12</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053273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D" dirty="0" err="1" smtClean="0"/>
              <a:t>Aturan</a:t>
            </a:r>
            <a:r>
              <a:rPr lang="en-ID" dirty="0" smtClean="0"/>
              <a:t> </a:t>
            </a:r>
            <a:r>
              <a:rPr lang="en-ID" dirty="0" err="1" smtClean="0"/>
              <a:t>Tambahan</a:t>
            </a:r>
            <a:endParaRPr lang="id-ID" dirty="0"/>
          </a:p>
        </p:txBody>
      </p:sp>
      <p:sp>
        <p:nvSpPr>
          <p:cNvPr id="2" name="Content Placeholder 1"/>
          <p:cNvSpPr>
            <a:spLocks noGrp="1"/>
          </p:cNvSpPr>
          <p:nvPr>
            <p:ph idx="1"/>
          </p:nvPr>
        </p:nvSpPr>
        <p:spPr/>
        <p:txBody>
          <a:bodyPr>
            <a:normAutofit/>
          </a:bodyPr>
          <a:lstStyle/>
          <a:p>
            <a:r>
              <a:rPr lang="en-ID" dirty="0" err="1" smtClean="0"/>
              <a:t>Responsi</a:t>
            </a:r>
            <a:r>
              <a:rPr lang="en-ID" dirty="0" smtClean="0"/>
              <a:t> </a:t>
            </a:r>
            <a:r>
              <a:rPr lang="en-ID" dirty="0" err="1" smtClean="0"/>
              <a:t>dihitung</a:t>
            </a:r>
            <a:r>
              <a:rPr lang="en-ID" dirty="0" smtClean="0"/>
              <a:t> </a:t>
            </a:r>
            <a:r>
              <a:rPr lang="en-ID" dirty="0" err="1" smtClean="0"/>
              <a:t>presensi</a:t>
            </a:r>
            <a:endParaRPr lang="en-ID" dirty="0" smtClean="0"/>
          </a:p>
          <a:p>
            <a:r>
              <a:rPr lang="en-US" dirty="0" err="1" smtClean="0"/>
              <a:t>Belajar</a:t>
            </a:r>
            <a:r>
              <a:rPr lang="en-US" dirty="0" smtClean="0"/>
              <a:t> </a:t>
            </a:r>
            <a:r>
              <a:rPr lang="en-US" dirty="0" err="1" smtClean="0"/>
              <a:t>kelompok</a:t>
            </a:r>
            <a:r>
              <a:rPr lang="en-US" dirty="0" smtClean="0"/>
              <a:t>, </a:t>
            </a:r>
            <a:r>
              <a:rPr lang="en-US" dirty="0" err="1" smtClean="0"/>
              <a:t>ujian</a:t>
            </a:r>
            <a:r>
              <a:rPr lang="en-US" dirty="0" smtClean="0"/>
              <a:t> </a:t>
            </a:r>
            <a:r>
              <a:rPr lang="en-US" dirty="0" err="1" smtClean="0"/>
              <a:t>mandiri</a:t>
            </a:r>
            <a:endParaRPr lang="en-US" dirty="0" smtClean="0"/>
          </a:p>
          <a:p>
            <a:r>
              <a:rPr lang="en-US" dirty="0" err="1" smtClean="0"/>
              <a:t>Kehadiran</a:t>
            </a:r>
            <a:endParaRPr lang="en-US" dirty="0" smtClean="0"/>
          </a:p>
        </p:txBody>
      </p:sp>
      <p:sp>
        <p:nvSpPr>
          <p:cNvPr id="4" name="Date Placeholder 3"/>
          <p:cNvSpPr>
            <a:spLocks noGrp="1"/>
          </p:cNvSpPr>
          <p:nvPr>
            <p:ph type="dt" sz="half" idx="10"/>
          </p:nvPr>
        </p:nvSpPr>
        <p:spPr/>
        <p:txBody>
          <a:bodyPr/>
          <a:lstStyle/>
          <a:p>
            <a:pPr>
              <a:defRPr/>
            </a:pPr>
            <a:fld id="{A461F4F3-CCE4-4A66-864C-9A9DDF5D72B7}"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420" y="4532318"/>
            <a:ext cx="2678000" cy="1776407"/>
          </a:xfrm>
          <a:prstGeom prst="rect">
            <a:avLst/>
          </a:prstGeom>
        </p:spPr>
      </p:pic>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78760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Textbook</a:t>
            </a:r>
            <a:endParaRPr lang="en-US" dirty="0"/>
          </a:p>
        </p:txBody>
      </p:sp>
      <p:sp>
        <p:nvSpPr>
          <p:cNvPr id="2" name="Content Placeholder 1"/>
          <p:cNvSpPr>
            <a:spLocks noGrp="1"/>
          </p:cNvSpPr>
          <p:nvPr>
            <p:ph idx="1"/>
          </p:nvPr>
        </p:nvSpPr>
        <p:spPr/>
        <p:txBody>
          <a:bodyPr/>
          <a:lstStyle/>
          <a:p>
            <a:r>
              <a:rPr lang="en-US" dirty="0" smtClean="0"/>
              <a:t>“Distributed Systems: Concepts and Design”, George </a:t>
            </a:r>
            <a:r>
              <a:rPr lang="en-US" dirty="0" err="1" smtClean="0"/>
              <a:t>Coulouris</a:t>
            </a:r>
            <a:r>
              <a:rPr lang="en-US" dirty="0" smtClean="0"/>
              <a:t>, Pearson, 2012</a:t>
            </a:r>
          </a:p>
          <a:p>
            <a:r>
              <a:rPr lang="en-US" dirty="0" smtClean="0"/>
              <a:t>Ada di repository</a:t>
            </a: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pPr>
              <a:defRPr/>
            </a:pPr>
            <a:fld id="{4829A415-F02B-4229-8184-E0A8ADCF99DF}"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57666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D" dirty="0" err="1" smtClean="0"/>
              <a:t>Materi</a:t>
            </a:r>
            <a:r>
              <a:rPr lang="en-ID" dirty="0" smtClean="0"/>
              <a:t> 1: </a:t>
            </a:r>
            <a:r>
              <a:rPr lang="en-ID" dirty="0" err="1" smtClean="0"/>
              <a:t>Pengantar</a:t>
            </a:r>
            <a:r>
              <a:rPr lang="en-ID" dirty="0" smtClean="0"/>
              <a:t> </a:t>
            </a:r>
            <a:r>
              <a:rPr lang="en-ID" dirty="0" err="1" smtClean="0"/>
              <a:t>Sistem</a:t>
            </a:r>
            <a:r>
              <a:rPr lang="en-ID" dirty="0" smtClean="0"/>
              <a:t> </a:t>
            </a:r>
            <a:r>
              <a:rPr lang="en-ID" dirty="0" err="1" smtClean="0"/>
              <a:t>Terdistribusi</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3678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smtClean="0"/>
              <a:t>Outline Today</a:t>
            </a:r>
            <a:endParaRPr lang="en-US" dirty="0"/>
          </a:p>
        </p:txBody>
      </p:sp>
      <p:sp>
        <p:nvSpPr>
          <p:cNvPr id="14" name="Content Placeholder 13"/>
          <p:cNvSpPr>
            <a:spLocks noGrp="1"/>
          </p:cNvSpPr>
          <p:nvPr>
            <p:ph idx="1"/>
          </p:nvPr>
        </p:nvSpPr>
        <p:spPr/>
        <p:txBody>
          <a:bodyPr/>
          <a:lstStyle/>
          <a:p>
            <a:r>
              <a:rPr lang="en-US" dirty="0" smtClean="0"/>
              <a:t>Chapter 1 – Characterization of DS</a:t>
            </a:r>
          </a:p>
          <a:p>
            <a:r>
              <a:rPr lang="en-US" dirty="0" smtClean="0"/>
              <a:t> Definition of DS</a:t>
            </a:r>
          </a:p>
          <a:p>
            <a:r>
              <a:rPr lang="en-US" dirty="0" smtClean="0"/>
              <a:t> Example of DS</a:t>
            </a:r>
          </a:p>
          <a:p>
            <a:r>
              <a:rPr lang="en-US" dirty="0" smtClean="0"/>
              <a:t> Trends in DS</a:t>
            </a:r>
          </a:p>
          <a:p>
            <a:r>
              <a:rPr lang="en-US" dirty="0" smtClean="0"/>
              <a:t> Focus in Resource Sharing</a:t>
            </a:r>
          </a:p>
          <a:p>
            <a:r>
              <a:rPr lang="en-US" dirty="0" smtClean="0"/>
              <a:t> Challenges</a:t>
            </a:r>
          </a:p>
          <a:p>
            <a:endParaRPr lang="en-US" dirty="0"/>
          </a:p>
        </p:txBody>
      </p:sp>
      <p:sp>
        <p:nvSpPr>
          <p:cNvPr id="2" name="Date Placeholder 1"/>
          <p:cNvSpPr>
            <a:spLocks noGrp="1"/>
          </p:cNvSpPr>
          <p:nvPr>
            <p:ph type="dt" sz="half" idx="10"/>
          </p:nvPr>
        </p:nvSpPr>
        <p:spPr/>
        <p:txBody>
          <a:bodyPr/>
          <a:lstStyle/>
          <a:p>
            <a:fld id="{B30A9CF6-AEB8-44C2-9D6C-86D7E3A97CC3}" type="datetime1">
              <a:rPr lang="en-US" smtClean="0"/>
              <a:t>1/16/2018</a:t>
            </a:fld>
            <a:endParaRPr lang="en-US" dirty="0"/>
          </a:p>
        </p:txBody>
      </p:sp>
      <p:sp>
        <p:nvSpPr>
          <p:cNvPr id="4" name="Footer Placeholder 3"/>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16</a:t>
            </a:fld>
            <a:endParaRPr lang="en-US"/>
          </a:p>
        </p:txBody>
      </p:sp>
    </p:spTree>
    <p:extLst>
      <p:ext uri="{BB962C8B-B14F-4D97-AF65-F5344CB8AC3E}">
        <p14:creationId xmlns:p14="http://schemas.microsoft.com/office/powerpoint/2010/main" val="987198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Definition</a:t>
            </a:r>
            <a:endParaRPr lang="en-US" dirty="0"/>
          </a:p>
        </p:txBody>
      </p:sp>
      <p:sp>
        <p:nvSpPr>
          <p:cNvPr id="3" name="Content Placeholder 2"/>
          <p:cNvSpPr>
            <a:spLocks noGrp="1"/>
          </p:cNvSpPr>
          <p:nvPr>
            <p:ph idx="1"/>
          </p:nvPr>
        </p:nvSpPr>
        <p:spPr/>
        <p:txBody>
          <a:bodyPr>
            <a:normAutofit fontScale="92500" lnSpcReduction="20000"/>
          </a:bodyPr>
          <a:lstStyle/>
          <a:p>
            <a:pPr lvl="1"/>
            <a:r>
              <a:rPr lang="en-US" altLang="zh-CN" smtClean="0"/>
              <a:t>A distributed system is one in which hardware or software components located at networked computers communicate and coordinate their actions only by passing messages. [COU’12]</a:t>
            </a:r>
          </a:p>
          <a:p>
            <a:pPr lvl="1"/>
            <a:r>
              <a:rPr lang="en-US" altLang="zh-CN" smtClean="0"/>
              <a:t>A distributed system is a collection of independent computers that appears to its users as a single coherent system. [TAN’07]</a:t>
            </a:r>
          </a:p>
          <a:p>
            <a:pPr lvl="1"/>
            <a:r>
              <a:rPr lang="en-US" altLang="zh-CN" smtClean="0"/>
              <a:t>A distributed system is a system consisting of a collection of autonomous machines connected by communication networks and equipped with software systems designed to produce an integrated and consistent computing environment. [JIA’05]</a:t>
            </a:r>
          </a:p>
          <a:p>
            <a:endParaRPr lang="en-US" dirty="0"/>
          </a:p>
        </p:txBody>
      </p:sp>
      <p:sp>
        <p:nvSpPr>
          <p:cNvPr id="8" name="Date Placeholder 7"/>
          <p:cNvSpPr>
            <a:spLocks noGrp="1"/>
          </p:cNvSpPr>
          <p:nvPr>
            <p:ph type="dt" sz="half" idx="10"/>
          </p:nvPr>
        </p:nvSpPr>
        <p:spPr/>
        <p:txBody>
          <a:bodyPr/>
          <a:lstStyle/>
          <a:p>
            <a:fld id="{EBF21387-5BCD-49FB-9679-D701844A682A}" type="datetime1">
              <a:rPr lang="en-US" smtClean="0"/>
              <a:t>1/16/2018</a:t>
            </a:fld>
            <a:endParaRPr lang="en-US" dirty="0"/>
          </a:p>
        </p:txBody>
      </p:sp>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
        <p:nvSpPr>
          <p:cNvPr id="10" name="Slide Number Placeholder 9"/>
          <p:cNvSpPr>
            <a:spLocks noGrp="1"/>
          </p:cNvSpPr>
          <p:nvPr>
            <p:ph type="sldNum" sz="quarter" idx="12"/>
          </p:nvPr>
        </p:nvSpPr>
        <p:spPr/>
        <p:txBody>
          <a:bodyPr/>
          <a:lstStyle/>
          <a:p>
            <a:fld id="{68A5523F-4C95-49F3-8F3F-2B05583CC12F}" type="slidenum">
              <a:rPr lang="en-US" smtClean="0"/>
              <a:t>17</a:t>
            </a:fld>
            <a:endParaRPr lang="en-US"/>
          </a:p>
        </p:txBody>
      </p:sp>
    </p:spTree>
    <p:extLst>
      <p:ext uri="{BB962C8B-B14F-4D97-AF65-F5344CB8AC3E}">
        <p14:creationId xmlns:p14="http://schemas.microsoft.com/office/powerpoint/2010/main" val="97005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Characteristics of </a:t>
            </a:r>
            <a:r>
              <a:rPr lang="en-US" dirty="0" smtClean="0"/>
              <a:t>DS</a:t>
            </a:r>
            <a:endParaRPr lang="en-US" dirty="0"/>
          </a:p>
        </p:txBody>
      </p:sp>
      <p:sp>
        <p:nvSpPr>
          <p:cNvPr id="2" name="Content Placeholder 1"/>
          <p:cNvSpPr>
            <a:spLocks noGrp="1"/>
          </p:cNvSpPr>
          <p:nvPr>
            <p:ph idx="1"/>
          </p:nvPr>
        </p:nvSpPr>
        <p:spPr/>
        <p:txBody>
          <a:bodyPr/>
          <a:lstStyle/>
          <a:p>
            <a:r>
              <a:rPr lang="en-US" dirty="0"/>
              <a:t>Concurrency</a:t>
            </a:r>
          </a:p>
          <a:p>
            <a:pPr lvl="1"/>
            <a:r>
              <a:rPr lang="en-US" dirty="0"/>
              <a:t>concurrent programs execution – share resource</a:t>
            </a:r>
          </a:p>
          <a:p>
            <a:r>
              <a:rPr lang="en-US" dirty="0"/>
              <a:t>No global clock</a:t>
            </a:r>
          </a:p>
          <a:p>
            <a:pPr lvl="1"/>
            <a:r>
              <a:rPr lang="en-US" dirty="0" smtClean="0"/>
              <a:t>programs </a:t>
            </a:r>
            <a:r>
              <a:rPr lang="en-US" dirty="0"/>
              <a:t>coordinate actions by exchanging messages</a:t>
            </a:r>
          </a:p>
          <a:p>
            <a:r>
              <a:rPr lang="en-US" dirty="0"/>
              <a:t>Independent failures</a:t>
            </a:r>
          </a:p>
          <a:p>
            <a:pPr lvl="1"/>
            <a:r>
              <a:rPr lang="en-US" dirty="0"/>
              <a:t>when some systems fail, others may not know</a:t>
            </a:r>
          </a:p>
        </p:txBody>
      </p:sp>
      <p:sp>
        <p:nvSpPr>
          <p:cNvPr id="5" name="Date Placeholder 4"/>
          <p:cNvSpPr>
            <a:spLocks noGrp="1"/>
          </p:cNvSpPr>
          <p:nvPr>
            <p:ph type="dt" sz="half" idx="10"/>
          </p:nvPr>
        </p:nvSpPr>
        <p:spPr/>
        <p:txBody>
          <a:bodyPr/>
          <a:lstStyle/>
          <a:p>
            <a:fld id="{3659C890-6242-45ED-9F64-98A8767517DB}" type="datetime1">
              <a:rPr lang="en-US" smtClean="0"/>
              <a:t>1/16/2018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18</a:t>
            </a:fld>
            <a:endParaRPr lang="en-US"/>
          </a:p>
        </p:txBody>
      </p:sp>
    </p:spTree>
    <p:extLst>
      <p:ext uri="{BB962C8B-B14F-4D97-AF65-F5344CB8AC3E}">
        <p14:creationId xmlns:p14="http://schemas.microsoft.com/office/powerpoint/2010/main" val="41348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Examples of DS</a:t>
            </a:r>
            <a:endParaRPr lang="en-US" dirty="0"/>
          </a:p>
        </p:txBody>
      </p:sp>
      <p:sp>
        <p:nvSpPr>
          <p:cNvPr id="6" name="Content Placeholder 5"/>
          <p:cNvSpPr>
            <a:spLocks noGrp="1"/>
          </p:cNvSpPr>
          <p:nvPr>
            <p:ph idx="1"/>
          </p:nvPr>
        </p:nvSpPr>
        <p:spPr/>
        <p:txBody>
          <a:bodyPr/>
          <a:lstStyle/>
          <a:p>
            <a:endParaRPr lang="en-US"/>
          </a:p>
        </p:txBody>
      </p:sp>
      <p:graphicFrame>
        <p:nvGraphicFramePr>
          <p:cNvPr id="4" name="Group 68"/>
          <p:cNvGraphicFramePr>
            <a:graphicFrameLocks noGrp="1"/>
          </p:cNvGraphicFramePr>
          <p:nvPr>
            <p:extLst>
              <p:ext uri="{D42A27DB-BD31-4B8C-83A1-F6EECF244321}">
                <p14:modId xmlns:p14="http://schemas.microsoft.com/office/powerpoint/2010/main" val="3323330390"/>
              </p:ext>
            </p:extLst>
          </p:nvPr>
        </p:nvGraphicFramePr>
        <p:xfrm>
          <a:off x="450375" y="2032250"/>
          <a:ext cx="8475260" cy="4145266"/>
        </p:xfrm>
        <a:graphic>
          <a:graphicData uri="http://schemas.openxmlformats.org/drawingml/2006/table">
            <a:tbl>
              <a:tblPr/>
              <a:tblGrid>
                <a:gridCol w="3604057"/>
                <a:gridCol w="4871203"/>
              </a:tblGrid>
              <a:tr h="47750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1" u="none" strike="noStrike" cap="none" normalizeH="0" baseline="0" dirty="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Finance and commerce</a:t>
                      </a:r>
                    </a:p>
                  </a:txBody>
                  <a:tcPr marL="38100" marR="381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0" u="none" strike="noStrike" cap="none" normalizeH="0" baseline="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eCommerce e.g. Amazon and eBay, PayPal,  online banking and trading </a:t>
                      </a:r>
                    </a:p>
                  </a:txBody>
                  <a:tcPr marL="38100" marR="381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807">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1" u="none" strike="noStrike" cap="none" normalizeH="0" baseline="0" dirty="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The information society</a:t>
                      </a:r>
                    </a:p>
                  </a:txBody>
                  <a:tcPr marL="38100" marR="381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200" b="0" i="0" u="none" strike="noStrike" cap="none" normalizeH="0" baseline="0" smtClean="0">
                          <a:ln>
                            <a:noFill/>
                          </a:ln>
                          <a:solidFill>
                            <a:srgbClr val="663300"/>
                          </a:solidFill>
                          <a:effectLst/>
                          <a:latin typeface="Arial" panose="020B0604020202020204" pitchFamily="34" charset="0"/>
                          <a:ea typeface="ヒラギノ角ゴ ProN W3" pitchFamily="60" charset="-128"/>
                        </a:rPr>
                        <a:t>Web information and  search engines, ebooks, Wikipedia; social networking: Facebook and MySpace</a:t>
                      </a:r>
                      <a:r>
                        <a:rPr kumimoji="0" lang="en-US" sz="1400" b="0" i="0" u="none" strike="noStrike" cap="none" normalizeH="0" baseline="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a:t>
                      </a:r>
                    </a:p>
                  </a:txBody>
                  <a:tcPr marL="38100" marR="381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50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1" u="none" strike="noStrike" cap="none" normalizeH="0" baseline="0" dirty="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Creative industries and entertainment</a:t>
                      </a:r>
                    </a:p>
                  </a:txBody>
                  <a:tcPr marL="38100" marR="381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0" u="none" strike="noStrike" cap="none" normalizeH="0" baseline="0" dirty="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online gaming,  music and film in the home, user-generated content, e.g. YouTube, Flickr</a:t>
                      </a:r>
                    </a:p>
                  </a:txBody>
                  <a:tcPr marL="38100" marR="381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50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1" u="none" strike="noStrike" cap="none" normalizeH="0" baseline="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Healthcare</a:t>
                      </a:r>
                    </a:p>
                  </a:txBody>
                  <a:tcPr marL="38100" marR="381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0" u="none" strike="noStrike" cap="none" normalizeH="0" baseline="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health informatics, on online patient records, monitoring patients</a:t>
                      </a:r>
                    </a:p>
                  </a:txBody>
                  <a:tcPr marL="38100" marR="381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50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1" u="none" strike="noStrike" cap="none" normalizeH="0" baseline="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Education</a:t>
                      </a:r>
                    </a:p>
                  </a:txBody>
                  <a:tcPr marL="38100" marR="381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0" u="none" strike="noStrike" cap="none" normalizeH="0" baseline="0" dirty="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e-learning,  virtual learning environments; distance learning</a:t>
                      </a:r>
                    </a:p>
                  </a:txBody>
                  <a:tcPr marL="38100" marR="381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50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1" u="none" strike="noStrike" cap="none" normalizeH="0" baseline="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Transport and logistics</a:t>
                      </a:r>
                    </a:p>
                  </a:txBody>
                  <a:tcPr marL="38100" marR="381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0" u="none" strike="noStrike" cap="none" normalizeH="0" baseline="0" dirty="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GPS in route finding systems, map services: Google Maps, Google Earth</a:t>
                      </a:r>
                    </a:p>
                  </a:txBody>
                  <a:tcPr marL="38100" marR="381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50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1" u="none" strike="noStrike" cap="none" normalizeH="0" baseline="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Science</a:t>
                      </a:r>
                    </a:p>
                  </a:txBody>
                  <a:tcPr marL="38100" marR="381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0" u="none" strike="noStrike" cap="none" normalizeH="0" baseline="0" dirty="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The Grid as an enabling technology for collaboration between scientists</a:t>
                      </a:r>
                    </a:p>
                  </a:txBody>
                  <a:tcPr marL="38100" marR="381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50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1" u="none" strike="noStrike" cap="none" normalizeH="0" baseline="0" dirty="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Environmental management</a:t>
                      </a:r>
                    </a:p>
                  </a:txBody>
                  <a:tcPr marL="38100" marR="381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400" b="0" i="0" u="none" strike="noStrike" cap="none" normalizeH="0" baseline="0" dirty="0" smtClean="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sensor technology to monitor  earthquakes, floods or tsunamis</a:t>
                      </a:r>
                    </a:p>
                  </a:txBody>
                  <a:tcPr marL="38100" marR="381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Date Placeholder 6"/>
          <p:cNvSpPr>
            <a:spLocks noGrp="1"/>
          </p:cNvSpPr>
          <p:nvPr>
            <p:ph type="dt" sz="half" idx="10"/>
          </p:nvPr>
        </p:nvSpPr>
        <p:spPr/>
        <p:txBody>
          <a:bodyPr/>
          <a:lstStyle/>
          <a:p>
            <a:fld id="{12E8C45C-1EB7-4F3F-9736-2546B52DAE02}" type="datetime1">
              <a:rPr lang="en-US" smtClean="0"/>
              <a:t>1/16/2018</a:t>
            </a:fld>
            <a:endParaRPr lang="en-US" dirty="0"/>
          </a:p>
        </p:txBody>
      </p:sp>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
        <p:nvSpPr>
          <p:cNvPr id="9" name="Slide Number Placeholder 8"/>
          <p:cNvSpPr>
            <a:spLocks noGrp="1"/>
          </p:cNvSpPr>
          <p:nvPr>
            <p:ph type="sldNum" sz="quarter" idx="12"/>
          </p:nvPr>
        </p:nvSpPr>
        <p:spPr/>
        <p:txBody>
          <a:bodyPr/>
          <a:lstStyle/>
          <a:p>
            <a:fld id="{68A5523F-4C95-49F3-8F3F-2B05583CC12F}" type="slidenum">
              <a:rPr lang="en-US" smtClean="0"/>
              <a:t>19</a:t>
            </a:fld>
            <a:endParaRPr lang="en-US"/>
          </a:p>
        </p:txBody>
      </p:sp>
    </p:spTree>
    <p:extLst>
      <p:ext uri="{BB962C8B-B14F-4D97-AF65-F5344CB8AC3E}">
        <p14:creationId xmlns:p14="http://schemas.microsoft.com/office/powerpoint/2010/main" val="235917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D" dirty="0" smtClean="0"/>
              <a:t>Outline</a:t>
            </a:r>
            <a:endParaRPr lang="en-US" dirty="0"/>
          </a:p>
        </p:txBody>
      </p:sp>
      <p:sp>
        <p:nvSpPr>
          <p:cNvPr id="2" name="Content Placeholder 1"/>
          <p:cNvSpPr>
            <a:spLocks noGrp="1"/>
          </p:cNvSpPr>
          <p:nvPr>
            <p:ph idx="1"/>
          </p:nvPr>
        </p:nvSpPr>
        <p:spPr/>
        <p:txBody>
          <a:bodyPr/>
          <a:lstStyle/>
          <a:p>
            <a:r>
              <a:rPr lang="en-ID" dirty="0" err="1" smtClean="0"/>
              <a:t>Perkenalan</a:t>
            </a:r>
            <a:r>
              <a:rPr lang="en-ID" dirty="0" smtClean="0"/>
              <a:t> </a:t>
            </a:r>
            <a:r>
              <a:rPr lang="en-ID" dirty="0" err="1" smtClean="0"/>
              <a:t>Dosen</a:t>
            </a:r>
            <a:endParaRPr lang="en-ID" dirty="0" smtClean="0"/>
          </a:p>
          <a:p>
            <a:r>
              <a:rPr lang="en-ID" dirty="0" err="1" smtClean="0"/>
              <a:t>Silabus</a:t>
            </a:r>
            <a:r>
              <a:rPr lang="en-ID" dirty="0" smtClean="0"/>
              <a:t>/RPS</a:t>
            </a:r>
          </a:p>
          <a:p>
            <a:r>
              <a:rPr lang="en-ID" dirty="0" err="1" smtClean="0"/>
              <a:t>Aturan</a:t>
            </a:r>
            <a:r>
              <a:rPr lang="en-ID" dirty="0" smtClean="0"/>
              <a:t> </a:t>
            </a:r>
            <a:r>
              <a:rPr lang="en-ID" dirty="0" err="1" smtClean="0"/>
              <a:t>Nilai</a:t>
            </a:r>
            <a:r>
              <a:rPr lang="en-ID" dirty="0" smtClean="0"/>
              <a:t>, </a:t>
            </a:r>
            <a:r>
              <a:rPr lang="en-ID" dirty="0" err="1" smtClean="0"/>
              <a:t>Kuliah</a:t>
            </a:r>
            <a:endParaRPr lang="en-ID" dirty="0" smtClean="0"/>
          </a:p>
          <a:p>
            <a:r>
              <a:rPr lang="en-ID" dirty="0" err="1" smtClean="0"/>
              <a:t>Materi</a:t>
            </a:r>
            <a:r>
              <a:rPr lang="en-ID" dirty="0" smtClean="0"/>
              <a:t> 1: </a:t>
            </a:r>
            <a:r>
              <a:rPr lang="en-ID" dirty="0" err="1" smtClean="0"/>
              <a:t>Pengantar</a:t>
            </a:r>
            <a:r>
              <a:rPr lang="en-ID" dirty="0" smtClean="0"/>
              <a:t> </a:t>
            </a:r>
            <a:r>
              <a:rPr lang="en-ID" dirty="0" err="1" smtClean="0"/>
              <a:t>Sistem</a:t>
            </a:r>
            <a:r>
              <a:rPr lang="en-ID" dirty="0" smtClean="0"/>
              <a:t> </a:t>
            </a:r>
            <a:r>
              <a:rPr lang="en-ID" dirty="0" err="1" smtClean="0"/>
              <a:t>Terdistribusi</a:t>
            </a:r>
            <a:endParaRPr lang="en-US" dirty="0"/>
          </a:p>
        </p:txBody>
      </p:sp>
      <p:sp>
        <p:nvSpPr>
          <p:cNvPr id="4" name="Date Placeholder 3"/>
          <p:cNvSpPr>
            <a:spLocks noGrp="1"/>
          </p:cNvSpPr>
          <p:nvPr>
            <p:ph type="dt" sz="half" idx="10"/>
          </p:nvPr>
        </p:nvSpPr>
        <p:spPr/>
        <p:txBody>
          <a:bodyPr/>
          <a:lstStyle/>
          <a:p>
            <a:pPr>
              <a:defRPr/>
            </a:pPr>
            <a:fld id="{B25E3B2E-8099-42EA-A296-634055119E1D}"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87041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Trends in DS</a:t>
            </a:r>
            <a:endParaRPr lang="en-US" dirty="0"/>
          </a:p>
        </p:txBody>
      </p:sp>
      <p:sp>
        <p:nvSpPr>
          <p:cNvPr id="2" name="Content Placeholder 1"/>
          <p:cNvSpPr>
            <a:spLocks noGrp="1"/>
          </p:cNvSpPr>
          <p:nvPr>
            <p:ph idx="1"/>
          </p:nvPr>
        </p:nvSpPr>
        <p:spPr/>
        <p:txBody>
          <a:bodyPr>
            <a:normAutofit/>
          </a:bodyPr>
          <a:lstStyle/>
          <a:p>
            <a:pPr marL="0" indent="0">
              <a:buNone/>
            </a:pPr>
            <a:r>
              <a:rPr lang="en-US" sz="2400" dirty="0"/>
              <a:t>Distributed systems are undergoing a period of significant change</a:t>
            </a:r>
          </a:p>
          <a:p>
            <a:pPr marL="0" indent="0">
              <a:buNone/>
            </a:pPr>
            <a:endParaRPr lang="en-US" sz="2400" dirty="0"/>
          </a:p>
          <a:p>
            <a:pPr marL="457200" indent="-457200">
              <a:buFont typeface="Wingdings" panose="05000000000000000000" pitchFamily="2" charset="2"/>
              <a:buChar char="ü"/>
            </a:pPr>
            <a:r>
              <a:rPr lang="en-US" sz="2400" dirty="0"/>
              <a:t>the emergence of pervasive networking technology</a:t>
            </a:r>
            <a:r>
              <a:rPr lang="en-US" sz="2400" dirty="0" smtClean="0"/>
              <a:t>; </a:t>
            </a:r>
            <a:r>
              <a:rPr lang="en-US" sz="2400" dirty="0" err="1" smtClean="0">
                <a:solidFill>
                  <a:srgbClr val="FF0000"/>
                </a:solidFill>
              </a:rPr>
              <a:t>WiMAX</a:t>
            </a:r>
            <a:endParaRPr lang="en-US" sz="2400" dirty="0">
              <a:solidFill>
                <a:srgbClr val="FF0000"/>
              </a:solidFill>
            </a:endParaRPr>
          </a:p>
          <a:p>
            <a:pPr marL="457200" indent="-457200">
              <a:buFont typeface="Wingdings" panose="05000000000000000000" pitchFamily="2" charset="2"/>
              <a:buChar char="ü"/>
            </a:pPr>
            <a:r>
              <a:rPr lang="en-US" sz="2400" dirty="0" smtClean="0"/>
              <a:t>the emergence of ubiquitous computing coupled with the desire to support user mobility in distributed systems; </a:t>
            </a:r>
            <a:r>
              <a:rPr lang="en-US" sz="2400" dirty="0" smtClean="0">
                <a:solidFill>
                  <a:srgbClr val="FF0000"/>
                </a:solidFill>
              </a:rPr>
              <a:t>Smart City</a:t>
            </a:r>
          </a:p>
          <a:p>
            <a:pPr marL="457200" indent="-457200">
              <a:buFont typeface="Wingdings" panose="05000000000000000000" pitchFamily="2" charset="2"/>
              <a:buChar char="ü"/>
            </a:pPr>
            <a:r>
              <a:rPr lang="en-US" sz="2400" dirty="0" smtClean="0"/>
              <a:t>the </a:t>
            </a:r>
            <a:r>
              <a:rPr lang="en-US" sz="2400" dirty="0"/>
              <a:t>increasing demand for multimedia services</a:t>
            </a:r>
            <a:r>
              <a:rPr lang="en-US" sz="2400" dirty="0" smtClean="0"/>
              <a:t>; </a:t>
            </a:r>
            <a:r>
              <a:rPr lang="en-US" sz="2400" dirty="0" err="1" smtClean="0">
                <a:solidFill>
                  <a:srgbClr val="FF0000"/>
                </a:solidFill>
              </a:rPr>
              <a:t>Skpe</a:t>
            </a:r>
            <a:endParaRPr lang="en-US" sz="2400" dirty="0">
              <a:solidFill>
                <a:srgbClr val="FF0000"/>
              </a:solidFill>
            </a:endParaRPr>
          </a:p>
          <a:p>
            <a:pPr marL="457200" indent="-457200">
              <a:buFont typeface="Wingdings" panose="05000000000000000000" pitchFamily="2" charset="2"/>
              <a:buChar char="ü"/>
            </a:pPr>
            <a:r>
              <a:rPr lang="en-US" sz="2400" dirty="0"/>
              <a:t>the view of distributed systems as a utility</a:t>
            </a:r>
            <a:r>
              <a:rPr lang="en-US" sz="2400" dirty="0" smtClean="0"/>
              <a:t>. </a:t>
            </a:r>
            <a:r>
              <a:rPr lang="en-US" sz="2400" dirty="0" smtClean="0">
                <a:solidFill>
                  <a:srgbClr val="FF0000"/>
                </a:solidFill>
              </a:rPr>
              <a:t>Data </a:t>
            </a:r>
            <a:r>
              <a:rPr lang="en-US" sz="2400" dirty="0" err="1" smtClean="0">
                <a:solidFill>
                  <a:srgbClr val="FF0000"/>
                </a:solidFill>
              </a:rPr>
              <a:t>Centres</a:t>
            </a:r>
            <a:r>
              <a:rPr lang="en-US" sz="2400" dirty="0" smtClean="0">
                <a:solidFill>
                  <a:srgbClr val="FF0000"/>
                </a:solidFill>
              </a:rPr>
              <a:t> / Google</a:t>
            </a:r>
            <a:endParaRPr lang="en-US" sz="2400" dirty="0">
              <a:solidFill>
                <a:srgbClr val="FF0000"/>
              </a:solidFill>
            </a:endParaRPr>
          </a:p>
        </p:txBody>
      </p:sp>
      <p:sp>
        <p:nvSpPr>
          <p:cNvPr id="5" name="Date Placeholder 4"/>
          <p:cNvSpPr>
            <a:spLocks noGrp="1"/>
          </p:cNvSpPr>
          <p:nvPr>
            <p:ph type="dt" sz="half" idx="10"/>
          </p:nvPr>
        </p:nvSpPr>
        <p:spPr/>
        <p:txBody>
          <a:bodyPr/>
          <a:lstStyle/>
          <a:p>
            <a:fld id="{8C56A605-77E0-4BFA-9CFC-8061F0B5C247}" type="datetime1">
              <a:rPr lang="en-US" smtClean="0"/>
              <a:t>1/16/2018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20</a:t>
            </a:fld>
            <a:endParaRPr lang="en-US"/>
          </a:p>
        </p:txBody>
      </p:sp>
    </p:spTree>
    <p:extLst>
      <p:ext uri="{BB962C8B-B14F-4D97-AF65-F5344CB8AC3E}">
        <p14:creationId xmlns:p14="http://schemas.microsoft.com/office/powerpoint/2010/main" val="213953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Resource Sharing</a:t>
            </a:r>
            <a:endParaRPr lang="en-US" dirty="0"/>
          </a:p>
        </p:txBody>
      </p:sp>
      <p:sp>
        <p:nvSpPr>
          <p:cNvPr id="2" name="Content Placeholder 1"/>
          <p:cNvSpPr>
            <a:spLocks noGrp="1"/>
          </p:cNvSpPr>
          <p:nvPr>
            <p:ph idx="1"/>
          </p:nvPr>
        </p:nvSpPr>
        <p:spPr/>
        <p:txBody>
          <a:bodyPr/>
          <a:lstStyle/>
          <a:p>
            <a:pPr marL="457200" indent="-457200">
              <a:buFont typeface="Wingdings" panose="05000000000000000000" pitchFamily="2" charset="2"/>
              <a:buChar char="ü"/>
            </a:pPr>
            <a:r>
              <a:rPr lang="en-US" dirty="0"/>
              <a:t>Is the primary motivation of distributed computing</a:t>
            </a:r>
          </a:p>
          <a:p>
            <a:pPr marL="457200" indent="-457200">
              <a:buFont typeface="Wingdings" panose="05000000000000000000" pitchFamily="2" charset="2"/>
              <a:buChar char="ü"/>
            </a:pPr>
            <a:r>
              <a:rPr lang="en-US" dirty="0"/>
              <a:t>Resources types</a:t>
            </a:r>
          </a:p>
          <a:p>
            <a:pPr marL="1371600" indent="-514350">
              <a:buFont typeface="+mj-lt"/>
              <a:buAutoNum type="alphaLcParenR"/>
            </a:pPr>
            <a:r>
              <a:rPr lang="en-US" dirty="0">
                <a:solidFill>
                  <a:srgbClr val="FF0000"/>
                </a:solidFill>
              </a:rPr>
              <a:t>Hardware</a:t>
            </a:r>
            <a:r>
              <a:rPr lang="en-US" dirty="0"/>
              <a:t>, e.g. printer, scanner, camera</a:t>
            </a:r>
          </a:p>
          <a:p>
            <a:pPr marL="1371600" indent="-514350">
              <a:buFont typeface="+mj-lt"/>
              <a:buAutoNum type="alphaLcParenR"/>
            </a:pPr>
            <a:r>
              <a:rPr lang="en-US" dirty="0">
                <a:solidFill>
                  <a:srgbClr val="FF0000"/>
                </a:solidFill>
              </a:rPr>
              <a:t>Data</a:t>
            </a:r>
            <a:r>
              <a:rPr lang="en-US" dirty="0"/>
              <a:t>, e.g. file, database, web page</a:t>
            </a:r>
          </a:p>
          <a:p>
            <a:pPr marL="1371600" indent="-514350">
              <a:buFont typeface="+mj-lt"/>
              <a:buAutoNum type="alphaLcParenR"/>
            </a:pPr>
            <a:r>
              <a:rPr lang="en-US" dirty="0">
                <a:solidFill>
                  <a:srgbClr val="FF0000"/>
                </a:solidFill>
              </a:rPr>
              <a:t>More specific functionality</a:t>
            </a:r>
            <a:r>
              <a:rPr lang="en-US" dirty="0"/>
              <a:t>, e.g. search engine, file</a:t>
            </a:r>
          </a:p>
        </p:txBody>
      </p:sp>
      <p:sp>
        <p:nvSpPr>
          <p:cNvPr id="5" name="Date Placeholder 4"/>
          <p:cNvSpPr>
            <a:spLocks noGrp="1"/>
          </p:cNvSpPr>
          <p:nvPr>
            <p:ph type="dt" sz="half" idx="10"/>
          </p:nvPr>
        </p:nvSpPr>
        <p:spPr/>
        <p:txBody>
          <a:bodyPr/>
          <a:lstStyle/>
          <a:p>
            <a:fld id="{21D63531-B9BD-4BD0-8C40-EC94C334739F}" type="datetime1">
              <a:rPr lang="en-US" smtClean="0"/>
              <a:t>1/16/2018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21</a:t>
            </a:fld>
            <a:endParaRPr lang="en-US"/>
          </a:p>
        </p:txBody>
      </p:sp>
    </p:spTree>
    <p:extLst>
      <p:ext uri="{BB962C8B-B14F-4D97-AF65-F5344CB8AC3E}">
        <p14:creationId xmlns:p14="http://schemas.microsoft.com/office/powerpoint/2010/main" val="1632571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Challenges</a:t>
            </a:r>
          </a:p>
        </p:txBody>
      </p:sp>
      <p:sp>
        <p:nvSpPr>
          <p:cNvPr id="2" name="Content Placeholder 1"/>
          <p:cNvSpPr>
            <a:spLocks noGrp="1"/>
          </p:cNvSpPr>
          <p:nvPr>
            <p:ph idx="1"/>
          </p:nvPr>
        </p:nvSpPr>
        <p:spPr/>
        <p:txBody>
          <a:bodyPr>
            <a:normAutofit fontScale="85000" lnSpcReduction="10000"/>
          </a:bodyPr>
          <a:lstStyle/>
          <a:p>
            <a:pPr marL="514350" indent="-514350">
              <a:buFont typeface="+mj-lt"/>
              <a:buAutoNum type="arabicParenR"/>
            </a:pPr>
            <a:r>
              <a:rPr lang="en-US" dirty="0" smtClean="0"/>
              <a:t>Heterogeneity		: </a:t>
            </a:r>
            <a:r>
              <a:rPr lang="en-US" dirty="0"/>
              <a:t>variety and difference</a:t>
            </a:r>
          </a:p>
          <a:p>
            <a:pPr marL="514350" indent="-514350">
              <a:buFont typeface="+mj-lt"/>
              <a:buAutoNum type="arabicParenR"/>
            </a:pPr>
            <a:r>
              <a:rPr lang="en-US" dirty="0" smtClean="0"/>
              <a:t>Openness		: </a:t>
            </a:r>
            <a:r>
              <a:rPr lang="en-US" dirty="0"/>
              <a:t>be extended and </a:t>
            </a:r>
            <a:r>
              <a:rPr lang="en-US" dirty="0" smtClean="0"/>
              <a:t>			 			  </a:t>
            </a:r>
            <a:r>
              <a:rPr lang="en-US" dirty="0" err="1" smtClean="0"/>
              <a:t>reimplemented</a:t>
            </a:r>
            <a:endParaRPr lang="en-US" dirty="0"/>
          </a:p>
          <a:p>
            <a:pPr marL="514350" indent="-514350">
              <a:buFont typeface="+mj-lt"/>
              <a:buAutoNum type="arabicParenR"/>
            </a:pPr>
            <a:r>
              <a:rPr lang="en-US" dirty="0" smtClean="0"/>
              <a:t>Security			: CIA</a:t>
            </a:r>
            <a:endParaRPr lang="en-US" dirty="0"/>
          </a:p>
          <a:p>
            <a:pPr marL="514350" indent="-514350">
              <a:buFont typeface="+mj-lt"/>
              <a:buAutoNum type="arabicParenR"/>
            </a:pPr>
            <a:r>
              <a:rPr lang="en-US" dirty="0" smtClean="0"/>
              <a:t>Scalability		: </a:t>
            </a:r>
            <a:r>
              <a:rPr lang="en-US" dirty="0"/>
              <a:t>significant increase</a:t>
            </a:r>
          </a:p>
          <a:p>
            <a:pPr marL="514350" indent="-514350">
              <a:buFont typeface="+mj-lt"/>
              <a:buAutoNum type="arabicParenR"/>
            </a:pPr>
            <a:r>
              <a:rPr lang="en-US" dirty="0"/>
              <a:t>Failure </a:t>
            </a:r>
            <a:r>
              <a:rPr lang="en-US" dirty="0" smtClean="0"/>
              <a:t>handling	</a:t>
            </a:r>
            <a:r>
              <a:rPr lang="en-US" dirty="0" smtClean="0"/>
              <a:t>	: </a:t>
            </a:r>
            <a:r>
              <a:rPr lang="en-US" dirty="0"/>
              <a:t>techniques for </a:t>
            </a:r>
            <a:r>
              <a:rPr lang="en-US" dirty="0" smtClean="0"/>
              <a:t>dealing error</a:t>
            </a:r>
            <a:endParaRPr lang="en-US" dirty="0"/>
          </a:p>
          <a:p>
            <a:pPr marL="514350" indent="-514350">
              <a:buFont typeface="+mj-lt"/>
              <a:buAutoNum type="arabicParenR"/>
            </a:pPr>
            <a:r>
              <a:rPr lang="en-US" dirty="0" smtClean="0"/>
              <a:t>Concurrency		: </a:t>
            </a:r>
            <a:r>
              <a:rPr lang="en-US" dirty="0"/>
              <a:t>represents a shared resource</a:t>
            </a:r>
          </a:p>
          <a:p>
            <a:pPr marL="514350" indent="-514350">
              <a:buFont typeface="+mj-lt"/>
              <a:buAutoNum type="arabicParenR"/>
            </a:pPr>
            <a:r>
              <a:rPr lang="en-US" dirty="0" smtClean="0"/>
              <a:t>Transparency		: concealment</a:t>
            </a:r>
          </a:p>
          <a:p>
            <a:pPr marL="514350" indent="-514350">
              <a:buFont typeface="+mj-lt"/>
              <a:buAutoNum type="arabicParenR"/>
            </a:pPr>
            <a:r>
              <a:rPr lang="en-US" dirty="0" err="1" smtClean="0"/>
              <a:t>QoS</a:t>
            </a:r>
            <a:r>
              <a:rPr lang="en-US" dirty="0" smtClean="0"/>
              <a:t>			: </a:t>
            </a:r>
            <a:r>
              <a:rPr lang="en-US" dirty="0"/>
              <a:t>to provide guarantees</a:t>
            </a:r>
          </a:p>
        </p:txBody>
      </p:sp>
      <p:sp>
        <p:nvSpPr>
          <p:cNvPr id="5" name="Date Placeholder 4"/>
          <p:cNvSpPr>
            <a:spLocks noGrp="1"/>
          </p:cNvSpPr>
          <p:nvPr>
            <p:ph type="dt" sz="half" idx="10"/>
          </p:nvPr>
        </p:nvSpPr>
        <p:spPr/>
        <p:txBody>
          <a:bodyPr/>
          <a:lstStyle/>
          <a:p>
            <a:fld id="{81A02FF7-1ACF-4068-A696-28308811E877}" type="datetime1">
              <a:rPr lang="en-US" smtClean="0"/>
              <a:t>1/16/2018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22</a:t>
            </a:fld>
            <a:endParaRPr lang="en-US"/>
          </a:p>
        </p:txBody>
      </p:sp>
    </p:spTree>
    <p:extLst>
      <p:ext uri="{BB962C8B-B14F-4D97-AF65-F5344CB8AC3E}">
        <p14:creationId xmlns:p14="http://schemas.microsoft.com/office/powerpoint/2010/main" val="82273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Solutions?</a:t>
            </a:r>
            <a:endParaRPr lang="en-US" dirty="0"/>
          </a:p>
        </p:txBody>
      </p:sp>
      <p:sp>
        <p:nvSpPr>
          <p:cNvPr id="2" name="Content Placeholder 1"/>
          <p:cNvSpPr>
            <a:spLocks noGrp="1"/>
          </p:cNvSpPr>
          <p:nvPr>
            <p:ph idx="1"/>
          </p:nvPr>
        </p:nvSpPr>
        <p:spPr/>
        <p:txBody>
          <a:bodyPr>
            <a:normAutofit fontScale="85000" lnSpcReduction="10000"/>
          </a:bodyPr>
          <a:lstStyle/>
          <a:p>
            <a:pPr marL="514350" indent="-514350">
              <a:buFont typeface="+mj-lt"/>
              <a:buAutoNum type="arabicParenR"/>
            </a:pPr>
            <a:r>
              <a:rPr lang="en-US" dirty="0" smtClean="0"/>
              <a:t>Heterogeneity		: middleware</a:t>
            </a:r>
            <a:endParaRPr lang="en-US" dirty="0"/>
          </a:p>
          <a:p>
            <a:pPr marL="514350" indent="-514350">
              <a:buFont typeface="+mj-lt"/>
              <a:buAutoNum type="arabicParenR"/>
            </a:pPr>
            <a:r>
              <a:rPr lang="en-US" dirty="0" smtClean="0"/>
              <a:t>Openness		: publish standard</a:t>
            </a:r>
            <a:endParaRPr lang="en-US" dirty="0"/>
          </a:p>
          <a:p>
            <a:pPr marL="514350" indent="-514350">
              <a:buFont typeface="+mj-lt"/>
              <a:buAutoNum type="arabicParenR"/>
            </a:pPr>
            <a:r>
              <a:rPr lang="en-US" dirty="0" smtClean="0"/>
              <a:t>Security			: still open question</a:t>
            </a:r>
            <a:endParaRPr lang="en-US" dirty="0"/>
          </a:p>
          <a:p>
            <a:pPr marL="514350" indent="-514350">
              <a:buFont typeface="+mj-lt"/>
              <a:buAutoNum type="arabicParenR"/>
            </a:pPr>
            <a:r>
              <a:rPr lang="en-US" dirty="0" smtClean="0"/>
              <a:t>Scalability		: architecture (data replication, </a:t>
            </a:r>
            <a:r>
              <a:rPr lang="en-US" dirty="0" smtClean="0"/>
              <a:t> 				  cache</a:t>
            </a:r>
            <a:r>
              <a:rPr lang="en-US" dirty="0" smtClean="0"/>
              <a:t>)</a:t>
            </a:r>
            <a:endParaRPr lang="en-US" dirty="0"/>
          </a:p>
          <a:p>
            <a:pPr marL="514350" indent="-514350">
              <a:buFont typeface="+mj-lt"/>
              <a:buAutoNum type="arabicParenR"/>
            </a:pPr>
            <a:r>
              <a:rPr lang="en-US" dirty="0"/>
              <a:t>Failure </a:t>
            </a:r>
            <a:r>
              <a:rPr lang="en-US" dirty="0" smtClean="0"/>
              <a:t>handling		: partition, algorithm</a:t>
            </a:r>
          </a:p>
          <a:p>
            <a:pPr marL="514350" indent="-514350">
              <a:buFont typeface="+mj-lt"/>
              <a:buAutoNum type="arabicParenR"/>
            </a:pPr>
            <a:r>
              <a:rPr lang="en-US" dirty="0" smtClean="0"/>
              <a:t>Concurrency		: safe thread, language (Rust)</a:t>
            </a:r>
          </a:p>
          <a:p>
            <a:pPr marL="514350" indent="-514350">
              <a:buFont typeface="+mj-lt"/>
              <a:buAutoNum type="arabicParenR"/>
            </a:pPr>
            <a:r>
              <a:rPr lang="en-US" dirty="0" smtClean="0"/>
              <a:t>Transparency		: -</a:t>
            </a:r>
          </a:p>
          <a:p>
            <a:pPr marL="514350" indent="-514350">
              <a:buFont typeface="+mj-lt"/>
              <a:buAutoNum type="arabicParenR"/>
            </a:pPr>
            <a:r>
              <a:rPr lang="en-US" dirty="0" err="1" smtClean="0"/>
              <a:t>QoS</a:t>
            </a:r>
            <a:r>
              <a:rPr lang="en-US" dirty="0" smtClean="0"/>
              <a:t>			: -</a:t>
            </a:r>
            <a:endParaRPr lang="en-US" dirty="0"/>
          </a:p>
        </p:txBody>
      </p:sp>
      <p:sp>
        <p:nvSpPr>
          <p:cNvPr id="5" name="Date Placeholder 4"/>
          <p:cNvSpPr>
            <a:spLocks noGrp="1"/>
          </p:cNvSpPr>
          <p:nvPr>
            <p:ph type="dt" sz="half" idx="10"/>
          </p:nvPr>
        </p:nvSpPr>
        <p:spPr/>
        <p:txBody>
          <a:bodyPr/>
          <a:lstStyle/>
          <a:p>
            <a:fld id="{C45BE904-0458-4112-8E03-2F47F2007D3E}" type="datetime1">
              <a:rPr lang="en-US" smtClean="0"/>
              <a:t>1/16/2018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23</a:t>
            </a:fld>
            <a:endParaRPr lang="en-US"/>
          </a:p>
        </p:txBody>
      </p:sp>
    </p:spTree>
    <p:extLst>
      <p:ext uri="{BB962C8B-B14F-4D97-AF65-F5344CB8AC3E}">
        <p14:creationId xmlns:p14="http://schemas.microsoft.com/office/powerpoint/2010/main" val="362126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Disadvantages</a:t>
            </a:r>
            <a:endParaRPr lang="en-US" dirty="0"/>
          </a:p>
        </p:txBody>
      </p:sp>
      <p:sp>
        <p:nvSpPr>
          <p:cNvPr id="2" name="Content Placeholder 1"/>
          <p:cNvSpPr>
            <a:spLocks noGrp="1"/>
          </p:cNvSpPr>
          <p:nvPr>
            <p:ph idx="1"/>
          </p:nvPr>
        </p:nvSpPr>
        <p:spPr/>
        <p:txBody>
          <a:bodyPr/>
          <a:lstStyle/>
          <a:p>
            <a:r>
              <a:rPr lang="en-US" dirty="0" smtClean="0"/>
              <a:t>Complex</a:t>
            </a:r>
          </a:p>
          <a:p>
            <a:r>
              <a:rPr lang="en-US" dirty="0" smtClean="0"/>
              <a:t>Hard to test and debug</a:t>
            </a:r>
          </a:p>
          <a:p>
            <a:r>
              <a:rPr lang="en-US" dirty="0" smtClean="0"/>
              <a:t>Infrastructure (cost, deploy)</a:t>
            </a:r>
            <a:endParaRPr lang="en-US" dirty="0"/>
          </a:p>
        </p:txBody>
      </p:sp>
      <p:sp>
        <p:nvSpPr>
          <p:cNvPr id="4" name="Date Placeholder 3"/>
          <p:cNvSpPr>
            <a:spLocks noGrp="1"/>
          </p:cNvSpPr>
          <p:nvPr>
            <p:ph type="dt" sz="half" idx="10"/>
          </p:nvPr>
        </p:nvSpPr>
        <p:spPr/>
        <p:txBody>
          <a:bodyPr/>
          <a:lstStyle/>
          <a:p>
            <a:pPr>
              <a:defRPr/>
            </a:pPr>
            <a:fld id="{AE41ECDE-B8BE-47E9-B6A0-3B51A88B7AAC}"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116974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Fallacies of distributed </a:t>
            </a:r>
            <a:r>
              <a:rPr lang="en-US" dirty="0" smtClean="0"/>
              <a:t>computing</a:t>
            </a:r>
            <a:endParaRPr lang="en-US" dirty="0"/>
          </a:p>
        </p:txBody>
      </p:sp>
      <p:sp>
        <p:nvSpPr>
          <p:cNvPr id="2" name="Content Placeholder 1"/>
          <p:cNvSpPr>
            <a:spLocks noGrp="1"/>
          </p:cNvSpPr>
          <p:nvPr>
            <p:ph idx="1"/>
          </p:nvPr>
        </p:nvSpPr>
        <p:spPr/>
        <p:txBody>
          <a:bodyPr>
            <a:normAutofit fontScale="92500" lnSpcReduction="10000"/>
          </a:bodyPr>
          <a:lstStyle/>
          <a:p>
            <a:r>
              <a:rPr lang="en-US" dirty="0"/>
              <a:t>The </a:t>
            </a:r>
            <a:r>
              <a:rPr lang="en-US" dirty="0">
                <a:hlinkClick r:id="rId2" tooltip="Computer network"/>
              </a:rPr>
              <a:t>network</a:t>
            </a:r>
            <a:r>
              <a:rPr lang="en-US" dirty="0"/>
              <a:t> is reliable.</a:t>
            </a:r>
          </a:p>
          <a:p>
            <a:r>
              <a:rPr lang="en-US" dirty="0">
                <a:hlinkClick r:id="rId3" tooltip="Latency (engineering)"/>
              </a:rPr>
              <a:t>Latency</a:t>
            </a:r>
            <a:r>
              <a:rPr lang="en-US" dirty="0"/>
              <a:t> is zero.</a:t>
            </a:r>
          </a:p>
          <a:p>
            <a:r>
              <a:rPr lang="en-US" dirty="0">
                <a:hlinkClick r:id="rId4" tooltip="Throughput"/>
              </a:rPr>
              <a:t>Bandwidth</a:t>
            </a:r>
            <a:r>
              <a:rPr lang="en-US" dirty="0"/>
              <a:t> is infinite.</a:t>
            </a:r>
          </a:p>
          <a:p>
            <a:r>
              <a:rPr lang="en-US" dirty="0"/>
              <a:t>The network is </a:t>
            </a:r>
            <a:r>
              <a:rPr lang="en-US" dirty="0">
                <a:hlinkClick r:id="rId5" tooltip="Computer security"/>
              </a:rPr>
              <a:t>secure</a:t>
            </a:r>
            <a:r>
              <a:rPr lang="en-US" dirty="0"/>
              <a:t>.</a:t>
            </a:r>
          </a:p>
          <a:p>
            <a:r>
              <a:rPr lang="en-US" dirty="0">
                <a:hlinkClick r:id="rId6" tooltip="Network topology"/>
              </a:rPr>
              <a:t>Topology</a:t>
            </a:r>
            <a:r>
              <a:rPr lang="en-US" dirty="0"/>
              <a:t> doesn't change.</a:t>
            </a:r>
          </a:p>
          <a:p>
            <a:r>
              <a:rPr lang="en-US" dirty="0"/>
              <a:t>There is one </a:t>
            </a:r>
            <a:r>
              <a:rPr lang="en-US" dirty="0">
                <a:hlinkClick r:id="rId7" tooltip="Network administrator"/>
              </a:rPr>
              <a:t>administrator</a:t>
            </a:r>
            <a:r>
              <a:rPr lang="en-US" dirty="0"/>
              <a:t>.</a:t>
            </a:r>
          </a:p>
          <a:p>
            <a:r>
              <a:rPr lang="en-US" dirty="0"/>
              <a:t>Transport cost is zero.</a:t>
            </a:r>
          </a:p>
          <a:p>
            <a:r>
              <a:rPr lang="en-US" dirty="0"/>
              <a:t>The network is homogeneous.</a:t>
            </a:r>
          </a:p>
          <a:p>
            <a:endParaRPr lang="en-US" dirty="0"/>
          </a:p>
        </p:txBody>
      </p:sp>
      <p:sp>
        <p:nvSpPr>
          <p:cNvPr id="4" name="Date Placeholder 3"/>
          <p:cNvSpPr>
            <a:spLocks noGrp="1"/>
          </p:cNvSpPr>
          <p:nvPr>
            <p:ph type="dt" sz="half" idx="10"/>
          </p:nvPr>
        </p:nvSpPr>
        <p:spPr/>
        <p:txBody>
          <a:bodyPr/>
          <a:lstStyle/>
          <a:p>
            <a:pPr>
              <a:defRPr/>
            </a:pPr>
            <a:fld id="{94AAEB27-0A94-4272-BB5E-BEBB975F6AF8}"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848246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CAP </a:t>
            </a:r>
            <a:r>
              <a:rPr lang="en-US" dirty="0" smtClean="0"/>
              <a:t>theorem (</a:t>
            </a:r>
            <a:r>
              <a:rPr lang="en-US" dirty="0"/>
              <a:t>Brewer's </a:t>
            </a:r>
            <a:r>
              <a:rPr lang="en-US" dirty="0" smtClean="0"/>
              <a:t>theorem)</a:t>
            </a:r>
            <a:endParaRPr lang="en-US" dirty="0"/>
          </a:p>
        </p:txBody>
      </p:sp>
      <p:sp>
        <p:nvSpPr>
          <p:cNvPr id="2" name="Content Placeholder 1"/>
          <p:cNvSpPr>
            <a:spLocks noGrp="1"/>
          </p:cNvSpPr>
          <p:nvPr>
            <p:ph idx="1"/>
          </p:nvPr>
        </p:nvSpPr>
        <p:spPr/>
        <p:txBody>
          <a:bodyPr>
            <a:normAutofit fontScale="77500" lnSpcReduction="20000"/>
          </a:bodyPr>
          <a:lstStyle/>
          <a:p>
            <a:r>
              <a:rPr lang="en-US" dirty="0"/>
              <a:t>it is impossible for a </a:t>
            </a:r>
            <a:r>
              <a:rPr lang="en-US" dirty="0">
                <a:hlinkClick r:id="rId2" tooltip="Distributed computing"/>
              </a:rPr>
              <a:t>distributed computer system</a:t>
            </a:r>
            <a:r>
              <a:rPr lang="en-US" dirty="0"/>
              <a:t> to simultaneously provide more than two out of three of the following </a:t>
            </a:r>
            <a:r>
              <a:rPr lang="en-US" dirty="0" smtClean="0"/>
              <a:t>guarantees</a:t>
            </a:r>
          </a:p>
          <a:p>
            <a:r>
              <a:rPr lang="en-US" dirty="0" smtClean="0"/>
              <a:t>Consistency </a:t>
            </a:r>
          </a:p>
          <a:p>
            <a:pPr lvl="1"/>
            <a:r>
              <a:rPr lang="en-US" dirty="0"/>
              <a:t>Every read receives the most recent write or an error</a:t>
            </a:r>
            <a:endParaRPr lang="en-US" dirty="0" smtClean="0"/>
          </a:p>
          <a:p>
            <a:r>
              <a:rPr lang="en-US" dirty="0" smtClean="0"/>
              <a:t>Availability</a:t>
            </a:r>
          </a:p>
          <a:p>
            <a:pPr lvl="1"/>
            <a:r>
              <a:rPr lang="en-US" dirty="0"/>
              <a:t>Every request receives a (non-error) response – without guarantee that it contains the most recent write</a:t>
            </a:r>
            <a:endParaRPr lang="en-US" dirty="0" smtClean="0"/>
          </a:p>
          <a:p>
            <a:r>
              <a:rPr lang="en-US" dirty="0" smtClean="0"/>
              <a:t>Partition Tolerance</a:t>
            </a:r>
          </a:p>
          <a:p>
            <a:pPr lvl="1"/>
            <a:r>
              <a:rPr lang="en-US" dirty="0"/>
              <a:t>The system continues to operate despite an arbitrary number of messages being dropped (or delayed) by the network between nodes</a:t>
            </a: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fld id="{94190EC5-2D69-4C64-8C1B-A5FB66EF464C}"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26</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165054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Explanation</a:t>
            </a:r>
            <a:endParaRPr lang="en-US" dirty="0"/>
          </a:p>
        </p:txBody>
      </p:sp>
      <p:sp>
        <p:nvSpPr>
          <p:cNvPr id="2" name="Content Placeholder 1"/>
          <p:cNvSpPr>
            <a:spLocks noGrp="1"/>
          </p:cNvSpPr>
          <p:nvPr>
            <p:ph idx="1"/>
          </p:nvPr>
        </p:nvSpPr>
        <p:spPr/>
        <p:txBody>
          <a:bodyPr>
            <a:normAutofit fontScale="77500" lnSpcReduction="20000"/>
          </a:bodyPr>
          <a:lstStyle/>
          <a:p>
            <a:r>
              <a:rPr lang="en-US" dirty="0"/>
              <a:t>No distributed system is safe from network failures, thus </a:t>
            </a:r>
            <a:r>
              <a:rPr lang="en-US" dirty="0">
                <a:hlinkClick r:id="rId2" tooltip="Network partitioning"/>
              </a:rPr>
              <a:t>network partitioning</a:t>
            </a:r>
            <a:r>
              <a:rPr lang="en-US" dirty="0"/>
              <a:t> generally has to be tolerated. In the presence of a partition, one is then left with two options: </a:t>
            </a:r>
            <a:r>
              <a:rPr lang="en-US" dirty="0">
                <a:hlinkClick r:id="rId3" tooltip="Consistency (database systems)"/>
              </a:rPr>
              <a:t>consistency</a:t>
            </a:r>
            <a:r>
              <a:rPr lang="en-US" dirty="0"/>
              <a:t> or </a:t>
            </a:r>
            <a:r>
              <a:rPr lang="en-US" dirty="0">
                <a:hlinkClick r:id="rId4" tooltip="Availability"/>
              </a:rPr>
              <a:t>availability</a:t>
            </a:r>
            <a:r>
              <a:rPr lang="en-US" dirty="0" smtClean="0"/>
              <a:t>.</a:t>
            </a:r>
          </a:p>
          <a:p>
            <a:r>
              <a:rPr lang="en-US" dirty="0"/>
              <a:t>When choosing consistency over availability, the system will return an error or a time out if particular information cannot be guaranteed to be up to date due to network </a:t>
            </a:r>
            <a:r>
              <a:rPr lang="en-US" dirty="0" smtClean="0"/>
              <a:t>partitioning</a:t>
            </a:r>
          </a:p>
          <a:p>
            <a:r>
              <a:rPr lang="en-US" dirty="0"/>
              <a:t>When choosing availability over consistency, the system will always process the query and try to return the most recent available version of the information, even if it cannot guarantee it is up to date due to network partitioning</a:t>
            </a:r>
          </a:p>
        </p:txBody>
      </p:sp>
      <p:sp>
        <p:nvSpPr>
          <p:cNvPr id="4" name="Date Placeholder 3"/>
          <p:cNvSpPr>
            <a:spLocks noGrp="1"/>
          </p:cNvSpPr>
          <p:nvPr>
            <p:ph type="dt" sz="half" idx="10"/>
          </p:nvPr>
        </p:nvSpPr>
        <p:spPr/>
        <p:txBody>
          <a:bodyPr/>
          <a:lstStyle/>
          <a:p>
            <a:pPr>
              <a:defRPr/>
            </a:pPr>
            <a:fld id="{C58192A9-34FB-4FF3-9967-9D77A95F785A}"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27</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95030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Only CA</a:t>
            </a:r>
            <a:endParaRPr lang="en-US" dirty="0"/>
          </a:p>
        </p:txBody>
      </p:sp>
      <p:sp>
        <p:nvSpPr>
          <p:cNvPr id="2" name="Content Placeholder 1"/>
          <p:cNvSpPr>
            <a:spLocks noGrp="1"/>
          </p:cNvSpPr>
          <p:nvPr>
            <p:ph idx="1"/>
          </p:nvPr>
        </p:nvSpPr>
        <p:spPr/>
        <p:txBody>
          <a:bodyPr>
            <a:normAutofit fontScale="92500" lnSpcReduction="20000"/>
          </a:bodyPr>
          <a:lstStyle/>
          <a:p>
            <a:r>
              <a:rPr lang="en-US" dirty="0"/>
              <a:t>CAP is frequently misunderstood as if one had to choose to abandon one of the three guarantees at all times. </a:t>
            </a:r>
            <a:endParaRPr lang="en-US" dirty="0" smtClean="0"/>
          </a:p>
          <a:p>
            <a:r>
              <a:rPr lang="en-US" dirty="0" smtClean="0"/>
              <a:t>In </a:t>
            </a:r>
            <a:r>
              <a:rPr lang="en-US" dirty="0"/>
              <a:t>fact, the choice is really between consistency and availability for when a partition happens only; at all other times, no trade-off has to be </a:t>
            </a:r>
            <a:r>
              <a:rPr lang="en-US" dirty="0" smtClean="0"/>
              <a:t>made</a:t>
            </a:r>
          </a:p>
          <a:p>
            <a:r>
              <a:rPr lang="en-US" dirty="0"/>
              <a:t>In the absence of network failure – that is, when the distributed system is running normally – both availability and consistency can be satisfied.</a:t>
            </a:r>
          </a:p>
        </p:txBody>
      </p:sp>
      <p:sp>
        <p:nvSpPr>
          <p:cNvPr id="4" name="Date Placeholder 3"/>
          <p:cNvSpPr>
            <a:spLocks noGrp="1"/>
          </p:cNvSpPr>
          <p:nvPr>
            <p:ph type="dt" sz="half" idx="10"/>
          </p:nvPr>
        </p:nvSpPr>
        <p:spPr/>
        <p:txBody>
          <a:bodyPr/>
          <a:lstStyle/>
          <a:p>
            <a:pPr>
              <a:defRPr/>
            </a:pPr>
            <a:fld id="{685D7C8E-97E4-4196-BB73-0F3C06257E14}"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28</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961496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References</a:t>
            </a:r>
            <a:endParaRPr lang="en-US" dirty="0"/>
          </a:p>
        </p:txBody>
      </p:sp>
      <p:sp>
        <p:nvSpPr>
          <p:cNvPr id="2" name="Content Placeholder 1"/>
          <p:cNvSpPr>
            <a:spLocks noGrp="1"/>
          </p:cNvSpPr>
          <p:nvPr>
            <p:ph idx="1"/>
          </p:nvPr>
        </p:nvSpPr>
        <p:spPr/>
        <p:txBody>
          <a:bodyPr>
            <a:normAutofit/>
          </a:bodyPr>
          <a:lstStyle/>
          <a:p>
            <a:pPr marL="1371600" indent="-1371600" algn="just">
              <a:buNone/>
            </a:pPr>
            <a:r>
              <a:rPr lang="en-US" sz="2000" dirty="0" smtClean="0"/>
              <a:t>[COU’12] 	</a:t>
            </a:r>
            <a:r>
              <a:rPr lang="en-US" sz="2000" dirty="0" err="1" smtClean="0"/>
              <a:t>Coulouris</a:t>
            </a:r>
            <a:r>
              <a:rPr lang="en-US" sz="2000" dirty="0"/>
              <a:t>, G. </a:t>
            </a:r>
            <a:r>
              <a:rPr lang="en-US" sz="2000" dirty="0" err="1"/>
              <a:t>Dollimore</a:t>
            </a:r>
            <a:r>
              <a:rPr lang="en-US" sz="2000" dirty="0"/>
              <a:t>, J., </a:t>
            </a:r>
            <a:r>
              <a:rPr lang="en-US" sz="2000" dirty="0" err="1"/>
              <a:t>Kindberg</a:t>
            </a:r>
            <a:r>
              <a:rPr lang="en-US" sz="2000" dirty="0"/>
              <a:t>, T., Blair, G., DISTRIBUTED SYSTEMS :Concepts and Design Fifth Edition, Pearson Education, Inc., United States of America, 2012.							</a:t>
            </a:r>
          </a:p>
          <a:p>
            <a:pPr marL="1371600" indent="-1371600" algn="just">
              <a:buNone/>
            </a:pPr>
            <a:r>
              <a:rPr lang="en-US" sz="2000" dirty="0" smtClean="0"/>
              <a:t>[TAN’07]	</a:t>
            </a:r>
            <a:r>
              <a:rPr lang="en-US" sz="2000" dirty="0" err="1" smtClean="0"/>
              <a:t>Tanenbaum</a:t>
            </a:r>
            <a:r>
              <a:rPr lang="en-US" sz="2000" dirty="0"/>
              <a:t>, A.S., Steen, M.V., DISTRIBUTED SYSTEMS : Principles and Paradigms Second Edition, Pearson Education, Inc., United States of America, 2007.							</a:t>
            </a:r>
          </a:p>
          <a:p>
            <a:pPr marL="1371600" indent="-1371600" algn="just">
              <a:buNone/>
            </a:pPr>
            <a:r>
              <a:rPr lang="en-US" sz="2000" dirty="0" smtClean="0"/>
              <a:t>[JIA’05]	</a:t>
            </a:r>
            <a:r>
              <a:rPr lang="en-US" sz="2000" dirty="0" err="1" smtClean="0"/>
              <a:t>Jia</a:t>
            </a:r>
            <a:r>
              <a:rPr lang="en-US" sz="2000" dirty="0"/>
              <a:t>. W., and Zhou. W., DISTRIBUTED NETWORK SYSTEMS : From Concepts to Implementations, Springer Science , Inc., 2005.</a:t>
            </a:r>
          </a:p>
        </p:txBody>
      </p:sp>
      <p:sp>
        <p:nvSpPr>
          <p:cNvPr id="5" name="Date Placeholder 4"/>
          <p:cNvSpPr>
            <a:spLocks noGrp="1"/>
          </p:cNvSpPr>
          <p:nvPr>
            <p:ph type="dt" sz="half" idx="10"/>
          </p:nvPr>
        </p:nvSpPr>
        <p:spPr/>
        <p:txBody>
          <a:bodyPr/>
          <a:lstStyle/>
          <a:p>
            <a:fld id="{A68A4C50-65E4-420D-A8D5-4D54E5734159}" type="datetime1">
              <a:rPr lang="en-US" smtClean="0"/>
              <a:t>1/16/2018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29</a:t>
            </a:fld>
            <a:endParaRPr lang="en-US"/>
          </a:p>
        </p:txBody>
      </p:sp>
    </p:spTree>
    <p:extLst>
      <p:ext uri="{BB962C8B-B14F-4D97-AF65-F5344CB8AC3E}">
        <p14:creationId xmlns:p14="http://schemas.microsoft.com/office/powerpoint/2010/main" val="1534770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Dosen</a:t>
            </a:r>
            <a:endParaRPr lang="en-US" dirty="0"/>
          </a:p>
        </p:txBody>
      </p:sp>
      <p:sp>
        <p:nvSpPr>
          <p:cNvPr id="2" name="Content Placeholder 1"/>
          <p:cNvSpPr>
            <a:spLocks noGrp="1"/>
          </p:cNvSpPr>
          <p:nvPr>
            <p:ph idx="1"/>
          </p:nvPr>
        </p:nvSpPr>
        <p:spPr/>
        <p:txBody>
          <a:bodyPr/>
          <a:lstStyle/>
          <a:p>
            <a:r>
              <a:rPr lang="en-US" dirty="0" err="1" smtClean="0"/>
              <a:t>Nama</a:t>
            </a:r>
            <a:r>
              <a:rPr lang="en-US" dirty="0" smtClean="0"/>
              <a:t>: </a:t>
            </a:r>
          </a:p>
          <a:p>
            <a:r>
              <a:rPr lang="en-US" dirty="0" err="1" smtClean="0"/>
              <a:t>Ruang</a:t>
            </a:r>
            <a:r>
              <a:rPr lang="en-US" dirty="0" smtClean="0"/>
              <a:t>: </a:t>
            </a:r>
          </a:p>
          <a:p>
            <a:r>
              <a:rPr lang="en-US" dirty="0" smtClean="0"/>
              <a:t>Email: </a:t>
            </a:r>
          </a:p>
          <a:p>
            <a:r>
              <a:rPr lang="en-US" dirty="0" smtClean="0"/>
              <a:t>No HP:</a:t>
            </a:r>
          </a:p>
          <a:p>
            <a:r>
              <a:rPr lang="en-US" dirty="0" err="1" smtClean="0"/>
              <a:t>Jadwal</a:t>
            </a:r>
            <a:r>
              <a:rPr lang="en-US" dirty="0" smtClean="0"/>
              <a:t> </a:t>
            </a:r>
            <a:r>
              <a:rPr lang="en-US" dirty="0" err="1" smtClean="0"/>
              <a:t>kosong</a:t>
            </a:r>
            <a:r>
              <a:rPr lang="en-US" dirty="0" smtClean="0"/>
              <a:t>:</a:t>
            </a:r>
          </a:p>
          <a:p>
            <a:r>
              <a:rPr lang="en-US" dirty="0" err="1" smtClean="0"/>
              <a:t>Riset</a:t>
            </a:r>
            <a:r>
              <a:rPr lang="en-US" dirty="0" smtClean="0"/>
              <a:t>:</a:t>
            </a:r>
            <a:endParaRPr lang="en-US" dirty="0"/>
          </a:p>
        </p:txBody>
      </p:sp>
      <p:sp>
        <p:nvSpPr>
          <p:cNvPr id="4" name="Date Placeholder 3"/>
          <p:cNvSpPr>
            <a:spLocks noGrp="1"/>
          </p:cNvSpPr>
          <p:nvPr>
            <p:ph type="dt" sz="half" idx="10"/>
          </p:nvPr>
        </p:nvSpPr>
        <p:spPr/>
        <p:txBody>
          <a:bodyPr/>
          <a:lstStyle/>
          <a:p>
            <a:pPr>
              <a:defRPr/>
            </a:pPr>
            <a:fld id="{06A30495-178C-448F-9D96-2AB53D2290A8}"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18174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513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Mata </a:t>
            </a:r>
            <a:r>
              <a:rPr lang="en-US" dirty="0" err="1"/>
              <a:t>K</a:t>
            </a:r>
            <a:r>
              <a:rPr lang="en-US" dirty="0" err="1" smtClean="0"/>
              <a:t>uliah</a:t>
            </a:r>
            <a:endParaRPr lang="en-US" dirty="0"/>
          </a:p>
        </p:txBody>
      </p:sp>
      <p:sp>
        <p:nvSpPr>
          <p:cNvPr id="2" name="Content Placeholder 1"/>
          <p:cNvSpPr>
            <a:spLocks noGrp="1"/>
          </p:cNvSpPr>
          <p:nvPr>
            <p:ph idx="1"/>
          </p:nvPr>
        </p:nvSpPr>
        <p:spPr/>
        <p:txBody>
          <a:bodyPr/>
          <a:lstStyle/>
          <a:p>
            <a:r>
              <a:rPr lang="en-US" dirty="0" err="1" smtClean="0"/>
              <a:t>Kode</a:t>
            </a:r>
            <a:r>
              <a:rPr lang="en-US" dirty="0" smtClean="0"/>
              <a:t>: CSH3J3</a:t>
            </a:r>
          </a:p>
          <a:p>
            <a:r>
              <a:rPr lang="en-US" dirty="0" err="1" smtClean="0"/>
              <a:t>Nama</a:t>
            </a:r>
            <a:r>
              <a:rPr lang="en-US" dirty="0" smtClean="0"/>
              <a:t>: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smtClean="0"/>
          </a:p>
          <a:p>
            <a:r>
              <a:rPr lang="en-US" dirty="0" smtClean="0"/>
              <a:t>Status: </a:t>
            </a:r>
            <a:r>
              <a:rPr lang="en-US" dirty="0" err="1" smtClean="0"/>
              <a:t>Wajib</a:t>
            </a:r>
            <a:endParaRPr lang="en-US" dirty="0" smtClean="0"/>
          </a:p>
          <a:p>
            <a:r>
              <a:rPr lang="en-US" dirty="0" err="1" smtClean="0"/>
              <a:t>Bobot</a:t>
            </a:r>
            <a:r>
              <a:rPr lang="en-US" dirty="0" smtClean="0"/>
              <a:t>: 3 </a:t>
            </a:r>
            <a:r>
              <a:rPr lang="en-US" dirty="0" err="1" smtClean="0"/>
              <a:t>sks</a:t>
            </a:r>
            <a:endParaRPr lang="en-US" dirty="0" smtClean="0"/>
          </a:p>
          <a:p>
            <a:r>
              <a:rPr lang="en-US" dirty="0" smtClean="0"/>
              <a:t>Prerequisite: </a:t>
            </a:r>
            <a:r>
              <a:rPr lang="en-US" dirty="0" err="1" smtClean="0"/>
              <a:t>Sistem</a:t>
            </a:r>
            <a:r>
              <a:rPr lang="en-US" dirty="0" smtClean="0"/>
              <a:t> </a:t>
            </a:r>
            <a:r>
              <a:rPr lang="en-US" dirty="0" err="1" smtClean="0"/>
              <a:t>Operasi</a:t>
            </a:r>
            <a:r>
              <a:rPr lang="en-US" dirty="0" smtClean="0"/>
              <a:t>, </a:t>
            </a:r>
            <a:r>
              <a:rPr lang="en-US" dirty="0" err="1" smtClean="0"/>
              <a:t>Jaringan</a:t>
            </a:r>
            <a:endParaRPr lang="en-US" dirty="0"/>
          </a:p>
        </p:txBody>
      </p:sp>
      <p:sp>
        <p:nvSpPr>
          <p:cNvPr id="4" name="Date Placeholder 3"/>
          <p:cNvSpPr>
            <a:spLocks noGrp="1"/>
          </p:cNvSpPr>
          <p:nvPr>
            <p:ph type="dt" sz="half" idx="10"/>
          </p:nvPr>
        </p:nvSpPr>
        <p:spPr/>
        <p:txBody>
          <a:bodyPr/>
          <a:lstStyle/>
          <a:p>
            <a:pPr>
              <a:defRPr/>
            </a:pPr>
            <a:fld id="{E7A39048-421A-4E88-815A-899B207A0E5F}"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70052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Tujuan</a:t>
            </a:r>
            <a:r>
              <a:rPr lang="en-US" dirty="0" smtClean="0"/>
              <a:t> </a:t>
            </a:r>
            <a:r>
              <a:rPr lang="en-US" dirty="0" err="1" smtClean="0"/>
              <a:t>Kuliah</a:t>
            </a:r>
            <a:r>
              <a:rPr lang="en-US" dirty="0" smtClean="0"/>
              <a:t> (Learning Outcome)</a:t>
            </a:r>
            <a:endParaRPr lang="en-US" dirty="0"/>
          </a:p>
        </p:txBody>
      </p:sp>
      <p:sp>
        <p:nvSpPr>
          <p:cNvPr id="2" name="Content Placeholder 1"/>
          <p:cNvSpPr>
            <a:spLocks noGrp="1"/>
          </p:cNvSpPr>
          <p:nvPr>
            <p:ph idx="1"/>
          </p:nvPr>
        </p:nvSpPr>
        <p:spPr/>
        <p:txBody>
          <a:bodyPr/>
          <a:lstStyle/>
          <a:p>
            <a:pPr marL="514350" indent="-514350">
              <a:buFont typeface="+mj-lt"/>
              <a:buAutoNum type="arabicPeriod"/>
            </a:pPr>
            <a:r>
              <a:rPr lang="en-US" dirty="0" err="1" smtClean="0"/>
              <a:t>Mahasiswa</a:t>
            </a:r>
            <a:r>
              <a:rPr lang="en-US" dirty="0" smtClean="0"/>
              <a:t> </a:t>
            </a:r>
            <a:r>
              <a:rPr lang="en-US" dirty="0" err="1"/>
              <a:t>memahami</a:t>
            </a:r>
            <a:r>
              <a:rPr lang="en-US" dirty="0"/>
              <a:t> </a:t>
            </a:r>
            <a:r>
              <a:rPr lang="en-US" dirty="0" err="1"/>
              <a:t>konsep-konsep</a:t>
            </a:r>
            <a:r>
              <a:rPr lang="en-US" dirty="0"/>
              <a:t> </a:t>
            </a:r>
            <a:r>
              <a:rPr lang="en-US" dirty="0" err="1"/>
              <a:t>dasar</a:t>
            </a:r>
            <a:r>
              <a:rPr lang="en-US" dirty="0"/>
              <a:t> </a:t>
            </a:r>
            <a:r>
              <a:rPr lang="en-US" dirty="0" err="1"/>
              <a:t>dan</a:t>
            </a:r>
            <a:r>
              <a:rPr lang="en-US" dirty="0"/>
              <a:t> </a:t>
            </a:r>
            <a:r>
              <a:rPr lang="en-US" dirty="0" err="1"/>
              <a:t>menganalisis</a:t>
            </a:r>
            <a:r>
              <a:rPr lang="en-US" dirty="0"/>
              <a:t> </a:t>
            </a:r>
            <a:r>
              <a:rPr lang="en-US" dirty="0" err="1"/>
              <a:t>sistem</a:t>
            </a:r>
            <a:r>
              <a:rPr lang="en-US" dirty="0"/>
              <a:t> </a:t>
            </a:r>
            <a:r>
              <a:rPr lang="en-US" dirty="0" err="1" smtClean="0"/>
              <a:t>terdistribusi</a:t>
            </a:r>
            <a:endParaRPr lang="en-US" dirty="0" smtClean="0"/>
          </a:p>
          <a:p>
            <a:pPr marL="514350" indent="-514350">
              <a:buFont typeface="+mj-lt"/>
              <a:buAutoNum type="arabicPeriod"/>
            </a:pPr>
            <a:r>
              <a:rPr lang="en-US" dirty="0" err="1"/>
              <a:t>Mahasiswa</a:t>
            </a:r>
            <a:r>
              <a:rPr lang="en-US" dirty="0"/>
              <a:t> </a:t>
            </a:r>
            <a:r>
              <a:rPr lang="en-US" dirty="0" err="1"/>
              <a:t>memahami</a:t>
            </a:r>
            <a:r>
              <a:rPr lang="en-US" dirty="0"/>
              <a:t> </a:t>
            </a:r>
            <a:r>
              <a:rPr lang="en-US" dirty="0" err="1"/>
              <a:t>konsep-konsep</a:t>
            </a:r>
            <a:r>
              <a:rPr lang="en-US" dirty="0"/>
              <a:t> </a:t>
            </a:r>
            <a:r>
              <a:rPr lang="en-US" dirty="0" err="1"/>
              <a:t>dasar</a:t>
            </a:r>
            <a:r>
              <a:rPr lang="en-US" dirty="0"/>
              <a:t> </a:t>
            </a:r>
            <a:r>
              <a:rPr lang="en-US" dirty="0" err="1"/>
              <a:t>dan</a:t>
            </a:r>
            <a:r>
              <a:rPr lang="en-US" dirty="0"/>
              <a:t> </a:t>
            </a:r>
            <a:r>
              <a:rPr lang="en-US" dirty="0" err="1"/>
              <a:t>menganalisis</a:t>
            </a:r>
            <a:r>
              <a:rPr lang="en-US" dirty="0"/>
              <a:t> </a:t>
            </a:r>
            <a:r>
              <a:rPr lang="en-US" dirty="0" err="1"/>
              <a:t>sistem</a:t>
            </a:r>
            <a:r>
              <a:rPr lang="en-US" dirty="0"/>
              <a:t> </a:t>
            </a:r>
            <a:r>
              <a:rPr lang="en-US" dirty="0" err="1" smtClean="0"/>
              <a:t>paralel</a:t>
            </a:r>
            <a:endParaRPr lang="en-US" dirty="0" smtClean="0"/>
          </a:p>
          <a:p>
            <a:pPr marL="514350" indent="-514350">
              <a:buFont typeface="+mj-lt"/>
              <a:buAutoNum type="arabicPeriod"/>
            </a:pPr>
            <a:r>
              <a:rPr lang="en-US" dirty="0" err="1"/>
              <a:t>Mahasiswa</a:t>
            </a:r>
            <a:r>
              <a:rPr lang="en-US" dirty="0"/>
              <a:t> </a:t>
            </a:r>
            <a:r>
              <a:rPr lang="en-US" dirty="0" err="1"/>
              <a:t>mampu</a:t>
            </a:r>
            <a:r>
              <a:rPr lang="en-US" dirty="0"/>
              <a:t> </a:t>
            </a:r>
            <a:r>
              <a:rPr lang="en-US" dirty="0" err="1"/>
              <a:t>mengimplementasi</a:t>
            </a:r>
            <a:r>
              <a:rPr lang="en-US" dirty="0"/>
              <a:t> </a:t>
            </a:r>
            <a:r>
              <a:rPr lang="en-US" dirty="0" err="1"/>
              <a:t>dan</a:t>
            </a:r>
            <a:r>
              <a:rPr lang="en-US" dirty="0"/>
              <a:t> </a:t>
            </a:r>
            <a:r>
              <a:rPr lang="en-US" dirty="0" err="1"/>
              <a:t>mendesain</a:t>
            </a:r>
            <a:r>
              <a:rPr lang="en-US" dirty="0"/>
              <a:t> </a:t>
            </a:r>
            <a:r>
              <a:rPr lang="en-US" dirty="0" err="1"/>
              <a:t>sistem</a:t>
            </a:r>
            <a:r>
              <a:rPr lang="en-US" dirty="0"/>
              <a:t> </a:t>
            </a:r>
            <a:r>
              <a:rPr lang="en-US" dirty="0" err="1"/>
              <a:t>paralel</a:t>
            </a:r>
            <a:r>
              <a:rPr lang="en-US" dirty="0"/>
              <a:t> </a:t>
            </a:r>
            <a:r>
              <a:rPr lang="en-US" dirty="0" err="1"/>
              <a:t>atau</a:t>
            </a:r>
            <a:r>
              <a:rPr lang="en-US" dirty="0"/>
              <a:t> </a:t>
            </a:r>
            <a:r>
              <a:rPr lang="en-US" dirty="0" err="1"/>
              <a:t>sistem</a:t>
            </a:r>
            <a:r>
              <a:rPr lang="en-US" dirty="0"/>
              <a:t> </a:t>
            </a:r>
            <a:r>
              <a:rPr lang="en-US" dirty="0" err="1"/>
              <a:t>terdistribusi</a:t>
            </a:r>
            <a:r>
              <a:rPr lang="en-US" dirty="0"/>
              <a:t> </a:t>
            </a:r>
            <a:r>
              <a:rPr lang="en-US" dirty="0" err="1"/>
              <a:t>sederhana</a:t>
            </a:r>
            <a:endParaRPr lang="en-US" dirty="0"/>
          </a:p>
        </p:txBody>
      </p:sp>
      <p:sp>
        <p:nvSpPr>
          <p:cNvPr id="4" name="Date Placeholder 3"/>
          <p:cNvSpPr>
            <a:spLocks noGrp="1"/>
          </p:cNvSpPr>
          <p:nvPr>
            <p:ph type="dt" sz="half" idx="10"/>
          </p:nvPr>
        </p:nvSpPr>
        <p:spPr/>
        <p:txBody>
          <a:bodyPr/>
          <a:lstStyle/>
          <a:p>
            <a:pPr>
              <a:defRPr/>
            </a:pPr>
            <a:fld id="{E7A39048-421A-4E88-815A-899B207A0E5F}"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40663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Silabus</a:t>
            </a:r>
            <a:r>
              <a:rPr lang="en-US" dirty="0" smtClean="0"/>
              <a:t> (RPS)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21012190"/>
              </p:ext>
            </p:extLst>
          </p:nvPr>
        </p:nvGraphicFramePr>
        <p:xfrm>
          <a:off x="457200" y="1981200"/>
          <a:ext cx="8229599" cy="3337560"/>
        </p:xfrm>
        <a:graphic>
          <a:graphicData uri="http://schemas.openxmlformats.org/drawingml/2006/table">
            <a:tbl>
              <a:tblPr firstRow="1" bandRow="1">
                <a:tableStyleId>{5C22544A-7EE6-4342-B048-85BDC9FD1C3A}</a:tableStyleId>
              </a:tblPr>
              <a:tblGrid>
                <a:gridCol w="1554564"/>
                <a:gridCol w="5557483"/>
                <a:gridCol w="1117552"/>
              </a:tblGrid>
              <a:tr h="370840">
                <a:tc>
                  <a:txBody>
                    <a:bodyPr/>
                    <a:lstStyle/>
                    <a:p>
                      <a:r>
                        <a:rPr lang="en-US" dirty="0" err="1" smtClean="0"/>
                        <a:t>Minggu</a:t>
                      </a:r>
                      <a:r>
                        <a:rPr lang="en-US" baseline="0" dirty="0" smtClean="0"/>
                        <a:t> </a:t>
                      </a:r>
                      <a:r>
                        <a:rPr lang="en-US" baseline="0" dirty="0" err="1" smtClean="0"/>
                        <a:t>ke</a:t>
                      </a:r>
                      <a:r>
                        <a:rPr lang="en-US" baseline="0" dirty="0" smtClean="0"/>
                        <a:t> </a:t>
                      </a:r>
                      <a:endParaRPr lang="en-US" dirty="0"/>
                    </a:p>
                  </a:txBody>
                  <a:tcPr marL="90377" marR="90377"/>
                </a:tc>
                <a:tc>
                  <a:txBody>
                    <a:bodyPr/>
                    <a:lstStyle/>
                    <a:p>
                      <a:r>
                        <a:rPr lang="en-US" dirty="0" err="1" smtClean="0"/>
                        <a:t>Materi</a:t>
                      </a:r>
                      <a:endParaRPr lang="en-US" dirty="0"/>
                    </a:p>
                  </a:txBody>
                  <a:tcPr marL="90377" marR="90377"/>
                </a:tc>
                <a:tc>
                  <a:txBody>
                    <a:bodyPr/>
                    <a:lstStyle/>
                    <a:p>
                      <a:r>
                        <a:rPr lang="en-US" dirty="0" err="1" smtClean="0"/>
                        <a:t>Tugas</a:t>
                      </a:r>
                      <a:endParaRPr lang="en-US" dirty="0"/>
                    </a:p>
                  </a:txBody>
                  <a:tcPr marL="90377" marR="90377"/>
                </a:tc>
              </a:tr>
              <a:tr h="370840">
                <a:tc>
                  <a:txBody>
                    <a:bodyPr/>
                    <a:lstStyle/>
                    <a:p>
                      <a:r>
                        <a:rPr lang="en-US" dirty="0" smtClean="0"/>
                        <a:t>1</a:t>
                      </a:r>
                      <a:endParaRPr lang="en-US" dirty="0"/>
                    </a:p>
                  </a:txBody>
                  <a:tcPr marL="90377" marR="90377"/>
                </a:tc>
                <a:tc>
                  <a:txBody>
                    <a:bodyPr/>
                    <a:lstStyle/>
                    <a:p>
                      <a:r>
                        <a:rPr lang="en-US" dirty="0" err="1" smtClean="0"/>
                        <a:t>Perkenalan</a:t>
                      </a:r>
                      <a:r>
                        <a:rPr lang="en-US" baseline="0" dirty="0" smtClean="0"/>
                        <a:t> </a:t>
                      </a:r>
                      <a:r>
                        <a:rPr lang="en-US" baseline="0" dirty="0" err="1" smtClean="0"/>
                        <a:t>dan</a:t>
                      </a:r>
                      <a:r>
                        <a:rPr lang="en-US" baseline="0" dirty="0" smtClean="0"/>
                        <a:t> </a:t>
                      </a:r>
                      <a:r>
                        <a:rPr lang="en-US" baseline="0" dirty="0" err="1" smtClean="0"/>
                        <a:t>Pengantar</a:t>
                      </a:r>
                      <a:r>
                        <a:rPr lang="en-US" baseline="0" dirty="0" smtClean="0"/>
                        <a:t> </a:t>
                      </a:r>
                      <a:r>
                        <a:rPr lang="en-US" baseline="0" dirty="0" err="1" smtClean="0"/>
                        <a:t>Sistem</a:t>
                      </a:r>
                      <a:r>
                        <a:rPr lang="en-US" baseline="0" dirty="0" smtClean="0"/>
                        <a:t> </a:t>
                      </a:r>
                      <a:r>
                        <a:rPr lang="en-US" baseline="0" dirty="0" err="1" smtClean="0"/>
                        <a:t>Tersebar</a:t>
                      </a:r>
                      <a:endParaRPr lang="en-US" dirty="0"/>
                    </a:p>
                  </a:txBody>
                  <a:tcPr marL="90377" marR="90377"/>
                </a:tc>
                <a:tc>
                  <a:txBody>
                    <a:bodyPr/>
                    <a:lstStyle/>
                    <a:p>
                      <a:r>
                        <a:rPr lang="en-US" dirty="0" smtClean="0"/>
                        <a:t>A1 (7%)</a:t>
                      </a:r>
                      <a:endParaRPr lang="en-US" dirty="0"/>
                    </a:p>
                  </a:txBody>
                  <a:tcPr marL="90377" marR="90377"/>
                </a:tc>
              </a:tr>
              <a:tr h="370840">
                <a:tc>
                  <a:txBody>
                    <a:bodyPr/>
                    <a:lstStyle/>
                    <a:p>
                      <a:r>
                        <a:rPr lang="en-US" dirty="0" smtClean="0"/>
                        <a:t>2</a:t>
                      </a:r>
                      <a:endParaRPr lang="en-US" dirty="0"/>
                    </a:p>
                  </a:txBody>
                  <a:tcPr marL="90377" marR="90377"/>
                </a:tc>
                <a:tc>
                  <a:txBody>
                    <a:bodyPr/>
                    <a:lstStyle/>
                    <a:p>
                      <a:r>
                        <a:rPr lang="en-US" dirty="0" smtClean="0"/>
                        <a:t>Model </a:t>
                      </a:r>
                      <a:r>
                        <a:rPr lang="en-US" dirty="0" err="1" smtClean="0"/>
                        <a:t>Sistem</a:t>
                      </a:r>
                      <a:r>
                        <a:rPr lang="en-US" dirty="0" smtClean="0"/>
                        <a:t> </a:t>
                      </a:r>
                      <a:r>
                        <a:rPr lang="en-US" dirty="0" err="1" smtClean="0"/>
                        <a:t>Terdistribusi</a:t>
                      </a:r>
                      <a:endParaRPr lang="en-US" dirty="0"/>
                    </a:p>
                  </a:txBody>
                  <a:tcPr marL="90377" marR="90377"/>
                </a:tc>
                <a:tc>
                  <a:txBody>
                    <a:bodyPr/>
                    <a:lstStyle/>
                    <a:p>
                      <a:r>
                        <a:rPr lang="en-US" dirty="0" smtClean="0"/>
                        <a:t>A1 (7%)</a:t>
                      </a:r>
                      <a:endParaRPr lang="en-US" dirty="0"/>
                    </a:p>
                  </a:txBody>
                  <a:tcPr marL="90377" marR="90377"/>
                </a:tc>
              </a:tr>
              <a:tr h="370840">
                <a:tc>
                  <a:txBody>
                    <a:bodyPr/>
                    <a:lstStyle/>
                    <a:p>
                      <a:r>
                        <a:rPr lang="en-US" dirty="0" smtClean="0"/>
                        <a:t>3</a:t>
                      </a:r>
                      <a:endParaRPr lang="en-US" dirty="0"/>
                    </a:p>
                  </a:txBody>
                  <a:tcPr marL="90377" marR="90377"/>
                </a:tc>
                <a:tc>
                  <a:txBody>
                    <a:bodyPr/>
                    <a:lstStyle/>
                    <a:p>
                      <a:r>
                        <a:rPr lang="en-US" dirty="0" smtClean="0"/>
                        <a:t>Review </a:t>
                      </a:r>
                      <a:r>
                        <a:rPr lang="en-US" dirty="0" err="1" smtClean="0"/>
                        <a:t>Jaringan</a:t>
                      </a:r>
                      <a:r>
                        <a:rPr lang="en-US" dirty="0" smtClean="0"/>
                        <a:t> </a:t>
                      </a:r>
                      <a:r>
                        <a:rPr lang="en-US" dirty="0" err="1" smtClean="0"/>
                        <a:t>dan</a:t>
                      </a:r>
                      <a:r>
                        <a:rPr lang="en-US" dirty="0" smtClean="0"/>
                        <a:t> </a:t>
                      </a:r>
                      <a:r>
                        <a:rPr lang="en-US" dirty="0" err="1" smtClean="0"/>
                        <a:t>Sistem</a:t>
                      </a:r>
                      <a:r>
                        <a:rPr lang="en-US" dirty="0" smtClean="0"/>
                        <a:t> </a:t>
                      </a:r>
                      <a:r>
                        <a:rPr lang="en-US" dirty="0" err="1" smtClean="0"/>
                        <a:t>Operasi</a:t>
                      </a:r>
                      <a:endParaRPr lang="en-US" dirty="0"/>
                    </a:p>
                  </a:txBody>
                  <a:tcPr marL="90377" marR="90377"/>
                </a:tc>
                <a:tc>
                  <a:txBody>
                    <a:bodyPr/>
                    <a:lstStyle/>
                    <a:p>
                      <a:r>
                        <a:rPr lang="en-US" dirty="0" smtClean="0"/>
                        <a:t>A1 (6%)</a:t>
                      </a:r>
                      <a:endParaRPr lang="en-US" dirty="0"/>
                    </a:p>
                  </a:txBody>
                  <a:tcPr marL="90377" marR="90377"/>
                </a:tc>
              </a:tr>
              <a:tr h="370840">
                <a:tc>
                  <a:txBody>
                    <a:bodyPr/>
                    <a:lstStyle/>
                    <a:p>
                      <a:r>
                        <a:rPr lang="en-US" dirty="0" smtClean="0"/>
                        <a:t>4</a:t>
                      </a:r>
                      <a:endParaRPr lang="en-US" dirty="0"/>
                    </a:p>
                  </a:txBody>
                  <a:tcPr marL="90377" marR="90377"/>
                </a:tc>
                <a:tc>
                  <a:txBody>
                    <a:bodyPr/>
                    <a:lstStyle/>
                    <a:p>
                      <a:r>
                        <a:rPr lang="en-US" dirty="0" err="1" smtClean="0"/>
                        <a:t>Interprocess</a:t>
                      </a:r>
                      <a:r>
                        <a:rPr lang="en-US" dirty="0" smtClean="0"/>
                        <a:t> Communication</a:t>
                      </a:r>
                      <a:endParaRPr lang="en-US" dirty="0"/>
                    </a:p>
                  </a:txBody>
                  <a:tcPr marL="90377" marR="90377"/>
                </a:tc>
                <a:tc>
                  <a:txBody>
                    <a:bodyPr/>
                    <a:lstStyle/>
                    <a:p>
                      <a:r>
                        <a:rPr lang="en-US" dirty="0" smtClean="0"/>
                        <a:t>T1 (5%)</a:t>
                      </a:r>
                      <a:endParaRPr lang="en-US" dirty="0"/>
                    </a:p>
                  </a:txBody>
                  <a:tcPr marL="90377" marR="90377"/>
                </a:tc>
              </a:tr>
              <a:tr h="370840">
                <a:tc>
                  <a:txBody>
                    <a:bodyPr/>
                    <a:lstStyle/>
                    <a:p>
                      <a:r>
                        <a:rPr lang="en-US" dirty="0" smtClean="0"/>
                        <a:t>5</a:t>
                      </a:r>
                      <a:endParaRPr lang="en-US" dirty="0"/>
                    </a:p>
                  </a:txBody>
                  <a:tcPr marL="90377" marR="90377"/>
                </a:tc>
                <a:tc>
                  <a:txBody>
                    <a:bodyPr/>
                    <a:lstStyle/>
                    <a:p>
                      <a:r>
                        <a:rPr lang="en-US" dirty="0" smtClean="0"/>
                        <a:t>Remote Invocation</a:t>
                      </a:r>
                      <a:endParaRPr lang="en-US" dirty="0"/>
                    </a:p>
                  </a:txBody>
                  <a:tcPr marL="90377" marR="90377"/>
                </a:tc>
                <a:tc>
                  <a:txBody>
                    <a:bodyPr/>
                    <a:lstStyle/>
                    <a:p>
                      <a:r>
                        <a:rPr lang="en-US" dirty="0" smtClean="0"/>
                        <a:t>T2 (5%)</a:t>
                      </a:r>
                      <a:endParaRPr lang="en-US" dirty="0"/>
                    </a:p>
                  </a:txBody>
                  <a:tcPr marL="90377" marR="90377"/>
                </a:tc>
              </a:tr>
              <a:tr h="370840">
                <a:tc>
                  <a:txBody>
                    <a:bodyPr/>
                    <a:lstStyle/>
                    <a:p>
                      <a:r>
                        <a:rPr lang="en-US" dirty="0" smtClean="0"/>
                        <a:t>6</a:t>
                      </a:r>
                      <a:endParaRPr lang="en-US" dirty="0"/>
                    </a:p>
                  </a:txBody>
                  <a:tcPr marL="90377" marR="90377"/>
                </a:tc>
                <a:tc>
                  <a:txBody>
                    <a:bodyPr/>
                    <a:lstStyle/>
                    <a:p>
                      <a:r>
                        <a:rPr lang="en-US" dirty="0" smtClean="0"/>
                        <a:t>Indirect Communication</a:t>
                      </a:r>
                      <a:endParaRPr lang="en-US" dirty="0"/>
                    </a:p>
                  </a:txBody>
                  <a:tcPr marL="90377" marR="90377"/>
                </a:tc>
                <a:tc>
                  <a:txBody>
                    <a:bodyPr/>
                    <a:lstStyle/>
                    <a:p>
                      <a:r>
                        <a:rPr lang="en-US" dirty="0" smtClean="0"/>
                        <a:t>T3 (5%)</a:t>
                      </a:r>
                      <a:endParaRPr lang="en-US" dirty="0"/>
                    </a:p>
                  </a:txBody>
                  <a:tcPr marL="90377" marR="90377"/>
                </a:tc>
              </a:tr>
              <a:tr h="370840">
                <a:tc>
                  <a:txBody>
                    <a:bodyPr/>
                    <a:lstStyle/>
                    <a:p>
                      <a:r>
                        <a:rPr lang="en-US" dirty="0" smtClean="0"/>
                        <a:t>7</a:t>
                      </a:r>
                      <a:endParaRPr lang="en-US" dirty="0"/>
                    </a:p>
                  </a:txBody>
                  <a:tcPr marL="90377" marR="90377"/>
                </a:tc>
                <a:tc>
                  <a:txBody>
                    <a:bodyPr/>
                    <a:lstStyle/>
                    <a:p>
                      <a:r>
                        <a:rPr lang="en-US" dirty="0" smtClean="0"/>
                        <a:t>Review</a:t>
                      </a:r>
                      <a:endParaRPr lang="en-US" dirty="0"/>
                    </a:p>
                  </a:txBody>
                  <a:tcPr marL="90377" marR="90377"/>
                </a:tc>
                <a:tc>
                  <a:txBody>
                    <a:bodyPr/>
                    <a:lstStyle/>
                    <a:p>
                      <a:r>
                        <a:rPr lang="en-US" dirty="0" smtClean="0"/>
                        <a:t>-</a:t>
                      </a:r>
                      <a:endParaRPr lang="en-US" dirty="0"/>
                    </a:p>
                  </a:txBody>
                  <a:tcPr marL="90377" marR="90377"/>
                </a:tc>
              </a:tr>
              <a:tr h="370840">
                <a:tc>
                  <a:txBody>
                    <a:bodyPr/>
                    <a:lstStyle/>
                    <a:p>
                      <a:r>
                        <a:rPr lang="en-US" dirty="0" smtClean="0"/>
                        <a:t>UTS</a:t>
                      </a:r>
                      <a:endParaRPr lang="en-US" dirty="0"/>
                    </a:p>
                  </a:txBody>
                  <a:tcPr marL="90377" marR="90377"/>
                </a:tc>
                <a:tc>
                  <a:txBody>
                    <a:bodyPr/>
                    <a:lstStyle/>
                    <a:p>
                      <a:r>
                        <a:rPr lang="en-US" dirty="0" err="1" smtClean="0"/>
                        <a:t>Tidak</a:t>
                      </a:r>
                      <a:r>
                        <a:rPr lang="en-US" dirty="0" smtClean="0"/>
                        <a:t> </a:t>
                      </a:r>
                      <a:r>
                        <a:rPr lang="en-US" dirty="0" err="1" smtClean="0"/>
                        <a:t>ada</a:t>
                      </a:r>
                      <a:endParaRPr lang="en-US" dirty="0"/>
                    </a:p>
                  </a:txBody>
                  <a:tcPr marL="90377" marR="90377"/>
                </a:tc>
                <a:tc>
                  <a:txBody>
                    <a:bodyPr/>
                    <a:lstStyle/>
                    <a:p>
                      <a:endParaRPr lang="en-US" dirty="0"/>
                    </a:p>
                  </a:txBody>
                  <a:tcPr marL="90377" marR="90377"/>
                </a:tc>
              </a:tr>
            </a:tbl>
          </a:graphicData>
        </a:graphic>
      </p:graphicFrame>
      <p:sp>
        <p:nvSpPr>
          <p:cNvPr id="4" name="Date Placeholder 3"/>
          <p:cNvSpPr>
            <a:spLocks noGrp="1"/>
          </p:cNvSpPr>
          <p:nvPr>
            <p:ph type="dt" sz="half" idx="10"/>
          </p:nvPr>
        </p:nvSpPr>
        <p:spPr/>
        <p:txBody>
          <a:bodyPr/>
          <a:lstStyle/>
          <a:p>
            <a:pPr>
              <a:defRPr/>
            </a:pPr>
            <a:fld id="{49023767-084E-410E-B8F6-9D80905C94E2}"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a:t>
            </a:fld>
            <a:endParaRPr lang="en-US" dirty="0"/>
          </a:p>
        </p:txBody>
      </p:sp>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271018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Silabus</a:t>
            </a:r>
            <a:r>
              <a:rPr lang="en-US" dirty="0" smtClean="0"/>
              <a:t> (RPS)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42200571"/>
              </p:ext>
            </p:extLst>
          </p:nvPr>
        </p:nvGraphicFramePr>
        <p:xfrm>
          <a:off x="457200" y="1981200"/>
          <a:ext cx="8229599" cy="3337560"/>
        </p:xfrm>
        <a:graphic>
          <a:graphicData uri="http://schemas.openxmlformats.org/drawingml/2006/table">
            <a:tbl>
              <a:tblPr firstRow="1" bandRow="1">
                <a:tableStyleId>{5C22544A-7EE6-4342-B048-85BDC9FD1C3A}</a:tableStyleId>
              </a:tblPr>
              <a:tblGrid>
                <a:gridCol w="1554564"/>
                <a:gridCol w="5557483"/>
                <a:gridCol w="1117552"/>
              </a:tblGrid>
              <a:tr h="370840">
                <a:tc>
                  <a:txBody>
                    <a:bodyPr/>
                    <a:lstStyle/>
                    <a:p>
                      <a:r>
                        <a:rPr lang="en-US" dirty="0" err="1" smtClean="0"/>
                        <a:t>Minggu</a:t>
                      </a:r>
                      <a:r>
                        <a:rPr lang="en-US" baseline="0" dirty="0" smtClean="0"/>
                        <a:t> </a:t>
                      </a:r>
                      <a:r>
                        <a:rPr lang="en-US" baseline="0" dirty="0" err="1" smtClean="0"/>
                        <a:t>ke</a:t>
                      </a:r>
                      <a:r>
                        <a:rPr lang="en-US" baseline="0" dirty="0" smtClean="0"/>
                        <a:t> </a:t>
                      </a:r>
                      <a:endParaRPr lang="en-US" dirty="0"/>
                    </a:p>
                  </a:txBody>
                  <a:tcPr marL="90377" marR="90377"/>
                </a:tc>
                <a:tc>
                  <a:txBody>
                    <a:bodyPr/>
                    <a:lstStyle/>
                    <a:p>
                      <a:r>
                        <a:rPr lang="en-US" dirty="0" err="1" smtClean="0"/>
                        <a:t>Materi</a:t>
                      </a:r>
                      <a:endParaRPr lang="en-US" dirty="0"/>
                    </a:p>
                  </a:txBody>
                  <a:tcPr marL="90377" marR="90377"/>
                </a:tc>
                <a:tc>
                  <a:txBody>
                    <a:bodyPr/>
                    <a:lstStyle/>
                    <a:p>
                      <a:r>
                        <a:rPr lang="en-US" dirty="0" err="1" smtClean="0"/>
                        <a:t>Tugas</a:t>
                      </a:r>
                      <a:endParaRPr lang="en-US" dirty="0"/>
                    </a:p>
                  </a:txBody>
                  <a:tcPr marL="90377" marR="90377"/>
                </a:tc>
              </a:tr>
              <a:tr h="370840">
                <a:tc>
                  <a:txBody>
                    <a:bodyPr/>
                    <a:lstStyle/>
                    <a:p>
                      <a:r>
                        <a:rPr lang="en-US" dirty="0" smtClean="0"/>
                        <a:t>8</a:t>
                      </a:r>
                      <a:endParaRPr lang="en-US" dirty="0"/>
                    </a:p>
                  </a:txBody>
                  <a:tcPr marL="90377" marR="90377"/>
                </a:tc>
                <a:tc>
                  <a:txBody>
                    <a:bodyPr/>
                    <a:lstStyle/>
                    <a:p>
                      <a:r>
                        <a:rPr lang="en-US" dirty="0" err="1" smtClean="0"/>
                        <a:t>Pengantar</a:t>
                      </a:r>
                      <a:r>
                        <a:rPr lang="en-US" baseline="0" dirty="0" smtClean="0"/>
                        <a:t> </a:t>
                      </a:r>
                      <a:r>
                        <a:rPr lang="en-US" baseline="0" dirty="0" err="1" smtClean="0"/>
                        <a:t>Sistem</a:t>
                      </a:r>
                      <a:r>
                        <a:rPr lang="en-US" baseline="0" dirty="0" smtClean="0"/>
                        <a:t> </a:t>
                      </a:r>
                      <a:r>
                        <a:rPr lang="en-US" baseline="0" dirty="0" err="1" smtClean="0"/>
                        <a:t>Paralel</a:t>
                      </a:r>
                      <a:endParaRPr lang="en-US" dirty="0"/>
                    </a:p>
                  </a:txBody>
                  <a:tcPr marL="90377" marR="90377"/>
                </a:tc>
                <a:tc>
                  <a:txBody>
                    <a:bodyPr/>
                    <a:lstStyle/>
                    <a:p>
                      <a:r>
                        <a:rPr lang="en-US" dirty="0" smtClean="0"/>
                        <a:t>A2 (6%)</a:t>
                      </a:r>
                      <a:endParaRPr lang="en-US" dirty="0"/>
                    </a:p>
                  </a:txBody>
                  <a:tcPr marL="90377" marR="90377"/>
                </a:tc>
              </a:tr>
              <a:tr h="370840">
                <a:tc>
                  <a:txBody>
                    <a:bodyPr/>
                    <a:lstStyle/>
                    <a:p>
                      <a:r>
                        <a:rPr lang="en-US" dirty="0" smtClean="0"/>
                        <a:t>9</a:t>
                      </a:r>
                      <a:endParaRPr lang="en-US" dirty="0"/>
                    </a:p>
                  </a:txBody>
                  <a:tcPr marL="90377" marR="90377"/>
                </a:tc>
                <a:tc>
                  <a:txBody>
                    <a:bodyPr/>
                    <a:lstStyle/>
                    <a:p>
                      <a:r>
                        <a:rPr lang="en-US" dirty="0" smtClean="0"/>
                        <a:t>Model </a:t>
                      </a:r>
                      <a:r>
                        <a:rPr lang="en-US" dirty="0" err="1" smtClean="0"/>
                        <a:t>Sistem</a:t>
                      </a:r>
                      <a:r>
                        <a:rPr lang="en-US" dirty="0" smtClean="0"/>
                        <a:t> </a:t>
                      </a:r>
                      <a:r>
                        <a:rPr lang="en-US" dirty="0" err="1" smtClean="0"/>
                        <a:t>Paralel</a:t>
                      </a:r>
                      <a:endParaRPr lang="en-US" dirty="0"/>
                    </a:p>
                  </a:txBody>
                  <a:tcPr marL="90377" marR="90377"/>
                </a:tc>
                <a:tc>
                  <a:txBody>
                    <a:bodyPr/>
                    <a:lstStyle/>
                    <a:p>
                      <a:r>
                        <a:rPr lang="en-US" dirty="0" smtClean="0"/>
                        <a:t>A2 (7%)</a:t>
                      </a:r>
                      <a:endParaRPr lang="en-US" dirty="0"/>
                    </a:p>
                  </a:txBody>
                  <a:tcPr marL="90377" marR="90377"/>
                </a:tc>
              </a:tr>
              <a:tr h="370840">
                <a:tc>
                  <a:txBody>
                    <a:bodyPr/>
                    <a:lstStyle/>
                    <a:p>
                      <a:r>
                        <a:rPr lang="en-US" dirty="0" smtClean="0"/>
                        <a:t>10</a:t>
                      </a:r>
                      <a:endParaRPr lang="en-US" dirty="0"/>
                    </a:p>
                  </a:txBody>
                  <a:tcPr marL="90377" marR="9037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Desain</a:t>
                      </a:r>
                      <a:r>
                        <a:rPr lang="en-US" dirty="0" smtClean="0"/>
                        <a:t> </a:t>
                      </a:r>
                      <a:r>
                        <a:rPr lang="en-US" dirty="0" err="1" smtClean="0"/>
                        <a:t>Paralel</a:t>
                      </a:r>
                      <a:r>
                        <a:rPr lang="en-US" dirty="0" smtClean="0"/>
                        <a:t> Programming</a:t>
                      </a:r>
                    </a:p>
                  </a:txBody>
                  <a:tcPr marL="90377" marR="90377"/>
                </a:tc>
                <a:tc>
                  <a:txBody>
                    <a:bodyPr/>
                    <a:lstStyle/>
                    <a:p>
                      <a:r>
                        <a:rPr lang="en-US" dirty="0" smtClean="0"/>
                        <a:t>A2 (7%)</a:t>
                      </a:r>
                      <a:endParaRPr lang="en-US" dirty="0"/>
                    </a:p>
                  </a:txBody>
                  <a:tcPr marL="90377" marR="90377"/>
                </a:tc>
              </a:tr>
              <a:tr h="370840">
                <a:tc>
                  <a:txBody>
                    <a:bodyPr/>
                    <a:lstStyle/>
                    <a:p>
                      <a:r>
                        <a:rPr lang="en-US" dirty="0" smtClean="0"/>
                        <a:t>11</a:t>
                      </a:r>
                      <a:endParaRPr lang="en-US" dirty="0"/>
                    </a:p>
                  </a:txBody>
                  <a:tcPr marL="90377" marR="90377"/>
                </a:tc>
                <a:tc>
                  <a:txBody>
                    <a:bodyPr/>
                    <a:lstStyle/>
                    <a:p>
                      <a:r>
                        <a:rPr lang="en-US" dirty="0" smtClean="0"/>
                        <a:t>Shared Memory Model</a:t>
                      </a:r>
                      <a:endParaRPr lang="en-US" dirty="0"/>
                    </a:p>
                  </a:txBody>
                  <a:tcPr marL="90377" marR="90377"/>
                </a:tc>
                <a:tc>
                  <a:txBody>
                    <a:bodyPr/>
                    <a:lstStyle/>
                    <a:p>
                      <a:r>
                        <a:rPr lang="en-US" dirty="0" smtClean="0"/>
                        <a:t>T4 (5%)</a:t>
                      </a:r>
                      <a:endParaRPr lang="en-US" dirty="0"/>
                    </a:p>
                  </a:txBody>
                  <a:tcPr marL="90377" marR="90377"/>
                </a:tc>
              </a:tr>
              <a:tr h="370840">
                <a:tc>
                  <a:txBody>
                    <a:bodyPr/>
                    <a:lstStyle/>
                    <a:p>
                      <a:r>
                        <a:rPr lang="en-US" dirty="0" smtClean="0"/>
                        <a:t>12</a:t>
                      </a:r>
                      <a:endParaRPr lang="en-US" dirty="0"/>
                    </a:p>
                  </a:txBody>
                  <a:tcPr marL="90377" marR="90377"/>
                </a:tc>
                <a:tc>
                  <a:txBody>
                    <a:bodyPr/>
                    <a:lstStyle/>
                    <a:p>
                      <a:r>
                        <a:rPr lang="en-US" dirty="0" smtClean="0"/>
                        <a:t>Message Passing Model</a:t>
                      </a:r>
                      <a:endParaRPr lang="en-US" dirty="0"/>
                    </a:p>
                  </a:txBody>
                  <a:tcPr marL="90377" marR="90377"/>
                </a:tc>
                <a:tc>
                  <a:txBody>
                    <a:bodyPr/>
                    <a:lstStyle/>
                    <a:p>
                      <a:r>
                        <a:rPr lang="en-US" dirty="0" smtClean="0"/>
                        <a:t>T5 (5%)</a:t>
                      </a:r>
                      <a:endParaRPr lang="en-US" dirty="0"/>
                    </a:p>
                  </a:txBody>
                  <a:tcPr marL="90377" marR="90377"/>
                </a:tc>
              </a:tr>
              <a:tr h="370840">
                <a:tc>
                  <a:txBody>
                    <a:bodyPr/>
                    <a:lstStyle/>
                    <a:p>
                      <a:r>
                        <a:rPr lang="en-US" dirty="0" smtClean="0"/>
                        <a:t>13</a:t>
                      </a:r>
                      <a:endParaRPr lang="en-US" dirty="0"/>
                    </a:p>
                  </a:txBody>
                  <a:tcPr marL="90377" marR="90377"/>
                </a:tc>
                <a:tc>
                  <a:txBody>
                    <a:bodyPr/>
                    <a:lstStyle/>
                    <a:p>
                      <a:r>
                        <a:rPr lang="en-US" dirty="0" err="1" smtClean="0"/>
                        <a:t>Presentasi</a:t>
                      </a:r>
                      <a:endParaRPr lang="en-US" dirty="0"/>
                    </a:p>
                  </a:txBody>
                  <a:tcPr marL="90377" marR="90377"/>
                </a:tc>
                <a:tc rowSpan="2">
                  <a:txBody>
                    <a:bodyPr/>
                    <a:lstStyle/>
                    <a:p>
                      <a:r>
                        <a:rPr lang="en-US" dirty="0" smtClean="0"/>
                        <a:t>TB (35%)</a:t>
                      </a:r>
                      <a:endParaRPr lang="en-US" dirty="0"/>
                    </a:p>
                  </a:txBody>
                  <a:tcPr marL="90377" marR="90377"/>
                </a:tc>
              </a:tr>
              <a:tr h="370840">
                <a:tc>
                  <a:txBody>
                    <a:bodyPr/>
                    <a:lstStyle/>
                    <a:p>
                      <a:r>
                        <a:rPr lang="en-US" dirty="0" smtClean="0"/>
                        <a:t>14</a:t>
                      </a:r>
                      <a:endParaRPr lang="en-US" dirty="0"/>
                    </a:p>
                  </a:txBody>
                  <a:tcPr marL="90377" marR="90377"/>
                </a:tc>
                <a:tc>
                  <a:txBody>
                    <a:bodyPr/>
                    <a:lstStyle/>
                    <a:p>
                      <a:r>
                        <a:rPr lang="en-US" dirty="0" err="1" smtClean="0"/>
                        <a:t>Presentasi</a:t>
                      </a:r>
                      <a:endParaRPr lang="en-US" dirty="0"/>
                    </a:p>
                  </a:txBody>
                  <a:tcPr marL="90377" marR="90377"/>
                </a:tc>
                <a:tc vMerge="1">
                  <a:txBody>
                    <a:bodyPr/>
                    <a:lstStyle/>
                    <a:p>
                      <a:endParaRPr lang="en-US" dirty="0"/>
                    </a:p>
                  </a:txBody>
                  <a:tcPr marL="90377" marR="90377"/>
                </a:tc>
              </a:tr>
              <a:tr h="370840">
                <a:tc>
                  <a:txBody>
                    <a:bodyPr/>
                    <a:lstStyle/>
                    <a:p>
                      <a:r>
                        <a:rPr lang="en-US" dirty="0" smtClean="0"/>
                        <a:t>UAS</a:t>
                      </a:r>
                      <a:endParaRPr lang="en-US" dirty="0"/>
                    </a:p>
                  </a:txBody>
                  <a:tcPr marL="90377" marR="90377"/>
                </a:tc>
                <a:tc>
                  <a:txBody>
                    <a:bodyPr/>
                    <a:lstStyle/>
                    <a:p>
                      <a:r>
                        <a:rPr lang="en-US" dirty="0" err="1" smtClean="0"/>
                        <a:t>Tidak</a:t>
                      </a:r>
                      <a:r>
                        <a:rPr lang="en-US" dirty="0" smtClean="0"/>
                        <a:t> </a:t>
                      </a:r>
                      <a:r>
                        <a:rPr lang="en-US" dirty="0" err="1" smtClean="0"/>
                        <a:t>ada</a:t>
                      </a:r>
                      <a:endParaRPr lang="en-US" dirty="0"/>
                    </a:p>
                  </a:txBody>
                  <a:tcPr marL="90377" marR="90377"/>
                </a:tc>
                <a:tc>
                  <a:txBody>
                    <a:bodyPr/>
                    <a:lstStyle/>
                    <a:p>
                      <a:r>
                        <a:rPr lang="en-US" dirty="0" smtClean="0"/>
                        <a:t>-</a:t>
                      </a:r>
                      <a:endParaRPr lang="en-US" dirty="0"/>
                    </a:p>
                  </a:txBody>
                  <a:tcPr marL="90377" marR="90377"/>
                </a:tc>
              </a:tr>
            </a:tbl>
          </a:graphicData>
        </a:graphic>
      </p:graphicFrame>
      <p:sp>
        <p:nvSpPr>
          <p:cNvPr id="4" name="Date Placeholder 3"/>
          <p:cNvSpPr>
            <a:spLocks noGrp="1"/>
          </p:cNvSpPr>
          <p:nvPr>
            <p:ph type="dt" sz="half" idx="10"/>
          </p:nvPr>
        </p:nvSpPr>
        <p:spPr/>
        <p:txBody>
          <a:bodyPr/>
          <a:lstStyle/>
          <a:p>
            <a:pPr>
              <a:defRPr/>
            </a:pPr>
            <a:fld id="{3D3F7C08-C007-4402-9D0A-1C120DE2E7A2}"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7</a:t>
            </a:fld>
            <a:endParaRPr lang="en-US" dirty="0"/>
          </a:p>
        </p:txBody>
      </p:sp>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26084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ID" dirty="0" err="1" smtClean="0"/>
              <a:t>Komposisi</a:t>
            </a:r>
            <a:r>
              <a:rPr lang="en-ID" dirty="0" smtClean="0"/>
              <a:t> </a:t>
            </a:r>
            <a:r>
              <a:rPr lang="en-ID" dirty="0" err="1" smtClean="0"/>
              <a:t>Nilai</a:t>
            </a:r>
            <a:r>
              <a:rPr lang="en-ID" dirty="0" smtClean="0"/>
              <a:t> </a:t>
            </a:r>
            <a:r>
              <a:rPr lang="en-ID" dirty="0" err="1" smtClean="0"/>
              <a:t>Akhir</a:t>
            </a:r>
            <a:endParaRPr lang="en-US" dirty="0"/>
          </a:p>
        </p:txBody>
      </p:sp>
      <p:sp>
        <p:nvSpPr>
          <p:cNvPr id="11" name="Content Placeholder 10"/>
          <p:cNvSpPr>
            <a:spLocks noGrp="1"/>
          </p:cNvSpPr>
          <p:nvPr>
            <p:ph idx="1"/>
          </p:nvPr>
        </p:nvSpPr>
        <p:spPr/>
        <p:txBody>
          <a:bodyPr>
            <a:normAutofit/>
          </a:bodyPr>
          <a:lstStyle/>
          <a:p>
            <a:pPr>
              <a:spcBef>
                <a:spcPts val="0"/>
              </a:spcBef>
              <a:spcAft>
                <a:spcPts val="600"/>
              </a:spcAft>
            </a:pPr>
            <a:r>
              <a:rPr lang="en-ID" dirty="0" err="1" smtClean="0"/>
              <a:t>Nilai</a:t>
            </a:r>
            <a:r>
              <a:rPr lang="en-ID" dirty="0" smtClean="0"/>
              <a:t> </a:t>
            </a:r>
            <a:r>
              <a:rPr lang="en-ID" dirty="0" err="1" smtClean="0"/>
              <a:t>akhir</a:t>
            </a:r>
            <a:r>
              <a:rPr lang="en-ID" dirty="0" smtClean="0"/>
              <a:t> = 20% </a:t>
            </a:r>
            <a:r>
              <a:rPr lang="en-ID" dirty="0" err="1" smtClean="0"/>
              <a:t>Asesmen</a:t>
            </a:r>
            <a:r>
              <a:rPr lang="en-ID" dirty="0" smtClean="0"/>
              <a:t> 1 (A1)+ 20% </a:t>
            </a:r>
            <a:r>
              <a:rPr lang="en-ID" dirty="0" err="1" smtClean="0"/>
              <a:t>Asesmen</a:t>
            </a:r>
            <a:r>
              <a:rPr lang="en-ID" dirty="0" smtClean="0"/>
              <a:t> 2 (A2) + 60% </a:t>
            </a:r>
            <a:r>
              <a:rPr lang="en-ID" dirty="0" err="1" smtClean="0"/>
              <a:t>Tugas</a:t>
            </a:r>
            <a:endParaRPr lang="en-ID" dirty="0" smtClean="0"/>
          </a:p>
          <a:p>
            <a:pPr>
              <a:spcBef>
                <a:spcPts val="0"/>
              </a:spcBef>
              <a:spcAft>
                <a:spcPts val="600"/>
              </a:spcAft>
            </a:pPr>
            <a:r>
              <a:rPr lang="en-ID" dirty="0" err="1" smtClean="0"/>
              <a:t>Asesmen</a:t>
            </a:r>
            <a:r>
              <a:rPr lang="en-ID" dirty="0" smtClean="0"/>
              <a:t> 1 = </a:t>
            </a:r>
            <a:r>
              <a:rPr lang="en-ID" dirty="0" err="1" smtClean="0"/>
              <a:t>Ujian</a:t>
            </a:r>
            <a:r>
              <a:rPr lang="en-ID" dirty="0" smtClean="0"/>
              <a:t> </a:t>
            </a:r>
            <a:r>
              <a:rPr lang="en-ID" dirty="0" err="1" smtClean="0"/>
              <a:t>tertulis</a:t>
            </a:r>
            <a:r>
              <a:rPr lang="en-ID" dirty="0" smtClean="0"/>
              <a:t> </a:t>
            </a:r>
            <a:r>
              <a:rPr lang="en-ID" dirty="0" err="1" smtClean="0"/>
              <a:t>sistem</a:t>
            </a:r>
            <a:r>
              <a:rPr lang="en-ID" dirty="0" smtClean="0"/>
              <a:t> </a:t>
            </a:r>
            <a:r>
              <a:rPr lang="en-ID" dirty="0" err="1" smtClean="0"/>
              <a:t>terdistribusi</a:t>
            </a:r>
            <a:r>
              <a:rPr lang="en-ID" dirty="0" smtClean="0"/>
              <a:t> </a:t>
            </a:r>
          </a:p>
          <a:p>
            <a:pPr>
              <a:spcBef>
                <a:spcPts val="0"/>
              </a:spcBef>
              <a:spcAft>
                <a:spcPts val="600"/>
              </a:spcAft>
            </a:pPr>
            <a:r>
              <a:rPr lang="en-ID" dirty="0" err="1" smtClean="0"/>
              <a:t>Asesmen</a:t>
            </a:r>
            <a:r>
              <a:rPr lang="en-ID" dirty="0" smtClean="0"/>
              <a:t> 2 = </a:t>
            </a:r>
            <a:r>
              <a:rPr lang="en-ID" dirty="0" err="1" smtClean="0"/>
              <a:t>Ujian</a:t>
            </a:r>
            <a:r>
              <a:rPr lang="en-ID" dirty="0" smtClean="0"/>
              <a:t> </a:t>
            </a:r>
            <a:r>
              <a:rPr lang="en-ID" dirty="0" err="1" smtClean="0"/>
              <a:t>tertulis</a:t>
            </a:r>
            <a:r>
              <a:rPr lang="en-ID" dirty="0" smtClean="0"/>
              <a:t> </a:t>
            </a:r>
            <a:r>
              <a:rPr lang="en-ID" dirty="0" err="1" smtClean="0"/>
              <a:t>sistem</a:t>
            </a:r>
            <a:r>
              <a:rPr lang="en-ID" dirty="0" smtClean="0"/>
              <a:t> </a:t>
            </a:r>
            <a:r>
              <a:rPr lang="en-ID" dirty="0" err="1" smtClean="0"/>
              <a:t>paralel</a:t>
            </a:r>
            <a:endParaRPr lang="en-ID" dirty="0" smtClean="0"/>
          </a:p>
          <a:p>
            <a:pPr>
              <a:spcBef>
                <a:spcPts val="0"/>
              </a:spcBef>
              <a:spcAft>
                <a:spcPts val="600"/>
              </a:spcAft>
            </a:pPr>
            <a:r>
              <a:rPr lang="en-ID" dirty="0" err="1" smtClean="0"/>
              <a:t>Tugas</a:t>
            </a:r>
            <a:r>
              <a:rPr lang="en-ID" dirty="0" smtClean="0"/>
              <a:t> = </a:t>
            </a:r>
            <a:r>
              <a:rPr lang="en-ID" dirty="0" err="1" smtClean="0"/>
              <a:t>Tugas</a:t>
            </a:r>
            <a:r>
              <a:rPr lang="en-ID" dirty="0" smtClean="0"/>
              <a:t> (T) + </a:t>
            </a:r>
            <a:r>
              <a:rPr lang="en-ID" dirty="0" err="1" smtClean="0"/>
              <a:t>Tugas</a:t>
            </a:r>
            <a:r>
              <a:rPr lang="en-ID" dirty="0" smtClean="0"/>
              <a:t> </a:t>
            </a:r>
            <a:r>
              <a:rPr lang="en-ID" dirty="0" err="1" smtClean="0"/>
              <a:t>besar</a:t>
            </a:r>
            <a:r>
              <a:rPr lang="en-ID" dirty="0" smtClean="0"/>
              <a:t> (TB)</a:t>
            </a:r>
          </a:p>
          <a:p>
            <a:pPr>
              <a:spcBef>
                <a:spcPts val="0"/>
              </a:spcBef>
              <a:spcAft>
                <a:spcPts val="600"/>
              </a:spcAft>
            </a:pPr>
            <a:r>
              <a:rPr lang="en-ID" dirty="0" err="1" smtClean="0"/>
              <a:t>Tidak</a:t>
            </a:r>
            <a:r>
              <a:rPr lang="en-ID" dirty="0" smtClean="0"/>
              <a:t> </a:t>
            </a:r>
            <a:r>
              <a:rPr lang="en-ID" dirty="0" err="1" smtClean="0"/>
              <a:t>ada</a:t>
            </a:r>
            <a:r>
              <a:rPr lang="en-ID" dirty="0" smtClean="0"/>
              <a:t> UTS </a:t>
            </a:r>
            <a:r>
              <a:rPr lang="en-ID" dirty="0" err="1" smtClean="0"/>
              <a:t>dan</a:t>
            </a:r>
            <a:r>
              <a:rPr lang="en-ID" dirty="0" smtClean="0"/>
              <a:t> UAS </a:t>
            </a:r>
          </a:p>
        </p:txBody>
      </p:sp>
      <p:sp>
        <p:nvSpPr>
          <p:cNvPr id="4" name="Date Placeholder 3"/>
          <p:cNvSpPr>
            <a:spLocks noGrp="1"/>
          </p:cNvSpPr>
          <p:nvPr>
            <p:ph type="dt" sz="half" idx="10"/>
          </p:nvPr>
        </p:nvSpPr>
        <p:spPr/>
        <p:txBody>
          <a:bodyPr/>
          <a:lstStyle/>
          <a:p>
            <a:pPr>
              <a:defRPr/>
            </a:pPr>
            <a:fld id="{BEA22377-B59A-424C-A9EF-786445D2E6B2}" type="datetime1">
              <a:rPr lang="en-US" smtClean="0"/>
              <a:t>1/16/2018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8</a:t>
            </a:fld>
            <a:endParaRPr lang="en-US" dirty="0"/>
          </a:p>
        </p:txBody>
      </p:sp>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934698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D" smtClean="0"/>
              <a:t>Tugas</a:t>
            </a:r>
            <a:endParaRPr lang="en-US" dirty="0"/>
          </a:p>
        </p:txBody>
      </p:sp>
      <p:sp>
        <p:nvSpPr>
          <p:cNvPr id="2" name="Content Placeholder 1"/>
          <p:cNvSpPr>
            <a:spLocks noGrp="1"/>
          </p:cNvSpPr>
          <p:nvPr>
            <p:ph idx="1"/>
          </p:nvPr>
        </p:nvSpPr>
        <p:spPr/>
        <p:txBody>
          <a:bodyPr/>
          <a:lstStyle/>
          <a:p>
            <a:r>
              <a:rPr lang="en-ID" dirty="0" err="1" smtClean="0"/>
              <a:t>Dikerjakan</a:t>
            </a:r>
            <a:r>
              <a:rPr lang="en-ID" dirty="0" smtClean="0"/>
              <a:t> </a:t>
            </a:r>
            <a:r>
              <a:rPr lang="en-ID" dirty="0" err="1" smtClean="0"/>
              <a:t>secara</a:t>
            </a:r>
            <a:r>
              <a:rPr lang="en-ID" dirty="0" smtClean="0"/>
              <a:t> </a:t>
            </a:r>
            <a:r>
              <a:rPr lang="en-ID" dirty="0" err="1" smtClean="0"/>
              <a:t>kelompok</a:t>
            </a:r>
            <a:endParaRPr lang="en-ID" dirty="0" smtClean="0"/>
          </a:p>
          <a:p>
            <a:r>
              <a:rPr lang="en-ID" dirty="0" err="1" smtClean="0"/>
              <a:t>Lebih</a:t>
            </a:r>
            <a:r>
              <a:rPr lang="en-ID" dirty="0" smtClean="0"/>
              <a:t> </a:t>
            </a:r>
            <a:r>
              <a:rPr lang="en-ID" dirty="0" err="1" smtClean="0"/>
              <a:t>implementatif</a:t>
            </a:r>
            <a:r>
              <a:rPr lang="en-ID" dirty="0" smtClean="0"/>
              <a:t> (programming </a:t>
            </a:r>
            <a:r>
              <a:rPr lang="en-ID" dirty="0" err="1" smtClean="0"/>
              <a:t>dan</a:t>
            </a:r>
            <a:r>
              <a:rPr lang="en-ID" dirty="0" smtClean="0"/>
              <a:t> deployment: </a:t>
            </a:r>
            <a:r>
              <a:rPr lang="en-ID" dirty="0" err="1" smtClean="0"/>
              <a:t>bawa</a:t>
            </a:r>
            <a:r>
              <a:rPr lang="en-ID" dirty="0" smtClean="0"/>
              <a:t> laptop di </a:t>
            </a:r>
            <a:r>
              <a:rPr lang="en-ID" dirty="0" err="1" smtClean="0"/>
              <a:t>kelas</a:t>
            </a:r>
            <a:r>
              <a:rPr lang="en-ID" dirty="0" smtClean="0"/>
              <a:t>) </a:t>
            </a:r>
          </a:p>
          <a:p>
            <a:r>
              <a:rPr lang="en-ID" dirty="0" err="1" smtClean="0"/>
              <a:t>Dasar-dasar</a:t>
            </a:r>
            <a:r>
              <a:rPr lang="en-ID" dirty="0" smtClean="0"/>
              <a:t> </a:t>
            </a:r>
            <a:r>
              <a:rPr lang="en-ID" dirty="0" err="1" smtClean="0"/>
              <a:t>dari</a:t>
            </a:r>
            <a:r>
              <a:rPr lang="en-ID" dirty="0" smtClean="0"/>
              <a:t> Tubes</a:t>
            </a:r>
          </a:p>
          <a:p>
            <a:r>
              <a:rPr lang="en-ID" dirty="0" err="1" smtClean="0"/>
              <a:t>Satu</a:t>
            </a:r>
            <a:r>
              <a:rPr lang="en-ID" dirty="0" smtClean="0"/>
              <a:t> </a:t>
            </a:r>
            <a:r>
              <a:rPr lang="en-ID" dirty="0" err="1" smtClean="0"/>
              <a:t>kelompok</a:t>
            </a:r>
            <a:r>
              <a:rPr lang="en-ID" dirty="0" smtClean="0"/>
              <a:t> </a:t>
            </a:r>
            <a:r>
              <a:rPr lang="en-ID" dirty="0" err="1" smtClean="0"/>
              <a:t>terdiri</a:t>
            </a:r>
            <a:r>
              <a:rPr lang="en-ID" dirty="0" smtClean="0"/>
              <a:t> </a:t>
            </a:r>
            <a:r>
              <a:rPr lang="en-ID" dirty="0" err="1" smtClean="0"/>
              <a:t>dari</a:t>
            </a:r>
            <a:r>
              <a:rPr lang="en-ID" dirty="0" smtClean="0"/>
              <a:t> 4 orang</a:t>
            </a:r>
          </a:p>
          <a:p>
            <a:r>
              <a:rPr lang="en-ID" dirty="0" smtClean="0"/>
              <a:t>Python</a:t>
            </a:r>
          </a:p>
        </p:txBody>
      </p:sp>
      <p:sp>
        <p:nvSpPr>
          <p:cNvPr id="4" name="Date Placeholder 3"/>
          <p:cNvSpPr>
            <a:spLocks noGrp="1"/>
          </p:cNvSpPr>
          <p:nvPr>
            <p:ph type="dt" sz="half" idx="10"/>
          </p:nvPr>
        </p:nvSpPr>
        <p:spPr/>
        <p:txBody>
          <a:bodyPr/>
          <a:lstStyle/>
          <a:p>
            <a:fld id="{73F449FF-5E0F-4513-B135-D4E5D6919C96}" type="datetime1">
              <a:rPr lang="en-US" smtClean="0"/>
              <a:t>1/16/2018</a:t>
            </a:fld>
            <a:endParaRPr lang="en-US" dirty="0"/>
          </a:p>
        </p:txBody>
      </p:sp>
      <p:sp>
        <p:nvSpPr>
          <p:cNvPr id="3" name="Slide Number Placeholder 2"/>
          <p:cNvSpPr>
            <a:spLocks noGrp="1"/>
          </p:cNvSpPr>
          <p:nvPr>
            <p:ph type="sldNum" sz="quarter" idx="12"/>
          </p:nvPr>
        </p:nvSpPr>
        <p:spPr/>
        <p:txBody>
          <a:bodyPr/>
          <a:lstStyle/>
          <a:p>
            <a:fld id="{1F2884EB-C6E3-684C-A39B-0E652C4E0E60}" type="slidenum">
              <a:rPr lang="en-US" smtClean="0"/>
              <a:pPr/>
              <a:t>9</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114571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1331</Words>
  <Application>Microsoft Office PowerPoint</Application>
  <PresentationFormat>On-screen Show (4:3)</PresentationFormat>
  <Paragraphs>307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CSH3J3 SISTEM PARALEL DAN TERDISTRIBUSI</vt:lpstr>
      <vt:lpstr>Outline</vt:lpstr>
      <vt:lpstr>Dosen</vt:lpstr>
      <vt:lpstr>Mata Kuliah</vt:lpstr>
      <vt:lpstr>Tujuan Kuliah (Learning Outcome)</vt:lpstr>
      <vt:lpstr>Silabus (RPS)</vt:lpstr>
      <vt:lpstr>Silabus (RPS)</vt:lpstr>
      <vt:lpstr>Komposisi Nilai Akhir</vt:lpstr>
      <vt:lpstr>Tugas</vt:lpstr>
      <vt:lpstr>Tubes</vt:lpstr>
      <vt:lpstr>Index Nilai</vt:lpstr>
      <vt:lpstr>Kecurangan Akademik</vt:lpstr>
      <vt:lpstr>Aturan Tambahan</vt:lpstr>
      <vt:lpstr>Textbook</vt:lpstr>
      <vt:lpstr>Materi 1: Pengantar Sistem Terdistribusi</vt:lpstr>
      <vt:lpstr>Outline Today</vt:lpstr>
      <vt:lpstr>Definition</vt:lpstr>
      <vt:lpstr>Characteristics of DS</vt:lpstr>
      <vt:lpstr>Examples of DS</vt:lpstr>
      <vt:lpstr>Trends in DS</vt:lpstr>
      <vt:lpstr>Resource Sharing</vt:lpstr>
      <vt:lpstr>Challenges</vt:lpstr>
      <vt:lpstr>Solutions?</vt:lpstr>
      <vt:lpstr>Disadvantages</vt:lpstr>
      <vt:lpstr>Fallacies of distributed computing</vt:lpstr>
      <vt:lpstr>CAP theorem (Brewer's theorem)</vt:lpstr>
      <vt:lpstr>Explanation</vt:lpstr>
      <vt:lpstr>Only CA</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Gandalf</dc:creator>
  <cp:lastModifiedBy>gandalf</cp:lastModifiedBy>
  <cp:revision>84</cp:revision>
  <dcterms:created xsi:type="dcterms:W3CDTF">2017-01-07T07:13:05Z</dcterms:created>
  <dcterms:modified xsi:type="dcterms:W3CDTF">2018-01-16T06:28:37Z</dcterms:modified>
</cp:coreProperties>
</file>