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321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319" r:id="rId31"/>
    <p:sldId id="320" r:id="rId32"/>
    <p:sldId id="259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072DBD-0558-446A-880A-8866B0EE7860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8C0ED-8D7C-4DA4-B6F2-0AFEA9BD0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97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Here are some of the problems that the designers of distributed systems face.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74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066800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1000" y="3429000"/>
            <a:ext cx="4267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3FAB-660D-4068-BD4F-1806CC491B60}" type="datetime1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CSH3J3 –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Paralel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Terdistribusi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/>
          <p:nvPr userDrawn="1"/>
        </p:nvPicPr>
        <p:blipFill>
          <a:blip r:embed="rId2"/>
          <a:stretch/>
        </p:blipFill>
        <p:spPr>
          <a:xfrm>
            <a:off x="5589720" y="216720"/>
            <a:ext cx="3263400" cy="647280"/>
          </a:xfrm>
          <a:prstGeom prst="rect">
            <a:avLst/>
          </a:prstGeom>
          <a:ln>
            <a:noFill/>
          </a:ln>
        </p:spPr>
      </p:pic>
      <p:pic>
        <p:nvPicPr>
          <p:cNvPr id="8" name="Picture 2"/>
          <p:cNvPicPr/>
          <p:nvPr userDrawn="1"/>
        </p:nvPicPr>
        <p:blipFill>
          <a:blip r:embed="rId3"/>
          <a:srcRect r="17786" b="11856"/>
          <a:stretch/>
        </p:blipFill>
        <p:spPr>
          <a:xfrm>
            <a:off x="43560" y="3251520"/>
            <a:ext cx="3847320" cy="30931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3226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80A7A-7136-449B-BE03-EEB7450A4C00}" type="datetime1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CSH3J3 –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Paralel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Terdistribusi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3"/>
          <p:cNvPicPr/>
          <p:nvPr userDrawn="1"/>
        </p:nvPicPr>
        <p:blipFill>
          <a:blip r:embed="rId2"/>
          <a:stretch/>
        </p:blipFill>
        <p:spPr>
          <a:xfrm>
            <a:off x="0" y="0"/>
            <a:ext cx="9142560" cy="1246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4639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371600"/>
            <a:ext cx="2057400" cy="4754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6019800" cy="4754563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55281-740B-4809-A88E-C670D52BB6E4}" type="datetime1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CSH3J3 –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Paralel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Terdistribusi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3"/>
          <p:cNvPicPr/>
          <p:nvPr userDrawn="1"/>
        </p:nvPicPr>
        <p:blipFill>
          <a:blip r:embed="rId2"/>
          <a:stretch/>
        </p:blipFill>
        <p:spPr>
          <a:xfrm>
            <a:off x="0" y="0"/>
            <a:ext cx="9142560" cy="1246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2438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/>
          <p:nvPr userDrawn="1"/>
        </p:nvPicPr>
        <p:blipFill>
          <a:blip r:embed="rId2"/>
          <a:srcRect t="17910" b="13979"/>
          <a:stretch/>
        </p:blipFill>
        <p:spPr>
          <a:xfrm>
            <a:off x="-2520" y="0"/>
            <a:ext cx="9142560" cy="4669560"/>
          </a:xfrm>
          <a:prstGeom prst="rect">
            <a:avLst/>
          </a:prstGeom>
          <a:ln>
            <a:noFill/>
          </a:ln>
        </p:spPr>
      </p:pic>
      <p:pic>
        <p:nvPicPr>
          <p:cNvPr id="9" name="Picture 2"/>
          <p:cNvPicPr/>
          <p:nvPr userDrawn="1"/>
        </p:nvPicPr>
        <p:blipFill>
          <a:blip r:embed="rId3"/>
          <a:stretch/>
        </p:blipFill>
        <p:spPr>
          <a:xfrm>
            <a:off x="154440" y="142920"/>
            <a:ext cx="3037680" cy="602280"/>
          </a:xfrm>
          <a:prstGeom prst="rect">
            <a:avLst/>
          </a:prstGeom>
          <a:ln>
            <a:noFill/>
          </a:ln>
        </p:spPr>
      </p:pic>
      <p:sp>
        <p:nvSpPr>
          <p:cNvPr id="10" name="CustomShape 4"/>
          <p:cNvSpPr/>
          <p:nvPr userDrawn="1"/>
        </p:nvSpPr>
        <p:spPr>
          <a:xfrm>
            <a:off x="-360" y="4671000"/>
            <a:ext cx="9140400" cy="9216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" name="CustomShape 3"/>
          <p:cNvSpPr/>
          <p:nvPr userDrawn="1"/>
        </p:nvSpPr>
        <p:spPr>
          <a:xfrm>
            <a:off x="434520" y="4489200"/>
            <a:ext cx="8325000" cy="211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54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Brush Script Std"/>
                <a:ea typeface="ＭＳ Ｐゴシック"/>
              </a:rPr>
              <a:t>THANK YOU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9870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4025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884EB-C6E3-684C-A39B-0E652C4E0E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0BB7E2-78E3-4F2F-A817-33BFBF2D3BA6}" type="datetime1">
              <a:rPr lang="en-US" smtClean="0"/>
              <a:t>1/13/2018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lang="en-US" sz="10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r>
              <a:rPr lang="en-US" dirty="0" smtClean="0"/>
              <a:t>CSH3J3 –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Paralel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Terdistribusi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58235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ystogan\Downloads\Compressed\2917_internet_ppt\template_main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85" b="11855"/>
          <a:stretch/>
        </p:blipFill>
        <p:spPr bwMode="auto">
          <a:xfrm>
            <a:off x="43394" y="3251531"/>
            <a:ext cx="3848669" cy="309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34684" y="1269242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34684" y="2227425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234684" y="2875084"/>
            <a:ext cx="7918022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Verdana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38F70A6-E03A-450C-93FE-5A2C9FF172AB}" type="datetime1">
              <a:rPr lang="en-US" smtClean="0"/>
              <a:t>1/13/2018</a:t>
            </a:fld>
            <a:endParaRPr lang="en-US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9144000" cy="126924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C:\Users\Mystogan\Pictures\Untitled-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705" y="216578"/>
            <a:ext cx="3264827" cy="6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lang="en-US" sz="10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r>
              <a:rPr lang="en-US" dirty="0" smtClean="0"/>
              <a:t>CSH3J3 –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Paralel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Terdistribusi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58716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ystogan\Downloads\Compressed\2917_internet_ppt\template_main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85" b="11855"/>
          <a:stretch/>
        </p:blipFill>
        <p:spPr bwMode="auto">
          <a:xfrm>
            <a:off x="43394" y="3251531"/>
            <a:ext cx="3848669" cy="309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34684" y="1269242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34684" y="2227425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234684" y="2875084"/>
            <a:ext cx="7918022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Verdana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3E34E7C-67C8-447B-BFF2-5F493545B4A9}" type="datetime1">
              <a:rPr lang="en-US" smtClean="0"/>
              <a:t>1/13/2018</a:t>
            </a:fld>
            <a:endParaRPr lang="en-US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9144000" cy="126924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C:\Users\Mystogan\Pictures\Untitled-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705" y="216578"/>
            <a:ext cx="3264827" cy="6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8276841"/>
      </p:ext>
    </p:extLst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0557D-664B-47A2-83CA-883CAD1B843A}" type="datetime1">
              <a:rPr lang="en-US" smtClean="0"/>
              <a:t>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CSH3J3 –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Paralel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Terdistribusi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3"/>
          <p:cNvPicPr/>
          <p:nvPr userDrawn="1"/>
        </p:nvPicPr>
        <p:blipFill>
          <a:blip r:embed="rId2"/>
          <a:stretch/>
        </p:blipFill>
        <p:spPr>
          <a:xfrm>
            <a:off x="0" y="0"/>
            <a:ext cx="9142560" cy="1246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1382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F030A-E2CC-4638-8D36-474259F3364A}" type="datetime1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CSH3J3 –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Paralel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Terdistribusi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3"/>
          <p:cNvPicPr/>
          <p:nvPr userDrawn="1"/>
        </p:nvPicPr>
        <p:blipFill>
          <a:blip r:embed="rId2"/>
          <a:stretch/>
        </p:blipFill>
        <p:spPr>
          <a:xfrm>
            <a:off x="0" y="0"/>
            <a:ext cx="9142560" cy="1246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510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4144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144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1B0F7-4DEA-4B92-90DF-22F1356EB718}" type="datetime1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CSH3J3 –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Paralel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Terdistribusi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3"/>
          <p:cNvPicPr/>
          <p:nvPr userDrawn="1"/>
        </p:nvPicPr>
        <p:blipFill>
          <a:blip r:embed="rId2"/>
          <a:stretch/>
        </p:blipFill>
        <p:spPr>
          <a:xfrm>
            <a:off x="0" y="0"/>
            <a:ext cx="9142560" cy="1246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2057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5103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743199"/>
            <a:ext cx="4040188" cy="3382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95103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743199"/>
            <a:ext cx="4041775" cy="3382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B78E-FE13-4FC9-AB8B-35E0A600B5A8}" type="datetime1">
              <a:rPr lang="en-US" smtClean="0"/>
              <a:t>1/13/2018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CSH3J3 –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Paralel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Terdistribusi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3"/>
          <p:cNvPicPr/>
          <p:nvPr userDrawn="1"/>
        </p:nvPicPr>
        <p:blipFill>
          <a:blip r:embed="rId2"/>
          <a:stretch/>
        </p:blipFill>
        <p:spPr>
          <a:xfrm>
            <a:off x="0" y="0"/>
            <a:ext cx="9142560" cy="1246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5059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AAA9-F8B9-4C39-8322-779167614E3F}" type="datetime1">
              <a:rPr lang="en-US" smtClean="0"/>
              <a:t>1/13/2018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CSH3J3 –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Paralel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Terdistribusi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3"/>
          <p:cNvPicPr/>
          <p:nvPr userDrawn="1"/>
        </p:nvPicPr>
        <p:blipFill>
          <a:blip r:embed="rId2"/>
          <a:stretch/>
        </p:blipFill>
        <p:spPr>
          <a:xfrm>
            <a:off x="0" y="0"/>
            <a:ext cx="9142560" cy="1246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0669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3A6D-5AC5-4074-BEB3-256E7B7A9BA5}" type="datetime1">
              <a:rPr lang="en-US" smtClean="0"/>
              <a:t>1/13/2018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CSH3J3 –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Paralel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Terdistribusi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3"/>
          <p:cNvPicPr/>
          <p:nvPr userDrawn="1"/>
        </p:nvPicPr>
        <p:blipFill>
          <a:blip r:embed="rId2"/>
          <a:stretch/>
        </p:blipFill>
        <p:spPr>
          <a:xfrm>
            <a:off x="0" y="0"/>
            <a:ext cx="9142560" cy="1246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0390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1600"/>
            <a:ext cx="3008313" cy="914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371600"/>
            <a:ext cx="5111750" cy="4754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62200"/>
            <a:ext cx="3008313" cy="3763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B146-AAE4-49BA-A9C2-9CA88030C8E9}" type="datetime1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CSH3J3 –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Paralel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Terdistribusi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3"/>
          <p:cNvPicPr/>
          <p:nvPr userDrawn="1"/>
        </p:nvPicPr>
        <p:blipFill>
          <a:blip r:embed="rId2"/>
          <a:stretch/>
        </p:blipFill>
        <p:spPr>
          <a:xfrm>
            <a:off x="0" y="0"/>
            <a:ext cx="9142560" cy="1246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9267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371599"/>
            <a:ext cx="5486400" cy="33559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424ED-9AAA-4A04-A1E1-1EF369E7F65D}" type="datetime1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CSH3J3 –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Paralel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Terdistribusi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3"/>
          <p:cNvPicPr/>
          <p:nvPr userDrawn="1"/>
        </p:nvPicPr>
        <p:blipFill>
          <a:blip r:embed="rId2"/>
          <a:stretch/>
        </p:blipFill>
        <p:spPr>
          <a:xfrm>
            <a:off x="0" y="0"/>
            <a:ext cx="9142560" cy="1246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4668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/>
          <p:nvPr userDrawn="1"/>
        </p:nvPicPr>
        <p:blipFill>
          <a:blip r:embed="rId17"/>
          <a:stretch/>
        </p:blipFill>
        <p:spPr>
          <a:xfrm>
            <a:off x="0" y="6248520"/>
            <a:ext cx="9142560" cy="608040"/>
          </a:xfrm>
          <a:prstGeom prst="rect">
            <a:avLst/>
          </a:prstGeom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229600" cy="579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3C1B4033-A076-448D-95C7-7F2E7B9E9FFC}" type="datetime1">
              <a:rPr lang="en-US" smtClean="0"/>
              <a:t>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1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CSH3J3 –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Paralel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Terdistribusi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8A5523F-4C95-49F3-8F3F-2B05583CC1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024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CSH3J3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SISTEM PARALEL DAN TERDISTRIBUSI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itle 9"/>
          <p:cNvSpPr txBox="1">
            <a:spLocks/>
          </p:cNvSpPr>
          <p:nvPr/>
        </p:nvSpPr>
        <p:spPr bwMode="auto">
          <a:xfrm>
            <a:off x="3786187" y="3450467"/>
            <a:ext cx="4757737" cy="1635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r>
              <a:rPr lang="en-US" sz="3200" b="0" dirty="0" smtClean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MATERI 2: </a:t>
            </a:r>
            <a:r>
              <a:rPr lang="en-US" sz="3200" b="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3200" b="0" dirty="0" smtClean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Model </a:t>
            </a:r>
            <a:r>
              <a:rPr lang="en-US" sz="3200" b="0" dirty="0" err="1" smtClean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sz="3200" b="0" dirty="0" smtClean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0" dirty="0" err="1" smtClean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Terdistribusi</a:t>
            </a:r>
            <a:endParaRPr lang="en-US" sz="3200" b="0" dirty="0">
              <a:ln w="0"/>
              <a:effectLst>
                <a:reflection blurRad="6350" stA="53000" endA="300" endPos="35500" dir="5400000" sy="-9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1694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a. Architectural Elements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en-US" sz="2400" dirty="0" smtClean="0">
              <a:solidFill>
                <a:srgbClr val="0000FF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sz="2400" dirty="0" smtClean="0">
                <a:solidFill>
                  <a:srgbClr val="0000FF"/>
                </a:solidFill>
              </a:rPr>
              <a:t>Communicating </a:t>
            </a:r>
            <a:r>
              <a:rPr lang="en-US" sz="2400" dirty="0">
                <a:solidFill>
                  <a:srgbClr val="0000FF"/>
                </a:solidFill>
              </a:rPr>
              <a:t>entities </a:t>
            </a:r>
            <a:r>
              <a:rPr lang="en-US" sz="2400" dirty="0"/>
              <a:t>: Objects, Components, and Web services.</a:t>
            </a:r>
          </a:p>
          <a:p>
            <a:pPr marL="457200" indent="-457200" algn="just"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sz="2400" dirty="0">
                <a:solidFill>
                  <a:srgbClr val="0000FF"/>
                </a:solidFill>
              </a:rPr>
              <a:t>Communication paradigms </a:t>
            </a:r>
            <a:r>
              <a:rPr lang="en-US" sz="2400" dirty="0"/>
              <a:t>: </a:t>
            </a:r>
            <a:r>
              <a:rPr lang="en-US" sz="2400" dirty="0" err="1"/>
              <a:t>interprocess</a:t>
            </a:r>
            <a:r>
              <a:rPr lang="en-US" sz="2400" dirty="0"/>
              <a:t> communication, remote invocation, and indirect communication.</a:t>
            </a:r>
          </a:p>
          <a:p>
            <a:pPr marL="457200" indent="-457200" algn="just"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sz="2400" dirty="0">
                <a:solidFill>
                  <a:srgbClr val="0000FF"/>
                </a:solidFill>
              </a:rPr>
              <a:t>Roles and responsibilities </a:t>
            </a:r>
            <a:r>
              <a:rPr lang="en-US" sz="2400" dirty="0"/>
              <a:t>: Client-server, Peer-to-peer</a:t>
            </a:r>
          </a:p>
          <a:p>
            <a:pPr marL="457200" indent="-457200" algn="just"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sz="2400" dirty="0">
                <a:solidFill>
                  <a:srgbClr val="0000FF"/>
                </a:solidFill>
              </a:rPr>
              <a:t>Placement</a:t>
            </a:r>
            <a:r>
              <a:rPr lang="en-US" sz="2400" dirty="0"/>
              <a:t> : mapping of services to multiple servers, caching </a:t>
            </a:r>
            <a:r>
              <a:rPr lang="en-US" sz="2400" dirty="0" smtClean="0"/>
              <a:t>(Chace </a:t>
            </a:r>
            <a:r>
              <a:rPr lang="en-US" sz="2400" dirty="0"/>
              <a:t>server), mobile code (stockbroker), and mobile agents (accessing individual database).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– Sistem Paralel dan Terdistribusi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05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Communicating Entities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lvl="0"/>
            <a:r>
              <a:rPr lang="en-US" dirty="0"/>
              <a:t>What is communicating? Processes</a:t>
            </a:r>
          </a:p>
          <a:p>
            <a:pPr lvl="1" rtl="0" hangingPunct="0"/>
            <a:r>
              <a:rPr lang="en-US" dirty="0"/>
              <a:t>Nodes</a:t>
            </a:r>
          </a:p>
          <a:p>
            <a:pPr lvl="1" rtl="0" hangingPunct="0"/>
            <a:r>
              <a:rPr lang="en-US" dirty="0"/>
              <a:t>Threads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– Sistem Paralel dan Terdistribusi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2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Programming Perspective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lvl="0">
              <a:buNone/>
            </a:pPr>
            <a:endParaRPr lang="en-US" dirty="0"/>
          </a:p>
          <a:p>
            <a:pPr lvl="0"/>
            <a:r>
              <a:rPr lang="en-US" dirty="0"/>
              <a:t>Object: a computation consists of a number of interacting objects representing natural units of decomposition for the given problem domain</a:t>
            </a:r>
          </a:p>
          <a:p>
            <a:pPr lvl="0"/>
            <a:r>
              <a:rPr lang="en-US" dirty="0"/>
              <a:t>Component: specify not only their interfaces but also the assumptions they make in terms of other components/interfaces that must be present for a component to fulfill its function</a:t>
            </a:r>
          </a:p>
          <a:p>
            <a:pPr lvl="0"/>
            <a:r>
              <a:rPr lang="en-US" dirty="0"/>
              <a:t>Web service: web services are intrinsically integrated into the World Wide Web, using web standards to represent and discover services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– Sistem Paralel dan Terdistribusi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4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Communication Paradigms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lvl="0"/>
            <a:r>
              <a:rPr lang="en-US" dirty="0" err="1"/>
              <a:t>Interprocess</a:t>
            </a:r>
            <a:r>
              <a:rPr lang="en-US" dirty="0"/>
              <a:t> </a:t>
            </a:r>
            <a:r>
              <a:rPr lang="en-US" dirty="0" smtClean="0"/>
              <a:t>Communication: </a:t>
            </a:r>
            <a:r>
              <a:rPr lang="en-US" dirty="0"/>
              <a:t>relatively low-level support for</a:t>
            </a:r>
            <a:br>
              <a:rPr lang="en-US" dirty="0"/>
            </a:br>
            <a:r>
              <a:rPr lang="en-US" dirty="0"/>
              <a:t>communication between processes in distributed </a:t>
            </a:r>
            <a:r>
              <a:rPr lang="en-US" dirty="0" smtClean="0"/>
              <a:t>systems</a:t>
            </a:r>
            <a:endParaRPr lang="en-US" dirty="0"/>
          </a:p>
          <a:p>
            <a:pPr lvl="0"/>
            <a:r>
              <a:rPr lang="en-US" dirty="0"/>
              <a:t>Remote </a:t>
            </a:r>
            <a:r>
              <a:rPr lang="en-US" dirty="0" smtClean="0"/>
              <a:t>Invocation: </a:t>
            </a:r>
            <a:r>
              <a:rPr lang="en-US" dirty="0"/>
              <a:t>techniques based on a two-way exchange</a:t>
            </a:r>
            <a:br>
              <a:rPr lang="en-US" dirty="0"/>
            </a:br>
            <a:r>
              <a:rPr lang="en-US" dirty="0"/>
              <a:t>between communicating entities in a distributed system and resulting in the calling of </a:t>
            </a:r>
            <a:r>
              <a:rPr lang="en-US" dirty="0" smtClean="0"/>
              <a:t>a remote </a:t>
            </a:r>
            <a:r>
              <a:rPr lang="en-US" dirty="0"/>
              <a:t>operation, procedure or </a:t>
            </a:r>
            <a:r>
              <a:rPr lang="en-US" dirty="0" smtClean="0"/>
              <a:t>method</a:t>
            </a:r>
            <a:endParaRPr lang="en-US" dirty="0"/>
          </a:p>
          <a:p>
            <a:pPr lvl="0"/>
            <a:r>
              <a:rPr lang="en-US" dirty="0"/>
              <a:t>Indirect Communication</a:t>
            </a:r>
          </a:p>
          <a:p>
            <a:pPr lvl="0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– Sistem Paralel dan Terdistribusi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Interprocess Communication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lvl="0"/>
            <a:r>
              <a:rPr lang="en-US" dirty="0"/>
              <a:t>Message passing</a:t>
            </a:r>
          </a:p>
          <a:p>
            <a:pPr lvl="0"/>
            <a:r>
              <a:rPr lang="en-US" dirty="0" smtClean="0"/>
              <a:t>Socket: Combination of IP and Port</a:t>
            </a:r>
            <a:endParaRPr lang="en-US" dirty="0"/>
          </a:p>
          <a:p>
            <a:pPr lvl="0"/>
            <a:r>
              <a:rPr lang="en-US" dirty="0" smtClean="0"/>
              <a:t>Multicast: send to group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– Sistem Paralel dan Terdistribusi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8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Remote Invocation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lvl="0" algn="just"/>
            <a:r>
              <a:rPr lang="en-US" dirty="0" smtClean="0"/>
              <a:t>Request-reply: </a:t>
            </a:r>
            <a:r>
              <a:rPr lang="en-US" dirty="0"/>
              <a:t>pairwise exchange of messages from</a:t>
            </a:r>
            <a:br>
              <a:rPr lang="en-US" dirty="0"/>
            </a:br>
            <a:r>
              <a:rPr lang="en-US" dirty="0"/>
              <a:t>client to server and then from server back to client, with the first message containing</a:t>
            </a:r>
            <a:br>
              <a:rPr lang="en-US" dirty="0"/>
            </a:br>
            <a:r>
              <a:rPr lang="en-US" dirty="0"/>
              <a:t>an encoding of the operation to be executed at the server and also an array of bytes</a:t>
            </a:r>
            <a:br>
              <a:rPr lang="en-US" dirty="0"/>
            </a:br>
            <a:r>
              <a:rPr lang="en-US" dirty="0"/>
              <a:t>holding associated arguments and the second message containing any results of the</a:t>
            </a:r>
            <a:br>
              <a:rPr lang="en-US" dirty="0"/>
            </a:br>
            <a:r>
              <a:rPr lang="en-US" dirty="0"/>
              <a:t>operation, again encoded as an array of </a:t>
            </a:r>
            <a:r>
              <a:rPr lang="en-US" dirty="0" smtClean="0"/>
              <a:t>bytes</a:t>
            </a:r>
            <a:endParaRPr lang="en-US" dirty="0"/>
          </a:p>
          <a:p>
            <a:pPr lvl="0"/>
            <a:r>
              <a:rPr lang="en-US" dirty="0" smtClean="0"/>
              <a:t>RPC: </a:t>
            </a:r>
            <a:r>
              <a:rPr lang="en-US" dirty="0"/>
              <a:t>procedures in processes on remote computers can</a:t>
            </a:r>
            <a:br>
              <a:rPr lang="en-US" dirty="0"/>
            </a:br>
            <a:r>
              <a:rPr lang="en-US" dirty="0"/>
              <a:t>be called as if they are procedures in the local address </a:t>
            </a:r>
            <a:r>
              <a:rPr lang="en-US" dirty="0" smtClean="0"/>
              <a:t>space</a:t>
            </a:r>
            <a:endParaRPr lang="en-US" dirty="0"/>
          </a:p>
          <a:p>
            <a:pPr lvl="0"/>
            <a:r>
              <a:rPr lang="en-US" dirty="0" smtClean="0"/>
              <a:t>RMI: </a:t>
            </a:r>
            <a:r>
              <a:rPr lang="en-US" dirty="0"/>
              <a:t>strongly resembles</a:t>
            </a:r>
            <a:br>
              <a:rPr lang="en-US" dirty="0"/>
            </a:br>
            <a:r>
              <a:rPr lang="en-US" dirty="0"/>
              <a:t>remote procedure calls but in a world of distributed </a:t>
            </a:r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– Sistem Paralel dan Terdistribusi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40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Indirect Communication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lvl="0"/>
            <a:r>
              <a:rPr lang="en-US"/>
              <a:t>Group communication</a:t>
            </a:r>
          </a:p>
          <a:p>
            <a:pPr lvl="0"/>
            <a:r>
              <a:rPr lang="en-US"/>
              <a:t>Publish-subscribe</a:t>
            </a:r>
          </a:p>
          <a:p>
            <a:pPr lvl="0"/>
            <a:r>
              <a:rPr lang="en-US"/>
              <a:t>Message queue</a:t>
            </a:r>
          </a:p>
          <a:p>
            <a:pPr lvl="0"/>
            <a:r>
              <a:rPr lang="en-US"/>
              <a:t>Tuple space</a:t>
            </a:r>
          </a:p>
          <a:p>
            <a:pPr lvl="0"/>
            <a:r>
              <a:rPr lang="en-US"/>
              <a:t>DSM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– Sistem Paralel dan Terdistribusi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08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Roles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lvl="0"/>
            <a:r>
              <a:rPr lang="en-US"/>
              <a:t>Client-server</a:t>
            </a:r>
          </a:p>
          <a:p>
            <a:pPr lvl="0"/>
            <a:r>
              <a:rPr lang="en-US"/>
              <a:t>Peer-to-peer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– Sistem Paralel dan Terdistribusi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64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Entities and Paradigms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048" y="2009550"/>
            <a:ext cx="7137778" cy="4080706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– Sistem Paralel dan Terdistribusi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17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b. Architectural P</a:t>
            </a:r>
            <a:r>
              <a:rPr lang="en-US" dirty="0" smtClean="0"/>
              <a:t>atterns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sz="2400" dirty="0" smtClean="0">
                <a:solidFill>
                  <a:srgbClr val="0000FF"/>
                </a:solidFill>
              </a:rPr>
              <a:t>Layering</a:t>
            </a:r>
            <a:r>
              <a:rPr lang="en-US" sz="2400" dirty="0" smtClean="0"/>
              <a:t> </a:t>
            </a:r>
            <a:r>
              <a:rPr lang="en-US" sz="2400" dirty="0"/>
              <a:t>: </a:t>
            </a:r>
            <a:r>
              <a:rPr lang="en-US" dirty="0"/>
              <a:t>a complex system is partitioned into a number of layers, with a</a:t>
            </a:r>
            <a:br>
              <a:rPr lang="en-US" dirty="0"/>
            </a:br>
            <a:r>
              <a:rPr lang="en-US" dirty="0"/>
              <a:t>given layer making use of the services offered by the layer </a:t>
            </a:r>
            <a:r>
              <a:rPr lang="en-US" dirty="0" smtClean="0"/>
              <a:t>below.</a:t>
            </a:r>
            <a:endParaRPr lang="en-US" sz="2400" dirty="0"/>
          </a:p>
          <a:p>
            <a:pPr algn="just"/>
            <a:r>
              <a:rPr lang="en-US" sz="2400" dirty="0">
                <a:solidFill>
                  <a:srgbClr val="0000FF"/>
                </a:solidFill>
              </a:rPr>
              <a:t>Tiered architecture </a:t>
            </a:r>
            <a:r>
              <a:rPr lang="en-US" sz="2400" dirty="0"/>
              <a:t>: </a:t>
            </a:r>
            <a:r>
              <a:rPr lang="en-US" dirty="0"/>
              <a:t>a technique to organize functionality of a given layer and place this functionality </a:t>
            </a:r>
            <a:r>
              <a:rPr lang="en-US" dirty="0" smtClean="0"/>
              <a:t>into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appropriate servers and, as a secondary consideration, on to physical nodes. </a:t>
            </a:r>
            <a:endParaRPr lang="en-US" sz="2400" dirty="0" smtClean="0"/>
          </a:p>
          <a:p>
            <a:pPr algn="just"/>
            <a:r>
              <a:rPr lang="en-US" sz="2400" dirty="0" smtClean="0">
                <a:solidFill>
                  <a:srgbClr val="0000FF"/>
                </a:solidFill>
              </a:rPr>
              <a:t>Other commonly occurring patterns </a:t>
            </a:r>
            <a:r>
              <a:rPr lang="en-US" sz="2400" dirty="0" smtClean="0"/>
              <a:t>: proxy, brokerage</a:t>
            </a:r>
            <a:r>
              <a:rPr lang="en-US" dirty="0" smtClean="0"/>
              <a:t>, reflection</a:t>
            </a: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– Sistem Paralel dan Terdistribusi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3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Outline Today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Chapter 2 – System Models</a:t>
            </a:r>
          </a:p>
          <a:p>
            <a:r>
              <a:rPr lang="en-US" dirty="0" smtClean="0"/>
              <a:t> Review </a:t>
            </a:r>
            <a:r>
              <a:rPr lang="en-US" dirty="0" err="1" smtClean="0"/>
              <a:t>Minggu</a:t>
            </a:r>
            <a:r>
              <a:rPr lang="en-US" dirty="0" smtClean="0"/>
              <a:t> </a:t>
            </a:r>
            <a:r>
              <a:rPr lang="en-US" dirty="0" err="1" smtClean="0"/>
              <a:t>lalu</a:t>
            </a:r>
            <a:endParaRPr lang="en-US" dirty="0" smtClean="0"/>
          </a:p>
          <a:p>
            <a:r>
              <a:rPr lang="en-US" dirty="0" smtClean="0"/>
              <a:t> System Model</a:t>
            </a:r>
          </a:p>
          <a:p>
            <a:r>
              <a:rPr lang="en-US" dirty="0" smtClean="0"/>
              <a:t> Physical Model</a:t>
            </a:r>
          </a:p>
          <a:p>
            <a:r>
              <a:rPr lang="en-US" dirty="0" smtClean="0"/>
              <a:t> Architectural Model</a:t>
            </a:r>
          </a:p>
          <a:p>
            <a:r>
              <a:rPr lang="en-US" dirty="0" smtClean="0"/>
              <a:t> Fundamental </a:t>
            </a:r>
            <a:r>
              <a:rPr lang="en-US" dirty="0" smtClean="0"/>
              <a:t>Model</a:t>
            </a:r>
          </a:p>
          <a:p>
            <a:r>
              <a:rPr lang="en-US" dirty="0" err="1" smtClean="0"/>
              <a:t>Asesmen</a:t>
            </a:r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– Sistem Paralel dan Terdistribusi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0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SW and HW </a:t>
            </a:r>
            <a:r>
              <a:rPr lang="en-US" dirty="0" smtClean="0"/>
              <a:t>Service Layers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377" y="2078908"/>
            <a:ext cx="5149247" cy="3982679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– Sistem Paralel dan Terdistribusi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0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560" y="1438294"/>
            <a:ext cx="5148049" cy="4728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– Sistem Paralel dan Terdistribusi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84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Proxy: </a:t>
            </a:r>
            <a:r>
              <a:rPr lang="en-US" dirty="0"/>
              <a:t>to support location transparency in remote procedure calls or </a:t>
            </a:r>
            <a:r>
              <a:rPr lang="en-US" dirty="0" smtClean="0"/>
              <a:t>remote method </a:t>
            </a:r>
            <a:r>
              <a:rPr lang="en-US" dirty="0"/>
              <a:t>invocation. With this approach, a proxy is created in the local </a:t>
            </a:r>
            <a:r>
              <a:rPr lang="en-US" dirty="0" smtClean="0"/>
              <a:t>address space </a:t>
            </a:r>
            <a:r>
              <a:rPr lang="en-US" dirty="0"/>
              <a:t>to represent the remote object. This proxy offers exactly the same </a:t>
            </a:r>
            <a:r>
              <a:rPr lang="en-US" dirty="0" smtClean="0"/>
              <a:t>interface as </a:t>
            </a:r>
            <a:r>
              <a:rPr lang="en-US" dirty="0"/>
              <a:t>the remote object, and the programmer makes calls on this proxy object </a:t>
            </a:r>
            <a:r>
              <a:rPr lang="en-US" dirty="0" smtClean="0"/>
              <a:t>and hence </a:t>
            </a:r>
            <a:r>
              <a:rPr lang="en-US" dirty="0"/>
              <a:t>does not need to be aware of the distributed nature of the </a:t>
            </a:r>
            <a:r>
              <a:rPr lang="en-US" dirty="0" smtClean="0"/>
              <a:t>interaction</a:t>
            </a:r>
          </a:p>
          <a:p>
            <a:r>
              <a:rPr lang="en-US" dirty="0" smtClean="0"/>
              <a:t>Brokerage: </a:t>
            </a:r>
            <a:r>
              <a:rPr lang="en-US" dirty="0"/>
              <a:t>supporting interoperability in potentially complex </a:t>
            </a:r>
            <a:r>
              <a:rPr lang="en-US" dirty="0" smtClean="0"/>
              <a:t>distributed</a:t>
            </a:r>
            <a:r>
              <a:rPr lang="en-US" dirty="0"/>
              <a:t> </a:t>
            </a:r>
            <a:r>
              <a:rPr lang="en-US" dirty="0" smtClean="0"/>
              <a:t>infrastructures</a:t>
            </a:r>
          </a:p>
          <a:p>
            <a:r>
              <a:rPr lang="en-US" dirty="0" smtClean="0"/>
              <a:t>Reflection: </a:t>
            </a:r>
            <a:r>
              <a:rPr lang="en-US" dirty="0"/>
              <a:t>supporting both introspection (the dynamic discovery of properties </a:t>
            </a:r>
            <a:r>
              <a:rPr lang="en-US" dirty="0" smtClean="0"/>
              <a:t>of the </a:t>
            </a:r>
            <a:r>
              <a:rPr lang="en-US" dirty="0"/>
              <a:t>system) and intercession (the ability to dynamically modify structure </a:t>
            </a:r>
            <a:r>
              <a:rPr lang="en-US" dirty="0" smtClean="0"/>
              <a:t>or </a:t>
            </a:r>
            <a:r>
              <a:rPr lang="en-US" dirty="0" err="1" smtClean="0"/>
              <a:t>behaviour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– Sistem Paralel dan Terdistribusi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57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c. Associated </a:t>
            </a:r>
            <a:r>
              <a:rPr lang="en-US" dirty="0" smtClean="0"/>
              <a:t>Middleware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The task of </a:t>
            </a:r>
            <a:r>
              <a:rPr lang="en-US" sz="2400" dirty="0" smtClean="0"/>
              <a:t>middleware :</a:t>
            </a:r>
            <a:endParaRPr lang="en-US" sz="2400" dirty="0"/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2400" dirty="0"/>
              <a:t>to provide a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higher-level programming abstraction </a:t>
            </a:r>
            <a:r>
              <a:rPr lang="en-US" sz="2400" dirty="0"/>
              <a:t>for the development of distributed systems and,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2400" dirty="0"/>
              <a:t>through layering, to abstract over heterogeneity in the underlying infrastructure to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promote  interoperability and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portability.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en-US" sz="2400" dirty="0">
              <a:solidFill>
                <a:srgbClr val="0000FF"/>
              </a:solidFill>
            </a:endParaRPr>
          </a:p>
          <a:p>
            <a:pPr marL="457200" indent="-457200" algn="just"/>
            <a:r>
              <a:rPr lang="en-US" sz="2400" dirty="0">
                <a:solidFill>
                  <a:srgbClr val="0000FF"/>
                </a:solidFill>
              </a:rPr>
              <a:t>Categories of middleware </a:t>
            </a:r>
            <a:r>
              <a:rPr lang="en-US" sz="2400" dirty="0"/>
              <a:t>(</a:t>
            </a:r>
            <a:r>
              <a:rPr lang="en-US" sz="2400" dirty="0" err="1"/>
              <a:t>SunRPC</a:t>
            </a:r>
            <a:r>
              <a:rPr lang="en-US" sz="2400" dirty="0"/>
              <a:t>)</a:t>
            </a:r>
          </a:p>
          <a:p>
            <a:pPr marL="457200" indent="-457200" algn="just"/>
            <a:r>
              <a:rPr lang="en-US" sz="2400" dirty="0">
                <a:solidFill>
                  <a:srgbClr val="0000FF"/>
                </a:solidFill>
              </a:rPr>
              <a:t>Limitations of middleware </a:t>
            </a:r>
            <a:r>
              <a:rPr lang="en-US" sz="2400" dirty="0"/>
              <a:t>(a database of names and addresses)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– Sistem Paralel dan Terdistribusi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3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Categories of </a:t>
            </a:r>
            <a:r>
              <a:rPr lang="en-US" dirty="0" smtClean="0"/>
              <a:t>Middleware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185" y="1991304"/>
            <a:ext cx="3565558" cy="4176479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– Sistem Paralel dan Terdistribusi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2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3. Fundamental </a:t>
            </a:r>
            <a:r>
              <a:rPr lang="en-US" dirty="0"/>
              <a:t>Models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400" dirty="0"/>
              <a:t>The purpose of such a model is:</a:t>
            </a:r>
          </a:p>
          <a:p>
            <a:pPr marL="457200" indent="-457200" algn="just"/>
            <a:r>
              <a:rPr lang="en-US" sz="2400" dirty="0" smtClean="0"/>
              <a:t>To </a:t>
            </a:r>
            <a:r>
              <a:rPr lang="en-US" sz="2400" dirty="0"/>
              <a:t>make explicit all the </a:t>
            </a:r>
            <a:r>
              <a:rPr lang="en-US" sz="2400" dirty="0">
                <a:solidFill>
                  <a:srgbClr val="0000FF"/>
                </a:solidFill>
              </a:rPr>
              <a:t>relevant assumptions </a:t>
            </a:r>
            <a:r>
              <a:rPr lang="en-US" sz="2400" dirty="0"/>
              <a:t>about the systems we are modelling.</a:t>
            </a:r>
          </a:p>
          <a:p>
            <a:pPr marL="457200" indent="-457200" algn="just"/>
            <a:r>
              <a:rPr lang="en-US" sz="2400" dirty="0" smtClean="0"/>
              <a:t>To </a:t>
            </a:r>
            <a:r>
              <a:rPr lang="en-US" sz="2400" dirty="0"/>
              <a:t>make </a:t>
            </a:r>
            <a:r>
              <a:rPr lang="en-US" sz="2400" dirty="0">
                <a:solidFill>
                  <a:srgbClr val="0000FF"/>
                </a:solidFill>
              </a:rPr>
              <a:t>generalizations concerning </a:t>
            </a:r>
            <a:r>
              <a:rPr lang="en-US" sz="2400" dirty="0"/>
              <a:t>what is possible or impossible, given those assumptions. </a:t>
            </a:r>
            <a:endParaRPr lang="en-US" sz="2400" dirty="0" smtClean="0"/>
          </a:p>
          <a:p>
            <a:pPr marL="457200" indent="-457200" algn="just"/>
            <a:endParaRPr lang="en-US" sz="2400" dirty="0"/>
          </a:p>
          <a:p>
            <a:pPr marL="0" indent="0" algn="just">
              <a:buNone/>
            </a:pPr>
            <a:r>
              <a:rPr lang="en-US" sz="2400" dirty="0" smtClean="0"/>
              <a:t>Model:</a:t>
            </a:r>
          </a:p>
          <a:p>
            <a:pPr marL="457200" indent="-457200" algn="just"/>
            <a:r>
              <a:rPr lang="en-US" sz="2400" dirty="0" smtClean="0">
                <a:solidFill>
                  <a:srgbClr val="0000FF"/>
                </a:solidFill>
              </a:rPr>
              <a:t>Interaction</a:t>
            </a:r>
            <a:r>
              <a:rPr lang="en-US" sz="2400" dirty="0"/>
              <a:t>: Computation occurs within processes;</a:t>
            </a:r>
          </a:p>
          <a:p>
            <a:pPr marL="457200" indent="-457200" algn="just"/>
            <a:r>
              <a:rPr lang="en-US" sz="2400" dirty="0">
                <a:solidFill>
                  <a:srgbClr val="0000FF"/>
                </a:solidFill>
              </a:rPr>
              <a:t>Failure</a:t>
            </a:r>
            <a:r>
              <a:rPr lang="en-US" sz="2400" dirty="0"/>
              <a:t>: a fault occurs in any of the computers;</a:t>
            </a:r>
          </a:p>
          <a:p>
            <a:pPr marL="457200" indent="-457200" algn="just"/>
            <a:r>
              <a:rPr lang="en-US" sz="2400" dirty="0">
                <a:solidFill>
                  <a:srgbClr val="0000FF"/>
                </a:solidFill>
              </a:rPr>
              <a:t>Security</a:t>
            </a:r>
            <a:r>
              <a:rPr lang="en-US" sz="2400" dirty="0"/>
              <a:t>: to attack by both external and internal agents.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– Sistem Paralel dan Terdistribusi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758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a. Interaction </a:t>
            </a:r>
            <a:r>
              <a:rPr lang="en-US" dirty="0"/>
              <a:t>model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 algn="just">
              <a:buNone/>
            </a:pPr>
            <a:r>
              <a:rPr lang="en-US" dirty="0"/>
              <a:t>two significant factors affecting interacting processes </a:t>
            </a:r>
            <a:r>
              <a:rPr lang="en-US" dirty="0" smtClean="0"/>
              <a:t>in </a:t>
            </a:r>
            <a:r>
              <a:rPr lang="en-US" dirty="0"/>
              <a:t>a distributed system: 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dirty="0" smtClean="0"/>
              <a:t>Communication </a:t>
            </a:r>
            <a:r>
              <a:rPr lang="en-US" dirty="0"/>
              <a:t>performance is often a limiting characteristic. 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dirty="0" smtClean="0"/>
              <a:t>It </a:t>
            </a:r>
            <a:r>
              <a:rPr lang="en-US" dirty="0"/>
              <a:t>is impossible to maintain a single global notion of time. </a:t>
            </a:r>
          </a:p>
          <a:p>
            <a:pPr marL="457200" indent="-457200" algn="just">
              <a:buNone/>
            </a:pPr>
            <a:endParaRPr lang="en-US" dirty="0"/>
          </a:p>
          <a:p>
            <a:pPr marL="457200" indent="-457200" algn="just">
              <a:buNone/>
            </a:pPr>
            <a:endParaRPr lang="en-US" dirty="0"/>
          </a:p>
          <a:p>
            <a:pPr marL="457200" indent="-457200" algn="just"/>
            <a:r>
              <a:rPr lang="en-US" dirty="0">
                <a:solidFill>
                  <a:srgbClr val="0000FF"/>
                </a:solidFill>
              </a:rPr>
              <a:t>Performance of communication channels </a:t>
            </a:r>
            <a:r>
              <a:rPr lang="en-US" dirty="0"/>
              <a:t>: Delay, bandwidth, and jitter.</a:t>
            </a:r>
          </a:p>
          <a:p>
            <a:pPr marL="457200" indent="-457200" algn="just"/>
            <a:r>
              <a:rPr lang="en-US" dirty="0">
                <a:solidFill>
                  <a:srgbClr val="0000FF"/>
                </a:solidFill>
              </a:rPr>
              <a:t>Computer clocks and timing events </a:t>
            </a:r>
            <a:r>
              <a:rPr lang="en-US" dirty="0"/>
              <a:t>: NTP with GPS</a:t>
            </a:r>
          </a:p>
          <a:p>
            <a:pPr marL="457200" indent="-457200" algn="just"/>
            <a:r>
              <a:rPr lang="en-US" dirty="0">
                <a:solidFill>
                  <a:srgbClr val="0000FF"/>
                </a:solidFill>
              </a:rPr>
              <a:t>Two variants of the interaction model </a:t>
            </a:r>
            <a:r>
              <a:rPr lang="en-US" dirty="0"/>
              <a:t>: Synchronous DS and Asynchronous DS.</a:t>
            </a:r>
          </a:p>
          <a:p>
            <a:pPr marL="457200" indent="-457200" algn="just"/>
            <a:r>
              <a:rPr lang="en-US" dirty="0">
                <a:solidFill>
                  <a:srgbClr val="0000FF"/>
                </a:solidFill>
              </a:rPr>
              <a:t>Event ordering </a:t>
            </a:r>
            <a:r>
              <a:rPr lang="en-US" dirty="0"/>
              <a:t>: sending or receiving a message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– Sistem Paralel dan Terdistribusi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Interaction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lvl="0"/>
            <a:r>
              <a:rPr lang="en-US" dirty="0"/>
              <a:t>Synchronous</a:t>
            </a:r>
          </a:p>
          <a:p>
            <a:pPr lvl="1" rtl="0" hangingPunct="0"/>
            <a:r>
              <a:rPr lang="en-US" dirty="0"/>
              <a:t>Bounded time to execute</a:t>
            </a:r>
          </a:p>
          <a:p>
            <a:pPr lvl="1" rtl="0" hangingPunct="0"/>
            <a:r>
              <a:rPr lang="en-US" dirty="0"/>
              <a:t>Bounded delay</a:t>
            </a:r>
          </a:p>
          <a:p>
            <a:pPr lvl="1" rtl="0" hangingPunct="0"/>
            <a:r>
              <a:rPr lang="en-US" dirty="0"/>
              <a:t>Bounded clock drift</a:t>
            </a:r>
          </a:p>
          <a:p>
            <a:pPr lvl="0"/>
            <a:r>
              <a:rPr lang="en-US" dirty="0"/>
              <a:t>Asynchronous</a:t>
            </a:r>
          </a:p>
          <a:p>
            <a:pPr lvl="1" rtl="0" hangingPunct="0"/>
            <a:r>
              <a:rPr lang="en-US" dirty="0"/>
              <a:t>Undetermined time to execute</a:t>
            </a:r>
          </a:p>
          <a:p>
            <a:pPr lvl="1" rtl="0" hangingPunct="0"/>
            <a:r>
              <a:rPr lang="en-US" dirty="0"/>
              <a:t>Undetermined delay</a:t>
            </a:r>
          </a:p>
          <a:p>
            <a:pPr lvl="1" rtl="0" hangingPunct="0"/>
            <a:r>
              <a:rPr lang="en-US" dirty="0"/>
              <a:t>Undetermined clock drift</a:t>
            </a:r>
          </a:p>
          <a:p>
            <a:pPr lvl="0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– Sistem Paralel dan Terdistribusi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1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b. Failure </a:t>
            </a:r>
            <a:r>
              <a:rPr lang="en-US" dirty="0"/>
              <a:t>model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400" dirty="0"/>
              <a:t>the ways in which failure may occur in order to provide an understanding of the effects of failures.</a:t>
            </a:r>
          </a:p>
          <a:p>
            <a:pPr marL="0" indent="0" algn="just">
              <a:buNone/>
            </a:pPr>
            <a:endParaRPr lang="en-US" sz="2400" dirty="0"/>
          </a:p>
          <a:p>
            <a:pPr marL="457200" indent="-457200" algn="just"/>
            <a:r>
              <a:rPr lang="en-US" sz="2400" dirty="0">
                <a:solidFill>
                  <a:srgbClr val="0000FF"/>
                </a:solidFill>
              </a:rPr>
              <a:t>Omission failures </a:t>
            </a:r>
            <a:r>
              <a:rPr lang="en-US" sz="2400" dirty="0"/>
              <a:t>:  Process omission failures and Communication omission failures</a:t>
            </a:r>
          </a:p>
          <a:p>
            <a:pPr marL="457200" indent="-457200" algn="just"/>
            <a:r>
              <a:rPr lang="en-US" sz="2400" dirty="0">
                <a:solidFill>
                  <a:srgbClr val="0000FF"/>
                </a:solidFill>
              </a:rPr>
              <a:t>Arbitrary failures</a:t>
            </a:r>
            <a:r>
              <a:rPr lang="en-US" sz="2400" dirty="0"/>
              <a:t> : takes unintended processing steps</a:t>
            </a:r>
          </a:p>
          <a:p>
            <a:pPr marL="457200" indent="-457200" algn="just"/>
            <a:r>
              <a:rPr lang="en-US" sz="2400" dirty="0">
                <a:solidFill>
                  <a:srgbClr val="0000FF"/>
                </a:solidFill>
              </a:rPr>
              <a:t>Timing failures </a:t>
            </a:r>
            <a:r>
              <a:rPr lang="en-US" sz="2400" dirty="0"/>
              <a:t>: process execution time</a:t>
            </a:r>
          </a:p>
          <a:p>
            <a:pPr marL="457200" indent="-457200" algn="just"/>
            <a:r>
              <a:rPr lang="en-US" sz="2400" dirty="0">
                <a:solidFill>
                  <a:srgbClr val="0000FF"/>
                </a:solidFill>
              </a:rPr>
              <a:t>Masking failures</a:t>
            </a:r>
            <a:r>
              <a:rPr lang="en-US" sz="2400" dirty="0"/>
              <a:t> : hiding it altogether</a:t>
            </a:r>
          </a:p>
          <a:p>
            <a:pPr marL="457200" indent="-457200" algn="just"/>
            <a:r>
              <a:rPr lang="en-US" sz="2400" dirty="0">
                <a:solidFill>
                  <a:srgbClr val="0000FF"/>
                </a:solidFill>
              </a:rPr>
              <a:t>Reliability of one-to-one communication </a:t>
            </a:r>
            <a:r>
              <a:rPr lang="en-US" sz="2400" dirty="0"/>
              <a:t>: validity and integrity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– Sistem Paralel dan Terdistribusi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5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594" y="1438241"/>
            <a:ext cx="6777818" cy="4692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– Sistem Paralel dan Terdistribusi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82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System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 algn="r">
              <a:spcBef>
                <a:spcPts val="1800"/>
              </a:spcBef>
              <a:buNone/>
            </a:pPr>
            <a:r>
              <a:rPr lang="en-US" altLang="zh-CN" b="1" dirty="0">
                <a:solidFill>
                  <a:srgbClr val="003399"/>
                </a:solidFill>
                <a:latin typeface="Calligraph421 BT" panose="03060702050402020204" pitchFamily="66" charset="0"/>
                <a:ea typeface="隶书" pitchFamily="49" charset="-122"/>
              </a:rPr>
              <a:t>Prof. Robert E. Shannon</a:t>
            </a:r>
          </a:p>
          <a:p>
            <a:pPr marL="0" lvl="1" indent="0" algn="just">
              <a:spcBef>
                <a:spcPts val="1800"/>
              </a:spcBef>
              <a:buNone/>
            </a:pPr>
            <a:r>
              <a:rPr lang="en-US" altLang="zh-CN" dirty="0" smtClean="0">
                <a:ea typeface="隶书" pitchFamily="49" charset="-122"/>
              </a:rPr>
              <a:t>By </a:t>
            </a:r>
            <a:r>
              <a:rPr lang="en-US" altLang="zh-CN" dirty="0">
                <a:ea typeface="隶书" pitchFamily="49" charset="-122"/>
              </a:rPr>
              <a:t>a </a:t>
            </a:r>
            <a:r>
              <a:rPr lang="en-US" altLang="zh-CN" b="1" dirty="0">
                <a:solidFill>
                  <a:srgbClr val="7030A0"/>
                </a:solidFill>
                <a:ea typeface="隶书" pitchFamily="49" charset="-122"/>
              </a:rPr>
              <a:t>model</a:t>
            </a:r>
            <a:r>
              <a:rPr lang="en-US" altLang="zh-CN" dirty="0">
                <a:ea typeface="隶书" pitchFamily="49" charset="-122"/>
              </a:rPr>
              <a:t> we mean a </a:t>
            </a:r>
            <a:r>
              <a:rPr lang="en-US" altLang="zh-CN" dirty="0">
                <a:solidFill>
                  <a:srgbClr val="7030A0"/>
                </a:solidFill>
                <a:ea typeface="隶书" pitchFamily="49" charset="-122"/>
              </a:rPr>
              <a:t>representation of a group </a:t>
            </a:r>
            <a:r>
              <a:rPr lang="en-US" altLang="zh-CN" dirty="0">
                <a:ea typeface="隶书" pitchFamily="49" charset="-122"/>
              </a:rPr>
              <a:t>of objects or ideas in some </a:t>
            </a:r>
            <a:r>
              <a:rPr lang="en-US" altLang="zh-CN" dirty="0" smtClean="0">
                <a:ea typeface="隶书" pitchFamily="49" charset="-122"/>
              </a:rPr>
              <a:t>form other </a:t>
            </a:r>
            <a:r>
              <a:rPr lang="en-US" altLang="zh-CN" dirty="0">
                <a:ea typeface="隶书" pitchFamily="49" charset="-122"/>
              </a:rPr>
              <a:t>than that of the entity itself.</a:t>
            </a:r>
          </a:p>
          <a:p>
            <a:pPr marL="0" lvl="1" indent="0" algn="just">
              <a:spcBef>
                <a:spcPts val="1800"/>
              </a:spcBef>
              <a:buNone/>
            </a:pPr>
            <a:r>
              <a:rPr lang="en-US" altLang="zh-CN" dirty="0">
                <a:ea typeface="隶书" pitchFamily="49" charset="-122"/>
              </a:rPr>
              <a:t>By a </a:t>
            </a:r>
            <a:r>
              <a:rPr lang="en-US" altLang="zh-CN" b="1" dirty="0">
                <a:solidFill>
                  <a:srgbClr val="7030A0"/>
                </a:solidFill>
                <a:ea typeface="隶书" pitchFamily="49" charset="-122"/>
              </a:rPr>
              <a:t>system</a:t>
            </a:r>
            <a:r>
              <a:rPr lang="en-US" altLang="zh-CN" dirty="0">
                <a:ea typeface="隶书" pitchFamily="49" charset="-122"/>
              </a:rPr>
              <a:t> we mean a </a:t>
            </a:r>
            <a:r>
              <a:rPr lang="en-US" altLang="zh-CN" dirty="0">
                <a:solidFill>
                  <a:srgbClr val="7030A0"/>
                </a:solidFill>
                <a:ea typeface="隶书" pitchFamily="49" charset="-122"/>
              </a:rPr>
              <a:t>group or collection of interrelated elements </a:t>
            </a:r>
            <a:r>
              <a:rPr lang="en-US" altLang="zh-CN" dirty="0">
                <a:ea typeface="隶书" pitchFamily="49" charset="-122"/>
              </a:rPr>
              <a:t>that </a:t>
            </a:r>
            <a:r>
              <a:rPr lang="en-US" altLang="zh-CN" dirty="0" smtClean="0">
                <a:ea typeface="隶书" pitchFamily="49" charset="-122"/>
              </a:rPr>
              <a:t>cooperate to </a:t>
            </a:r>
            <a:r>
              <a:rPr lang="en-US" altLang="zh-CN" dirty="0">
                <a:ea typeface="隶书" pitchFamily="49" charset="-122"/>
              </a:rPr>
              <a:t>accomplish some stated objective.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276244"/>
            <a:ext cx="514049" cy="904726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– Sistem Paralel dan Terdistribusi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15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Reliable Channel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lvl="0"/>
            <a:r>
              <a:rPr lang="en-US"/>
              <a:t>Validity: Any message in the outgoing message buffer is eventually delivered to the incoming message buffer.</a:t>
            </a:r>
          </a:p>
          <a:p>
            <a:pPr lvl="0"/>
            <a:r>
              <a:rPr lang="en-US"/>
              <a:t>Integrity: The message received is identical to one sent, and no messages are delivered twice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– Sistem Paralel dan Terdistribusi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8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c. Security model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sz="2400" dirty="0"/>
              <a:t>securing the processes and the channels used for their interactions and by protecting the objects that they </a:t>
            </a:r>
            <a:r>
              <a:rPr lang="en-US" sz="2400" dirty="0" smtClean="0"/>
              <a:t>encapsulate </a:t>
            </a:r>
            <a:r>
              <a:rPr lang="en-US" sz="2400" dirty="0"/>
              <a:t>against unauthorized access.</a:t>
            </a:r>
          </a:p>
          <a:p>
            <a:pPr algn="just"/>
            <a:endParaRPr lang="en-US" sz="2400" dirty="0"/>
          </a:p>
          <a:p>
            <a:pPr marL="457200" indent="-457200" algn="just"/>
            <a:r>
              <a:rPr lang="en-US" sz="2400" dirty="0">
                <a:solidFill>
                  <a:srgbClr val="0000FF"/>
                </a:solidFill>
              </a:rPr>
              <a:t>Protecting objects </a:t>
            </a:r>
            <a:r>
              <a:rPr lang="en-US" sz="2400" dirty="0"/>
              <a:t>: manages a collection of objects.</a:t>
            </a:r>
          </a:p>
          <a:p>
            <a:pPr marL="457200" indent="-457200" algn="just"/>
            <a:r>
              <a:rPr lang="en-US" sz="2400" dirty="0">
                <a:solidFill>
                  <a:srgbClr val="0000FF"/>
                </a:solidFill>
              </a:rPr>
              <a:t>Securing processes and their interactions </a:t>
            </a:r>
            <a:r>
              <a:rPr lang="en-US" sz="2400" dirty="0"/>
              <a:t>: handle financial transactions, confidential or classified information.</a:t>
            </a:r>
          </a:p>
          <a:p>
            <a:pPr marL="457200" indent="-457200" algn="just"/>
            <a:r>
              <a:rPr lang="en-US" sz="2400" dirty="0">
                <a:solidFill>
                  <a:srgbClr val="0000FF"/>
                </a:solidFill>
              </a:rPr>
              <a:t>The enemy </a:t>
            </a:r>
            <a:r>
              <a:rPr lang="en-US" sz="2400" dirty="0"/>
              <a:t>: capable of sending, reading, and copying.</a:t>
            </a:r>
          </a:p>
          <a:p>
            <a:pPr marL="457200" indent="-457200" algn="just"/>
            <a:r>
              <a:rPr lang="en-US" sz="2400" dirty="0">
                <a:solidFill>
                  <a:srgbClr val="0000FF"/>
                </a:solidFill>
              </a:rPr>
              <a:t>Defeating security threats </a:t>
            </a:r>
            <a:r>
              <a:rPr lang="en-US" sz="2400" dirty="0"/>
              <a:t>: Cryptography and Authentication.</a:t>
            </a:r>
          </a:p>
          <a:p>
            <a:pPr marL="457200" indent="-457200" algn="just"/>
            <a:r>
              <a:rPr lang="en-US" sz="2400" dirty="0">
                <a:solidFill>
                  <a:srgbClr val="0000FF"/>
                </a:solidFill>
              </a:rPr>
              <a:t>Other possible threats</a:t>
            </a:r>
            <a:r>
              <a:rPr lang="en-US" sz="2400" dirty="0"/>
              <a:t> from an enemy : </a:t>
            </a:r>
            <a:r>
              <a:rPr lang="en-US" sz="2400" dirty="0" err="1"/>
              <a:t>DoS</a:t>
            </a: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– Sistem Paralel dan Terdistribusi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212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951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Difficulties and </a:t>
            </a:r>
            <a:r>
              <a:rPr lang="en-US" dirty="0" smtClean="0"/>
              <a:t>Threats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lphaLcParenR"/>
            </a:pPr>
            <a:r>
              <a:rPr lang="en-US" dirty="0"/>
              <a:t>Widely varying modes of use</a:t>
            </a:r>
          </a:p>
          <a:p>
            <a:pPr marL="914400" lvl="1">
              <a:buFont typeface="Wingdings" panose="05000000000000000000" pitchFamily="2" charset="2"/>
              <a:buChar char="ü"/>
            </a:pPr>
            <a:r>
              <a:rPr lang="en-US" dirty="0" smtClean="0"/>
              <a:t> have </a:t>
            </a:r>
            <a:r>
              <a:rPr lang="en-US" dirty="0"/>
              <a:t>special requirements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Wide range of system environments</a:t>
            </a:r>
          </a:p>
          <a:p>
            <a:pPr marL="914400" lvl="1">
              <a:buFont typeface="Wingdings" panose="05000000000000000000" pitchFamily="2" charset="2"/>
              <a:buChar char="ü"/>
            </a:pPr>
            <a:r>
              <a:rPr lang="en-US" dirty="0" smtClean="0"/>
              <a:t> accommodate </a:t>
            </a:r>
            <a:r>
              <a:rPr lang="en-US" dirty="0"/>
              <a:t>heterogeneous hardware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Internal problems</a:t>
            </a:r>
          </a:p>
          <a:p>
            <a:pPr marL="914400" lvl="1">
              <a:buFont typeface="Wingdings" panose="05000000000000000000" pitchFamily="2" charset="2"/>
              <a:buChar char="ü"/>
            </a:pPr>
            <a:r>
              <a:rPr lang="en-US" dirty="0" smtClean="0"/>
              <a:t> Non-synchronized </a:t>
            </a:r>
            <a:r>
              <a:rPr lang="en-US" dirty="0"/>
              <a:t>clocks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External threats</a:t>
            </a:r>
          </a:p>
          <a:p>
            <a:pPr marL="914400" lvl="1">
              <a:buFont typeface="Wingdings" panose="05000000000000000000" pitchFamily="2" charset="2"/>
              <a:buChar char="ü"/>
            </a:pPr>
            <a:r>
              <a:rPr lang="en-US" dirty="0" smtClean="0"/>
              <a:t> denial </a:t>
            </a:r>
            <a:r>
              <a:rPr lang="en-US" dirty="0"/>
              <a:t>of service attacks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– Sistem Paralel dan Terdistribusi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410605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System Models in DS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/>
            <a:r>
              <a:rPr lang="en-US" sz="2400" dirty="0" smtClean="0"/>
              <a:t>should </a:t>
            </a:r>
            <a:r>
              <a:rPr lang="en-US" sz="2400" dirty="0">
                <a:solidFill>
                  <a:srgbClr val="7030A0"/>
                </a:solidFill>
              </a:rPr>
              <a:t>be designed </a:t>
            </a:r>
            <a:r>
              <a:rPr lang="en-US" sz="2400" dirty="0" smtClean="0">
                <a:solidFill>
                  <a:srgbClr val="7030A0"/>
                </a:solidFill>
              </a:rPr>
              <a:t>to function </a:t>
            </a:r>
            <a:r>
              <a:rPr lang="en-US" sz="2400" dirty="0">
                <a:solidFill>
                  <a:srgbClr val="7030A0"/>
                </a:solidFill>
              </a:rPr>
              <a:t>correctly </a:t>
            </a:r>
            <a:r>
              <a:rPr lang="en-US" sz="2400" dirty="0"/>
              <a:t>in the widest possible range of circumstances and in the face of </a:t>
            </a:r>
            <a:r>
              <a:rPr lang="en-US" sz="2400" dirty="0" smtClean="0"/>
              <a:t>many possible </a:t>
            </a:r>
            <a:r>
              <a:rPr lang="en-US" sz="2400" dirty="0"/>
              <a:t>difficulties and </a:t>
            </a:r>
            <a:r>
              <a:rPr lang="en-US" sz="2400" dirty="0" smtClean="0"/>
              <a:t>threats.</a:t>
            </a:r>
          </a:p>
          <a:p>
            <a:pPr marL="457200" indent="-457200" algn="just"/>
            <a:r>
              <a:rPr lang="en-US" sz="2400" dirty="0" smtClean="0"/>
              <a:t>How </a:t>
            </a:r>
            <a:r>
              <a:rPr lang="en-US" sz="2400" dirty="0"/>
              <a:t>the </a:t>
            </a:r>
            <a:r>
              <a:rPr lang="en-US" sz="2400" dirty="0">
                <a:solidFill>
                  <a:srgbClr val="7030A0"/>
                </a:solidFill>
              </a:rPr>
              <a:t>properties and design </a:t>
            </a:r>
            <a:r>
              <a:rPr lang="en-US" sz="2400" dirty="0"/>
              <a:t>issues of </a:t>
            </a:r>
            <a:r>
              <a:rPr lang="en-US" sz="2400" dirty="0" smtClean="0"/>
              <a:t>distributed systems </a:t>
            </a:r>
            <a:r>
              <a:rPr lang="en-US" sz="2400" dirty="0"/>
              <a:t>can be captured and discussed through the use of descriptive </a:t>
            </a:r>
            <a:r>
              <a:rPr lang="en-US" sz="2400" dirty="0" smtClean="0"/>
              <a:t>models ?</a:t>
            </a:r>
          </a:p>
          <a:p>
            <a:pPr marL="457200" indent="-457200" algn="just"/>
            <a:r>
              <a:rPr lang="en-US" sz="2400" dirty="0" smtClean="0"/>
              <a:t>Each type of </a:t>
            </a:r>
            <a:r>
              <a:rPr lang="en-US" sz="2400" dirty="0"/>
              <a:t>model is intended to provide an </a:t>
            </a:r>
            <a:r>
              <a:rPr lang="en-US" sz="2400" dirty="0">
                <a:solidFill>
                  <a:srgbClr val="7030A0"/>
                </a:solidFill>
              </a:rPr>
              <a:t>abstract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7030A0"/>
                </a:solidFill>
              </a:rPr>
              <a:t>simplified</a:t>
            </a:r>
            <a:r>
              <a:rPr lang="en-US" sz="2400" dirty="0"/>
              <a:t> but </a:t>
            </a:r>
            <a:r>
              <a:rPr lang="en-US" sz="2400" dirty="0">
                <a:solidFill>
                  <a:srgbClr val="7030A0"/>
                </a:solidFill>
              </a:rPr>
              <a:t>consistent description </a:t>
            </a:r>
            <a:r>
              <a:rPr lang="en-US" sz="2400" dirty="0"/>
              <a:t>of </a:t>
            </a:r>
            <a:r>
              <a:rPr lang="en-US" sz="2400" dirty="0" smtClean="0"/>
              <a:t>a relevant </a:t>
            </a:r>
            <a:r>
              <a:rPr lang="en-US" sz="2400" dirty="0"/>
              <a:t>aspect of distributed system </a:t>
            </a:r>
            <a:r>
              <a:rPr lang="en-US" sz="2400" dirty="0" smtClean="0"/>
              <a:t>design.</a:t>
            </a: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– Sistem Paralel dan Terdistribusi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122787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DS Models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endParaRPr lang="en-US" dirty="0" smtClean="0"/>
          </a:p>
          <a:p>
            <a:pPr marL="514350" indent="-514350" algn="just">
              <a:buFont typeface="+mj-lt"/>
              <a:buAutoNum type="arabicParenR"/>
            </a:pPr>
            <a:r>
              <a:rPr lang="en-US" dirty="0"/>
              <a:t>Physical </a:t>
            </a:r>
            <a:r>
              <a:rPr lang="en-US" dirty="0" smtClean="0"/>
              <a:t>Models</a:t>
            </a:r>
          </a:p>
          <a:p>
            <a:pPr marL="914400" lvl="1" algn="just">
              <a:buFont typeface="Wingdings" panose="05000000000000000000" pitchFamily="2" charset="2"/>
              <a:buChar char="ü"/>
            </a:pPr>
            <a:r>
              <a:rPr lang="en-US" dirty="0" smtClean="0"/>
              <a:t> types </a:t>
            </a:r>
            <a:r>
              <a:rPr lang="en-US" dirty="0"/>
              <a:t>of computers and devices that constitute a system and their interconnectivity, without details of specific </a:t>
            </a:r>
            <a:r>
              <a:rPr lang="en-US" dirty="0" smtClean="0"/>
              <a:t>technologies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n-US" dirty="0" smtClean="0"/>
              <a:t>Architectural Models</a:t>
            </a:r>
          </a:p>
          <a:p>
            <a:pPr marL="1031875" lvl="1" indent="-346075" algn="just">
              <a:buFont typeface="Wingdings" panose="05000000000000000000" pitchFamily="2" charset="2"/>
              <a:buChar char="ü"/>
            </a:pPr>
            <a:r>
              <a:rPr lang="en-US" dirty="0"/>
              <a:t>the computational and communication tasks performed by its computational elements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n-US" dirty="0"/>
              <a:t>Fundamental </a:t>
            </a:r>
            <a:r>
              <a:rPr lang="en-US" dirty="0" smtClean="0"/>
              <a:t>Models</a:t>
            </a:r>
          </a:p>
          <a:p>
            <a:pPr marL="1031875" lvl="1" indent="-338138" algn="just">
              <a:buFont typeface="Wingdings" panose="05000000000000000000" pitchFamily="2" charset="2"/>
              <a:buChar char="ü"/>
            </a:pPr>
            <a:r>
              <a:rPr lang="en-US" dirty="0" smtClean="0"/>
              <a:t>describe </a:t>
            </a:r>
            <a:r>
              <a:rPr lang="en-US" dirty="0"/>
              <a:t>solutions to individual issues faced by most distributed systems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– Sistem Paralel dan Terdistribusi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92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 Physical Models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0" lvl="0" indent="-457200" algn="just">
              <a:buFont typeface="Wingdings" panose="05000000000000000000" pitchFamily="2" charset="2"/>
              <a:buChar char="q"/>
            </a:pPr>
            <a:r>
              <a:rPr lang="en-US" sz="2400" dirty="0"/>
              <a:t>A physical model is </a:t>
            </a:r>
            <a:r>
              <a:rPr lang="en-US" dirty="0"/>
              <a:t>a representation of the underlying hardware elements of a distributed system that abstracts away from specific details of the computer and networking technologies employed</a:t>
            </a:r>
          </a:p>
          <a:p>
            <a:pPr marL="457200" lvl="0" indent="-457200" algn="just">
              <a:buFont typeface="Wingdings" panose="05000000000000000000" pitchFamily="2" charset="2"/>
              <a:buChar char="q"/>
            </a:pPr>
            <a:r>
              <a:rPr lang="en-US" dirty="0"/>
              <a:t>Baseline physical model: from definition - set of computer nodes interconnected by a computer network for the required passing of </a:t>
            </a:r>
            <a:r>
              <a:rPr lang="en-US" dirty="0" smtClean="0"/>
              <a:t>messages</a:t>
            </a:r>
            <a:endParaRPr lang="en-US" sz="2400" dirty="0"/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400" dirty="0" smtClean="0"/>
              <a:t>Generation:</a:t>
            </a:r>
          </a:p>
          <a:p>
            <a:pPr marL="1371600" indent="-457200" algn="just">
              <a:buFont typeface="Wingdings" panose="05000000000000000000" pitchFamily="2" charset="2"/>
              <a:buChar char="v"/>
            </a:pPr>
            <a:r>
              <a:rPr lang="en-US" sz="2400" dirty="0"/>
              <a:t>Early </a:t>
            </a:r>
            <a:r>
              <a:rPr lang="en-US" sz="2400" dirty="0" smtClean="0"/>
              <a:t>DS : ‘70s-’80s </a:t>
            </a:r>
            <a:r>
              <a:rPr lang="en-US" sz="2400" dirty="0" smtClean="0">
                <a:sym typeface="Wingdings" panose="05000000000000000000" pitchFamily="2" charset="2"/>
              </a:rPr>
              <a:t> LAN</a:t>
            </a:r>
            <a:endParaRPr lang="en-US" sz="2400" dirty="0" smtClean="0"/>
          </a:p>
          <a:p>
            <a:pPr marL="1371600" indent="-457200" algn="just">
              <a:buFont typeface="Wingdings" panose="05000000000000000000" pitchFamily="2" charset="2"/>
              <a:buChar char="v"/>
            </a:pPr>
            <a:r>
              <a:rPr lang="en-US" sz="2400" dirty="0"/>
              <a:t>Internet-scale </a:t>
            </a:r>
            <a:r>
              <a:rPr lang="en-US" sz="2400" dirty="0" smtClean="0"/>
              <a:t>DS : ’90 </a:t>
            </a:r>
            <a:r>
              <a:rPr lang="en-US" sz="2400" dirty="0" smtClean="0">
                <a:sym typeface="Wingdings" panose="05000000000000000000" pitchFamily="2" charset="2"/>
              </a:rPr>
              <a:t> Internet</a:t>
            </a:r>
          </a:p>
          <a:p>
            <a:pPr marL="1371600" indent="-457200" algn="just">
              <a:buFont typeface="Wingdings" panose="05000000000000000000" pitchFamily="2" charset="2"/>
              <a:buChar char="v"/>
            </a:pPr>
            <a:r>
              <a:rPr lang="en-US" sz="2400" dirty="0"/>
              <a:t>Contemporary </a:t>
            </a:r>
            <a:r>
              <a:rPr lang="en-US" sz="2400" dirty="0" smtClean="0"/>
              <a:t>DS : Now </a:t>
            </a:r>
            <a:r>
              <a:rPr lang="en-US" sz="2400" dirty="0" smtClean="0">
                <a:sym typeface="Wingdings" panose="05000000000000000000" pitchFamily="2" charset="2"/>
              </a:rPr>
              <a:t> Mobile Computing</a:t>
            </a: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– Sistem Paralel dan Terdistribusi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44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Generation of DS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285" y="1855215"/>
            <a:ext cx="6726190" cy="4529551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– Sistem Paralel dan Terdistribusi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3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 Architectural </a:t>
            </a:r>
            <a:r>
              <a:rPr lang="en-US" dirty="0"/>
              <a:t>Models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dirty="0"/>
              <a:t>I</a:t>
            </a:r>
            <a:r>
              <a:rPr lang="en-US" sz="2400" dirty="0" smtClean="0"/>
              <a:t>ts </a:t>
            </a:r>
            <a:r>
              <a:rPr lang="en-US" sz="2400" dirty="0"/>
              <a:t>structure in terms of separately specified components </a:t>
            </a:r>
            <a:r>
              <a:rPr lang="en-US" sz="2400" dirty="0" smtClean="0"/>
              <a:t>and </a:t>
            </a:r>
            <a:r>
              <a:rPr lang="en-US" sz="2400" dirty="0"/>
              <a:t>their </a:t>
            </a:r>
            <a:r>
              <a:rPr lang="en-US" sz="2400" dirty="0" smtClean="0"/>
              <a:t>interrelationships</a:t>
            </a:r>
          </a:p>
          <a:p>
            <a:pPr marL="457200" lvl="0" indent="-457200" algn="just">
              <a:buFont typeface="Wingdings" panose="05000000000000000000" pitchFamily="2" charset="2"/>
              <a:buChar char="q"/>
            </a:pPr>
            <a:r>
              <a:rPr lang="en-US" dirty="0"/>
              <a:t>The overall goal is to ensure that the structure will meet present and likely future demands on it</a:t>
            </a:r>
            <a:r>
              <a:rPr lang="en-US" dirty="0" smtClean="0"/>
              <a:t>.</a:t>
            </a:r>
            <a:endParaRPr lang="en-US" sz="2400" dirty="0" smtClean="0"/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400" dirty="0"/>
              <a:t>Major concerns are to make the system reliable, </a:t>
            </a:r>
            <a:r>
              <a:rPr lang="en-US" sz="2400" dirty="0" smtClean="0"/>
              <a:t>manageable</a:t>
            </a:r>
            <a:r>
              <a:rPr lang="en-US" sz="2400" dirty="0"/>
              <a:t>, adaptable and </a:t>
            </a:r>
            <a:r>
              <a:rPr lang="en-US" sz="2400" dirty="0" smtClean="0"/>
              <a:t>cost-effective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400" dirty="0"/>
              <a:t>The section adopts a three-stage approach:</a:t>
            </a:r>
          </a:p>
          <a:p>
            <a:pPr marL="1371600" indent="-457200" algn="just">
              <a:buFont typeface="+mj-lt"/>
              <a:buAutoNum type="alphaLcParenR"/>
            </a:pPr>
            <a:r>
              <a:rPr lang="en-US" sz="2400" dirty="0"/>
              <a:t>Architectural </a:t>
            </a:r>
            <a:r>
              <a:rPr lang="en-US" sz="2400" dirty="0" smtClean="0"/>
              <a:t>elements : looking </a:t>
            </a:r>
            <a:r>
              <a:rPr lang="en-US" sz="2400" dirty="0"/>
              <a:t>at the core</a:t>
            </a:r>
          </a:p>
          <a:p>
            <a:pPr marL="1371600" indent="-457200" algn="just">
              <a:buFont typeface="+mj-lt"/>
              <a:buAutoNum type="alphaLcParenR"/>
            </a:pPr>
            <a:r>
              <a:rPr lang="en-US" sz="2400" dirty="0"/>
              <a:t>Architectural </a:t>
            </a:r>
            <a:r>
              <a:rPr lang="en-US" sz="2400" dirty="0" smtClean="0"/>
              <a:t>patterns : examining </a:t>
            </a:r>
            <a:r>
              <a:rPr lang="en-US" sz="2400" dirty="0"/>
              <a:t>composite architectural</a:t>
            </a:r>
          </a:p>
          <a:p>
            <a:pPr marL="1371600" indent="-457200" algn="just">
              <a:buFont typeface="+mj-lt"/>
              <a:buAutoNum type="alphaLcParenR"/>
            </a:pPr>
            <a:r>
              <a:rPr lang="en-US" sz="2400" dirty="0"/>
              <a:t>considering middleware platforms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– Sistem Paralel dan Terdistribusi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72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1339</Words>
  <Application>Microsoft Office PowerPoint</Application>
  <PresentationFormat>On-screen Show (4:3)</PresentationFormat>
  <Paragraphs>214</Paragraphs>
  <Slides>32</Slides>
  <Notes>10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CSH3J3 SISTEM PARALEL DAN TERDISTRIBUSI</vt:lpstr>
      <vt:lpstr>Outline Today</vt:lpstr>
      <vt:lpstr>System Models</vt:lpstr>
      <vt:lpstr>Difficulties and Threats</vt:lpstr>
      <vt:lpstr>System Models in DS</vt:lpstr>
      <vt:lpstr>DS Models</vt:lpstr>
      <vt:lpstr>1. Physical Models</vt:lpstr>
      <vt:lpstr>Generation of DS</vt:lpstr>
      <vt:lpstr>2. Architectural Models</vt:lpstr>
      <vt:lpstr>a. Architectural Elements</vt:lpstr>
      <vt:lpstr>Communicating Entities</vt:lpstr>
      <vt:lpstr>Programming Perspective</vt:lpstr>
      <vt:lpstr>Communication Paradigms</vt:lpstr>
      <vt:lpstr>Interprocess Communication</vt:lpstr>
      <vt:lpstr>Remote Invocation</vt:lpstr>
      <vt:lpstr>Indirect Communication</vt:lpstr>
      <vt:lpstr>Roles</vt:lpstr>
      <vt:lpstr>Entities and Paradigms </vt:lpstr>
      <vt:lpstr>b. Architectural Patterns</vt:lpstr>
      <vt:lpstr>SW and HW Service Layers</vt:lpstr>
      <vt:lpstr>PowerPoint Presentation</vt:lpstr>
      <vt:lpstr>Other</vt:lpstr>
      <vt:lpstr>c. Associated Middleware</vt:lpstr>
      <vt:lpstr>Categories of Middleware</vt:lpstr>
      <vt:lpstr>3. Fundamental Models</vt:lpstr>
      <vt:lpstr>a. Interaction model</vt:lpstr>
      <vt:lpstr>Interaction</vt:lpstr>
      <vt:lpstr>b. Failure model</vt:lpstr>
      <vt:lpstr>PowerPoint Presentation</vt:lpstr>
      <vt:lpstr>Reliable Channel</vt:lpstr>
      <vt:lpstr>c. Security model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Gandalf</dc:creator>
  <cp:lastModifiedBy>gandalf</cp:lastModifiedBy>
  <cp:revision>67</cp:revision>
  <dcterms:created xsi:type="dcterms:W3CDTF">2017-01-07T07:13:05Z</dcterms:created>
  <dcterms:modified xsi:type="dcterms:W3CDTF">2018-01-13T03:49:50Z</dcterms:modified>
</cp:coreProperties>
</file>