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54A1-677F-4DAA-AA4C-4242390F78BD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14C-3A4E-4538-96B8-6839086AD92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F069-377E-4574-939E-A001210F773A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96C93-BE4C-40C2-8E80-A955439801B6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A6F851-7188-45D8-B31F-34FDB32AC028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4013B7-61F3-4E01-AF2F-57DE990C9182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22B6-F6A3-481F-A85A-8F00B29672D4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9097-44D7-4613-83EC-5A01135B174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F5D-4804-42A1-93BB-C452E8583EF3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89F-9169-453A-BE44-F0941F3B2E85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B1D-276C-4AC9-96AE-C4FB5A3996B2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1AE-A63B-49C4-BFB5-B3B44D52575E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DAE-932B-4035-A6F1-F29AD48073F4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111-0703-46F1-B0E2-6F68D59EEFFB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425A8DE-D953-45F9-983C-F1B03576A7E5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3:</a:t>
            </a:r>
          </a:p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Network and Internetwork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Principles : OSI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4" y="1873045"/>
            <a:ext cx="7341932" cy="42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AutoShape 2" descr="TCP/IP and OSI Mode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TCP/IP and OSI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54" y="1381783"/>
            <a:ext cx="3447434" cy="469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TCP/IP Protocol Suit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97" y="1336417"/>
            <a:ext cx="4948106" cy="46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Principles : Routing Protocols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3" y="1831704"/>
            <a:ext cx="5699867" cy="483538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IANA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57" y="1854466"/>
            <a:ext cx="4800233" cy="433022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IANA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7"/>
          <a:stretch/>
        </p:blipFill>
        <p:spPr>
          <a:xfrm>
            <a:off x="2251880" y="2291190"/>
            <a:ext cx="4640239" cy="3364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74338" y="5801451"/>
            <a:ext cx="5395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Regional Internet Registries (</a:t>
            </a:r>
            <a:r>
              <a:rPr lang="en-US" dirty="0">
                <a:solidFill>
                  <a:srgbClr val="7030A0"/>
                </a:solidFill>
              </a:rPr>
              <a:t>RIRs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Internet Assigned Numbers </a:t>
            </a:r>
            <a:r>
              <a:rPr lang="en-US" dirty="0" smtClean="0"/>
              <a:t>Authority (</a:t>
            </a:r>
            <a:r>
              <a:rPr lang="en-US" dirty="0" smtClean="0">
                <a:solidFill>
                  <a:srgbClr val="7030A0"/>
                </a:solidFill>
              </a:rPr>
              <a:t>IANA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IP Address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andeva\My Documents\Download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238" y="1935920"/>
            <a:ext cx="4465525" cy="4000528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Protocols : IPv4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8" y="1881757"/>
            <a:ext cx="4744345" cy="434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Protocols : IPv6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46" y="1690688"/>
            <a:ext cx="5779509" cy="268247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09685" y="4370549"/>
            <a:ext cx="7981878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The allocation process is</a:t>
            </a:r>
            <a:r>
              <a:rPr lang="en-GB" b="1" dirty="0">
                <a:solidFill>
                  <a:srgbClr val="0000FF"/>
                </a:solidFill>
              </a:rPr>
              <a:t> under reviewed by the Registries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</a:p>
          <a:p>
            <a:pPr lvl="1" indent="-285750">
              <a:lnSpc>
                <a:spcPct val="85000"/>
              </a:lnSpc>
              <a:buFont typeface="Wingdings" panose="05000000000000000000" pitchFamily="2" charset="2"/>
              <a:buChar char="ü"/>
            </a:pPr>
            <a:r>
              <a:rPr lang="en-US" dirty="0"/>
              <a:t>IANA allocates 2001::/16 to registries</a:t>
            </a:r>
          </a:p>
          <a:p>
            <a:pPr lvl="1" indent="-285750">
              <a:lnSpc>
                <a:spcPct val="85000"/>
              </a:lnSpc>
              <a:buFont typeface="Wingdings" panose="05000000000000000000" pitchFamily="2" charset="2"/>
              <a:buChar char="ü"/>
            </a:pPr>
            <a:r>
              <a:rPr lang="en-US" dirty="0"/>
              <a:t>Each registry gets a /23 prefix from IANA</a:t>
            </a:r>
          </a:p>
          <a:p>
            <a:pPr lvl="1" indent="-285750">
              <a:lnSpc>
                <a:spcPct val="85000"/>
              </a:lnSpc>
              <a:buFont typeface="Wingdings" panose="05000000000000000000" pitchFamily="2" charset="2"/>
              <a:buChar char="ü"/>
            </a:pPr>
            <a:r>
              <a:rPr lang="en-GB" dirty="0" err="1"/>
              <a:t>Formely</a:t>
            </a:r>
            <a:r>
              <a:rPr lang="en-GB" dirty="0"/>
              <a:t>, all ISP were getting a /35</a:t>
            </a:r>
          </a:p>
          <a:p>
            <a:pPr lvl="1" indent="-285750">
              <a:lnSpc>
                <a:spcPct val="85000"/>
              </a:lnSpc>
              <a:buFont typeface="Wingdings" panose="05000000000000000000" pitchFamily="2" charset="2"/>
              <a:buChar char="ü"/>
            </a:pPr>
            <a:r>
              <a:rPr lang="en-GB" dirty="0"/>
              <a:t>With the new policy, </a:t>
            </a:r>
            <a:r>
              <a:rPr lang="en-US" dirty="0"/>
              <a:t>Registry allocates a </a:t>
            </a:r>
            <a:r>
              <a:rPr lang="en-GB" dirty="0"/>
              <a:t>/32 </a:t>
            </a:r>
            <a:r>
              <a:rPr lang="en-US" dirty="0"/>
              <a:t>prefix to a</a:t>
            </a:r>
            <a:r>
              <a:rPr lang="en-GB" dirty="0"/>
              <a:t>n </a:t>
            </a:r>
            <a:r>
              <a:rPr lang="en-US" dirty="0"/>
              <a:t>IPv6 ISP</a:t>
            </a:r>
            <a:endParaRPr lang="en-GB" dirty="0"/>
          </a:p>
          <a:p>
            <a:pPr lvl="1" indent="-285750">
              <a:lnSpc>
                <a:spcPct val="85000"/>
              </a:lnSpc>
              <a:buFont typeface="Wingdings" panose="05000000000000000000" pitchFamily="2" charset="2"/>
              <a:buChar char="ü"/>
            </a:pPr>
            <a:r>
              <a:rPr lang="en-GB" dirty="0"/>
              <a:t>Then the</a:t>
            </a:r>
            <a:r>
              <a:rPr lang="en-US" dirty="0"/>
              <a:t> ISP allocates a /48 prefix to each customer</a:t>
            </a:r>
            <a:r>
              <a:rPr lang="en-GB" dirty="0"/>
              <a:t> (or potentially /</a:t>
            </a:r>
            <a:r>
              <a:rPr lang="en-GB" dirty="0" smtClean="0"/>
              <a:t>64</a:t>
            </a:r>
            <a:r>
              <a:rPr lang="en-GB" dirty="0"/>
              <a:t>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IPv4 → IPv6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 wide range of techniques have been identified and implemented, basically falling into three categories:</a:t>
            </a:r>
          </a:p>
          <a:p>
            <a:pPr marL="974725" lvl="1" indent="-517525" algn="just">
              <a:spcBef>
                <a:spcPct val="60000"/>
              </a:spcBef>
              <a:buNone/>
            </a:pPr>
            <a:r>
              <a:rPr lang="en-US" dirty="0"/>
              <a:t>(1)	</a:t>
            </a:r>
            <a:r>
              <a:rPr lang="en-US" b="1" dirty="0">
                <a:solidFill>
                  <a:srgbClr val="006666"/>
                </a:solidFill>
              </a:rPr>
              <a:t>dual-stack</a:t>
            </a:r>
            <a:r>
              <a:rPr lang="en-US" dirty="0"/>
              <a:t> techniques, to allow IPv4 and IPv6 to co-exist in the same devices and networks</a:t>
            </a:r>
          </a:p>
          <a:p>
            <a:pPr marL="974725" lvl="1" indent="-517525" algn="just">
              <a:spcBef>
                <a:spcPct val="60000"/>
              </a:spcBef>
              <a:buNone/>
            </a:pPr>
            <a:r>
              <a:rPr lang="en-US" dirty="0"/>
              <a:t>(2)	</a:t>
            </a:r>
            <a:r>
              <a:rPr lang="en-US" b="1" dirty="0">
                <a:solidFill>
                  <a:srgbClr val="006666"/>
                </a:solidFill>
              </a:rPr>
              <a:t>tunneling</a:t>
            </a:r>
            <a:r>
              <a:rPr lang="en-US" dirty="0"/>
              <a:t> techniques, to avoid order dependencies when upgrading hosts, routers, or regions</a:t>
            </a:r>
          </a:p>
          <a:p>
            <a:pPr marL="974725" lvl="1" indent="-517525" algn="just">
              <a:spcBef>
                <a:spcPct val="60000"/>
              </a:spcBef>
              <a:buNone/>
            </a:pPr>
            <a:r>
              <a:rPr lang="en-US" dirty="0"/>
              <a:t>(3)	</a:t>
            </a:r>
            <a:r>
              <a:rPr lang="en-US" b="1" dirty="0">
                <a:solidFill>
                  <a:srgbClr val="006666"/>
                </a:solidFill>
              </a:rPr>
              <a:t>translation</a:t>
            </a:r>
            <a:r>
              <a:rPr lang="en-US" dirty="0"/>
              <a:t> techniques, to allow IPv6-only devices to communicate with IPv4-only devices</a:t>
            </a:r>
          </a:p>
          <a:p>
            <a:pPr marL="0" indent="0" algn="just">
              <a:spcBef>
                <a:spcPct val="60000"/>
              </a:spcBef>
              <a:buNone/>
            </a:pPr>
            <a:r>
              <a:rPr lang="en-US" sz="2400" dirty="0"/>
              <a:t>Expect all of these to be used, in combination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 – Network and Internetwork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Review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Networking </a:t>
            </a:r>
            <a:r>
              <a:rPr lang="en-US" dirty="0"/>
              <a:t>Issue for DS</a:t>
            </a:r>
          </a:p>
          <a:p>
            <a:r>
              <a:rPr lang="en-US" dirty="0"/>
              <a:t> Types of Network</a:t>
            </a:r>
          </a:p>
          <a:p>
            <a:r>
              <a:rPr lang="en-US" dirty="0"/>
              <a:t> Network Principles</a:t>
            </a:r>
          </a:p>
          <a:p>
            <a:r>
              <a:rPr lang="en-US" dirty="0"/>
              <a:t> Internet </a:t>
            </a:r>
            <a:r>
              <a:rPr lang="en-US" dirty="0" smtClean="0"/>
              <a:t>Protocols</a:t>
            </a:r>
          </a:p>
          <a:p>
            <a:r>
              <a:rPr lang="en-US" smtClean="0"/>
              <a:t>Asesmen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Mobile IP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If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mobile computer </a:t>
            </a:r>
            <a:r>
              <a:rPr lang="en-US" sz="2400" dirty="0"/>
              <a:t>is to remain accessible to clients and </a:t>
            </a:r>
            <a:r>
              <a:rPr lang="en-US" sz="2400" dirty="0" smtClean="0"/>
              <a:t>resource-sharing applications </a:t>
            </a:r>
            <a:r>
              <a:rPr lang="en-US" sz="2400" dirty="0"/>
              <a:t>when it moves between local networks and wireless networks, it must retain a single </a:t>
            </a:r>
            <a:r>
              <a:rPr lang="en-US" sz="2400" dirty="0" smtClean="0"/>
              <a:t>IP number</a:t>
            </a:r>
            <a:r>
              <a:rPr lang="en-US" sz="2400" dirty="0"/>
              <a:t>, but </a:t>
            </a:r>
            <a:r>
              <a:rPr lang="en-US" sz="2400" dirty="0" smtClean="0"/>
              <a:t>IP routing is </a:t>
            </a:r>
            <a:r>
              <a:rPr lang="en-US" sz="2400" dirty="0"/>
              <a:t>subnet-based.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Mobile IP </a:t>
            </a:r>
            <a:r>
              <a:rPr lang="en-US" sz="2400" dirty="0"/>
              <a:t>is a solution for the latter problem.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/>
              <a:t>The solution is implemented transparently, so </a:t>
            </a:r>
            <a:r>
              <a:rPr lang="en-US" sz="2400" dirty="0" smtClean="0"/>
              <a:t>IP communication </a:t>
            </a:r>
            <a:r>
              <a:rPr lang="en-US" sz="2400" dirty="0">
                <a:solidFill>
                  <a:srgbClr val="FF0000"/>
                </a:solidFill>
              </a:rPr>
              <a:t>continues </a:t>
            </a:r>
            <a:r>
              <a:rPr lang="en-US" sz="2400" dirty="0" smtClean="0">
                <a:solidFill>
                  <a:srgbClr val="FF0000"/>
                </a:solidFill>
              </a:rPr>
              <a:t>normally </a:t>
            </a:r>
            <a:r>
              <a:rPr lang="en-US" sz="2400" dirty="0" smtClean="0"/>
              <a:t>when </a:t>
            </a:r>
            <a:r>
              <a:rPr lang="en-US" sz="2400" dirty="0"/>
              <a:t>a mobile host computer moves between subnets at </a:t>
            </a:r>
            <a:r>
              <a:rPr lang="en-US" sz="2400" dirty="0">
                <a:solidFill>
                  <a:srgbClr val="FF0000"/>
                </a:solidFill>
              </a:rPr>
              <a:t>different locations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Mobile 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95" y="2308737"/>
            <a:ext cx="7213011" cy="332514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Protocols : NAT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23" y="1981802"/>
            <a:ext cx="4742513" cy="420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: IEEE 802.XX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6" y="1946787"/>
            <a:ext cx="5267704" cy="434738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074" name="Picture 2" descr="TCP Segment Format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8" y="1336417"/>
            <a:ext cx="6381702" cy="48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8" name="Picture 2" descr="UDP Segment Forma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36417"/>
            <a:ext cx="8326438" cy="34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 feat Internet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Distributed Systems (DS) </a:t>
            </a:r>
            <a:r>
              <a:rPr lang="en-US" sz="2400" dirty="0"/>
              <a:t>are built from a </a:t>
            </a:r>
            <a:r>
              <a:rPr lang="en-US" sz="2400" dirty="0">
                <a:solidFill>
                  <a:srgbClr val="0000FF"/>
                </a:solidFill>
              </a:rPr>
              <a:t>variety of transmission </a:t>
            </a:r>
            <a:r>
              <a:rPr lang="en-US" sz="2400" dirty="0" smtClean="0">
                <a:solidFill>
                  <a:srgbClr val="0000FF"/>
                </a:solidFill>
              </a:rPr>
              <a:t>media</a:t>
            </a:r>
            <a:r>
              <a:rPr lang="en-US" sz="2400" dirty="0" smtClean="0"/>
              <a:t>; </a:t>
            </a:r>
            <a:r>
              <a:rPr lang="en-US" sz="2400" dirty="0"/>
              <a:t>hardware </a:t>
            </a:r>
            <a:r>
              <a:rPr lang="en-US" sz="2400" dirty="0" smtClean="0"/>
              <a:t>devices; </a:t>
            </a:r>
            <a:r>
              <a:rPr lang="en-US" sz="2400" dirty="0"/>
              <a:t>and software </a:t>
            </a:r>
            <a:r>
              <a:rPr lang="en-US" sz="2400" dirty="0" smtClean="0"/>
              <a:t>components.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collection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0000FF"/>
                </a:solidFill>
              </a:rPr>
              <a:t>hardware and software components </a:t>
            </a:r>
            <a:r>
              <a:rPr lang="en-US" sz="2400" dirty="0"/>
              <a:t>that provide the communication facilities for a </a:t>
            </a:r>
            <a:r>
              <a:rPr lang="en-US" sz="2400" dirty="0" smtClean="0"/>
              <a:t>DS as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communication subsystem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The Internet </a:t>
            </a:r>
            <a:r>
              <a:rPr lang="en-US" sz="2400" dirty="0"/>
              <a:t>is a single communication subsystem providing </a:t>
            </a:r>
            <a:r>
              <a:rPr lang="en-US" sz="2400" dirty="0" smtClean="0"/>
              <a:t>communication between </a:t>
            </a:r>
            <a:r>
              <a:rPr lang="en-US" sz="2400" dirty="0">
                <a:solidFill>
                  <a:srgbClr val="0000FF"/>
                </a:solidFill>
              </a:rPr>
              <a:t>all of the hosts that are connected to it</a:t>
            </a:r>
            <a:r>
              <a:rPr lang="en-US" sz="24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 feat Internet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Interprocess</a:t>
            </a:r>
            <a:r>
              <a:rPr lang="en-US" sz="2400" dirty="0" smtClean="0">
                <a:solidFill>
                  <a:srgbClr val="FF0000"/>
                </a:solidFill>
              </a:rPr>
              <a:t> communication </a:t>
            </a:r>
            <a:r>
              <a:rPr lang="en-US" sz="2400" dirty="0" smtClean="0"/>
              <a:t>is at the </a:t>
            </a:r>
            <a:r>
              <a:rPr lang="en-US" sz="2400" dirty="0" smtClean="0">
                <a:solidFill>
                  <a:srgbClr val="0000FF"/>
                </a:solidFill>
              </a:rPr>
              <a:t>heart </a:t>
            </a:r>
            <a:r>
              <a:rPr lang="en-US" sz="2400" dirty="0" smtClean="0"/>
              <a:t>of all DS. [</a:t>
            </a:r>
            <a:r>
              <a:rPr lang="en-US" sz="2400" b="1" dirty="0" smtClean="0">
                <a:solidFill>
                  <a:srgbClr val="7030A0"/>
                </a:solidFill>
              </a:rPr>
              <a:t>TAN’07</a:t>
            </a:r>
            <a:r>
              <a:rPr lang="en-US" sz="2400" dirty="0" smtClean="0"/>
              <a:t>]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With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flourishing of the Internet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0000FF"/>
                </a:solidFill>
              </a:rPr>
              <a:t>current quick development of </a:t>
            </a:r>
            <a:r>
              <a:rPr lang="en-US" sz="2400" dirty="0" smtClean="0">
                <a:solidFill>
                  <a:srgbClr val="0000FF"/>
                </a:solidFill>
              </a:rPr>
              <a:t>ecommerce</a:t>
            </a:r>
            <a:r>
              <a:rPr lang="en-US" sz="2400" dirty="0" smtClean="0"/>
              <a:t>, it </a:t>
            </a:r>
            <a:r>
              <a:rPr lang="en-US" sz="2400" dirty="0"/>
              <a:t>is very important in designing distributed systems to consider not only traditional applications but also the </a:t>
            </a:r>
            <a:r>
              <a:rPr lang="en-US" sz="2400" dirty="0">
                <a:solidFill>
                  <a:srgbClr val="FF0000"/>
                </a:solidFill>
              </a:rPr>
              <a:t>requirements of distributed computing </a:t>
            </a:r>
            <a:r>
              <a:rPr lang="en-US" sz="2400" dirty="0"/>
              <a:t>based </a:t>
            </a:r>
            <a:r>
              <a:rPr lang="en-US" sz="2400" dirty="0" smtClean="0"/>
              <a:t>on the </a:t>
            </a:r>
            <a:r>
              <a:rPr lang="en-US" sz="2400" dirty="0"/>
              <a:t>Internet. </a:t>
            </a: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7030A0"/>
                </a:solidFill>
              </a:rPr>
              <a:t>JIA’05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Networking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/>
            <a:endParaRPr lang="en-US" sz="2400" dirty="0" smtClean="0">
              <a:solidFill>
                <a:srgbClr val="0000FF"/>
              </a:solidFill>
            </a:endParaRP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Performance</a:t>
            </a:r>
            <a:r>
              <a:rPr lang="en-US" sz="2400" dirty="0" smtClean="0"/>
              <a:t> : </a:t>
            </a:r>
          </a:p>
          <a:p>
            <a:pPr marL="339725" indent="-339725">
              <a:buNone/>
            </a:pPr>
            <a:r>
              <a:rPr lang="en-US" sz="2400" dirty="0"/>
              <a:t>	</a:t>
            </a:r>
            <a:r>
              <a:rPr lang="en-US" sz="2000" dirty="0" smtClean="0"/>
              <a:t>Message </a:t>
            </a:r>
            <a:r>
              <a:rPr lang="en-US" sz="2000" dirty="0"/>
              <a:t>transmission time = latency + length / data transfer </a:t>
            </a:r>
            <a:r>
              <a:rPr lang="en-US" sz="2000" dirty="0" smtClean="0"/>
              <a:t>rate</a:t>
            </a:r>
          </a:p>
          <a:p>
            <a:pPr marL="339725" indent="-339725"/>
            <a:endParaRPr lang="en-US" sz="2400" dirty="0" smtClean="0">
              <a:solidFill>
                <a:srgbClr val="0000FF"/>
              </a:solidFill>
            </a:endParaRP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Scalability</a:t>
            </a:r>
            <a:r>
              <a:rPr lang="en-US" sz="2400" dirty="0" smtClean="0"/>
              <a:t> : infrastructure</a:t>
            </a: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Reliability</a:t>
            </a:r>
            <a:r>
              <a:rPr lang="en-US" sz="2400" dirty="0" smtClean="0"/>
              <a:t> : </a:t>
            </a:r>
            <a:r>
              <a:rPr lang="en-US" sz="2400" dirty="0"/>
              <a:t>failure </a:t>
            </a:r>
            <a:r>
              <a:rPr lang="en-US" sz="2400" dirty="0" smtClean="0"/>
              <a:t>models</a:t>
            </a: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Mobility</a:t>
            </a:r>
            <a:r>
              <a:rPr lang="en-US" sz="2400" dirty="0" smtClean="0"/>
              <a:t> : </a:t>
            </a:r>
            <a:r>
              <a:rPr lang="en-US" sz="2400" dirty="0"/>
              <a:t>mobile </a:t>
            </a:r>
            <a:r>
              <a:rPr lang="en-US" sz="2400" dirty="0" smtClean="0"/>
              <a:t>devices and </a:t>
            </a:r>
            <a:r>
              <a:rPr lang="en-US" sz="2400" dirty="0"/>
              <a:t>Wireless </a:t>
            </a:r>
            <a:r>
              <a:rPr lang="en-US" sz="2400" dirty="0" smtClean="0"/>
              <a:t>networks</a:t>
            </a: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Quality of service </a:t>
            </a:r>
            <a:r>
              <a:rPr lang="en-US" sz="2400" dirty="0" smtClean="0"/>
              <a:t>: </a:t>
            </a:r>
            <a:r>
              <a:rPr lang="en-US" sz="2400" dirty="0"/>
              <a:t>transmitting and processing </a:t>
            </a:r>
            <a:r>
              <a:rPr lang="en-US" sz="2400" dirty="0" smtClean="0"/>
              <a:t>streams</a:t>
            </a:r>
          </a:p>
          <a:p>
            <a:pPr marL="339725" indent="-339725"/>
            <a:r>
              <a:rPr lang="en-US" sz="2400" dirty="0" smtClean="0">
                <a:solidFill>
                  <a:srgbClr val="0000FF"/>
                </a:solidFill>
              </a:rPr>
              <a:t>Multicasting</a:t>
            </a:r>
            <a:r>
              <a:rPr lang="en-US" sz="2400" dirty="0" smtClean="0"/>
              <a:t> : </a:t>
            </a:r>
            <a:r>
              <a:rPr lang="en-US" sz="2400" dirty="0"/>
              <a:t>one-to-many communication</a:t>
            </a: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</a:t>
            </a:r>
            <a:r>
              <a:rPr lang="en-US" smtClean="0"/>
              <a:t>of Network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Personal area networks (PANs)</a:t>
            </a:r>
          </a:p>
          <a:p>
            <a:r>
              <a:rPr lang="en-US" sz="2400" dirty="0"/>
              <a:t>Local area networks (LANs)</a:t>
            </a:r>
          </a:p>
          <a:p>
            <a:r>
              <a:rPr lang="en-US" sz="2400" dirty="0"/>
              <a:t>Wide area networks (WANs</a:t>
            </a:r>
            <a:r>
              <a:rPr lang="en-US" sz="2400" dirty="0" smtClean="0"/>
              <a:t>)				      </a:t>
            </a:r>
            <a:r>
              <a:rPr lang="en-US" sz="2400" b="1" dirty="0" smtClean="0">
                <a:solidFill>
                  <a:srgbClr val="7030A0"/>
                </a:solidFill>
              </a:rPr>
              <a:t>Wired Net.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Metropolitan area networks (MANs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Internetworks</a:t>
            </a:r>
          </a:p>
          <a:p>
            <a:endParaRPr lang="en-US" sz="2400" dirty="0"/>
          </a:p>
          <a:p>
            <a:r>
              <a:rPr lang="en-US" sz="2400" dirty="0"/>
              <a:t>Wireless local area networks (WLANs)</a:t>
            </a:r>
          </a:p>
          <a:p>
            <a:r>
              <a:rPr lang="en-US" sz="2400" dirty="0"/>
              <a:t>Wireless wide area networks (WWANs</a:t>
            </a:r>
            <a:r>
              <a:rPr lang="en-US" sz="2400" dirty="0" smtClean="0"/>
              <a:t>)		      </a:t>
            </a:r>
            <a:r>
              <a:rPr lang="en-US" sz="2400" b="1" dirty="0" smtClean="0">
                <a:solidFill>
                  <a:srgbClr val="7030A0"/>
                </a:solidFill>
              </a:rPr>
              <a:t>Wireless Net.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Wireless metropolitan area networks (WMANs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5962036" y="1928864"/>
            <a:ext cx="553064" cy="1949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962036" y="4454013"/>
            <a:ext cx="553064" cy="1339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</a:t>
            </a:r>
            <a:r>
              <a:rPr lang="en-US" smtClean="0"/>
              <a:t>of Network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85" y="1868709"/>
            <a:ext cx="6817269" cy="439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Principles : Switching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Here </a:t>
            </a:r>
            <a:r>
              <a:rPr lang="en-US" sz="2400" dirty="0"/>
              <a:t>we define </a:t>
            </a:r>
            <a:r>
              <a:rPr lang="en-US" sz="2400" dirty="0" smtClean="0"/>
              <a:t>the </a:t>
            </a:r>
            <a:r>
              <a:rPr lang="en-US" sz="2400" dirty="0"/>
              <a:t>four types of </a:t>
            </a:r>
            <a:r>
              <a:rPr lang="en-US" sz="2400" dirty="0" smtClean="0"/>
              <a:t>switching that </a:t>
            </a:r>
            <a:r>
              <a:rPr lang="en-US" sz="2400" dirty="0"/>
              <a:t>are used in computer </a:t>
            </a:r>
            <a:r>
              <a:rPr lang="en-US" sz="2400" dirty="0" smtClean="0"/>
              <a:t>networking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arenR"/>
              <a:tabLst>
                <a:tab pos="3024188" algn="l"/>
              </a:tabLst>
            </a:pPr>
            <a:r>
              <a:rPr lang="en-US" sz="2400" dirty="0"/>
              <a:t>Broadcast </a:t>
            </a:r>
            <a:r>
              <a:rPr lang="en-US" sz="2400" dirty="0" smtClean="0"/>
              <a:t>	: </a:t>
            </a:r>
            <a:r>
              <a:rPr lang="en-US" sz="2400" dirty="0">
                <a:solidFill>
                  <a:srgbClr val="7030A0"/>
                </a:solidFill>
              </a:rPr>
              <a:t>no </a:t>
            </a:r>
            <a:r>
              <a:rPr lang="en-US" sz="2400" dirty="0" smtClean="0">
                <a:solidFill>
                  <a:srgbClr val="7030A0"/>
                </a:solidFill>
              </a:rPr>
              <a:t>switching</a:t>
            </a:r>
          </a:p>
          <a:p>
            <a:pPr marL="457200" indent="-457200">
              <a:buFont typeface="+mj-lt"/>
              <a:buAutoNum type="arabicParenR"/>
              <a:tabLst>
                <a:tab pos="3024188" algn="l"/>
              </a:tabLst>
            </a:pPr>
            <a:r>
              <a:rPr lang="en-US" sz="2400" dirty="0"/>
              <a:t>Circuit </a:t>
            </a:r>
            <a:r>
              <a:rPr lang="en-US" sz="2400" dirty="0" smtClean="0"/>
              <a:t>Switching 	: </a:t>
            </a:r>
            <a:r>
              <a:rPr lang="en-US" sz="2400" dirty="0" smtClean="0">
                <a:solidFill>
                  <a:srgbClr val="7030A0"/>
                </a:solidFill>
              </a:rPr>
              <a:t>Telecommunication </a:t>
            </a:r>
            <a:r>
              <a:rPr lang="en-US" sz="2400" dirty="0">
                <a:solidFill>
                  <a:srgbClr val="7030A0"/>
                </a:solidFill>
              </a:rPr>
              <a:t>N</a:t>
            </a:r>
            <a:r>
              <a:rPr lang="en-US" sz="2400" dirty="0" smtClean="0">
                <a:solidFill>
                  <a:srgbClr val="7030A0"/>
                </a:solidFill>
              </a:rPr>
              <a:t>etworks</a:t>
            </a:r>
          </a:p>
          <a:p>
            <a:pPr marL="457200" indent="-457200">
              <a:buFont typeface="+mj-lt"/>
              <a:buAutoNum type="arabicParenR"/>
              <a:tabLst>
                <a:tab pos="3024188" algn="l"/>
              </a:tabLst>
            </a:pPr>
            <a:r>
              <a:rPr lang="en-US" sz="2400" dirty="0"/>
              <a:t>Packet </a:t>
            </a:r>
            <a:r>
              <a:rPr lang="en-US" sz="2400" dirty="0" smtClean="0"/>
              <a:t>Switching	: </a:t>
            </a:r>
            <a:r>
              <a:rPr lang="en-US" sz="2400" dirty="0" smtClean="0">
                <a:solidFill>
                  <a:srgbClr val="7030A0"/>
                </a:solidFill>
              </a:rPr>
              <a:t>Computer Network</a:t>
            </a:r>
          </a:p>
          <a:p>
            <a:pPr marL="457200" indent="-457200">
              <a:buFont typeface="+mj-lt"/>
              <a:buAutoNum type="arabicParenR"/>
              <a:tabLst>
                <a:tab pos="3024188" algn="l"/>
              </a:tabLst>
            </a:pPr>
            <a:r>
              <a:rPr lang="en-US" sz="2400" dirty="0"/>
              <a:t>Frame R</a:t>
            </a:r>
            <a:r>
              <a:rPr lang="en-US" sz="2400" dirty="0" smtClean="0"/>
              <a:t>elay	: </a:t>
            </a:r>
            <a:r>
              <a:rPr lang="en-US" sz="2400" dirty="0" smtClean="0">
                <a:solidFill>
                  <a:srgbClr val="7030A0"/>
                </a:solidFill>
              </a:rPr>
              <a:t>CS become PS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Principles : Protocols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Protocols</a:t>
            </a:r>
            <a:r>
              <a:rPr lang="en-US" sz="2400" dirty="0"/>
              <a:t> used to refer to a </a:t>
            </a:r>
            <a:r>
              <a:rPr lang="en-US" sz="2400" dirty="0">
                <a:solidFill>
                  <a:srgbClr val="0000FF"/>
                </a:solidFill>
              </a:rPr>
              <a:t>well-known set of rules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formats to be used for communication </a:t>
            </a:r>
            <a:r>
              <a:rPr lang="en-US" sz="2400" dirty="0"/>
              <a:t>between processes in order to </a:t>
            </a:r>
            <a:r>
              <a:rPr lang="en-US" sz="2400" dirty="0" smtClean="0"/>
              <a:t>perform a </a:t>
            </a:r>
            <a:r>
              <a:rPr lang="en-US" sz="2400" dirty="0"/>
              <a:t>given </a:t>
            </a:r>
            <a:r>
              <a:rPr lang="en-US" sz="2400" dirty="0" smtClean="0"/>
              <a:t>task.</a:t>
            </a:r>
            <a:endParaRPr lang="en-US" sz="24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4" y="3306869"/>
            <a:ext cx="6271752" cy="3227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632</Words>
  <Application>Microsoft Office PowerPoint</Application>
  <PresentationFormat>On-screen Show (4:3)</PresentationFormat>
  <Paragraphs>134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CSH3J3 SISTEM PARALEL DAN TERDISTRIBUSI</vt:lpstr>
      <vt:lpstr>Outline Today</vt:lpstr>
      <vt:lpstr>DS feat Internet</vt:lpstr>
      <vt:lpstr>DS feat Internet</vt:lpstr>
      <vt:lpstr>Networking Issues</vt:lpstr>
      <vt:lpstr>Types of Network</vt:lpstr>
      <vt:lpstr>Types of Network</vt:lpstr>
      <vt:lpstr>Network Principles : Switching</vt:lpstr>
      <vt:lpstr>Network Principles : Protocols</vt:lpstr>
      <vt:lpstr>Network Principles : OSI</vt:lpstr>
      <vt:lpstr>PowerPoint Presentation</vt:lpstr>
      <vt:lpstr>PowerPoint Presentation</vt:lpstr>
      <vt:lpstr>Network Principles : Routing Protocols</vt:lpstr>
      <vt:lpstr>Internet Protocols : IANA</vt:lpstr>
      <vt:lpstr>Internet Protocols : IANA</vt:lpstr>
      <vt:lpstr>Internet Protocols : IP Address</vt:lpstr>
      <vt:lpstr>Internet Protocols : IPv4</vt:lpstr>
      <vt:lpstr>Internet Protocols : IPv6</vt:lpstr>
      <vt:lpstr>Internet Protocols : IPv4 → IPv6</vt:lpstr>
      <vt:lpstr>Internet Protocols : Mobile IP</vt:lpstr>
      <vt:lpstr>Internet Protocols : Mobile IP</vt:lpstr>
      <vt:lpstr>Internet Protocols : NAT</vt:lpstr>
      <vt:lpstr>Case Study : IEEE 802.XX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66</cp:revision>
  <dcterms:created xsi:type="dcterms:W3CDTF">2017-01-07T07:13:05Z</dcterms:created>
  <dcterms:modified xsi:type="dcterms:W3CDTF">2018-01-13T03:49:27Z</dcterms:modified>
</cp:coreProperties>
</file>