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6"/>
  </p:notesMasterIdLst>
  <p:sldIdLst>
    <p:sldId id="290" r:id="rId2"/>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 id="326" r:id="rId38"/>
    <p:sldId id="327" r:id="rId39"/>
    <p:sldId id="328" r:id="rId40"/>
    <p:sldId id="329" r:id="rId41"/>
    <p:sldId id="330" r:id="rId42"/>
    <p:sldId id="331" r:id="rId43"/>
    <p:sldId id="332" r:id="rId44"/>
    <p:sldId id="333" r:id="rId45"/>
    <p:sldId id="334" r:id="rId46"/>
    <p:sldId id="335" r:id="rId47"/>
    <p:sldId id="336" r:id="rId48"/>
    <p:sldId id="337" r:id="rId49"/>
    <p:sldId id="338" r:id="rId50"/>
    <p:sldId id="339" r:id="rId51"/>
    <p:sldId id="340" r:id="rId52"/>
    <p:sldId id="341" r:id="rId53"/>
    <p:sldId id="342" r:id="rId54"/>
    <p:sldId id="259"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072DBD-0558-446A-880A-8866B0EE7860}" type="datetimeFigureOut">
              <a:rPr lang="en-US" smtClean="0"/>
              <a:t>1/31/2018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18C0ED-8D7C-4DA4-B6F2-0AFEA9BD0501}" type="slidenum">
              <a:rPr lang="en-US" smtClean="0"/>
              <a:t>‹#›</a:t>
            </a:fld>
            <a:endParaRPr lang="en-US"/>
          </a:p>
        </p:txBody>
      </p:sp>
    </p:spTree>
    <p:extLst>
      <p:ext uri="{BB962C8B-B14F-4D97-AF65-F5344CB8AC3E}">
        <p14:creationId xmlns:p14="http://schemas.microsoft.com/office/powerpoint/2010/main" val="1879297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earchnetworking.techtarget.com/sDefinition/0,,sid7_gci212736,00.html" TargetMode="External"/><Relationship Id="rId13" Type="http://schemas.openxmlformats.org/officeDocument/2006/relationships/hyperlink" Target="http://searchenterprisevoice.techtarget.com/sDefinition/0,,sid66_gci214604,00.html" TargetMode="External"/><Relationship Id="rId18" Type="http://schemas.openxmlformats.org/officeDocument/2006/relationships/hyperlink" Target="http://searchnetworking.techtarget.com/sDefinition/0,,sid7_gci213251,00.html" TargetMode="External"/><Relationship Id="rId3" Type="http://schemas.openxmlformats.org/officeDocument/2006/relationships/hyperlink" Target="http://searchnetworking.techtarget.com/sDefinition/0,,sid7_gci212839,00.html" TargetMode="External"/><Relationship Id="rId21" Type="http://schemas.openxmlformats.org/officeDocument/2006/relationships/hyperlink" Target="http://searchnetworking.techtarget.com/sDefinition/0,,sid7_gci211787,00.html" TargetMode="External"/><Relationship Id="rId7" Type="http://schemas.openxmlformats.org/officeDocument/2006/relationships/hyperlink" Target="http://searchwebservices.techtarget.com/sDefinition/0,,sid26_gci212381,00.html" TargetMode="External"/><Relationship Id="rId12" Type="http://schemas.openxmlformats.org/officeDocument/2006/relationships/hyperlink" Target="http://searchnetworking.techtarget.com/sDefinition/0,,sid7_gci212725,00.html" TargetMode="External"/><Relationship Id="rId17" Type="http://schemas.openxmlformats.org/officeDocument/2006/relationships/hyperlink" Target="http://searchwebservices.techtarget.com/sDefinition/0,,sid26_gci213984,00.html" TargetMode="External"/><Relationship Id="rId2" Type="http://schemas.openxmlformats.org/officeDocument/2006/relationships/slide" Target="../slides/slide14.xml"/><Relationship Id="rId16" Type="http://schemas.openxmlformats.org/officeDocument/2006/relationships/hyperlink" Target="http://searchwebservices.techtarget.com/sDefinition/0,,sid26_gci212286,00.html" TargetMode="External"/><Relationship Id="rId20" Type="http://schemas.openxmlformats.org/officeDocument/2006/relationships/hyperlink" Target="http://searchnetworking.techtarget.com/sDefinition/0,,sid7_gci211528,00.html" TargetMode="External"/><Relationship Id="rId1" Type="http://schemas.openxmlformats.org/officeDocument/2006/relationships/notesMaster" Target="../notesMasters/notesMaster1.xml"/><Relationship Id="rId6" Type="http://schemas.openxmlformats.org/officeDocument/2006/relationships/hyperlink" Target="http://searchsmb.techtarget.com/sDefinition/0,,sid44_gci212254,00.html" TargetMode="External"/><Relationship Id="rId11" Type="http://schemas.openxmlformats.org/officeDocument/2006/relationships/hyperlink" Target="http://searchnetworking.techtarget.com/sDefinition/0,,sid7_gci214172,00.html" TargetMode="External"/><Relationship Id="rId5" Type="http://schemas.openxmlformats.org/officeDocument/2006/relationships/hyperlink" Target="http://searchwebservices.techtarget.com/sDefinition/0,,sid26_gci212370,00.html" TargetMode="External"/><Relationship Id="rId15" Type="http://schemas.openxmlformats.org/officeDocument/2006/relationships/hyperlink" Target="http://searchnetworking.techtarget.com/sDefinition/0,,sid7_gci212737,00.html" TargetMode="External"/><Relationship Id="rId23" Type="http://schemas.openxmlformats.org/officeDocument/2006/relationships/hyperlink" Target="http://searchnetworking.techtarget.com/sDefinition/0,,sid7_gci211897,00.html" TargetMode="External"/><Relationship Id="rId10" Type="http://schemas.openxmlformats.org/officeDocument/2006/relationships/hyperlink" Target="http://searchwebservices.techtarget.com/sDefinition/0,,sid26_gci211987,00.html" TargetMode="External"/><Relationship Id="rId19" Type="http://schemas.openxmlformats.org/officeDocument/2006/relationships/hyperlink" Target="http://searchsmb.techtarget.com/sDefinition/0,,sid44_gci214173,00.html" TargetMode="External"/><Relationship Id="rId4" Type="http://schemas.openxmlformats.org/officeDocument/2006/relationships/hyperlink" Target="http://searchstorage.techtarget.com/sDefinition/0,,sid5_gci211894,00.html" TargetMode="External"/><Relationship Id="rId9" Type="http://schemas.openxmlformats.org/officeDocument/2006/relationships/hyperlink" Target="http://searchnetworking.techtarget.com/sDefinition/0,,sid7_gci212176,00.html" TargetMode="External"/><Relationship Id="rId14" Type="http://schemas.openxmlformats.org/officeDocument/2006/relationships/hyperlink" Target="http://searchwebservices.techtarget.com/sDefinition/0,,sid26_gci212389,00.html" TargetMode="External"/><Relationship Id="rId22" Type="http://schemas.openxmlformats.org/officeDocument/2006/relationships/hyperlink" Target="http://searchwebservices.techtarget.com/sDefinition/0,,sid26_gci214157,00.htm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Tute10.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8" Type="http://schemas.openxmlformats.org/officeDocument/2006/relationships/hyperlink" Target="http://www.erg.abdn.ac.uk/users/gorry/course/inet-pages/tcp.html" TargetMode="External"/><Relationship Id="rId13" Type="http://schemas.openxmlformats.org/officeDocument/2006/relationships/hyperlink" Target="http://www.erg.abdn.ac.uk/users/gorry/course/inet-pages/ip-address.html" TargetMode="External"/><Relationship Id="rId3" Type="http://schemas.openxmlformats.org/officeDocument/2006/relationships/hyperlink" Target="http://www.erg.abdn.ac.uk/users/gorry/course/intro-pages/segmentation.html" TargetMode="External"/><Relationship Id="rId7" Type="http://schemas.openxmlformats.org/officeDocument/2006/relationships/hyperlink" Target="http://www.erg.abdn.ac.uk/users/gorry/course/inet-pages/icmp.html" TargetMode="External"/><Relationship Id="rId12" Type="http://schemas.openxmlformats.org/officeDocument/2006/relationships/hyperlink" Target="http://www.erg.abdn.ac.uk/users/gorry/course/dl-pages/crc.html" TargetMode="External"/><Relationship Id="rId2" Type="http://schemas.openxmlformats.org/officeDocument/2006/relationships/slide" Target="../slides/slide53.xml"/><Relationship Id="rId1" Type="http://schemas.openxmlformats.org/officeDocument/2006/relationships/notesMaster" Target="../notesMasters/notesMaster1.xml"/><Relationship Id="rId6" Type="http://schemas.openxmlformats.org/officeDocument/2006/relationships/hyperlink" Target="http://www.erg.abdn.ac.uk/users/gorry/course/intro-pages/sap.html" TargetMode="External"/><Relationship Id="rId11" Type="http://schemas.openxmlformats.org/officeDocument/2006/relationships/hyperlink" Target="http://www.erg.abdn.ac.uk/users/gorry/course/lan-pages/bridge.html" TargetMode="External"/><Relationship Id="rId5" Type="http://schemas.openxmlformats.org/officeDocument/2006/relationships/hyperlink" Target="http://www.erg.abdn.ac.uk/users/gorry/course/inet-pages/mtu.html" TargetMode="External"/><Relationship Id="rId10" Type="http://schemas.openxmlformats.org/officeDocument/2006/relationships/hyperlink" Target="http://www.erg.abdn.ac.uk/users/gorry/course/inet-pages/ip-cksum.html" TargetMode="External"/><Relationship Id="rId4" Type="http://schemas.openxmlformats.org/officeDocument/2006/relationships/hyperlink" Target="http://www.erg.abdn.ac.uk/users/gorry/course/inet-pages/router.html" TargetMode="External"/><Relationship Id="rId9" Type="http://schemas.openxmlformats.org/officeDocument/2006/relationships/hyperlink" Target="http://www.erg.abdn.ac.uk/users/gorry/course/inet-pages/udp.htm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a:lnSpc>
                <a:spcPct val="80000"/>
              </a:lnSpc>
            </a:pPr>
            <a:r>
              <a:rPr lang="en-US" sz="900" smtClean="0"/>
              <a:t>The Internet Protocol (IP) is the method or </a:t>
            </a:r>
            <a:r>
              <a:rPr lang="en-US" sz="900" smtClean="0">
                <a:hlinkClick r:id="rId3"/>
              </a:rPr>
              <a:t>protocol</a:t>
            </a:r>
            <a:r>
              <a:rPr lang="en-US" sz="900" smtClean="0"/>
              <a:t> by which </a:t>
            </a:r>
            <a:r>
              <a:rPr lang="en-US" sz="900" smtClean="0">
                <a:hlinkClick r:id="rId4"/>
              </a:rPr>
              <a:t>data</a:t>
            </a:r>
            <a:r>
              <a:rPr lang="en-US" sz="900" smtClean="0"/>
              <a:t> is sent from one computer to another on the </a:t>
            </a:r>
            <a:r>
              <a:rPr lang="en-US" sz="900" smtClean="0">
                <a:hlinkClick r:id="rId5"/>
              </a:rPr>
              <a:t>Internet</a:t>
            </a:r>
            <a:r>
              <a:rPr lang="en-US" sz="900" smtClean="0"/>
              <a:t>. Each computer (known as a </a:t>
            </a:r>
            <a:r>
              <a:rPr lang="en-US" sz="900" smtClean="0">
                <a:hlinkClick r:id="rId6"/>
              </a:rPr>
              <a:t>host</a:t>
            </a:r>
            <a:r>
              <a:rPr lang="en-US" sz="900" smtClean="0"/>
              <a:t>) on the Internet has at least one </a:t>
            </a:r>
            <a:r>
              <a:rPr lang="en-US" sz="900" smtClean="0">
                <a:hlinkClick r:id="rId7"/>
              </a:rPr>
              <a:t>IP address</a:t>
            </a:r>
            <a:r>
              <a:rPr lang="en-US" sz="900" smtClean="0"/>
              <a:t> that uniquely identifies it from all other computers on the Internet. When you send or receive data (for example, an e-mail note or a Web page), the message gets divided into little chunks called packets. Each of these packets contains both the sender's Internet address and the receiver's address. Any </a:t>
            </a:r>
            <a:r>
              <a:rPr lang="en-US" sz="900" smtClean="0">
                <a:hlinkClick r:id="rId8"/>
              </a:rPr>
              <a:t>packet</a:t>
            </a:r>
            <a:r>
              <a:rPr lang="en-US" sz="900" smtClean="0"/>
              <a:t> is sent first to a </a:t>
            </a:r>
            <a:r>
              <a:rPr lang="en-US" sz="900" smtClean="0">
                <a:hlinkClick r:id="rId9"/>
              </a:rPr>
              <a:t>gateway</a:t>
            </a:r>
            <a:r>
              <a:rPr lang="en-US" sz="900" smtClean="0"/>
              <a:t> computer that understands a small part of the Internet. The gateway computer reads the destination address and forwards the packet to an adjacent gateway that in turn reads the destination address and so forth across the Internet until one gateway recognizes the packet as belonging to a computer within its immediate neighborhood or </a:t>
            </a:r>
            <a:r>
              <a:rPr lang="en-US" sz="900" smtClean="0">
                <a:hlinkClick r:id="rId10"/>
              </a:rPr>
              <a:t>domain</a:t>
            </a:r>
            <a:r>
              <a:rPr lang="en-US" sz="900" smtClean="0"/>
              <a:t>. That gateway then forwards the packet directly to the computer whose address is specified. Because a message is divided into a number of packets, each packet can, if necessary, be sent by a different route across the Internet. Packets can arrive in a different order than the order they were sent in. The Internet Protocol just delivers them. It's up to another protocol, the Transmission Control Protocol (</a:t>
            </a:r>
            <a:r>
              <a:rPr lang="en-US" sz="900" smtClean="0">
                <a:hlinkClick r:id="rId11"/>
              </a:rPr>
              <a:t>TCP</a:t>
            </a:r>
            <a:r>
              <a:rPr lang="en-US" sz="900" smtClean="0"/>
              <a:t>) to put them back in the right order. </a:t>
            </a:r>
          </a:p>
          <a:p>
            <a:pPr>
              <a:lnSpc>
                <a:spcPct val="80000"/>
              </a:lnSpc>
            </a:pPr>
            <a:r>
              <a:rPr lang="en-US" sz="900" smtClean="0"/>
              <a:t>IP is a connectionless protocol, which means that there is no continuing connection between the end points that are communicating. Each packet that travels through the Internet is treated as an independent unit of data without any relation to any other unit of data. (The reason the packets do get put in the right order is because of TCP, the connection-oriented protocol that keeps track of the packet sequence in a message.) In the Open Systems Interconnection (</a:t>
            </a:r>
            <a:r>
              <a:rPr lang="en-US" sz="900" smtClean="0">
                <a:hlinkClick r:id="rId12"/>
              </a:rPr>
              <a:t>OSI</a:t>
            </a:r>
            <a:r>
              <a:rPr lang="en-US" sz="900" smtClean="0"/>
              <a:t>) communication model, IP is in </a:t>
            </a:r>
            <a:r>
              <a:rPr lang="en-US" sz="900" smtClean="0">
                <a:hlinkClick r:id="rId13"/>
              </a:rPr>
              <a:t>layer 3</a:t>
            </a:r>
            <a:r>
              <a:rPr lang="en-US" sz="900" smtClean="0"/>
              <a:t>, the Networking Layer. </a:t>
            </a:r>
          </a:p>
          <a:p>
            <a:pPr>
              <a:lnSpc>
                <a:spcPct val="80000"/>
              </a:lnSpc>
            </a:pPr>
            <a:r>
              <a:rPr lang="en-US" sz="900" smtClean="0"/>
              <a:t>The most widely used version of IP today is Internet Protocol Version 4 (IPv4). However, IP Version 6 (</a:t>
            </a:r>
            <a:r>
              <a:rPr lang="en-US" sz="900" smtClean="0">
                <a:hlinkClick r:id="rId14"/>
              </a:rPr>
              <a:t>IPv6</a:t>
            </a:r>
            <a:r>
              <a:rPr lang="en-US" sz="900" smtClean="0"/>
              <a:t>) is also beginning to be supported. IPv6 provides for much longer addresses and therefore for the possibility of many more Internet users. IPv6 includes the capabilities of IPv4 and any server that can support IPv6 packets can also support IPv4 packets. </a:t>
            </a:r>
          </a:p>
          <a:p>
            <a:pPr>
              <a:lnSpc>
                <a:spcPct val="80000"/>
              </a:lnSpc>
            </a:pPr>
            <a:r>
              <a:rPr lang="en-US" sz="900" smtClean="0"/>
              <a:t> A packet is the unit of data that is routed between an origin and a destination on the Internet or any other </a:t>
            </a:r>
            <a:r>
              <a:rPr lang="en-US" sz="900" smtClean="0">
                <a:hlinkClick r:id="rId15"/>
              </a:rPr>
              <a:t>packet-switched</a:t>
            </a:r>
            <a:r>
              <a:rPr lang="en-US" sz="900" smtClean="0"/>
              <a:t> network. When any file (e-mail message, </a:t>
            </a:r>
            <a:r>
              <a:rPr lang="en-US" sz="900" smtClean="0">
                <a:hlinkClick r:id="rId16"/>
              </a:rPr>
              <a:t>HTML</a:t>
            </a:r>
            <a:r>
              <a:rPr lang="en-US" sz="900" smtClean="0"/>
              <a:t> file, </a:t>
            </a:r>
            <a:r>
              <a:rPr lang="en-US" sz="900" smtClean="0">
                <a:hlinkClick r:id="rId17"/>
              </a:rPr>
              <a:t>Graphics Interchange Format</a:t>
            </a:r>
            <a:r>
              <a:rPr lang="en-US" sz="900" smtClean="0"/>
              <a:t> file, </a:t>
            </a:r>
            <a:r>
              <a:rPr lang="en-US" sz="900" smtClean="0">
                <a:hlinkClick r:id="rId18"/>
              </a:rPr>
              <a:t>Uniform Resource Locator</a:t>
            </a:r>
            <a:r>
              <a:rPr lang="en-US" sz="900" smtClean="0"/>
              <a:t> request, and so forth) is sent from one place to another on the Internet, the Transmission Control Protocol (</a:t>
            </a:r>
            <a:r>
              <a:rPr lang="en-US" sz="900" smtClean="0">
                <a:hlinkClick r:id="rId11"/>
              </a:rPr>
              <a:t>TCP</a:t>
            </a:r>
            <a:r>
              <a:rPr lang="en-US" sz="900" smtClean="0"/>
              <a:t>) layer of </a:t>
            </a:r>
            <a:r>
              <a:rPr lang="en-US" sz="900" smtClean="0">
                <a:hlinkClick r:id="rId19"/>
              </a:rPr>
              <a:t>TCP/IP</a:t>
            </a:r>
            <a:r>
              <a:rPr lang="en-US" sz="900" smtClean="0"/>
              <a:t> divides the file into "chunks" of an efficient size for routing. Each of these packets is separately numbered and includes the Internet </a:t>
            </a:r>
            <a:r>
              <a:rPr lang="en-US" sz="900" smtClean="0">
                <a:hlinkClick r:id="rId20"/>
              </a:rPr>
              <a:t>address</a:t>
            </a:r>
            <a:r>
              <a:rPr lang="en-US" sz="900" smtClean="0"/>
              <a:t> of the destination. The individual packets for a given file may travel different routes through the Internet. When they have all arrived, they are reassembled into the original file (by the TCP layer at the receiving end). </a:t>
            </a:r>
          </a:p>
          <a:p>
            <a:pPr>
              <a:lnSpc>
                <a:spcPct val="80000"/>
              </a:lnSpc>
            </a:pPr>
            <a:r>
              <a:rPr lang="en-US" sz="900" smtClean="0"/>
              <a:t>A packet-switching scheme is an efficient way to handle transmissions on a connectionless network such as the Internet. An alternative scheme, </a:t>
            </a:r>
            <a:r>
              <a:rPr lang="en-US" sz="900" smtClean="0">
                <a:hlinkClick r:id="rId21"/>
              </a:rPr>
              <a:t>circuit-switched</a:t>
            </a:r>
            <a:r>
              <a:rPr lang="en-US" sz="900" smtClean="0"/>
              <a:t>, is used for networks allocated for voice connections. In circuit-switching, lines in the network are shared among many users as with packet-switching, but each connection requires the dedication of a particular path for the duration of the connection. </a:t>
            </a:r>
          </a:p>
          <a:p>
            <a:pPr>
              <a:lnSpc>
                <a:spcPct val="80000"/>
              </a:lnSpc>
            </a:pPr>
            <a:r>
              <a:rPr lang="en-US" sz="900" smtClean="0"/>
              <a:t>"Packet" and "datagram" are similar in meaning. A protocol similar to TCP, the User Datagram Protocol (</a:t>
            </a:r>
            <a:r>
              <a:rPr lang="en-US" sz="900" smtClean="0">
                <a:hlinkClick r:id="rId22"/>
              </a:rPr>
              <a:t>UDP</a:t>
            </a:r>
            <a:r>
              <a:rPr lang="en-US" sz="900" smtClean="0"/>
              <a:t>) uses the term </a:t>
            </a:r>
            <a:r>
              <a:rPr lang="en-US" sz="900" smtClean="0">
                <a:hlinkClick r:id="rId23"/>
              </a:rPr>
              <a:t>datagram</a:t>
            </a:r>
            <a:endParaRPr lang="en-US" sz="90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GB" smtClean="0"/>
              <a:t>Packets can be lost on the way from sender to receiver. Although  some applications can handle their own error recovery, others prefer a reliable connection. The job of the transport layer is to provide this service.</a:t>
            </a:r>
          </a:p>
          <a:p>
            <a:r>
              <a:rPr lang="en-GB" smtClean="0"/>
              <a:t>The idea is that the session layer is to provide should be able to deliver a message to the transport layer with the expectation that it will be delivered  without  loss</a:t>
            </a:r>
          </a:p>
          <a:p>
            <a:r>
              <a:rPr lang="en-GB" smtClean="0"/>
              <a:t>Messages received from the session layer are broken down in this layer, broken small enough for each to fit in a single packet. Packets are assigned each a sequence number and are then sent</a:t>
            </a:r>
          </a:p>
          <a:p>
            <a:r>
              <a:rPr lang="en-GB" smtClean="0"/>
              <a:t>Messages from  the network layer can arrive out of sequence, so it’s the work of this layer to to put everything in order to provide an illusion of a big tube- where messages are placed, come out undamaged and in the same order in which the went in.</a:t>
            </a:r>
          </a:p>
          <a:p>
            <a:r>
              <a:rPr lang="en-GB" smtClean="0"/>
              <a:t>TCP is an example of a transport layer protocol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The transport layer implements transport of data on the basis of some network layer. The network layer may be implemented as the Internet Protocol (IP) or OSI's X-25 protocol. We can assume that these protocols can deliver packets of data over a network from a source to a destination machine.</a:t>
            </a:r>
          </a:p>
          <a:p>
            <a:r>
              <a:rPr lang="en-US" smtClean="0"/>
              <a:t>There are a number of transport layer implementations, though the most prominent ones are TCP and UDP that are available in virtually all UNIX operating system variants.</a:t>
            </a:r>
          </a:p>
          <a:p>
            <a:r>
              <a:rPr lang="en-US" smtClean="0"/>
              <a:t>TCP is </a:t>
            </a:r>
            <a:r>
              <a:rPr lang="en-US" i="1" smtClean="0"/>
              <a:t>connection-oriented</a:t>
            </a:r>
            <a:r>
              <a:rPr lang="en-US" smtClean="0"/>
              <a:t>. This means that a connection between two distributed components has to be maintained by the session layer.</a:t>
            </a:r>
          </a:p>
          <a:p>
            <a:r>
              <a:rPr lang="en-US" smtClean="0"/>
              <a:t>UDP is </a:t>
            </a:r>
            <a:r>
              <a:rPr lang="en-US" i="1" smtClean="0"/>
              <a:t>connectionless</a:t>
            </a:r>
            <a:r>
              <a:rPr lang="en-US" smtClean="0"/>
              <a:t>. The session layer is therefore not required when transport is UDP based. </a:t>
            </a:r>
          </a:p>
        </p:txBody>
      </p:sp>
      <p:sp>
        <p:nvSpPr>
          <p:cNvPr id="73731" name="Rectangle 3"/>
          <p:cNvSpPr>
            <a:spLocks noGrp="1" noRot="1" noChangeAspect="1" noChangeArrowheads="1" noTextEdit="1"/>
          </p:cNvSpPr>
          <p:nvPr>
            <p:ph type="sldImg"/>
          </p:nvPr>
        </p:nvSpPr>
        <p:spPr>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The TCP protocol provides the session layer of one component with a facility to send unstructured data into a stream and another distributed component can read the data from the stream again. At the same time that component can write unstructured data to be returned into that stream so that the first component can read the result.</a:t>
            </a:r>
          </a:p>
          <a:p>
            <a:r>
              <a:rPr lang="en-US" smtClean="0"/>
              <a:t>TCP has to decompose data that is written into the stream into packages that can be transmitted by the network layer and compose the packages again at the other end. As some network protocols (such as IP) may not retain the order with which packages are sent, TCP must sort the packages before they can be composed into a readable stream.</a:t>
            </a:r>
          </a:p>
          <a:p>
            <a:r>
              <a:rPr lang="en-US" smtClean="0"/>
              <a:t>The connection between the two distributed components must be established by the session layer before the bi-directional stream can be used and it has to be destroyed when the stream is no longer required. This is what happens if you issue an rlogin command to a remote host, of which have to provide the address.</a:t>
            </a:r>
          </a:p>
          <a:p>
            <a:r>
              <a:rPr lang="en-US" smtClean="0"/>
              <a:t>TCP provides the presentation layer with a reliable protocol, because the protocol will detect lost packages (during sorting them).</a:t>
            </a:r>
          </a:p>
          <a:p>
            <a:r>
              <a:rPr lang="en-US" smtClean="0"/>
              <a:t>As the two ends connected by the stream may have a different computation speed, TCP buffers the stream so that the two processes are (partially) decoupled.</a:t>
            </a:r>
          </a:p>
        </p:txBody>
      </p:sp>
      <p:sp>
        <p:nvSpPr>
          <p:cNvPr id="74755" name="Rectangle 3"/>
          <p:cNvSpPr>
            <a:spLocks noGrp="1" noRot="1" noChangeAspect="1" noChangeArrowheads="1" noTextEdit="1"/>
          </p:cNvSpPr>
          <p:nvPr>
            <p:ph type="sldImg"/>
          </p:nvPr>
        </p:nvSpPr>
        <p:spPr>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a:spcBef>
                <a:spcPts val="500"/>
              </a:spcBef>
              <a:spcAft>
                <a:spcPts val="500"/>
              </a:spcAft>
            </a:pPr>
            <a:r>
              <a:rPr lang="en-GB" smtClean="0"/>
              <a:t>In effect, the acknowledging TCP is saying: "I have received all bytes up to and including byte </a:t>
            </a:r>
            <a:r>
              <a:rPr lang="en-GB" b="1" smtClean="0">
                <a:latin typeface="Courier New" charset="0"/>
              </a:rPr>
              <a:t>x</a:t>
            </a:r>
            <a:r>
              <a:rPr lang="en-GB" smtClean="0">
                <a:latin typeface="Courier New" charset="0"/>
              </a:rPr>
              <a:t>: I expect that the next byte I received from you will be numbered </a:t>
            </a:r>
            <a:r>
              <a:rPr lang="en-GB" b="1" smtClean="0">
                <a:latin typeface="Courier New" charset="0"/>
              </a:rPr>
              <a:t>x+1</a:t>
            </a:r>
            <a:r>
              <a:rPr lang="en-GB" smtClean="0">
                <a:latin typeface="Courier New" charset="0"/>
              </a:rPr>
              <a:t>”</a:t>
            </a:r>
          </a:p>
          <a:p>
            <a:pPr>
              <a:spcBef>
                <a:spcPts val="500"/>
              </a:spcBef>
              <a:spcAft>
                <a:spcPts val="500"/>
              </a:spcAft>
            </a:pPr>
            <a:r>
              <a:rPr lang="en-GB" smtClean="0"/>
              <a:t>The TCP </a:t>
            </a:r>
            <a:r>
              <a:rPr lang="en-GB" b="1" smtClean="0"/>
              <a:t>timeout algorithm</a:t>
            </a:r>
            <a:r>
              <a:rPr lang="en-GB" smtClean="0"/>
              <a:t> uses observed round trip times, and measures of their variability, to calculate a continuously updated best estimate of when to resend. See the </a:t>
            </a:r>
            <a:r>
              <a:rPr lang="en-GB" u="sng" smtClean="0">
                <a:solidFill>
                  <a:srgbClr val="0000FF"/>
                </a:solidFill>
                <a:hlinkClick r:id="rId3" action="ppaction://hlinkfile"/>
              </a:rPr>
              <a:t>tutorial</a:t>
            </a:r>
            <a:r>
              <a:rPr lang="en-GB" smtClean="0"/>
              <a:t> for a discussion on this. </a:t>
            </a:r>
          </a:p>
          <a:p>
            <a:pPr>
              <a:spcBef>
                <a:spcPts val="500"/>
              </a:spcBef>
              <a:spcAft>
                <a:spcPts val="500"/>
              </a:spcAft>
            </a:pPr>
            <a:endParaRPr lang="en-GB" smtClean="0">
              <a:latin typeface="Courier New" charset="0"/>
            </a:endParaRPr>
          </a:p>
          <a:p>
            <a:endParaRPr lang="en-GB"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UDP provides the presentation layer of a component with the capability to send messages containing unstructured data to the presentation layer of an identified other distributed component.</a:t>
            </a:r>
          </a:p>
          <a:p>
            <a:r>
              <a:rPr lang="en-US" smtClean="0"/>
              <a:t>Depending on the message size of the UDP implementation (usually 64 Kbytes) and the package size supported by the underlying network (8KBytes in IP networks), the UDP implementation has to decompose messages into one or more network packages.</a:t>
            </a:r>
          </a:p>
          <a:p>
            <a:r>
              <a:rPr lang="en-US" smtClean="0"/>
              <a:t>Efficient because no overhead for connection establishment if only a few messages are to be exchanged.</a:t>
            </a:r>
          </a:p>
          <a:p>
            <a:r>
              <a:rPr lang="en-US" smtClean="0"/>
              <a:t>UDP is unreliable because it does not detect messages that are lost completely.</a:t>
            </a:r>
          </a:p>
          <a:p>
            <a:r>
              <a:rPr lang="en-US" smtClean="0"/>
              <a:t>UDP queues messages in the order of arrival at the receiving component.</a:t>
            </a:r>
          </a:p>
          <a:p>
            <a:r>
              <a:rPr lang="en-US" smtClean="0"/>
              <a:t>The </a:t>
            </a:r>
            <a:r>
              <a:rPr lang="en-US" sz="1000" smtClean="0">
                <a:latin typeface="Courier New" charset="0"/>
              </a:rPr>
              <a:t>rwho</a:t>
            </a:r>
            <a:r>
              <a:rPr lang="en-US" smtClean="0"/>
              <a:t> command is an example of a UNIX command that is implemented on top of UDP. rwho asks daemons on remote machines for the list of users who are currently logged in. It does so by sending UDP messages to these daemons and the daemons respond with a message containing a list of user names.</a:t>
            </a:r>
          </a:p>
          <a:p>
            <a:r>
              <a:rPr lang="en-US" smtClean="0"/>
              <a:t>TCP is often used for bulk data transfer where the overhead of establishing a communication link is small compared to the number of packets that the network has to exchange. UDP is often used for client/server communication that usually involves only a small number of packets to be sent back and forth.</a:t>
            </a:r>
          </a:p>
        </p:txBody>
      </p:sp>
      <p:sp>
        <p:nvSpPr>
          <p:cNvPr id="76803"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26"/>
          <p:cNvSpPr>
            <a:spLocks noGrp="1" noRot="1" noChangeAspect="1" noChangeArrowheads="1" noTextEdit="1"/>
          </p:cNvSpPr>
          <p:nvPr>
            <p:ph type="sldImg"/>
          </p:nvPr>
        </p:nvSpPr>
        <p:spPr>
          <a:ln/>
        </p:spPr>
      </p:sp>
      <p:sp>
        <p:nvSpPr>
          <p:cNvPr id="77827"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GB" smtClean="0"/>
              <a:t>Essentially an enhanced version of the transport layer</a:t>
            </a:r>
          </a:p>
          <a:p>
            <a:r>
              <a:rPr lang="en-GB" smtClean="0"/>
              <a:t>Provides dialogue control, to keep track of which party is currently talking and it provides synchronisation facilities</a:t>
            </a:r>
          </a:p>
          <a:p>
            <a:r>
              <a:rPr lang="en-GB" smtClean="0"/>
              <a:t>Synchronisation is useful in allowing users to insert checkpoints into long transfers so that in the event of a crash it is only necessary to go back to the last checkpoint rather than all the way  back  to the beginning</a:t>
            </a:r>
          </a:p>
          <a:p>
            <a:r>
              <a:rPr lang="en-GB" smtClean="0"/>
              <a:t>In practice, few applications are interested in the session layer and it is rarely supported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GB" smtClean="0"/>
              <a:t>Unlike lower layers which are concerned with getting bits from the sender to the receiver reliably and efficiently, the presentation layer is concerned with the meaning of the bits.</a:t>
            </a:r>
          </a:p>
          <a:p>
            <a:r>
              <a:rPr lang="en-GB" smtClean="0"/>
              <a:t>Most messages do not consist of random bit strings, but more structured information such as people’s names, addresses, amounts of money etc.</a:t>
            </a:r>
          </a:p>
          <a:p>
            <a:r>
              <a:rPr lang="en-GB" smtClean="0"/>
              <a:t>In the presentation layer, it is possible to define records containing fields like these and then have the sender notify the receiver that a message contains a particular record in a certain format</a:t>
            </a:r>
          </a:p>
          <a:p>
            <a:r>
              <a:rPr lang="en-GB" smtClean="0"/>
              <a:t>This makes it easier for machines with different internal representation to communicate.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Service request parameters often have complex types, but the transport layer has very limited capabilities of transferring data (streams of bytes or messages containing a fixed amount of bytes).</a:t>
            </a:r>
          </a:p>
          <a:p>
            <a:r>
              <a:rPr lang="en-US" smtClean="0"/>
              <a:t>Hence, there is a considerable mismatch between the complex types used at the application layer, such as records, lists and unions of other complex types in IDL, and those that can be transported by TCP and UDP.</a:t>
            </a:r>
          </a:p>
          <a:p>
            <a:r>
              <a:rPr lang="en-US" smtClean="0"/>
              <a:t>A further complication arises from the fact that atomic types are represented differently on different hardware platforms. </a:t>
            </a:r>
          </a:p>
          <a:p>
            <a:r>
              <a:rPr lang="en-US" smtClean="0"/>
              <a:t>The task of the presentation layer is to resolve these heterogeneity and transform complex data structures into forms that are suitable for transport layers, such as TCP and UDP.</a:t>
            </a:r>
            <a:endParaRPr lang="en-GB" smtClean="0"/>
          </a:p>
          <a:p>
            <a:endParaRPr lang="en-US" smtClean="0"/>
          </a:p>
        </p:txBody>
      </p:sp>
      <p:sp>
        <p:nvSpPr>
          <p:cNvPr id="81923" name="Rectangle 3"/>
          <p:cNvSpPr>
            <a:spLocks noGrp="1" noRot="1" noChangeAspect="1" noChangeArrowheads="1" noTextEdit="1"/>
          </p:cNvSpPr>
          <p:nvPr>
            <p:ph type="sldImg"/>
          </p:nvPr>
        </p:nvSpPr>
        <p:spPr>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Different hardware and operating system platforms use different representations for elementary data types such as integers and characters:</a:t>
            </a:r>
          </a:p>
          <a:p>
            <a:pPr lvl="1"/>
            <a:r>
              <a:rPr lang="en-US" smtClean="0"/>
              <a:t>Most modern operating systems represent 16-bit integers as two bytes, where the most significant byte comes first. Older machines, such as IBM mainframes, represent these integers exactly the other way around. </a:t>
            </a:r>
          </a:p>
          <a:p>
            <a:pPr lvl="1"/>
            <a:r>
              <a:rPr lang="en-US" smtClean="0"/>
              <a:t>There are also different encodings for character sets. Characters may be encoded as 7-bit ASCII, in the ISO 8-bit character set or in the emerging 16-bit representation, which accounts for the representation of Asian characters as well.</a:t>
            </a:r>
          </a:p>
          <a:p>
            <a:r>
              <a:rPr lang="en-US" smtClean="0"/>
              <a:t>Distributed operating systems resolve these differences within the presentation layer so as to enable heterogeneous components to communicate with each other.</a:t>
            </a:r>
          </a:p>
          <a:p>
            <a:r>
              <a:rPr lang="en-US" smtClean="0"/>
              <a:t>There are different approaches. One is to convert data during marshalling into a common and well defined representation. An example of this is Sun´s External Data Representation (XDR), which is used in most RPC implementations.</a:t>
            </a:r>
          </a:p>
          <a:p>
            <a:r>
              <a:rPr lang="en-US" smtClean="0"/>
              <a:t>Another approach is the abstract syntax notation ASN.1 that was standardised by the CCITT. It provides a notation for including the type definition together with each value into the marshalled representation. </a:t>
            </a:r>
          </a:p>
        </p:txBody>
      </p:sp>
      <p:sp>
        <p:nvSpPr>
          <p:cNvPr id="82947" name="Rectangle 3"/>
          <p:cNvSpPr>
            <a:spLocks noGrp="1" noRot="1" noChangeAspect="1" noChangeArrowheads="1" noTextEdit="1"/>
          </p:cNvSpPr>
          <p:nvPr>
            <p:ph type="sldImg"/>
          </p:nvPr>
        </p:nvSpPr>
        <p:spPr>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GB" smtClean="0"/>
              <a:t>The application layer is really  just a collection of miscellaneous protocols for common activities such as electronic mail, file transfer and connecting remote terminals  to computers over a network</a:t>
            </a:r>
          </a:p>
          <a:p>
            <a:r>
              <a:rPr lang="en-GB" smtClean="0"/>
              <a:t>EG X.400 electronic mail protocol and X.500 directory server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We are now going to discuss different communication patterns that are frequently used in distributed systems. The description relies on basic operations that can send and receive messages. </a:t>
            </a:r>
          </a:p>
          <a:p>
            <a:r>
              <a:rPr lang="en-US" smtClean="0"/>
              <a:t>This assumption is reasonable because:</a:t>
            </a:r>
          </a:p>
          <a:p>
            <a:pPr lvl="1"/>
            <a:r>
              <a:rPr lang="en-US" smtClean="0"/>
              <a:t>Both TCP and UDP can be deployed to send and receive messages between distributed components</a:t>
            </a:r>
          </a:p>
          <a:p>
            <a:pPr lvl="1"/>
            <a:r>
              <a:rPr lang="en-US" smtClean="0"/>
              <a:t>Complex data structures can be marshalled and unmarshalled so that they can be transported by messages.</a:t>
            </a:r>
          </a:p>
          <a:p>
            <a:r>
              <a:rPr lang="en-US" smtClean="0"/>
              <a:t>We are then going to discuss synchronous and asynchronous message delivery. Synchronous delivery is very often used for the communication between client and server, but has the disadvantage of communication deadlocks, which do not occur with asynchronous delivery.</a:t>
            </a:r>
          </a:p>
          <a:p>
            <a:r>
              <a:rPr lang="en-US" smtClean="0"/>
              <a:t>Messages (be they synchronous or asynchronous) are then used to model two communication patterns that occur very frequently. These are </a:t>
            </a:r>
            <a:r>
              <a:rPr lang="en-US" i="1" smtClean="0"/>
              <a:t>notifications</a:t>
            </a:r>
            <a:r>
              <a:rPr lang="en-US" smtClean="0"/>
              <a:t> and </a:t>
            </a:r>
            <a:r>
              <a:rPr lang="en-US" i="1" smtClean="0"/>
              <a:t>requests</a:t>
            </a:r>
            <a:r>
              <a:rPr lang="en-US" smtClean="0"/>
              <a:t>. A notification is a one-way communication pattern, where the sender informs a receiver about a certain incident. A request is a communication pattern, where the sender expects the delivery of a result from the receiver.</a:t>
            </a:r>
          </a:p>
        </p:txBody>
      </p:sp>
      <p:sp>
        <p:nvSpPr>
          <p:cNvPr id="86019" name="Rectangle 3"/>
          <p:cNvSpPr>
            <a:spLocks noGrp="1" noRot="1" noChangeAspect="1" noChangeArrowheads="1" noTextEdit="1"/>
          </p:cNvSpPr>
          <p:nvPr>
            <p:ph type="sldImg"/>
          </p:nvPr>
        </p:nvSpPr>
        <p:spPr>
          <a:ln cap="fla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The sender of a request wants to have the recipient perform a certain service and awaits a response to the service message from the receiver. The sender of the request can thus be considered as a client and the recipient is its server. </a:t>
            </a:r>
          </a:p>
          <a:p>
            <a:r>
              <a:rPr lang="en-US" smtClean="0"/>
              <a:t>Requests are implemented with two messages: The request message and the reply message.</a:t>
            </a:r>
          </a:p>
          <a:p>
            <a:r>
              <a:rPr lang="en-US" smtClean="0"/>
              <a:t>Service parameters are passed in a marshalled form with the request message.</a:t>
            </a:r>
          </a:p>
          <a:p>
            <a:r>
              <a:rPr lang="en-US" smtClean="0"/>
              <a:t>The service result is contained in marshalled form in the reply message.</a:t>
            </a:r>
          </a:p>
          <a:p>
            <a:r>
              <a:rPr lang="en-US" smtClean="0"/>
              <a:t>Again the messages can be sent synchronously or asynchronously. With asynchronous delivery, however, additional overhead arises at both ends to match requests with replies. This is needed to keep track of which service has delivered which result.</a:t>
            </a:r>
          </a:p>
          <a:p>
            <a:r>
              <a:rPr lang="en-US" smtClean="0"/>
              <a:t>Even with synchronous message delivery, an additional design choice arises as the client may or may not perform different computations after it sent the request and before it is prepared to receive the result.</a:t>
            </a:r>
          </a:p>
        </p:txBody>
      </p:sp>
      <p:sp>
        <p:nvSpPr>
          <p:cNvPr id="87043"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With synchronous message delivery, the sender waits after it has send a message until it receives an acknowledgement from the receiver. Five stages can be identified during the synchronous delivery of a message:</a:t>
            </a:r>
          </a:p>
          <a:p>
            <a:pPr marL="571500" lvl="1" indent="-228600">
              <a:buFontTx/>
              <a:buNone/>
            </a:pPr>
            <a:r>
              <a:rPr lang="en-US" smtClean="0"/>
              <a:t>(1)	The sender invokes the send operation.The message is buffered in the local transport layer.</a:t>
            </a:r>
          </a:p>
          <a:p>
            <a:pPr marL="571500" lvl="1" indent="-228600">
              <a:buFontTx/>
              <a:buNone/>
            </a:pPr>
            <a:r>
              <a:rPr lang="en-US" smtClean="0"/>
              <a:t>(2) The message has been sent by the local transport layer to the remote transport layer.</a:t>
            </a:r>
          </a:p>
          <a:p>
            <a:pPr marL="571500" lvl="1" indent="-228600">
              <a:buFontTx/>
              <a:buNone/>
            </a:pPr>
            <a:r>
              <a:rPr lang="en-US" smtClean="0"/>
              <a:t>(3) The message has been received by the transport layer of the remote component and is buffered there.</a:t>
            </a:r>
          </a:p>
          <a:p>
            <a:pPr marL="571500" lvl="1" indent="-228600">
              <a:buFontTx/>
              <a:buNone/>
            </a:pPr>
            <a:r>
              <a:rPr lang="en-US" smtClean="0"/>
              <a:t>(4) The receiver invokes the receive operation to obtain the message. This causes (either implicitly or explicitly) an acknowledgement to be sent to the sender.</a:t>
            </a:r>
          </a:p>
          <a:p>
            <a:pPr marL="571500" lvl="1" indent="-228600">
              <a:buFontTx/>
              <a:buNone/>
            </a:pPr>
            <a:r>
              <a:rPr lang="en-US" smtClean="0"/>
              <a:t>(5) The acknowledgement is received by the sender.</a:t>
            </a:r>
          </a:p>
          <a:p>
            <a:r>
              <a:rPr lang="en-US" smtClean="0"/>
              <a:t>Note, that this is only one of several possible schedules, because (4) may well happen at any time before (5). (1), (2), (3) and (5), however are ordered in time. The difference is in the time the receiver is blocked. This has an obvious impact on the time the sender is blocked.</a:t>
            </a:r>
          </a:p>
          <a:p>
            <a:r>
              <a:rPr lang="en-US" smtClean="0"/>
              <a:t>In any case there is a certain period of time where both sender and receiver work on the message (syn chronos, in fact, means at the same time). This is also sometimes referred to as a rendezvous on the message.</a:t>
            </a:r>
          </a:p>
        </p:txBody>
      </p:sp>
      <p:sp>
        <p:nvSpPr>
          <p:cNvPr id="88067" name="Rectangle 3"/>
          <p:cNvSpPr>
            <a:spLocks noGrp="1" noRot="1" noChangeAspect="1" noChangeArrowheads="1" noTextEdit="1"/>
          </p:cNvSpPr>
          <p:nvPr>
            <p:ph type="sldImg"/>
          </p:nvPr>
        </p:nvSpPr>
        <p:spPr>
          <a:ln cap="flat"/>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a:t>
            </a:r>
          </a:p>
        </p:txBody>
      </p:sp>
      <p:sp>
        <p:nvSpPr>
          <p:cNvPr id="89091" name="Rectangle 3"/>
          <p:cNvSpPr>
            <a:spLocks noGrp="1" noRot="1" noChangeAspect="1" noChangeArrowheads="1" noTextEdit="1"/>
          </p:cNvSpPr>
          <p:nvPr>
            <p:ph type="sldImg"/>
          </p:nvPr>
        </p:nvSpPr>
        <p:spPr>
          <a:ln cap="flat"/>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Synchronous message delivery appears neat at first glance. However, it has a disadvantage that we have to keep in mind when we use it. Synchronous delivery may cause communication deadlocks. </a:t>
            </a:r>
          </a:p>
          <a:p>
            <a:r>
              <a:rPr lang="en-US" smtClean="0"/>
              <a:t>A </a:t>
            </a:r>
            <a:r>
              <a:rPr lang="en-US" i="1" smtClean="0"/>
              <a:t>deadlock</a:t>
            </a:r>
            <a:r>
              <a:rPr lang="en-US" smtClean="0"/>
              <a:t> can be considered as a blockage that occurs because two or more parties are mutually waiting for each other. Deadlocks not only occur in computer science! You may have experienced a deadlock in a junction of two roads if cars have arrived from all four directions simultaneously. Then the drivers are mutually waiting for each other if they stick to the rules.</a:t>
            </a:r>
          </a:p>
          <a:p>
            <a:r>
              <a:rPr lang="en-US" smtClean="0"/>
              <a:t>In the example of the two components given above, the deadlock occurs because the send messages mutually to each other and after the send both components wait for the message to be received by the respective other component.</a:t>
            </a:r>
          </a:p>
          <a:p>
            <a:r>
              <a:rPr lang="en-US" smtClean="0"/>
              <a:t>It is hard (np complete) to prove statically whether or not a system is deadlock-free and most distributed operating systems therefore do not do much about them and leave it to the designer to avoid them.</a:t>
            </a:r>
          </a:p>
          <a:p>
            <a:r>
              <a:rPr lang="en-US" smtClean="0"/>
              <a:t>A system is deadlock free if the waits-for relation is acyclic. The reverse, however does not hold. A system with a cyclic waits-for graph need not have deadlocks, if the timing is right.</a:t>
            </a:r>
          </a:p>
        </p:txBody>
      </p:sp>
      <p:sp>
        <p:nvSpPr>
          <p:cNvPr id="90115" name="Rectangle 3"/>
          <p:cNvSpPr>
            <a:spLocks noGrp="1" noRot="1" noChangeAspect="1" noChangeArrowheads="1" noTextEdit="1"/>
          </p:cNvSpPr>
          <p:nvPr>
            <p:ph type="sldImg"/>
          </p:nvPr>
        </p:nvSpPr>
        <p:spPr>
          <a:ln cap="flat"/>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In a notification, the sender uses the message to notify the receiver of a certain incident. It is a unidirectional means of communication.</a:t>
            </a:r>
          </a:p>
          <a:p>
            <a:r>
              <a:rPr lang="en-US" smtClean="0"/>
              <a:t>The notification parameters, which describe the incident in more detail, are contained as marshalled data structures in the message.</a:t>
            </a:r>
          </a:p>
          <a:p>
            <a:r>
              <a:rPr lang="en-US" smtClean="0"/>
              <a:t>Notifications may be synchronous or asynchronous.</a:t>
            </a:r>
          </a:p>
          <a:p>
            <a:r>
              <a:rPr lang="en-US" smtClean="0"/>
              <a:t>For an example of a notification, consider a computer supported  cooperative work environment with a group editor that displays a document for multiple users. If one user performs a change to the document, the other users expect to see the change immediately so that they can cooperatively edit the document. In this environment a notification has to be sent to all other editors as soon as one user changes a document. The notification parameters describe the details of the change so that the remote editors can perform the same change as well. </a:t>
            </a:r>
          </a:p>
        </p:txBody>
      </p:sp>
      <p:sp>
        <p:nvSpPr>
          <p:cNvPr id="91139" name="Rectangle 3"/>
          <p:cNvSpPr>
            <a:spLocks noGrp="1" noRot="1" noChangeAspect="1" noChangeArrowheads="1" noTextEdit="1"/>
          </p:cNvSpPr>
          <p:nvPr>
            <p:ph type="sldImg"/>
          </p:nvPr>
        </p:nvSpPr>
        <p:spPr>
          <a:ln cap="flat"/>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With asynchronous message delivery, the sender does not wait until the receiver has acknowledged the receipt of the message delivery, but continues as soon as the message has been passed to the local transport layer.</a:t>
            </a:r>
          </a:p>
          <a:p>
            <a:r>
              <a:rPr lang="en-US" smtClean="0"/>
              <a:t>It may be delayed still, if message buffers of the transport layer are exhausted.</a:t>
            </a:r>
          </a:p>
          <a:p>
            <a:r>
              <a:rPr lang="en-US" smtClean="0"/>
              <a:t>There are several advantages of asynchronous compared to synchronous delivery.</a:t>
            </a:r>
          </a:p>
          <a:p>
            <a:pPr lvl="1"/>
            <a:r>
              <a:rPr lang="en-US" smtClean="0"/>
              <a:t>The sender and receiver are decoupled and do not depend on each other.</a:t>
            </a:r>
          </a:p>
          <a:p>
            <a:pPr lvl="1"/>
            <a:r>
              <a:rPr lang="en-US" smtClean="0"/>
              <a:t>This usually results in a higher degree of concurrency between sender and receiver and increases the overall distributed system performance.</a:t>
            </a:r>
          </a:p>
          <a:p>
            <a:pPr lvl="1"/>
            <a:r>
              <a:rPr lang="en-US" smtClean="0"/>
              <a:t>The most important advantage is probably that the system is less likely to run into a deadlock.</a:t>
            </a:r>
          </a:p>
          <a:p>
            <a:r>
              <a:rPr lang="en-US" smtClean="0"/>
              <a:t>There are, however, also disadvantages:</a:t>
            </a:r>
          </a:p>
          <a:p>
            <a:pPr lvl="1"/>
            <a:r>
              <a:rPr lang="en-US" smtClean="0"/>
              <a:t>The sender does not know whether or not the receiver has actually received the message. Asynchronous delivery can therefore not reasonably be used together with unreliable  transport layer implementations.</a:t>
            </a:r>
          </a:p>
          <a:p>
            <a:pPr lvl="1"/>
            <a:r>
              <a:rPr lang="en-US" smtClean="0"/>
              <a:t>Additional overhead is required if the message order has to be maintained.</a:t>
            </a:r>
            <a:endParaRPr lang="en-GB"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GB" smtClean="0"/>
          </a:p>
        </p:txBody>
      </p:sp>
      <p:sp>
        <p:nvSpPr>
          <p:cNvPr id="93187" name="Rectangle 3"/>
          <p:cNvSpPr>
            <a:spLocks noGrp="1" noRot="1" noChangeAspect="1" noChangeArrowheads="1" noTextEdit="1"/>
          </p:cNvSpPr>
          <p:nvPr>
            <p:ph type="sldImg"/>
          </p:nvPr>
        </p:nvSpPr>
        <p:spPr>
          <a:ln cap="flat"/>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The client/server model underlies almost every distributed system. Hence it is important to understand the principles of client/server communication. </a:t>
            </a:r>
          </a:p>
          <a:p>
            <a:r>
              <a:rPr lang="en-US" smtClean="0"/>
              <a:t>In this second part, we are going to use the knowledge about communication primitives that we just acquired to explain the principles of client/server communication.</a:t>
            </a:r>
          </a:p>
          <a:p>
            <a:r>
              <a:rPr lang="en-US" smtClean="0"/>
              <a:t>In client/server communication many things can go wrong and a good client/server communication protocol takes this into account and delivers reliable results even in the presence of failures. We are going to discuss different degrees of </a:t>
            </a:r>
            <a:r>
              <a:rPr lang="en-US" i="1" smtClean="0"/>
              <a:t>quality of service</a:t>
            </a:r>
            <a:r>
              <a:rPr lang="en-US" smtClean="0"/>
              <a:t>. as a basis for the discussion of three client server protocols.</a:t>
            </a:r>
          </a:p>
          <a:p>
            <a:r>
              <a:rPr lang="en-US" smtClean="0"/>
              <a:t>The simplest of these protocols is the request protocol, which only achieves a limited quality and cannot generally be applied.</a:t>
            </a:r>
          </a:p>
          <a:p>
            <a:r>
              <a:rPr lang="en-US" smtClean="0"/>
              <a:t>The most important protocol is the request/reply protocol. It delivers either the result of a service execution or a failure to the client.</a:t>
            </a:r>
          </a:p>
          <a:p>
            <a:r>
              <a:rPr lang="en-US" smtClean="0"/>
              <a:t>An optimisation is the request/reply/acknowledgement protocol.</a:t>
            </a:r>
          </a:p>
        </p:txBody>
      </p:sp>
      <p:sp>
        <p:nvSpPr>
          <p:cNvPr id="95235" name="Rectangle 3"/>
          <p:cNvSpPr>
            <a:spLocks noGrp="1" noRot="1" noChangeAspect="1" noChangeArrowheads="1" noTextEdit="1"/>
          </p:cNvSpPr>
          <p:nvPr>
            <p:ph type="sldImg"/>
          </p:nvPr>
        </p:nvSpPr>
        <p:spPr>
          <a:ln cap="flat"/>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i="1" dirty="0" smtClean="0"/>
              <a:t>Exactly once:</a:t>
            </a:r>
            <a:r>
              <a:rPr lang="en-US" dirty="0" smtClean="0"/>
              <a:t> This is the ideal situation, where a service request is handled in the same way as a local procedure call in an imperative  programming language. The service is executed once and only once. It is, however, very difficult and expensive to achieve.</a:t>
            </a:r>
          </a:p>
          <a:p>
            <a:r>
              <a:rPr lang="en-US" i="1" dirty="0" smtClean="0"/>
              <a:t>At most once:</a:t>
            </a:r>
            <a:r>
              <a:rPr lang="en-US" dirty="0" smtClean="0"/>
              <a:t> The service request  may or may not be or have been executed. There will be no side effects from partial execution. If the service is not executed the client is being informed of the failure.</a:t>
            </a:r>
          </a:p>
          <a:p>
            <a:r>
              <a:rPr lang="en-US" i="1" dirty="0" smtClean="0"/>
              <a:t>At least once:</a:t>
            </a:r>
            <a:r>
              <a:rPr lang="en-US" dirty="0" smtClean="0"/>
              <a:t> The call may be once or more than one time. This quality of service can only be reasonably applied if the service does not update its internal memory.</a:t>
            </a:r>
          </a:p>
          <a:p>
            <a:r>
              <a:rPr lang="en-US" i="1" dirty="0" smtClean="0"/>
              <a:t>Maybe:</a:t>
            </a:r>
            <a:r>
              <a:rPr lang="en-US" dirty="0" smtClean="0"/>
              <a:t> It is neither guaranteed that the service has been executed nor is the client informed of failure occurrences should there be any. </a:t>
            </a:r>
          </a:p>
        </p:txBody>
      </p:sp>
      <p:sp>
        <p:nvSpPr>
          <p:cNvPr id="96259" name="Rectangle 3"/>
          <p:cNvSpPr>
            <a:spLocks noGrp="1" noRot="1" noChangeAspect="1" noChangeArrowheads="1" noTextEdit="1"/>
          </p:cNvSpPr>
          <p:nvPr>
            <p:ph type="sldImg"/>
          </p:nvPr>
        </p:nvSpPr>
        <p:spPr>
          <a:ln cap="flat"/>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Under the circumstances given above, the computation of the client is independent from the execution of the service on the server.</a:t>
            </a:r>
          </a:p>
          <a:p>
            <a:r>
              <a:rPr lang="en-US" smtClean="0"/>
              <a:t>If the client can cope with the ´</a:t>
            </a:r>
            <a:r>
              <a:rPr lang="en-US" i="1" smtClean="0"/>
              <a:t>maybe</a:t>
            </a:r>
            <a:r>
              <a:rPr lang="en-US" smtClean="0"/>
              <a:t> ´ quality of service, i.e. the client does not have to be aware whether or not the server has actually successfully executed the service, the client may not want to wait for the server to finish the service.</a:t>
            </a:r>
          </a:p>
          <a:p>
            <a:r>
              <a:rPr lang="en-US" smtClean="0"/>
              <a:t>Note, that the client will get to know whether the server has received the execution request due to the acknowledgement that is implicitly sent by the transport layer or the session layer.</a:t>
            </a:r>
          </a:p>
          <a:p>
            <a:r>
              <a:rPr lang="en-US" smtClean="0"/>
              <a:t>The advantages are that </a:t>
            </a:r>
          </a:p>
          <a:p>
            <a:pPr lvl="1"/>
            <a:r>
              <a:rPr lang="en-US" smtClean="0"/>
              <a:t>there is only one message involved thus the network is not unnecessarily overloaded and</a:t>
            </a:r>
          </a:p>
          <a:p>
            <a:pPr lvl="1"/>
            <a:r>
              <a:rPr lang="en-US" smtClean="0"/>
              <a:t>The client can continue execution as soon as the transport layer or session layer acknowledgement of message delivery has been returned. Hence concurrency between client and server is increased.</a:t>
            </a:r>
          </a:p>
          <a:p>
            <a:r>
              <a:rPr lang="en-US" smtClean="0"/>
              <a:t>This protocol, however, is unsuitable if the service has to return data or the client has to know what happened to the service execution. In these cases, the RR protocol has to be used... </a:t>
            </a:r>
          </a:p>
        </p:txBody>
      </p:sp>
      <p:sp>
        <p:nvSpPr>
          <p:cNvPr id="97283"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101600" indent="-101600"/>
            <a:r>
              <a:rPr lang="en-US" smtClean="0"/>
              <a:t>The overall question of this session’s module can be decomposed as follows:</a:t>
            </a:r>
          </a:p>
          <a:p>
            <a:pPr lvl="1"/>
            <a:r>
              <a:rPr lang="en-US" i="1" smtClean="0"/>
              <a:t>What communication primitives are needed to implement service invocations?</a:t>
            </a:r>
            <a:r>
              <a:rPr lang="en-US" smtClean="0"/>
              <a:t> </a:t>
            </a:r>
          </a:p>
          <a:p>
            <a:pPr lvl="1">
              <a:buFontTx/>
              <a:buNone/>
            </a:pPr>
            <a:r>
              <a:rPr lang="en-US" smtClean="0"/>
              <a:t>	We are going to review the ISO/OSI reference model and implementations of its layers in UNIX networks to find out about the support that we get for the implementation of service requests. </a:t>
            </a:r>
          </a:p>
          <a:p>
            <a:pPr lvl="1"/>
            <a:r>
              <a:rPr lang="en-US" i="1" smtClean="0"/>
              <a:t>How are these primitives used to implement client/server communication?</a:t>
            </a:r>
          </a:p>
          <a:p>
            <a:pPr lvl="1">
              <a:buFontTx/>
              <a:buNone/>
            </a:pPr>
            <a:r>
              <a:rPr lang="en-US" smtClean="0"/>
              <a:t>	We are going to explain different qualities of service for a client/server communication and discuss three protocols that achieve different levels of quality. </a:t>
            </a:r>
          </a:p>
          <a:p>
            <a:pPr lvl="1"/>
            <a:r>
              <a:rPr lang="en-US" i="1" smtClean="0"/>
              <a:t>How can group communication primitives be achieved?</a:t>
            </a:r>
          </a:p>
          <a:p>
            <a:pPr lvl="1">
              <a:buFontTx/>
              <a:buNone/>
            </a:pPr>
            <a:r>
              <a:rPr lang="en-US" smtClean="0"/>
              <a:t>	An client/server communication is still a fairly simple primitive that allows two parties to communicate. In distributed systems, however, often multiple parties have to communicate with each other. We shall in the third part of this session consider group communication, different levels of quality and their implementation on the basis of client/server communication.</a:t>
            </a:r>
          </a:p>
        </p:txBody>
      </p:sp>
      <p:sp>
        <p:nvSpPr>
          <p:cNvPr id="61443" name="Rectangle 3"/>
          <p:cNvSpPr>
            <a:spLocks noGrp="1" noRot="1" noChangeAspect="1" noChangeArrowheads="1" noTextEdit="1"/>
          </p:cNvSpPr>
          <p:nvPr>
            <p:ph type="sldImg"/>
          </p:nvPr>
        </p:nvSpPr>
        <p:spPr>
          <a:ln cap="flat"/>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Both messages are sent synchronously.</a:t>
            </a:r>
          </a:p>
          <a:p>
            <a:r>
              <a:rPr lang="en-US" smtClean="0"/>
              <a:t>Service  parameters (</a:t>
            </a:r>
            <a:r>
              <a:rPr lang="en-US" sz="1000" smtClean="0">
                <a:latin typeface="Courier New" charset="0"/>
              </a:rPr>
              <a:t>in </a:t>
            </a:r>
            <a:r>
              <a:rPr lang="en-US" smtClean="0"/>
              <a:t>and </a:t>
            </a:r>
            <a:r>
              <a:rPr lang="en-US" sz="1000" smtClean="0">
                <a:latin typeface="Courier New" charset="0"/>
              </a:rPr>
              <a:t>inout</a:t>
            </a:r>
            <a:r>
              <a:rPr lang="en-US" smtClean="0"/>
              <a:t>) are marshalled and sent as part of the request message.</a:t>
            </a:r>
          </a:p>
          <a:p>
            <a:r>
              <a:rPr lang="en-US" smtClean="0"/>
              <a:t>Service results (return values, </a:t>
            </a:r>
            <a:r>
              <a:rPr lang="en-US" sz="1000" smtClean="0">
                <a:latin typeface="Courier New" charset="0"/>
              </a:rPr>
              <a:t>out </a:t>
            </a:r>
            <a:r>
              <a:rPr lang="en-US" smtClean="0"/>
              <a:t>and </a:t>
            </a:r>
            <a:r>
              <a:rPr lang="en-US" sz="1000" smtClean="0">
                <a:latin typeface="Courier New" charset="0"/>
              </a:rPr>
              <a:t>inout </a:t>
            </a:r>
            <a:r>
              <a:rPr lang="en-US" smtClean="0"/>
              <a:t>parameters) are marshalled and sent together with the reply message.</a:t>
            </a:r>
          </a:p>
          <a:p>
            <a:r>
              <a:rPr lang="en-US" smtClean="0"/>
              <a:t>On the client side </a:t>
            </a:r>
            <a:r>
              <a:rPr lang="en-US" sz="1000" smtClean="0">
                <a:latin typeface="Courier New" charset="0"/>
              </a:rPr>
              <a:t>receive</a:t>
            </a:r>
            <a:r>
              <a:rPr lang="en-US" smtClean="0"/>
              <a:t> is invoked immediately after the </a:t>
            </a:r>
            <a:r>
              <a:rPr lang="en-US" sz="1000" smtClean="0">
                <a:latin typeface="Courier New" charset="0"/>
              </a:rPr>
              <a:t>send </a:t>
            </a:r>
            <a:r>
              <a:rPr lang="en-US" smtClean="0"/>
              <a:t>operation has been completed. </a:t>
            </a:r>
          </a:p>
          <a:p>
            <a:r>
              <a:rPr lang="en-US" smtClean="0"/>
              <a:t>The client can reasonably assume that the service has successfully been completed when the it receives the reply message. </a:t>
            </a:r>
          </a:p>
          <a:p>
            <a:r>
              <a:rPr lang="en-US" smtClean="0"/>
              <a:t>If the reply message is not received after a certain period of time this can have many reasons:</a:t>
            </a:r>
          </a:p>
          <a:p>
            <a:pPr lvl="1"/>
            <a:r>
              <a:rPr lang="en-US" smtClean="0"/>
              <a:t>the server has not finished the execution yet.</a:t>
            </a:r>
          </a:p>
          <a:p>
            <a:pPr lvl="1"/>
            <a:r>
              <a:rPr lang="en-US" smtClean="0"/>
              <a:t>the reply message has been lost.</a:t>
            </a:r>
          </a:p>
          <a:p>
            <a:r>
              <a:rPr lang="en-US" smtClean="0"/>
              <a:t>Servers therefore keep a history of reply messages and clients may resend the request and the server then resends the reply.</a:t>
            </a:r>
          </a:p>
        </p:txBody>
      </p:sp>
      <p:sp>
        <p:nvSpPr>
          <p:cNvPr id="98307" name="Rectangle 3"/>
          <p:cNvSpPr>
            <a:spLocks noGrp="1" noRot="1" noChangeAspect="1" noChangeArrowheads="1" noTextEdit="1"/>
          </p:cNvSpPr>
          <p:nvPr>
            <p:ph type="sldImg"/>
          </p:nvPr>
        </p:nvSpPr>
        <p:spPr>
          <a:ln cap="flat"/>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26"/>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Depending on the amount of client/server communication cycles, the maintenance of a history may involve a serious overhead.</a:t>
            </a:r>
          </a:p>
          <a:p>
            <a:r>
              <a:rPr lang="en-US" smtClean="0"/>
              <a:t>The RRA protocol is designed to limit this overhead. </a:t>
            </a:r>
          </a:p>
          <a:p>
            <a:r>
              <a:rPr lang="en-US" smtClean="0"/>
              <a:t>RRA adds to RR an additional acknowledgement message which is sent by the client as soon as a reply has been received. </a:t>
            </a:r>
          </a:p>
          <a:p>
            <a:r>
              <a:rPr lang="en-US" smtClean="0"/>
              <a:t>The receipt of an acknowledgement message enables the server to dump the reply message of that communication cycle.</a:t>
            </a:r>
          </a:p>
          <a:p>
            <a:r>
              <a:rPr lang="en-US" smtClean="0"/>
              <a:t>The acknowledgement messages carry an order number and the receipt of an acknowledgement in fact represents the fact that all previous replies have been received. It is therefore not required to send the acknowledgement synchronously, as the loss of an acknowledgement message only temporarily leads to additional storage requirements at the server.</a:t>
            </a:r>
          </a:p>
        </p:txBody>
      </p:sp>
      <p:sp>
        <p:nvSpPr>
          <p:cNvPr id="99331" name="Rectangle 1027"/>
          <p:cNvSpPr>
            <a:spLocks noGrp="1" noRot="1" noChangeAspect="1" noChangeArrowheads="1" noTextEdit="1"/>
          </p:cNvSpPr>
          <p:nvPr>
            <p:ph type="sldImg"/>
          </p:nvPr>
        </p:nvSpPr>
        <p:spPr>
          <a:ln cap="flat"/>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The communication pattern that we have seen so far was bi-lateral in the sense there were only two parties involved, client and server.</a:t>
            </a:r>
          </a:p>
          <a:p>
            <a:r>
              <a:rPr lang="en-US" smtClean="0"/>
              <a:t>Moreover, it was intimate as the client component always had to identify the server component. </a:t>
            </a:r>
          </a:p>
          <a:p>
            <a:r>
              <a:rPr lang="en-US" smtClean="0"/>
              <a:t>There are other forms of communication required in many distributed systems that can be summarised under the term </a:t>
            </a:r>
            <a:r>
              <a:rPr lang="en-US" i="1" smtClean="0"/>
              <a:t>group communication</a:t>
            </a:r>
            <a:r>
              <a:rPr lang="en-US" smtClean="0"/>
              <a:t>.</a:t>
            </a:r>
          </a:p>
          <a:p>
            <a:r>
              <a:rPr lang="en-US" smtClean="0"/>
              <a:t>As examples consider the following:</a:t>
            </a:r>
          </a:p>
          <a:p>
            <a:pPr lvl="1"/>
            <a:r>
              <a:rPr lang="en-US" smtClean="0"/>
              <a:t>In the CSCW group editor we discussed before, all other participants need to be notified of an update.</a:t>
            </a:r>
          </a:p>
          <a:p>
            <a:pPr lvl="1"/>
            <a:r>
              <a:rPr lang="en-US" smtClean="0"/>
              <a:t>A search engine can be implemented in a way that it sends queries to a group of components storing information and then privately communicates with those components who found a match for the query.</a:t>
            </a:r>
          </a:p>
          <a:p>
            <a:pPr lvl="1"/>
            <a:r>
              <a:rPr lang="en-US" smtClean="0"/>
              <a:t>The replication of a logical component to increase a system´s fault tolerance involves communication with all replica whenever a service is requested from the logical component.</a:t>
            </a:r>
          </a:p>
          <a:p>
            <a:r>
              <a:rPr lang="en-US" smtClean="0"/>
              <a:t>The communication required in all these examples can be characterised by the fact that they involve multiple components and that the sender does not necessarily know the identity of the receivers.</a:t>
            </a:r>
          </a:p>
          <a:p>
            <a:r>
              <a:rPr lang="en-US" b="1" smtClean="0"/>
              <a:t>D. Powell (Guest Ed.), "</a:t>
            </a:r>
            <a:r>
              <a:rPr lang="en-US" b="1" i="1" smtClean="0"/>
              <a:t>Group communication</a:t>
            </a:r>
            <a:r>
              <a:rPr lang="en-US" b="1" smtClean="0"/>
              <a:t>," Communications of the ACM, vol. 39, pp. 50--97, Apr. 1996</a:t>
            </a:r>
            <a:r>
              <a:rPr lang="en-US" smtClean="0"/>
              <a:t> </a:t>
            </a:r>
          </a:p>
        </p:txBody>
      </p:sp>
      <p:sp>
        <p:nvSpPr>
          <p:cNvPr id="100355" name="Rectangle 3"/>
          <p:cNvSpPr>
            <a:spLocks noGrp="1" noRot="1" noChangeAspect="1" noChangeArrowheads="1" noTextEdit="1"/>
          </p:cNvSpPr>
          <p:nvPr>
            <p:ph type="sldImg"/>
          </p:nvPr>
        </p:nvSpPr>
        <p:spPr>
          <a:ln cap="flat"/>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We distinguish two different forms of group communication: broadcasts and multicasts.</a:t>
            </a:r>
          </a:p>
          <a:p>
            <a:r>
              <a:rPr lang="en-US" smtClean="0"/>
              <a:t>With a </a:t>
            </a:r>
            <a:r>
              <a:rPr lang="en-US" i="1" smtClean="0"/>
              <a:t>broadcast</a:t>
            </a:r>
            <a:r>
              <a:rPr lang="en-US" smtClean="0"/>
              <a:t> a sender sends a message to every component of a network (who is listening to it).This is comparable to a radio station that broadcasts a programme to everybody and (from a technical point of view) not care who is receiving it.</a:t>
            </a:r>
          </a:p>
          <a:p>
            <a:r>
              <a:rPr lang="en-US" smtClean="0"/>
              <a:t>With a </a:t>
            </a:r>
            <a:r>
              <a:rPr lang="en-US" i="1" smtClean="0"/>
              <a:t>multicast</a:t>
            </a:r>
            <a:r>
              <a:rPr lang="en-US" smtClean="0"/>
              <a:t> a sender sends a message to a particular subgroup of the overall components. </a:t>
            </a:r>
          </a:p>
          <a:p>
            <a:r>
              <a:rPr lang="en-US" smtClean="0"/>
              <a:t>There are different ways how this subgroup can be identified:</a:t>
            </a:r>
          </a:p>
          <a:p>
            <a:pPr lvl="1"/>
            <a:r>
              <a:rPr lang="en-US" smtClean="0"/>
              <a:t>Those components interested in receiving multicast messages may have registered their interest either with the sender or with an independent instance.</a:t>
            </a:r>
          </a:p>
          <a:p>
            <a:pPr lvl="1"/>
            <a:r>
              <a:rPr lang="en-US" smtClean="0"/>
              <a:t>The components may be identified by a predicate and only those components who satisfy the predicate will receive the message.</a:t>
            </a:r>
          </a:p>
        </p:txBody>
      </p:sp>
      <p:sp>
        <p:nvSpPr>
          <p:cNvPr id="101379" name="Rectangle 3"/>
          <p:cNvSpPr>
            <a:spLocks noGrp="1" noRot="1" noChangeAspect="1" noChangeArrowheads="1" noTextEdit="1"/>
          </p:cNvSpPr>
          <p:nvPr>
            <p:ph type="sldImg"/>
          </p:nvPr>
        </p:nvSpPr>
        <p:spPr>
          <a:ln cap="flat"/>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Different quality of services can be considered for both multicast and broadcast. </a:t>
            </a:r>
          </a:p>
          <a:p>
            <a:r>
              <a:rPr lang="en-US" smtClean="0"/>
              <a:t>The ideal service would reliably and immediately deliver the broadcast or multicast message from sender to the all the receivers.</a:t>
            </a:r>
          </a:p>
          <a:p>
            <a:r>
              <a:rPr lang="en-US" smtClean="0"/>
              <a:t>The immediate delivery, however, is not possible in a world where transport takes time. The optimal quality of service that we can reasonably expect, therefore can only reliably deliver the message at the same time to all receivers.</a:t>
            </a:r>
          </a:p>
        </p:txBody>
      </p:sp>
      <p:sp>
        <p:nvSpPr>
          <p:cNvPr id="102403" name="Rectangle 3"/>
          <p:cNvSpPr>
            <a:spLocks noGrp="1" noRot="1" noChangeAspect="1" noChangeArrowheads="1" noTextEdit="1"/>
          </p:cNvSpPr>
          <p:nvPr>
            <p:ph type="sldImg"/>
          </p:nvPr>
        </p:nvSpPr>
        <p:spPr>
          <a:ln cap="flat"/>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If no explicit measures are taken, the quality of service that is achieved just by sending messages back and forth is much lower:</a:t>
            </a:r>
          </a:p>
          <a:p>
            <a:pPr lvl="1"/>
            <a:r>
              <a:rPr lang="en-US" smtClean="0"/>
              <a:t>It will lead to situations where different receivers receive the message at different times and</a:t>
            </a:r>
          </a:p>
          <a:p>
            <a:pPr lvl="1"/>
            <a:r>
              <a:rPr lang="en-US" smtClean="0"/>
              <a:t>Messages may even be delivered to only a subset of the intended receivers.</a:t>
            </a:r>
          </a:p>
        </p:txBody>
      </p:sp>
      <p:sp>
        <p:nvSpPr>
          <p:cNvPr id="103427" name="Rectangle 3"/>
          <p:cNvSpPr>
            <a:spLocks noGrp="1" noRot="1" noChangeAspect="1" noChangeArrowheads="1" noTextEdit="1"/>
          </p:cNvSpPr>
          <p:nvPr>
            <p:ph type="sldImg"/>
          </p:nvPr>
        </p:nvSpPr>
        <p:spPr>
          <a:ln cap="flat"/>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It is very hard to deliver a reliable broadcast/multicast and it is therefore costly in terms of development and also in the performance that can be achieved.</a:t>
            </a:r>
          </a:p>
          <a:p>
            <a:r>
              <a:rPr lang="en-US" smtClean="0"/>
              <a:t>Therefore different degrees for the quality of service have been identified and it is up to the designer of a distributed system to choose an appropriate degree for a particular group communication problem.</a:t>
            </a:r>
          </a:p>
          <a:p>
            <a:pPr lvl="1"/>
            <a:r>
              <a:rPr lang="en-US" smtClean="0"/>
              <a:t>Best effort is the lowest of these degrees. No explicit measure are taken to guarantee a certain quality.</a:t>
            </a:r>
          </a:p>
          <a:p>
            <a:pPr lvl="1"/>
            <a:r>
              <a:rPr lang="en-US" smtClean="0"/>
              <a:t>K-reliability is a guarantee that at least k messages are going to be delivered to their recipients.</a:t>
            </a:r>
          </a:p>
          <a:p>
            <a:pPr lvl="1"/>
            <a:r>
              <a:rPr lang="en-US" smtClean="0"/>
              <a:t>Totally-ordered delivery refers to the fact that messages of one communication cycle are not overtaken by a later cycle.</a:t>
            </a:r>
          </a:p>
          <a:p>
            <a:pPr lvl="1"/>
            <a:r>
              <a:rPr lang="en-US" smtClean="0"/>
              <a:t>Atomicity denotes the fact that either messages are delivered to all recipients or to none at all.</a:t>
            </a:r>
          </a:p>
          <a:p>
            <a:r>
              <a:rPr lang="en-US" smtClean="0"/>
              <a:t>Higher levels of quality are in general hard and expensive to achieve. They may also not needed in all application areas.</a:t>
            </a:r>
          </a:p>
          <a:p>
            <a:r>
              <a:rPr lang="en-US" smtClean="0"/>
              <a:t>You should therefore carefully choose the quality of service that you need for a particular group communication problem in a distributed system. You should then be prepared to pay the price for it.</a:t>
            </a:r>
          </a:p>
        </p:txBody>
      </p:sp>
      <p:sp>
        <p:nvSpPr>
          <p:cNvPr id="104451" name="Rectangle 3"/>
          <p:cNvSpPr>
            <a:spLocks noGrp="1" noRot="1" noChangeAspect="1" noChangeArrowheads="1" noTextEdit="1"/>
          </p:cNvSpPr>
          <p:nvPr>
            <p:ph type="sldImg"/>
          </p:nvPr>
        </p:nvSpPr>
        <p:spPr>
          <a:ln cap="flat"/>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Read Chapter 4 of [CDK94].</a:t>
            </a:r>
          </a:p>
          <a:p>
            <a:r>
              <a:rPr lang="en-US" smtClean="0"/>
              <a:t>Read OMG Documentation about Event Management http://www.omg.org/CORBA/</a:t>
            </a:r>
          </a:p>
          <a:p>
            <a:r>
              <a:rPr lang="en-US" smtClean="0"/>
              <a:t>http://www.omg.org/technology/documents/CORBAservices_spec_catalog.htm</a:t>
            </a:r>
          </a:p>
          <a:p>
            <a:r>
              <a:rPr lang="en-US" smtClean="0"/>
              <a:t>http://www.soi.city.ac.uk/~ad225/crs/ds/CORBA/eventservices.IDL</a:t>
            </a:r>
          </a:p>
          <a:p>
            <a:r>
              <a:rPr lang="en-US" smtClean="0"/>
              <a:t>http://www.soi.city.ac.uk/~ad225/crs/ds/CORBA/eventservices.pdf</a:t>
            </a:r>
          </a:p>
        </p:txBody>
      </p:sp>
      <p:sp>
        <p:nvSpPr>
          <p:cNvPr id="105475" name="Rectangle 3"/>
          <p:cNvSpPr>
            <a:spLocks noGrp="1" noRot="1" noChangeAspect="1" noChangeArrowheads="1" noTextEdit="1"/>
          </p:cNvSpPr>
          <p:nvPr>
            <p:ph type="sldImg"/>
          </p:nvPr>
        </p:nvSpPr>
        <p:spPr>
          <a:ln cap="flat"/>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a:lnSpc>
                <a:spcPct val="90000"/>
              </a:lnSpc>
            </a:pPr>
            <a:r>
              <a:rPr lang="en-US" sz="1000" smtClean="0"/>
              <a:t>The header fields are discussed below:</a:t>
            </a:r>
          </a:p>
          <a:p>
            <a:pPr>
              <a:lnSpc>
                <a:spcPct val="90000"/>
              </a:lnSpc>
            </a:pPr>
            <a:r>
              <a:rPr lang="en-US" sz="1000" b="1" smtClean="0"/>
              <a:t>Version</a:t>
            </a:r>
            <a:r>
              <a:rPr lang="en-US" sz="1000" smtClean="0"/>
              <a:t> (always set to the value 4, which is the current version of IP) </a:t>
            </a:r>
          </a:p>
          <a:p>
            <a:pPr>
              <a:lnSpc>
                <a:spcPct val="90000"/>
              </a:lnSpc>
            </a:pPr>
            <a:r>
              <a:rPr lang="en-US" sz="1000" b="1" smtClean="0"/>
              <a:t>IP Header Length</a:t>
            </a:r>
            <a:r>
              <a:rPr lang="en-US" sz="1000" smtClean="0"/>
              <a:t> (number of 32 -bit words forming the header, usually five) </a:t>
            </a:r>
          </a:p>
          <a:p>
            <a:pPr>
              <a:lnSpc>
                <a:spcPct val="90000"/>
              </a:lnSpc>
            </a:pPr>
            <a:r>
              <a:rPr lang="en-US" sz="1000" b="1" smtClean="0"/>
              <a:t>Type of Service</a:t>
            </a:r>
            <a:r>
              <a:rPr lang="en-US" sz="1000" smtClean="0"/>
              <a:t>, now known as</a:t>
            </a:r>
            <a:r>
              <a:rPr lang="en-US" sz="1000" b="1" smtClean="0"/>
              <a:t> Differentiated Services Code Point (DSCP) </a:t>
            </a:r>
            <a:r>
              <a:rPr lang="en-US" sz="1000" smtClean="0"/>
              <a:t>(usually set to 0, but may indicate particular Quality of Service needs from the network, the DSCP defines one of a set of class of service) </a:t>
            </a:r>
          </a:p>
          <a:p>
            <a:pPr>
              <a:lnSpc>
                <a:spcPct val="90000"/>
              </a:lnSpc>
            </a:pPr>
            <a:r>
              <a:rPr lang="en-US" sz="1000" b="1" smtClean="0"/>
              <a:t>Size of Datagram</a:t>
            </a:r>
            <a:r>
              <a:rPr lang="en-US" sz="1000" smtClean="0"/>
              <a:t> (in bytes, this is the combined length of the header and the data) </a:t>
            </a:r>
          </a:p>
          <a:p>
            <a:pPr>
              <a:lnSpc>
                <a:spcPct val="90000"/>
              </a:lnSpc>
            </a:pPr>
            <a:r>
              <a:rPr lang="en-US" sz="1000" b="1" smtClean="0"/>
              <a:t>Identification</a:t>
            </a:r>
            <a:r>
              <a:rPr lang="en-US" sz="1000" smtClean="0"/>
              <a:t> ( 16-bit number which together with the source address uniquely identifies this packet - used during reassembly of </a:t>
            </a:r>
            <a:r>
              <a:rPr lang="en-US" sz="1000" smtClean="0">
                <a:hlinkClick r:id="rId3"/>
              </a:rPr>
              <a:t>fragmented</a:t>
            </a:r>
            <a:r>
              <a:rPr lang="en-US" sz="1000" smtClean="0"/>
              <a:t> datagrams) </a:t>
            </a:r>
          </a:p>
          <a:p>
            <a:pPr>
              <a:lnSpc>
                <a:spcPct val="90000"/>
              </a:lnSpc>
            </a:pPr>
            <a:r>
              <a:rPr lang="en-US" sz="1000" b="1" smtClean="0"/>
              <a:t>Flags</a:t>
            </a:r>
            <a:r>
              <a:rPr lang="en-US" sz="1000" smtClean="0"/>
              <a:t> (a sequence of three flags (one of the 4 bits is unused) used to control whether </a:t>
            </a:r>
            <a:r>
              <a:rPr lang="en-US" sz="1000" smtClean="0">
                <a:hlinkClick r:id="rId4"/>
              </a:rPr>
              <a:t>routers</a:t>
            </a:r>
            <a:r>
              <a:rPr lang="en-US" sz="1000" smtClean="0"/>
              <a:t> are allowed to </a:t>
            </a:r>
            <a:r>
              <a:rPr lang="en-US" sz="1000" smtClean="0">
                <a:hlinkClick r:id="rId3"/>
              </a:rPr>
              <a:t>fragment</a:t>
            </a:r>
            <a:r>
              <a:rPr lang="en-US" sz="1000" smtClean="0"/>
              <a:t> a packet (i.e. the </a:t>
            </a:r>
            <a:r>
              <a:rPr lang="en-US" sz="1000" smtClean="0">
                <a:hlinkClick r:id="rId5"/>
              </a:rPr>
              <a:t>Don't Fragment, DF</a:t>
            </a:r>
            <a:r>
              <a:rPr lang="en-US" sz="1000" smtClean="0"/>
              <a:t>, flag), and to indicate the parts of a packet to the receiver) </a:t>
            </a:r>
          </a:p>
          <a:p>
            <a:pPr>
              <a:lnSpc>
                <a:spcPct val="90000"/>
              </a:lnSpc>
            </a:pPr>
            <a:r>
              <a:rPr lang="en-US" sz="1000" b="1" smtClean="0"/>
              <a:t>Fragmentation Offset</a:t>
            </a:r>
            <a:r>
              <a:rPr lang="en-US" sz="1000" smtClean="0"/>
              <a:t> (a byte count from the start of the original sent packet, set by any router which performs </a:t>
            </a:r>
            <a:r>
              <a:rPr lang="en-US" sz="1000" smtClean="0">
                <a:hlinkClick r:id="rId3"/>
              </a:rPr>
              <a:t>IP router fragmentation</a:t>
            </a:r>
            <a:r>
              <a:rPr lang="en-US" sz="1000" smtClean="0"/>
              <a:t>) </a:t>
            </a:r>
          </a:p>
          <a:p>
            <a:pPr>
              <a:lnSpc>
                <a:spcPct val="90000"/>
              </a:lnSpc>
            </a:pPr>
            <a:r>
              <a:rPr lang="en-US" sz="1000" b="1" smtClean="0"/>
              <a:t>Time To Live</a:t>
            </a:r>
            <a:r>
              <a:rPr lang="en-US" sz="1000" smtClean="0"/>
              <a:t> (Number of hops /links which the packet may be routed over, decremented by most </a:t>
            </a:r>
            <a:r>
              <a:rPr lang="en-US" sz="1000" smtClean="0">
                <a:hlinkClick r:id="rId4"/>
              </a:rPr>
              <a:t>routers</a:t>
            </a:r>
            <a:r>
              <a:rPr lang="en-US" sz="1000" smtClean="0"/>
              <a:t> - used to prevent accidental routing loops) </a:t>
            </a:r>
          </a:p>
          <a:p>
            <a:pPr>
              <a:lnSpc>
                <a:spcPct val="90000"/>
              </a:lnSpc>
            </a:pPr>
            <a:r>
              <a:rPr lang="en-US" sz="1000" b="1" smtClean="0"/>
              <a:t>Protocol</a:t>
            </a:r>
            <a:r>
              <a:rPr lang="en-US" sz="1000" smtClean="0"/>
              <a:t> (</a:t>
            </a:r>
            <a:r>
              <a:rPr lang="en-US" sz="1000" smtClean="0">
                <a:hlinkClick r:id="rId6"/>
              </a:rPr>
              <a:t>Service Access Point (SAP)</a:t>
            </a:r>
            <a:r>
              <a:rPr lang="en-US" sz="1000" smtClean="0"/>
              <a:t> which indicates the type of transport packet being carried (e.g. 1 = </a:t>
            </a:r>
            <a:r>
              <a:rPr lang="en-US" sz="1000" smtClean="0">
                <a:hlinkClick r:id="rId7"/>
              </a:rPr>
              <a:t>ICMP</a:t>
            </a:r>
            <a:r>
              <a:rPr lang="en-US" sz="1000" smtClean="0"/>
              <a:t>; 2= IGMP; 6 = </a:t>
            </a:r>
            <a:r>
              <a:rPr lang="en-US" sz="1000" smtClean="0">
                <a:hlinkClick r:id="rId8"/>
              </a:rPr>
              <a:t>TCP</a:t>
            </a:r>
            <a:r>
              <a:rPr lang="en-US" sz="1000" smtClean="0"/>
              <a:t>; 17= </a:t>
            </a:r>
            <a:r>
              <a:rPr lang="en-US" sz="1000" smtClean="0">
                <a:hlinkClick r:id="rId9"/>
              </a:rPr>
              <a:t>UDP</a:t>
            </a:r>
            <a:r>
              <a:rPr lang="en-US" sz="1000" smtClean="0"/>
              <a:t>). </a:t>
            </a:r>
          </a:p>
          <a:p>
            <a:pPr>
              <a:lnSpc>
                <a:spcPct val="90000"/>
              </a:lnSpc>
            </a:pPr>
            <a:r>
              <a:rPr lang="en-US" sz="1000" b="1" smtClean="0"/>
              <a:t>Header Checksum</a:t>
            </a:r>
            <a:r>
              <a:rPr lang="en-US" sz="1000" smtClean="0"/>
              <a:t> (A </a:t>
            </a:r>
            <a:r>
              <a:rPr lang="en-US" sz="1000" smtClean="0">
                <a:hlinkClick r:id="rId10"/>
              </a:rPr>
              <a:t>1's complement checksum</a:t>
            </a:r>
            <a:r>
              <a:rPr lang="en-US" sz="1000" smtClean="0"/>
              <a:t> inserted by the sender and updated whenever the packet header is modified by a </a:t>
            </a:r>
            <a:r>
              <a:rPr lang="en-US" sz="1000" smtClean="0">
                <a:hlinkClick r:id="rId4"/>
              </a:rPr>
              <a:t>router</a:t>
            </a:r>
            <a:r>
              <a:rPr lang="en-US" sz="1000" smtClean="0"/>
              <a:t> - Used to detect processing errors introduced into the packet inside a </a:t>
            </a:r>
            <a:r>
              <a:rPr lang="en-US" sz="1000" smtClean="0">
                <a:hlinkClick r:id="rId4"/>
              </a:rPr>
              <a:t>router</a:t>
            </a:r>
            <a:r>
              <a:rPr lang="en-US" sz="1000" smtClean="0"/>
              <a:t> or </a:t>
            </a:r>
            <a:r>
              <a:rPr lang="en-US" sz="1000" smtClean="0">
                <a:hlinkClick r:id="rId11"/>
              </a:rPr>
              <a:t>bridge</a:t>
            </a:r>
            <a:r>
              <a:rPr lang="en-US" sz="1000" smtClean="0"/>
              <a:t> where the packet is not protected by a link layer </a:t>
            </a:r>
            <a:r>
              <a:rPr lang="en-US" sz="1000" smtClean="0">
                <a:hlinkClick r:id="rId12"/>
              </a:rPr>
              <a:t>cyclic redundancy check</a:t>
            </a:r>
            <a:r>
              <a:rPr lang="en-US" sz="1000" smtClean="0"/>
              <a:t>. Packets with an invalid checksum are discarded by all nodes in an IP network) </a:t>
            </a:r>
          </a:p>
          <a:p>
            <a:pPr>
              <a:lnSpc>
                <a:spcPct val="90000"/>
              </a:lnSpc>
            </a:pPr>
            <a:r>
              <a:rPr lang="en-US" sz="1000" b="1" smtClean="0"/>
              <a:t>Source Address</a:t>
            </a:r>
            <a:r>
              <a:rPr lang="en-US" sz="1000" smtClean="0"/>
              <a:t> (the </a:t>
            </a:r>
            <a:r>
              <a:rPr lang="en-US" sz="1000" smtClean="0">
                <a:hlinkClick r:id="rId13"/>
              </a:rPr>
              <a:t>IP address</a:t>
            </a:r>
            <a:r>
              <a:rPr lang="en-US" sz="1000" smtClean="0"/>
              <a:t> of the original sender of the packet) </a:t>
            </a:r>
          </a:p>
          <a:p>
            <a:pPr>
              <a:lnSpc>
                <a:spcPct val="90000"/>
              </a:lnSpc>
            </a:pPr>
            <a:r>
              <a:rPr lang="en-US" sz="1000" b="1" smtClean="0"/>
              <a:t>Destination Address</a:t>
            </a:r>
            <a:r>
              <a:rPr lang="en-US" sz="1000" smtClean="0"/>
              <a:t> (the </a:t>
            </a:r>
            <a:r>
              <a:rPr lang="en-US" sz="1000" smtClean="0">
                <a:hlinkClick r:id="rId13"/>
              </a:rPr>
              <a:t>IP address</a:t>
            </a:r>
            <a:r>
              <a:rPr lang="en-US" sz="1000" smtClean="0"/>
              <a:t> of the final destination of the packet) </a:t>
            </a:r>
          </a:p>
          <a:p>
            <a:pPr>
              <a:lnSpc>
                <a:spcPct val="90000"/>
              </a:lnSpc>
            </a:pPr>
            <a:r>
              <a:rPr lang="en-US" sz="1000" b="1" smtClean="0"/>
              <a:t>Options</a:t>
            </a:r>
            <a:r>
              <a:rPr lang="en-US" sz="1000" smtClean="0"/>
              <a:t> (not normally used, but when used the IP header length will be greater than five 32-bit words to indicate the size of the options field)</a:t>
            </a:r>
          </a:p>
          <a:p>
            <a:pPr>
              <a:lnSpc>
                <a:spcPct val="90000"/>
              </a:lnSpc>
            </a:pPr>
            <a:endParaRPr lang="en-US" sz="10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GB" dirty="0" smtClean="0"/>
              <a:t>An open </a:t>
            </a:r>
            <a:r>
              <a:rPr lang="en-GB" dirty="0" err="1" smtClean="0"/>
              <a:t>systen</a:t>
            </a:r>
            <a:r>
              <a:rPr lang="en-GB" dirty="0" smtClean="0"/>
              <a:t> is one that is prepared to communicate with any other open system using standards rules that govern format, contents, and meaning of the messages being sent and </a:t>
            </a:r>
            <a:r>
              <a:rPr lang="en-GB" dirty="0" err="1" smtClean="0"/>
              <a:t>recieved</a:t>
            </a:r>
            <a:endParaRPr lang="en-GB"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dirty="0" smtClean="0"/>
              <a:t>We assume familiarity of the audience with the ISO/OSI reference model, which was discussed in-depth in the data network module. To recall the basics:</a:t>
            </a:r>
          </a:p>
          <a:p>
            <a:pPr lvl="1"/>
            <a:r>
              <a:rPr lang="en-US" dirty="0" smtClean="0"/>
              <a:t>The application layer is concerned with distributed components and their interaction. CORBA objects and their interactions are one example. Remote procedure calls are another.</a:t>
            </a:r>
          </a:p>
          <a:p>
            <a:pPr lvl="1"/>
            <a:r>
              <a:rPr lang="en-US" dirty="0" smtClean="0"/>
              <a:t>The presentation layer has to resolve differences in information representation between distributed components. (Only needed for connection-oriented protocols)</a:t>
            </a:r>
          </a:p>
          <a:p>
            <a:pPr lvl="1"/>
            <a:r>
              <a:rPr lang="en-US" dirty="0" smtClean="0"/>
              <a:t>The session layer provides facilities to support and maintain associations between two or more distributed components.</a:t>
            </a:r>
          </a:p>
          <a:p>
            <a:pPr lvl="1"/>
            <a:r>
              <a:rPr lang="en-US" dirty="0" smtClean="0"/>
              <a:t>The transport layer connects two distributed components and isolates upper layers from concerns as to how reliable lower layers are.</a:t>
            </a:r>
          </a:p>
          <a:p>
            <a:pPr lvl="1"/>
            <a:r>
              <a:rPr lang="en-US" dirty="0" smtClean="0"/>
              <a:t>The network layer isolates the higher layers from routing and switching considerations. </a:t>
            </a:r>
          </a:p>
          <a:p>
            <a:pPr lvl="1"/>
            <a:r>
              <a:rPr lang="en-US" dirty="0" smtClean="0"/>
              <a:t>The data link layer maps the physical circuit (the cable) and converts it into a point-to-point link that appears relatively error-free.</a:t>
            </a:r>
          </a:p>
          <a:p>
            <a:pPr lvl="1"/>
            <a:r>
              <a:rPr lang="en-US" dirty="0" smtClean="0"/>
              <a:t>Physical layer is concerned with transmission of bits over a physical circuit.</a:t>
            </a:r>
          </a:p>
          <a:p>
            <a:r>
              <a:rPr lang="en-US" dirty="0" smtClean="0"/>
              <a:t>We are going review two layers of the model that are important for the implementation of service requests in general, and CORBA operation invocation requests in particular. </a:t>
            </a:r>
          </a:p>
        </p:txBody>
      </p:sp>
      <p:sp>
        <p:nvSpPr>
          <p:cNvPr id="6656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066800"/>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4191000" y="3429000"/>
            <a:ext cx="4267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C9BD54A1-677F-4DAA-AA4C-4242390F78BD}" type="datetime1">
              <a:rPr lang="en-US" smtClean="0"/>
              <a:t>1/31/2018</a:t>
            </a:fld>
            <a:endParaRPr lang="en-US"/>
          </a:p>
        </p:txBody>
      </p:sp>
      <p:sp>
        <p:nvSpPr>
          <p:cNvPr id="5" name="Footer Placeholder 4"/>
          <p:cNvSpPr>
            <a:spLocks noGrp="1"/>
          </p:cNvSpPr>
          <p:nvPr>
            <p:ph type="ftr" sz="quarter" idx="11"/>
          </p:nvPr>
        </p:nvSpPr>
        <p:spPr/>
        <p:txBody>
          <a:bodyPr/>
          <a:lstStyle/>
          <a:p>
            <a:r>
              <a:rPr lang="en-US" dirty="0" smtClean="0"/>
              <a:t>CSH3J3 – </a:t>
            </a:r>
            <a:r>
              <a:rPr lang="en-US" dirty="0" err="1" smtClean="0"/>
              <a:t>Sistem</a:t>
            </a:r>
            <a:r>
              <a:rPr lang="en-US" dirty="0" smtClean="0"/>
              <a:t> </a:t>
            </a:r>
            <a:r>
              <a:rPr lang="en-US" dirty="0" err="1" smtClean="0"/>
              <a:t>Paralel</a:t>
            </a:r>
            <a:r>
              <a:rPr lang="en-US" dirty="0" smtClean="0"/>
              <a:t> </a:t>
            </a:r>
            <a:r>
              <a:rPr lang="en-US" dirty="0" err="1" smtClean="0"/>
              <a:t>dan</a:t>
            </a:r>
            <a:r>
              <a:rPr lang="en-US" dirty="0" smtClean="0"/>
              <a:t> </a:t>
            </a:r>
            <a:r>
              <a:rPr lang="en-US" dirty="0" err="1" smtClean="0"/>
              <a:t>Terdistribusi</a:t>
            </a:r>
            <a:endParaRPr lang="en-US" dirty="0"/>
          </a:p>
        </p:txBody>
      </p:sp>
      <p:sp>
        <p:nvSpPr>
          <p:cNvPr id="6" name="Slide Number Placeholder 5"/>
          <p:cNvSpPr>
            <a:spLocks noGrp="1"/>
          </p:cNvSpPr>
          <p:nvPr>
            <p:ph type="sldNum" sz="quarter" idx="12"/>
          </p:nvPr>
        </p:nvSpPr>
        <p:spPr/>
        <p:txBody>
          <a:bodyPr/>
          <a:lstStyle/>
          <a:p>
            <a:fld id="{68A5523F-4C95-49F3-8F3F-2B05583CC12F}" type="slidenum">
              <a:rPr lang="en-US" smtClean="0"/>
              <a:t>‹#›</a:t>
            </a:fld>
            <a:endParaRPr lang="en-US"/>
          </a:p>
        </p:txBody>
      </p:sp>
      <p:pic>
        <p:nvPicPr>
          <p:cNvPr id="7" name="Picture 2"/>
          <p:cNvPicPr/>
          <p:nvPr userDrawn="1"/>
        </p:nvPicPr>
        <p:blipFill>
          <a:blip r:embed="rId2"/>
          <a:stretch/>
        </p:blipFill>
        <p:spPr>
          <a:xfrm>
            <a:off x="5589720" y="216720"/>
            <a:ext cx="3263400" cy="647280"/>
          </a:xfrm>
          <a:prstGeom prst="rect">
            <a:avLst/>
          </a:prstGeom>
          <a:ln>
            <a:noFill/>
          </a:ln>
        </p:spPr>
      </p:pic>
      <p:pic>
        <p:nvPicPr>
          <p:cNvPr id="8" name="Picture 2"/>
          <p:cNvPicPr/>
          <p:nvPr userDrawn="1"/>
        </p:nvPicPr>
        <p:blipFill>
          <a:blip r:embed="rId3"/>
          <a:srcRect r="17786" b="11856"/>
          <a:stretch/>
        </p:blipFill>
        <p:spPr>
          <a:xfrm>
            <a:off x="43560" y="3251520"/>
            <a:ext cx="3847320" cy="3093120"/>
          </a:xfrm>
          <a:prstGeom prst="rect">
            <a:avLst/>
          </a:prstGeom>
          <a:ln>
            <a:noFill/>
          </a:ln>
        </p:spPr>
      </p:pic>
    </p:spTree>
    <p:extLst>
      <p:ext uri="{BB962C8B-B14F-4D97-AF65-F5344CB8AC3E}">
        <p14:creationId xmlns:p14="http://schemas.microsoft.com/office/powerpoint/2010/main" val="7832262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D9A14C-3A4E-4538-96B8-6839086AD928}" type="datetime1">
              <a:rPr lang="en-US" smtClean="0"/>
              <a:t>1/31/2018</a:t>
            </a:fld>
            <a:endParaRPr lang="en-US"/>
          </a:p>
        </p:txBody>
      </p:sp>
      <p:sp>
        <p:nvSpPr>
          <p:cNvPr id="5" name="Footer Placeholder 4"/>
          <p:cNvSpPr>
            <a:spLocks noGrp="1"/>
          </p:cNvSpPr>
          <p:nvPr>
            <p:ph type="ftr" sz="quarter" idx="11"/>
          </p:nvPr>
        </p:nvSpPr>
        <p:spPr/>
        <p:txBody>
          <a:bodyPr/>
          <a:lstStyle/>
          <a:p>
            <a:r>
              <a:rPr lang="en-US" dirty="0" smtClean="0"/>
              <a:t>CSH3J3 – </a:t>
            </a:r>
            <a:r>
              <a:rPr lang="en-US" dirty="0" err="1" smtClean="0"/>
              <a:t>Sistem</a:t>
            </a:r>
            <a:r>
              <a:rPr lang="en-US" dirty="0" smtClean="0"/>
              <a:t> </a:t>
            </a:r>
            <a:r>
              <a:rPr lang="en-US" dirty="0" err="1" smtClean="0"/>
              <a:t>Paralel</a:t>
            </a:r>
            <a:r>
              <a:rPr lang="en-US" dirty="0" smtClean="0"/>
              <a:t> </a:t>
            </a:r>
            <a:r>
              <a:rPr lang="en-US" dirty="0" err="1" smtClean="0"/>
              <a:t>dan</a:t>
            </a:r>
            <a:r>
              <a:rPr lang="en-US" dirty="0" smtClean="0"/>
              <a:t> </a:t>
            </a:r>
            <a:r>
              <a:rPr lang="en-US" dirty="0" err="1" smtClean="0"/>
              <a:t>Terdistribusi</a:t>
            </a:r>
            <a:endParaRPr lang="en-US" dirty="0"/>
          </a:p>
        </p:txBody>
      </p:sp>
      <p:sp>
        <p:nvSpPr>
          <p:cNvPr id="6" name="Slide Number Placeholder 5"/>
          <p:cNvSpPr>
            <a:spLocks noGrp="1"/>
          </p:cNvSpPr>
          <p:nvPr>
            <p:ph type="sldNum" sz="quarter" idx="12"/>
          </p:nvPr>
        </p:nvSpPr>
        <p:spPr/>
        <p:txBody>
          <a:bodyPr/>
          <a:lstStyle/>
          <a:p>
            <a:fld id="{68A5523F-4C95-49F3-8F3F-2B05583CC12F}" type="slidenum">
              <a:rPr lang="en-US" smtClean="0"/>
              <a:t>‹#›</a:t>
            </a:fld>
            <a:endParaRPr lang="en-US"/>
          </a:p>
        </p:txBody>
      </p:sp>
      <p:pic>
        <p:nvPicPr>
          <p:cNvPr id="7"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289463927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371600"/>
            <a:ext cx="2057400" cy="4754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371600"/>
            <a:ext cx="6019800" cy="4754563"/>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058F069-377E-4574-939E-A001210F773A}" type="datetime1">
              <a:rPr lang="en-US" smtClean="0"/>
              <a:t>1/31/2018</a:t>
            </a:fld>
            <a:endParaRPr lang="en-US"/>
          </a:p>
        </p:txBody>
      </p:sp>
      <p:sp>
        <p:nvSpPr>
          <p:cNvPr id="5" name="Footer Placeholder 4"/>
          <p:cNvSpPr>
            <a:spLocks noGrp="1"/>
          </p:cNvSpPr>
          <p:nvPr>
            <p:ph type="ftr" sz="quarter" idx="11"/>
          </p:nvPr>
        </p:nvSpPr>
        <p:spPr/>
        <p:txBody>
          <a:bodyPr/>
          <a:lstStyle/>
          <a:p>
            <a:r>
              <a:rPr lang="en-US" dirty="0" smtClean="0"/>
              <a:t>CSH3J3 – </a:t>
            </a:r>
            <a:r>
              <a:rPr lang="en-US" dirty="0" err="1" smtClean="0"/>
              <a:t>Sistem</a:t>
            </a:r>
            <a:r>
              <a:rPr lang="en-US" dirty="0" smtClean="0"/>
              <a:t> </a:t>
            </a:r>
            <a:r>
              <a:rPr lang="en-US" dirty="0" err="1" smtClean="0"/>
              <a:t>Paralel</a:t>
            </a:r>
            <a:r>
              <a:rPr lang="en-US" dirty="0" smtClean="0"/>
              <a:t> </a:t>
            </a:r>
            <a:r>
              <a:rPr lang="en-US" dirty="0" err="1" smtClean="0"/>
              <a:t>dan</a:t>
            </a:r>
            <a:r>
              <a:rPr lang="en-US" dirty="0" smtClean="0"/>
              <a:t> </a:t>
            </a:r>
            <a:r>
              <a:rPr lang="en-US" dirty="0" err="1" smtClean="0"/>
              <a:t>Terdistribusi</a:t>
            </a:r>
            <a:endParaRPr lang="en-US" dirty="0"/>
          </a:p>
        </p:txBody>
      </p:sp>
      <p:sp>
        <p:nvSpPr>
          <p:cNvPr id="6" name="Slide Number Placeholder 5"/>
          <p:cNvSpPr>
            <a:spLocks noGrp="1"/>
          </p:cNvSpPr>
          <p:nvPr>
            <p:ph type="sldNum" sz="quarter" idx="12"/>
          </p:nvPr>
        </p:nvSpPr>
        <p:spPr/>
        <p:txBody>
          <a:bodyPr/>
          <a:lstStyle/>
          <a:p>
            <a:fld id="{68A5523F-4C95-49F3-8F3F-2B05583CC12F}" type="slidenum">
              <a:rPr lang="en-US" smtClean="0"/>
              <a:t>‹#›</a:t>
            </a:fld>
            <a:endParaRPr lang="en-US"/>
          </a:p>
        </p:txBody>
      </p:sp>
      <p:pic>
        <p:nvPicPr>
          <p:cNvPr id="7"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186243850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8" name="Picture 2"/>
          <p:cNvPicPr/>
          <p:nvPr userDrawn="1"/>
        </p:nvPicPr>
        <p:blipFill>
          <a:blip r:embed="rId2"/>
          <a:srcRect t="17910" b="13979"/>
          <a:stretch/>
        </p:blipFill>
        <p:spPr>
          <a:xfrm>
            <a:off x="-2520" y="0"/>
            <a:ext cx="9142560" cy="4669560"/>
          </a:xfrm>
          <a:prstGeom prst="rect">
            <a:avLst/>
          </a:prstGeom>
          <a:ln>
            <a:noFill/>
          </a:ln>
        </p:spPr>
      </p:pic>
      <p:pic>
        <p:nvPicPr>
          <p:cNvPr id="9" name="Picture 2"/>
          <p:cNvPicPr/>
          <p:nvPr userDrawn="1"/>
        </p:nvPicPr>
        <p:blipFill>
          <a:blip r:embed="rId3"/>
          <a:stretch/>
        </p:blipFill>
        <p:spPr>
          <a:xfrm>
            <a:off x="154440" y="142920"/>
            <a:ext cx="3037680" cy="602280"/>
          </a:xfrm>
          <a:prstGeom prst="rect">
            <a:avLst/>
          </a:prstGeom>
          <a:ln>
            <a:noFill/>
          </a:ln>
        </p:spPr>
      </p:pic>
      <p:sp>
        <p:nvSpPr>
          <p:cNvPr id="10" name="CustomShape 4"/>
          <p:cNvSpPr/>
          <p:nvPr userDrawn="1"/>
        </p:nvSpPr>
        <p:spPr>
          <a:xfrm>
            <a:off x="-360" y="4671000"/>
            <a:ext cx="9140400" cy="92160"/>
          </a:xfrm>
          <a:prstGeom prst="rect">
            <a:avLst/>
          </a:prstGeom>
          <a:solidFill>
            <a:srgbClr val="C00000"/>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 name="CustomShape 3"/>
          <p:cNvSpPr/>
          <p:nvPr userDrawn="1"/>
        </p:nvSpPr>
        <p:spPr>
          <a:xfrm>
            <a:off x="434520" y="4489200"/>
            <a:ext cx="8325000" cy="211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5400" b="1" strike="noStrike" spc="-1" dirty="0">
                <a:solidFill>
                  <a:srgbClr val="C00000"/>
                </a:solidFill>
                <a:uFill>
                  <a:solidFill>
                    <a:srgbClr val="FFFFFF"/>
                  </a:solidFill>
                </a:uFill>
                <a:latin typeface="Brush Script Std"/>
                <a:ea typeface="ＭＳ Ｐゴシック"/>
              </a:rPr>
              <a:t>THANK YOU</a:t>
            </a: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79987037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365760" y="2009550"/>
            <a:ext cx="8326438" cy="4025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1"/>
          <p:cNvSpPr>
            <a:spLocks noGrp="1"/>
          </p:cNvSpPr>
          <p:nvPr>
            <p:ph type="sldNum" sz="quarter" idx="15"/>
          </p:nvPr>
        </p:nvSpPr>
        <p:spPr/>
        <p:txBody>
          <a:bodyPr/>
          <a:lstStyle>
            <a:lvl1pPr>
              <a:defRPr/>
            </a:lvl1pPr>
          </a:lstStyle>
          <a:p>
            <a:pPr>
              <a:defRPr/>
            </a:pPr>
            <a:fld id="{1F2884EB-C6E3-684C-A39B-0E652C4E0E60}" type="slidenum">
              <a:rPr lang="en-US"/>
              <a:pPr>
                <a:defRPr/>
              </a:pPr>
              <a:t>‹#›</a:t>
            </a:fld>
            <a:endParaRPr lang="en-US" dirty="0"/>
          </a:p>
        </p:txBody>
      </p:sp>
      <p:sp>
        <p:nvSpPr>
          <p:cNvPr id="6" name="Date Placeholder 2"/>
          <p:cNvSpPr>
            <a:spLocks noGrp="1"/>
          </p:cNvSpPr>
          <p:nvPr>
            <p:ph type="dt" sz="half" idx="16"/>
          </p:nvPr>
        </p:nvSpPr>
        <p:spPr/>
        <p:txBody>
          <a:bodyPr/>
          <a:lstStyle>
            <a:lvl1pPr>
              <a:defRPr/>
            </a:lvl1pPr>
          </a:lstStyle>
          <a:p>
            <a:pPr>
              <a:defRPr/>
            </a:pPr>
            <a:fld id="{11E96C93-BE4C-40C2-8E80-A955439801B6}" type="datetime1">
              <a:rPr lang="en-US" smtClean="0"/>
              <a:t>1/31/2018</a:t>
            </a:fld>
            <a:endParaRPr lang="en-US" dirty="0"/>
          </a:p>
        </p:txBody>
      </p:sp>
      <p:sp>
        <p:nvSpPr>
          <p:cNvPr id="2" name="Rectangle 1"/>
          <p:cNvSpPr/>
          <p:nvPr userDrawn="1"/>
        </p:nvSpPr>
        <p:spPr>
          <a:xfrm>
            <a:off x="0" y="1242940"/>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itle 12"/>
          <p:cNvSpPr>
            <a:spLocks noGrp="1"/>
          </p:cNvSpPr>
          <p:nvPr>
            <p:ph type="title"/>
          </p:nvPr>
        </p:nvSpPr>
        <p:spPr/>
        <p:txBody>
          <a:bodyPr/>
          <a:lstStyle/>
          <a:p>
            <a:r>
              <a:rPr lang="en-US"/>
              <a:t>Click to edit Master title style</a:t>
            </a:r>
          </a:p>
        </p:txBody>
      </p:sp>
      <p:sp>
        <p:nvSpPr>
          <p:cNvPr id="21" name="Text Placeholder 20"/>
          <p:cNvSpPr>
            <a:spLocks noGrp="1"/>
          </p:cNvSpPr>
          <p:nvPr>
            <p:ph type="body" sz="quarter" idx="17" hasCustomPrompt="1"/>
          </p:nvPr>
        </p:nvSpPr>
        <p:spPr>
          <a:xfrm>
            <a:off x="5418163" y="6451600"/>
            <a:ext cx="3315778" cy="365125"/>
          </a:xfrm>
        </p:spPr>
        <p:txBody>
          <a:bodyPr anchor="ctr">
            <a:normAutofit/>
          </a:bodyPr>
          <a:lstStyle>
            <a:lvl1pPr marL="0" indent="0" algn="r" defTabSz="914400" rtl="0" eaLnBrk="1" latinLnBrk="0" hangingPunct="1">
              <a:spcBef>
                <a:spcPct val="20000"/>
              </a:spcBef>
              <a:buFontTx/>
              <a:buNone/>
              <a:defRPr lang="en-US" sz="1050" kern="1200" dirty="0">
                <a:solidFill>
                  <a:schemeClr val="tx1"/>
                </a:solidFill>
                <a:latin typeface="+mn-lt"/>
                <a:ea typeface="+mn-ea"/>
                <a:cs typeface="+mn-cs"/>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r>
              <a:rPr lang="en-US" dirty="0" smtClean="0"/>
              <a:t>CSH3J3 – </a:t>
            </a:r>
            <a:r>
              <a:rPr lang="en-US" dirty="0" err="1" smtClean="0"/>
              <a:t>Sistem</a:t>
            </a:r>
            <a:r>
              <a:rPr lang="en-US" dirty="0" smtClean="0"/>
              <a:t> </a:t>
            </a:r>
            <a:r>
              <a:rPr lang="en-US" dirty="0" err="1" smtClean="0"/>
              <a:t>Paralel</a:t>
            </a:r>
            <a:r>
              <a:rPr lang="en-US" dirty="0" smtClean="0"/>
              <a:t> </a:t>
            </a:r>
            <a:r>
              <a:rPr lang="en-US" dirty="0" err="1" smtClean="0"/>
              <a:t>dan</a:t>
            </a:r>
            <a:r>
              <a:rPr lang="en-US" dirty="0" smtClean="0"/>
              <a:t> </a:t>
            </a:r>
            <a:r>
              <a:rPr lang="en-US" dirty="0" err="1" smtClean="0"/>
              <a:t>Terdistribusi</a:t>
            </a:r>
            <a:endParaRPr lang="en-US" dirty="0"/>
          </a:p>
        </p:txBody>
      </p:sp>
    </p:spTree>
    <p:extLst>
      <p:ext uri="{BB962C8B-B14F-4D97-AF65-F5344CB8AC3E}">
        <p14:creationId xmlns:p14="http://schemas.microsoft.com/office/powerpoint/2010/main" val="3364582357"/>
      </p:ext>
    </p:extLst>
  </p:cSld>
  <p:clrMapOvr>
    <a:masterClrMapping/>
  </p:clrMapOvr>
  <p:transition spd="slow">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050" name="Picture 2" descr="C:\Users\Mystogan\Downloads\Compressed\2917_internet_ppt\template_main.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17785" b="11855"/>
          <a:stretch/>
        </p:blipFill>
        <p:spPr bwMode="auto">
          <a:xfrm>
            <a:off x="43394" y="3251531"/>
            <a:ext cx="3848669" cy="309467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p:cNvSpPr>
            <a:spLocks noGrp="1" noChangeArrowheads="1"/>
          </p:cNvSpPr>
          <p:nvPr>
            <p:ph type="ctrTitle"/>
          </p:nvPr>
        </p:nvSpPr>
        <p:spPr>
          <a:xfrm>
            <a:off x="1234684" y="1269242"/>
            <a:ext cx="7909316" cy="765053"/>
          </a:xfrm>
          <a:prstGeom prst="rect">
            <a:avLst/>
          </a:prstGeom>
        </p:spPr>
        <p:txBody>
          <a:bodyPr/>
          <a:lstStyle>
            <a:lvl1pPr algn="l">
              <a:lnSpc>
                <a:spcPct val="90000"/>
              </a:lnSpc>
              <a:defRPr sz="2800" b="1">
                <a:solidFill>
                  <a:schemeClr val="tx1"/>
                </a:solidFill>
                <a:latin typeface="+mn-lt"/>
              </a:defRPr>
            </a:lvl1pPr>
          </a:lstStyle>
          <a:p>
            <a:r>
              <a:rPr lang="en-US" dirty="0"/>
              <a:t>Click to edit Master title style</a:t>
            </a:r>
          </a:p>
        </p:txBody>
      </p:sp>
      <p:sp>
        <p:nvSpPr>
          <p:cNvPr id="10" name="Rectangle 3"/>
          <p:cNvSpPr>
            <a:spLocks noGrp="1" noChangeArrowheads="1"/>
          </p:cNvSpPr>
          <p:nvPr>
            <p:ph type="subTitle" idx="1"/>
          </p:nvPr>
        </p:nvSpPr>
        <p:spPr>
          <a:xfrm>
            <a:off x="1234684" y="2227425"/>
            <a:ext cx="7909316" cy="429768"/>
          </a:xfrm>
          <a:prstGeom prst="rect">
            <a:avLst/>
          </a:prstGeom>
        </p:spPr>
        <p:txBody>
          <a:bodyPr/>
          <a:lstStyle>
            <a:lvl1pPr marL="0" indent="0">
              <a:lnSpc>
                <a:spcPct val="90000"/>
              </a:lnSpc>
              <a:buFont typeface="Wingdings" pitchFamily="28" charset="2"/>
              <a:buNone/>
              <a:defRPr sz="2000" b="0" baseline="0">
                <a:solidFill>
                  <a:schemeClr val="tx1"/>
                </a:solidFill>
                <a:latin typeface="Verdana"/>
                <a:cs typeface="Verdana"/>
              </a:defRPr>
            </a:lvl1pPr>
          </a:lstStyle>
          <a:p>
            <a:r>
              <a:rPr lang="en-US" dirty="0"/>
              <a:t>Click to edit Master subtitle style</a:t>
            </a:r>
          </a:p>
        </p:txBody>
      </p:sp>
      <p:sp>
        <p:nvSpPr>
          <p:cNvPr id="7" name="Text Placeholder 15"/>
          <p:cNvSpPr>
            <a:spLocks noGrp="1"/>
          </p:cNvSpPr>
          <p:nvPr>
            <p:ph type="body" sz="quarter" idx="13"/>
          </p:nvPr>
        </p:nvSpPr>
        <p:spPr>
          <a:xfrm>
            <a:off x="1234684" y="2875084"/>
            <a:ext cx="7918022" cy="378005"/>
          </a:xfrm>
          <a:prstGeom prst="rect">
            <a:avLst/>
          </a:prstGeom>
        </p:spPr>
        <p:txBody>
          <a:bodyPr/>
          <a:lstStyle>
            <a:lvl1pPr marL="0" indent="0">
              <a:buFontTx/>
              <a:buNone/>
              <a:defRPr sz="1600">
                <a:solidFill>
                  <a:schemeClr val="tx1"/>
                </a:solidFill>
                <a:latin typeface="Verdana"/>
              </a:defRPr>
            </a:lvl1pPr>
          </a:lstStyle>
          <a:p>
            <a:pPr lvl="0"/>
            <a:r>
              <a:rPr lang="en-US" dirty="0"/>
              <a:t>Click to edit Master text styles</a:t>
            </a:r>
          </a:p>
        </p:txBody>
      </p:sp>
      <p:sp>
        <p:nvSpPr>
          <p:cNvPr id="11" name="Date Placeholder 1"/>
          <p:cNvSpPr>
            <a:spLocks noGrp="1"/>
          </p:cNvSpPr>
          <p:nvPr>
            <p:ph type="dt" sz="half" idx="14"/>
          </p:nvPr>
        </p:nvSpPr>
        <p:spPr/>
        <p:txBody>
          <a:bodyPr/>
          <a:lstStyle>
            <a:lvl1pPr>
              <a:defRPr>
                <a:solidFill>
                  <a:schemeClr val="tx1"/>
                </a:solidFill>
              </a:defRPr>
            </a:lvl1pPr>
          </a:lstStyle>
          <a:p>
            <a:pPr>
              <a:defRPr/>
            </a:pPr>
            <a:fld id="{CCA6F851-7188-45D8-B31F-34FDB32AC028}" type="datetime1">
              <a:rPr lang="en-US" smtClean="0"/>
              <a:t>1/31/2018</a:t>
            </a:fld>
            <a:endParaRPr lang="en-US" dirty="0"/>
          </a:p>
        </p:txBody>
      </p:sp>
      <p:sp>
        <p:nvSpPr>
          <p:cNvPr id="12" name="Slide Number Placeholder 2"/>
          <p:cNvSpPr>
            <a:spLocks noGrp="1"/>
          </p:cNvSpPr>
          <p:nvPr>
            <p:ph type="sldNum" sz="quarter" idx="15"/>
          </p:nvPr>
        </p:nvSpPr>
        <p:spPr/>
        <p:txBody>
          <a:bodyPr/>
          <a:lstStyle>
            <a:lvl1pPr>
              <a:defRPr>
                <a:solidFill>
                  <a:schemeClr val="tx1"/>
                </a:solidFill>
              </a:defRPr>
            </a:lvl1pPr>
          </a:lstStyle>
          <a:p>
            <a:pPr>
              <a:defRPr/>
            </a:pPr>
            <a:fld id="{FA0FCE97-1E5D-3942-9893-29D29393C492}" type="slidenum">
              <a:rPr lang="en-US" smtClean="0"/>
              <a:pPr>
                <a:defRPr/>
              </a:pPr>
              <a:t>‹#›</a:t>
            </a:fld>
            <a:endParaRPr lang="en-US" dirty="0"/>
          </a:p>
        </p:txBody>
      </p:sp>
      <p:sp>
        <p:nvSpPr>
          <p:cNvPr id="2" name="Rectangle 1"/>
          <p:cNvSpPr/>
          <p:nvPr userDrawn="1"/>
        </p:nvSpPr>
        <p:spPr>
          <a:xfrm>
            <a:off x="0" y="0"/>
            <a:ext cx="9144000" cy="1269242"/>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pic>
        <p:nvPicPr>
          <p:cNvPr id="1026" name="Picture 2" descr="C:\Users\Mystogan\Pictures\Untitled-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589705" y="216578"/>
            <a:ext cx="3264827" cy="648609"/>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20"/>
          <p:cNvSpPr>
            <a:spLocks noGrp="1"/>
          </p:cNvSpPr>
          <p:nvPr>
            <p:ph type="body" sz="quarter" idx="17" hasCustomPrompt="1"/>
          </p:nvPr>
        </p:nvSpPr>
        <p:spPr>
          <a:xfrm>
            <a:off x="5418163" y="6451600"/>
            <a:ext cx="3315778" cy="365125"/>
          </a:xfrm>
        </p:spPr>
        <p:txBody>
          <a:bodyPr anchor="ctr">
            <a:normAutofit/>
          </a:bodyPr>
          <a:lstStyle>
            <a:lvl1pPr marL="0" indent="0" algn="r" defTabSz="914400" rtl="0" eaLnBrk="1" latinLnBrk="0" hangingPunct="1">
              <a:spcBef>
                <a:spcPct val="20000"/>
              </a:spcBef>
              <a:buFontTx/>
              <a:buNone/>
              <a:defRPr lang="en-US" sz="1050" kern="1200" dirty="0">
                <a:solidFill>
                  <a:schemeClr val="tx1"/>
                </a:solidFill>
                <a:latin typeface="+mn-lt"/>
                <a:ea typeface="+mn-ea"/>
                <a:cs typeface="+mn-cs"/>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r>
              <a:rPr lang="en-US" dirty="0" smtClean="0"/>
              <a:t>CSH3J3 – </a:t>
            </a:r>
            <a:r>
              <a:rPr lang="en-US" dirty="0" err="1" smtClean="0"/>
              <a:t>Sistem</a:t>
            </a:r>
            <a:r>
              <a:rPr lang="en-US" dirty="0" smtClean="0"/>
              <a:t> </a:t>
            </a:r>
            <a:r>
              <a:rPr lang="en-US" dirty="0" err="1" smtClean="0"/>
              <a:t>Paralel</a:t>
            </a:r>
            <a:r>
              <a:rPr lang="en-US" dirty="0" smtClean="0"/>
              <a:t> </a:t>
            </a:r>
            <a:r>
              <a:rPr lang="en-US" dirty="0" err="1" smtClean="0"/>
              <a:t>dan</a:t>
            </a:r>
            <a:r>
              <a:rPr lang="en-US" dirty="0" smtClean="0"/>
              <a:t> </a:t>
            </a:r>
            <a:r>
              <a:rPr lang="en-US" dirty="0" err="1" smtClean="0"/>
              <a:t>Terdistribusi</a:t>
            </a:r>
            <a:endParaRPr lang="en-US" dirty="0"/>
          </a:p>
        </p:txBody>
      </p:sp>
    </p:spTree>
    <p:extLst>
      <p:ext uri="{BB962C8B-B14F-4D97-AF65-F5344CB8AC3E}">
        <p14:creationId xmlns:p14="http://schemas.microsoft.com/office/powerpoint/2010/main" val="1696587169"/>
      </p:ext>
    </p:extLst>
  </p:cSld>
  <p:clrMapOvr>
    <a:masterClrMapping/>
  </p:clrMapOvr>
  <p:transition spd="slow">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2050" name="Picture 2" descr="C:\Users\Mystogan\Downloads\Compressed\2917_internet_ppt\template_main.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17785" b="11855"/>
          <a:stretch/>
        </p:blipFill>
        <p:spPr bwMode="auto">
          <a:xfrm>
            <a:off x="43394" y="3251531"/>
            <a:ext cx="3848669" cy="309467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p:cNvSpPr>
            <a:spLocks noGrp="1" noChangeArrowheads="1"/>
          </p:cNvSpPr>
          <p:nvPr>
            <p:ph type="ctrTitle"/>
          </p:nvPr>
        </p:nvSpPr>
        <p:spPr>
          <a:xfrm>
            <a:off x="1234684" y="1269242"/>
            <a:ext cx="7909316" cy="765053"/>
          </a:xfrm>
          <a:prstGeom prst="rect">
            <a:avLst/>
          </a:prstGeom>
        </p:spPr>
        <p:txBody>
          <a:bodyPr/>
          <a:lstStyle>
            <a:lvl1pPr algn="l">
              <a:lnSpc>
                <a:spcPct val="90000"/>
              </a:lnSpc>
              <a:defRPr sz="2800" b="1">
                <a:solidFill>
                  <a:schemeClr val="tx1"/>
                </a:solidFill>
                <a:latin typeface="+mn-lt"/>
              </a:defRPr>
            </a:lvl1pPr>
          </a:lstStyle>
          <a:p>
            <a:r>
              <a:rPr lang="en-US" dirty="0"/>
              <a:t>Click to edit Master title style</a:t>
            </a:r>
          </a:p>
        </p:txBody>
      </p:sp>
      <p:sp>
        <p:nvSpPr>
          <p:cNvPr id="10" name="Rectangle 3"/>
          <p:cNvSpPr>
            <a:spLocks noGrp="1" noChangeArrowheads="1"/>
          </p:cNvSpPr>
          <p:nvPr>
            <p:ph type="subTitle" idx="1"/>
          </p:nvPr>
        </p:nvSpPr>
        <p:spPr>
          <a:xfrm>
            <a:off x="1234684" y="2227425"/>
            <a:ext cx="7909316" cy="429768"/>
          </a:xfrm>
          <a:prstGeom prst="rect">
            <a:avLst/>
          </a:prstGeom>
        </p:spPr>
        <p:txBody>
          <a:bodyPr/>
          <a:lstStyle>
            <a:lvl1pPr marL="0" indent="0">
              <a:lnSpc>
                <a:spcPct val="90000"/>
              </a:lnSpc>
              <a:buFont typeface="Wingdings" pitchFamily="28" charset="2"/>
              <a:buNone/>
              <a:defRPr sz="2000" b="0" baseline="0">
                <a:solidFill>
                  <a:schemeClr val="tx1"/>
                </a:solidFill>
                <a:latin typeface="Verdana"/>
                <a:cs typeface="Verdana"/>
              </a:defRPr>
            </a:lvl1pPr>
          </a:lstStyle>
          <a:p>
            <a:r>
              <a:rPr lang="en-US" dirty="0"/>
              <a:t>Click to edit Master subtitle style</a:t>
            </a:r>
          </a:p>
        </p:txBody>
      </p:sp>
      <p:sp>
        <p:nvSpPr>
          <p:cNvPr id="7" name="Text Placeholder 15"/>
          <p:cNvSpPr>
            <a:spLocks noGrp="1"/>
          </p:cNvSpPr>
          <p:nvPr>
            <p:ph type="body" sz="quarter" idx="13"/>
          </p:nvPr>
        </p:nvSpPr>
        <p:spPr>
          <a:xfrm>
            <a:off x="1234684" y="2875084"/>
            <a:ext cx="7918022" cy="378005"/>
          </a:xfrm>
          <a:prstGeom prst="rect">
            <a:avLst/>
          </a:prstGeom>
        </p:spPr>
        <p:txBody>
          <a:bodyPr/>
          <a:lstStyle>
            <a:lvl1pPr marL="0" indent="0">
              <a:buFontTx/>
              <a:buNone/>
              <a:defRPr sz="1600">
                <a:solidFill>
                  <a:schemeClr val="tx1"/>
                </a:solidFill>
                <a:latin typeface="Verdana"/>
              </a:defRPr>
            </a:lvl1pPr>
          </a:lstStyle>
          <a:p>
            <a:pPr lvl="0"/>
            <a:r>
              <a:rPr lang="en-US" dirty="0"/>
              <a:t>Click to edit Master text styles</a:t>
            </a:r>
          </a:p>
        </p:txBody>
      </p:sp>
      <p:sp>
        <p:nvSpPr>
          <p:cNvPr id="11" name="Date Placeholder 1"/>
          <p:cNvSpPr>
            <a:spLocks noGrp="1"/>
          </p:cNvSpPr>
          <p:nvPr>
            <p:ph type="dt" sz="half" idx="14"/>
          </p:nvPr>
        </p:nvSpPr>
        <p:spPr/>
        <p:txBody>
          <a:bodyPr/>
          <a:lstStyle>
            <a:lvl1pPr>
              <a:defRPr>
                <a:solidFill>
                  <a:schemeClr val="tx1"/>
                </a:solidFill>
              </a:defRPr>
            </a:lvl1pPr>
          </a:lstStyle>
          <a:p>
            <a:pPr>
              <a:defRPr/>
            </a:pPr>
            <a:fld id="{C14013B7-61F3-4E01-AF2F-57DE990C9182}" type="datetime1">
              <a:rPr lang="en-US" smtClean="0"/>
              <a:t>1/31/2018</a:t>
            </a:fld>
            <a:endParaRPr lang="en-US" dirty="0"/>
          </a:p>
        </p:txBody>
      </p:sp>
      <p:sp>
        <p:nvSpPr>
          <p:cNvPr id="12" name="Slide Number Placeholder 2"/>
          <p:cNvSpPr>
            <a:spLocks noGrp="1"/>
          </p:cNvSpPr>
          <p:nvPr>
            <p:ph type="sldNum" sz="quarter" idx="15"/>
          </p:nvPr>
        </p:nvSpPr>
        <p:spPr/>
        <p:txBody>
          <a:bodyPr/>
          <a:lstStyle>
            <a:lvl1pPr>
              <a:defRPr>
                <a:solidFill>
                  <a:schemeClr val="tx1"/>
                </a:solidFill>
              </a:defRPr>
            </a:lvl1pPr>
          </a:lstStyle>
          <a:p>
            <a:pPr>
              <a:defRPr/>
            </a:pPr>
            <a:fld id="{FA0FCE97-1E5D-3942-9893-29D29393C492}" type="slidenum">
              <a:rPr lang="en-US" smtClean="0"/>
              <a:pPr>
                <a:defRPr/>
              </a:pPr>
              <a:t>‹#›</a:t>
            </a:fld>
            <a:endParaRPr lang="en-US" dirty="0"/>
          </a:p>
        </p:txBody>
      </p:sp>
      <p:sp>
        <p:nvSpPr>
          <p:cNvPr id="2" name="Rectangle 1"/>
          <p:cNvSpPr/>
          <p:nvPr userDrawn="1"/>
        </p:nvSpPr>
        <p:spPr>
          <a:xfrm>
            <a:off x="0" y="0"/>
            <a:ext cx="9144000" cy="1269242"/>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pic>
        <p:nvPicPr>
          <p:cNvPr id="1026" name="Picture 2" descr="C:\Users\Mystogan\Pictures\Untitled-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589705" y="216578"/>
            <a:ext cx="3264827" cy="648609"/>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20"/>
          <p:cNvSpPr>
            <a:spLocks noGrp="1"/>
          </p:cNvSpPr>
          <p:nvPr>
            <p:ph type="body" sz="quarter" idx="17" hasCustomPrompt="1"/>
          </p:nvPr>
        </p:nvSpPr>
        <p:spPr>
          <a:xfrm>
            <a:off x="5418163" y="6451600"/>
            <a:ext cx="3315778" cy="365125"/>
          </a:xfrm>
        </p:spPr>
        <p:txBody>
          <a:bodyPr anchor="ctr">
            <a:normAutofit/>
          </a:bodyPr>
          <a:lstStyle>
            <a:lvl1pPr marL="0" indent="0" algn="r" defTabSz="914400" rtl="0" eaLnBrk="1" latinLnBrk="0" hangingPunct="1">
              <a:spcBef>
                <a:spcPct val="20000"/>
              </a:spcBef>
              <a:buFontTx/>
              <a:buNone/>
              <a:defRPr lang="en-US" sz="1050" kern="1200" dirty="0">
                <a:solidFill>
                  <a:schemeClr val="tx1"/>
                </a:solidFill>
                <a:latin typeface="+mn-lt"/>
                <a:ea typeface="+mn-ea"/>
                <a:cs typeface="+mn-cs"/>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r>
              <a:rPr lang="en-US" dirty="0" smtClean="0"/>
              <a:t>CSH3J3 – </a:t>
            </a:r>
            <a:r>
              <a:rPr lang="en-US" dirty="0" err="1" smtClean="0"/>
              <a:t>Sistem</a:t>
            </a:r>
            <a:r>
              <a:rPr lang="en-US" dirty="0" smtClean="0"/>
              <a:t> </a:t>
            </a:r>
            <a:r>
              <a:rPr lang="en-US" dirty="0" err="1" smtClean="0"/>
              <a:t>Paralel</a:t>
            </a:r>
            <a:r>
              <a:rPr lang="en-US" dirty="0" smtClean="0"/>
              <a:t> </a:t>
            </a:r>
            <a:r>
              <a:rPr lang="en-US" dirty="0" err="1" smtClean="0"/>
              <a:t>dan</a:t>
            </a:r>
            <a:r>
              <a:rPr lang="en-US" dirty="0" smtClean="0"/>
              <a:t> </a:t>
            </a:r>
            <a:r>
              <a:rPr lang="en-US" dirty="0" err="1" smtClean="0"/>
              <a:t>Terdistribusi</a:t>
            </a:r>
            <a:endParaRPr lang="en-US" dirty="0"/>
          </a:p>
        </p:txBody>
      </p:sp>
    </p:spTree>
    <p:extLst>
      <p:ext uri="{BB962C8B-B14F-4D97-AF65-F5344CB8AC3E}">
        <p14:creationId xmlns:p14="http://schemas.microsoft.com/office/powerpoint/2010/main" val="4033131675"/>
      </p:ext>
    </p:extLst>
  </p:cSld>
  <p:clrMapOvr>
    <a:masterClrMapping/>
  </p:clrMapOvr>
  <p:transition spd="slow">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70339" y="381000"/>
            <a:ext cx="9003323"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23143" y="1524000"/>
            <a:ext cx="3903785"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567604" y="1524000"/>
            <a:ext cx="3903785" cy="4800600"/>
          </a:xfrm>
        </p:spPr>
        <p:txBody>
          <a:bodyPr/>
          <a:lstStyle/>
          <a:p>
            <a:pPr lvl="0"/>
            <a:endParaRPr lang="en-US" noProof="0" smtClean="0"/>
          </a:p>
        </p:txBody>
      </p:sp>
    </p:spTree>
    <p:extLst>
      <p:ext uri="{BB962C8B-B14F-4D97-AF65-F5344CB8AC3E}">
        <p14:creationId xmlns:p14="http://schemas.microsoft.com/office/powerpoint/2010/main" val="35319037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70339" y="381000"/>
            <a:ext cx="9003323" cy="609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23143" y="1524000"/>
            <a:ext cx="7948246" cy="232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23143" y="4000500"/>
            <a:ext cx="7948246" cy="232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830222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339" y="381000"/>
            <a:ext cx="9003323"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23143" y="1524000"/>
            <a:ext cx="3903785"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67604" y="1524000"/>
            <a:ext cx="3903785"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73839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B522B6-F6A3-481F-A85A-8F00B29672D4}" type="datetime1">
              <a:rPr lang="en-US" smtClean="0"/>
              <a:t>1/31/2018</a:t>
            </a:fld>
            <a:endParaRPr lang="en-US" dirty="0"/>
          </a:p>
        </p:txBody>
      </p:sp>
      <p:sp>
        <p:nvSpPr>
          <p:cNvPr id="5" name="Footer Placeholder 4"/>
          <p:cNvSpPr>
            <a:spLocks noGrp="1"/>
          </p:cNvSpPr>
          <p:nvPr>
            <p:ph type="ftr" sz="quarter" idx="11"/>
          </p:nvPr>
        </p:nvSpPr>
        <p:spPr/>
        <p:txBody>
          <a:bodyPr/>
          <a:lstStyle/>
          <a:p>
            <a:r>
              <a:rPr lang="en-US" dirty="0" smtClean="0"/>
              <a:t>CSH3J3 – </a:t>
            </a:r>
            <a:r>
              <a:rPr lang="en-US" dirty="0" err="1" smtClean="0"/>
              <a:t>Sistem</a:t>
            </a:r>
            <a:r>
              <a:rPr lang="en-US" dirty="0" smtClean="0"/>
              <a:t> </a:t>
            </a:r>
            <a:r>
              <a:rPr lang="en-US" dirty="0" err="1" smtClean="0"/>
              <a:t>Paralel</a:t>
            </a:r>
            <a:r>
              <a:rPr lang="en-US" dirty="0" smtClean="0"/>
              <a:t> </a:t>
            </a:r>
            <a:r>
              <a:rPr lang="en-US" dirty="0" err="1" smtClean="0"/>
              <a:t>dan</a:t>
            </a:r>
            <a:r>
              <a:rPr lang="en-US" dirty="0" smtClean="0"/>
              <a:t> </a:t>
            </a:r>
            <a:r>
              <a:rPr lang="en-US" dirty="0" err="1" smtClean="0"/>
              <a:t>Terdistribusi</a:t>
            </a:r>
            <a:endParaRPr lang="en-US" dirty="0"/>
          </a:p>
        </p:txBody>
      </p:sp>
      <p:sp>
        <p:nvSpPr>
          <p:cNvPr id="6" name="Slide Number Placeholder 5"/>
          <p:cNvSpPr>
            <a:spLocks noGrp="1"/>
          </p:cNvSpPr>
          <p:nvPr>
            <p:ph type="sldNum" sz="quarter" idx="12"/>
          </p:nvPr>
        </p:nvSpPr>
        <p:spPr/>
        <p:txBody>
          <a:bodyPr/>
          <a:lstStyle/>
          <a:p>
            <a:fld id="{68A5523F-4C95-49F3-8F3F-2B05583CC12F}" type="slidenum">
              <a:rPr lang="en-US" smtClean="0"/>
              <a:t>‹#›</a:t>
            </a:fld>
            <a:endParaRPr lang="en-US"/>
          </a:p>
        </p:txBody>
      </p:sp>
      <p:pic>
        <p:nvPicPr>
          <p:cNvPr id="7"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30513824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529097-44D7-4613-83EC-5A01135B1745}" type="datetime1">
              <a:rPr lang="en-US" smtClean="0"/>
              <a:t>1/31/2018</a:t>
            </a:fld>
            <a:endParaRPr lang="en-US"/>
          </a:p>
        </p:txBody>
      </p:sp>
      <p:sp>
        <p:nvSpPr>
          <p:cNvPr id="5" name="Footer Placeholder 4"/>
          <p:cNvSpPr>
            <a:spLocks noGrp="1"/>
          </p:cNvSpPr>
          <p:nvPr>
            <p:ph type="ftr" sz="quarter" idx="11"/>
          </p:nvPr>
        </p:nvSpPr>
        <p:spPr/>
        <p:txBody>
          <a:bodyPr/>
          <a:lstStyle/>
          <a:p>
            <a:r>
              <a:rPr lang="en-US" dirty="0" smtClean="0"/>
              <a:t>CSH3J3 – </a:t>
            </a:r>
            <a:r>
              <a:rPr lang="en-US" dirty="0" err="1" smtClean="0"/>
              <a:t>Sistem</a:t>
            </a:r>
            <a:r>
              <a:rPr lang="en-US" dirty="0" smtClean="0"/>
              <a:t> </a:t>
            </a:r>
            <a:r>
              <a:rPr lang="en-US" dirty="0" err="1" smtClean="0"/>
              <a:t>Paralel</a:t>
            </a:r>
            <a:r>
              <a:rPr lang="en-US" dirty="0" smtClean="0"/>
              <a:t> </a:t>
            </a:r>
            <a:r>
              <a:rPr lang="en-US" dirty="0" err="1" smtClean="0"/>
              <a:t>dan</a:t>
            </a:r>
            <a:r>
              <a:rPr lang="en-US" dirty="0" smtClean="0"/>
              <a:t> </a:t>
            </a:r>
            <a:r>
              <a:rPr lang="en-US" dirty="0" err="1" smtClean="0"/>
              <a:t>Terdistribusi</a:t>
            </a:r>
            <a:endParaRPr lang="en-US" dirty="0"/>
          </a:p>
        </p:txBody>
      </p:sp>
      <p:sp>
        <p:nvSpPr>
          <p:cNvPr id="6" name="Slide Number Placeholder 5"/>
          <p:cNvSpPr>
            <a:spLocks noGrp="1"/>
          </p:cNvSpPr>
          <p:nvPr>
            <p:ph type="sldNum" sz="quarter" idx="12"/>
          </p:nvPr>
        </p:nvSpPr>
        <p:spPr/>
        <p:txBody>
          <a:bodyPr/>
          <a:lstStyle/>
          <a:p>
            <a:fld id="{68A5523F-4C95-49F3-8F3F-2B05583CC12F}" type="slidenum">
              <a:rPr lang="en-US" smtClean="0"/>
              <a:t>‹#›</a:t>
            </a:fld>
            <a:endParaRPr lang="en-US"/>
          </a:p>
        </p:txBody>
      </p:sp>
      <p:pic>
        <p:nvPicPr>
          <p:cNvPr id="7"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387951087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4144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981200"/>
            <a:ext cx="4038600" cy="4144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5EFAFF5D-4804-42A1-93BB-C452E8583EF3}" type="datetime1">
              <a:rPr lang="en-US" smtClean="0"/>
              <a:t>1/31/2018</a:t>
            </a:fld>
            <a:endParaRPr lang="en-US"/>
          </a:p>
        </p:txBody>
      </p:sp>
      <p:sp>
        <p:nvSpPr>
          <p:cNvPr id="6" name="Footer Placeholder 5"/>
          <p:cNvSpPr>
            <a:spLocks noGrp="1"/>
          </p:cNvSpPr>
          <p:nvPr>
            <p:ph type="ftr" sz="quarter" idx="11"/>
          </p:nvPr>
        </p:nvSpPr>
        <p:spPr/>
        <p:txBody>
          <a:bodyPr/>
          <a:lstStyle/>
          <a:p>
            <a:r>
              <a:rPr lang="en-US" dirty="0" smtClean="0"/>
              <a:t>CSH3J3 – </a:t>
            </a:r>
            <a:r>
              <a:rPr lang="en-US" dirty="0" err="1" smtClean="0"/>
              <a:t>Sistem</a:t>
            </a:r>
            <a:r>
              <a:rPr lang="en-US" dirty="0" smtClean="0"/>
              <a:t> </a:t>
            </a:r>
            <a:r>
              <a:rPr lang="en-US" dirty="0" err="1" smtClean="0"/>
              <a:t>Paralel</a:t>
            </a:r>
            <a:r>
              <a:rPr lang="en-US" dirty="0" smtClean="0"/>
              <a:t> </a:t>
            </a:r>
            <a:r>
              <a:rPr lang="en-US" dirty="0" err="1" smtClean="0"/>
              <a:t>dan</a:t>
            </a:r>
            <a:r>
              <a:rPr lang="en-US" dirty="0" smtClean="0"/>
              <a:t> </a:t>
            </a:r>
            <a:r>
              <a:rPr lang="en-US" dirty="0" err="1" smtClean="0"/>
              <a:t>Terdistribusi</a:t>
            </a:r>
            <a:endParaRPr lang="en-US" dirty="0"/>
          </a:p>
        </p:txBody>
      </p:sp>
      <p:sp>
        <p:nvSpPr>
          <p:cNvPr id="7" name="Slide Number Placeholder 6"/>
          <p:cNvSpPr>
            <a:spLocks noGrp="1"/>
          </p:cNvSpPr>
          <p:nvPr>
            <p:ph type="sldNum" sz="quarter" idx="12"/>
          </p:nvPr>
        </p:nvSpPr>
        <p:spPr/>
        <p:txBody>
          <a:bodyPr/>
          <a:lstStyle/>
          <a:p>
            <a:fld id="{68A5523F-4C95-49F3-8F3F-2B05583CC12F}" type="slidenum">
              <a:rPr lang="en-US" smtClean="0"/>
              <a:t>‹#›</a:t>
            </a:fld>
            <a:endParaRPr lang="en-US"/>
          </a:p>
        </p:txBody>
      </p:sp>
      <p:pic>
        <p:nvPicPr>
          <p:cNvPr id="8"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1342057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951038"/>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743199"/>
            <a:ext cx="4040188" cy="3382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951038"/>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743199"/>
            <a:ext cx="4041775" cy="3382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B78C089F-9169-453A-BE44-F0941F3B2E85}" type="datetime1">
              <a:rPr lang="en-US" smtClean="0"/>
              <a:t>1/31/2018</a:t>
            </a:fld>
            <a:endParaRPr lang="en-US"/>
          </a:p>
        </p:txBody>
      </p:sp>
      <p:sp>
        <p:nvSpPr>
          <p:cNvPr id="8" name="Footer Placeholder 7"/>
          <p:cNvSpPr>
            <a:spLocks noGrp="1"/>
          </p:cNvSpPr>
          <p:nvPr>
            <p:ph type="ftr" sz="quarter" idx="11"/>
          </p:nvPr>
        </p:nvSpPr>
        <p:spPr/>
        <p:txBody>
          <a:bodyPr/>
          <a:lstStyle/>
          <a:p>
            <a:r>
              <a:rPr lang="en-US" dirty="0" smtClean="0"/>
              <a:t>CSH3J3 – </a:t>
            </a:r>
            <a:r>
              <a:rPr lang="en-US" dirty="0" err="1" smtClean="0"/>
              <a:t>Sistem</a:t>
            </a:r>
            <a:r>
              <a:rPr lang="en-US" dirty="0" smtClean="0"/>
              <a:t> </a:t>
            </a:r>
            <a:r>
              <a:rPr lang="en-US" dirty="0" err="1" smtClean="0"/>
              <a:t>Paralel</a:t>
            </a:r>
            <a:r>
              <a:rPr lang="en-US" dirty="0" smtClean="0"/>
              <a:t> </a:t>
            </a:r>
            <a:r>
              <a:rPr lang="en-US" dirty="0" err="1" smtClean="0"/>
              <a:t>dan</a:t>
            </a:r>
            <a:r>
              <a:rPr lang="en-US" dirty="0" smtClean="0"/>
              <a:t> </a:t>
            </a:r>
            <a:r>
              <a:rPr lang="en-US" dirty="0" err="1" smtClean="0"/>
              <a:t>Terdistribusi</a:t>
            </a:r>
            <a:endParaRPr lang="en-US" dirty="0"/>
          </a:p>
        </p:txBody>
      </p:sp>
      <p:sp>
        <p:nvSpPr>
          <p:cNvPr id="9" name="Slide Number Placeholder 8"/>
          <p:cNvSpPr>
            <a:spLocks noGrp="1"/>
          </p:cNvSpPr>
          <p:nvPr>
            <p:ph type="sldNum" sz="quarter" idx="12"/>
          </p:nvPr>
        </p:nvSpPr>
        <p:spPr/>
        <p:txBody>
          <a:bodyPr/>
          <a:lstStyle/>
          <a:p>
            <a:fld id="{68A5523F-4C95-49F3-8F3F-2B05583CC12F}" type="slidenum">
              <a:rPr lang="en-US" smtClean="0"/>
              <a:t>‹#›</a:t>
            </a:fld>
            <a:endParaRPr lang="en-US"/>
          </a:p>
        </p:txBody>
      </p:sp>
      <p:pic>
        <p:nvPicPr>
          <p:cNvPr id="10"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142505930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AEB1D-276C-4AC9-96AE-C4FB5A3996B2}" type="datetime1">
              <a:rPr lang="en-US" smtClean="0"/>
              <a:t>1/31/2018</a:t>
            </a:fld>
            <a:endParaRPr lang="en-US"/>
          </a:p>
        </p:txBody>
      </p:sp>
      <p:sp>
        <p:nvSpPr>
          <p:cNvPr id="4" name="Footer Placeholder 3"/>
          <p:cNvSpPr>
            <a:spLocks noGrp="1"/>
          </p:cNvSpPr>
          <p:nvPr>
            <p:ph type="ftr" sz="quarter" idx="11"/>
          </p:nvPr>
        </p:nvSpPr>
        <p:spPr/>
        <p:txBody>
          <a:bodyPr/>
          <a:lstStyle/>
          <a:p>
            <a:r>
              <a:rPr lang="en-US" dirty="0" smtClean="0"/>
              <a:t>CSH3J3 – </a:t>
            </a:r>
            <a:r>
              <a:rPr lang="en-US" dirty="0" err="1" smtClean="0"/>
              <a:t>Sistem</a:t>
            </a:r>
            <a:r>
              <a:rPr lang="en-US" dirty="0" smtClean="0"/>
              <a:t> </a:t>
            </a:r>
            <a:r>
              <a:rPr lang="en-US" dirty="0" err="1" smtClean="0"/>
              <a:t>Paralel</a:t>
            </a:r>
            <a:r>
              <a:rPr lang="en-US" dirty="0" smtClean="0"/>
              <a:t> </a:t>
            </a:r>
            <a:r>
              <a:rPr lang="en-US" dirty="0" err="1" smtClean="0"/>
              <a:t>dan</a:t>
            </a:r>
            <a:r>
              <a:rPr lang="en-US" dirty="0" smtClean="0"/>
              <a:t> </a:t>
            </a:r>
            <a:r>
              <a:rPr lang="en-US" dirty="0" err="1" smtClean="0"/>
              <a:t>Terdistribusi</a:t>
            </a:r>
            <a:endParaRPr lang="en-US" dirty="0"/>
          </a:p>
        </p:txBody>
      </p:sp>
      <p:sp>
        <p:nvSpPr>
          <p:cNvPr id="5" name="Slide Number Placeholder 4"/>
          <p:cNvSpPr>
            <a:spLocks noGrp="1"/>
          </p:cNvSpPr>
          <p:nvPr>
            <p:ph type="sldNum" sz="quarter" idx="12"/>
          </p:nvPr>
        </p:nvSpPr>
        <p:spPr/>
        <p:txBody>
          <a:bodyPr/>
          <a:lstStyle/>
          <a:p>
            <a:fld id="{68A5523F-4C95-49F3-8F3F-2B05583CC12F}" type="slidenum">
              <a:rPr lang="en-US" smtClean="0"/>
              <a:t>‹#›</a:t>
            </a:fld>
            <a:endParaRPr lang="en-US"/>
          </a:p>
        </p:txBody>
      </p:sp>
      <p:pic>
        <p:nvPicPr>
          <p:cNvPr id="6"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233066959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5321AE-A63B-49C4-BFB5-B3B44D52575E}" type="datetime1">
              <a:rPr lang="en-US" smtClean="0"/>
              <a:t>1/31/2018</a:t>
            </a:fld>
            <a:endParaRPr lang="en-US"/>
          </a:p>
        </p:txBody>
      </p:sp>
      <p:sp>
        <p:nvSpPr>
          <p:cNvPr id="3" name="Footer Placeholder 2"/>
          <p:cNvSpPr>
            <a:spLocks noGrp="1"/>
          </p:cNvSpPr>
          <p:nvPr>
            <p:ph type="ftr" sz="quarter" idx="11"/>
          </p:nvPr>
        </p:nvSpPr>
        <p:spPr/>
        <p:txBody>
          <a:bodyPr/>
          <a:lstStyle/>
          <a:p>
            <a:r>
              <a:rPr lang="en-US" dirty="0" smtClean="0"/>
              <a:t>CSH3J3 – </a:t>
            </a:r>
            <a:r>
              <a:rPr lang="en-US" dirty="0" err="1" smtClean="0"/>
              <a:t>Sistem</a:t>
            </a:r>
            <a:r>
              <a:rPr lang="en-US" dirty="0" smtClean="0"/>
              <a:t> </a:t>
            </a:r>
            <a:r>
              <a:rPr lang="en-US" dirty="0" err="1" smtClean="0"/>
              <a:t>Paralel</a:t>
            </a:r>
            <a:r>
              <a:rPr lang="en-US" dirty="0" smtClean="0"/>
              <a:t> </a:t>
            </a:r>
            <a:r>
              <a:rPr lang="en-US" dirty="0" err="1" smtClean="0"/>
              <a:t>dan</a:t>
            </a:r>
            <a:r>
              <a:rPr lang="en-US" dirty="0" smtClean="0"/>
              <a:t> </a:t>
            </a:r>
            <a:r>
              <a:rPr lang="en-US" dirty="0" err="1" smtClean="0"/>
              <a:t>Terdistribusi</a:t>
            </a:r>
            <a:endParaRPr lang="en-US" dirty="0"/>
          </a:p>
        </p:txBody>
      </p:sp>
      <p:sp>
        <p:nvSpPr>
          <p:cNvPr id="4" name="Slide Number Placeholder 3"/>
          <p:cNvSpPr>
            <a:spLocks noGrp="1"/>
          </p:cNvSpPr>
          <p:nvPr>
            <p:ph type="sldNum" sz="quarter" idx="12"/>
          </p:nvPr>
        </p:nvSpPr>
        <p:spPr/>
        <p:txBody>
          <a:bodyPr/>
          <a:lstStyle/>
          <a:p>
            <a:fld id="{68A5523F-4C95-49F3-8F3F-2B05583CC12F}" type="slidenum">
              <a:rPr lang="en-US" smtClean="0"/>
              <a:t>‹#›</a:t>
            </a:fld>
            <a:endParaRPr lang="en-US"/>
          </a:p>
        </p:txBody>
      </p:sp>
      <p:pic>
        <p:nvPicPr>
          <p:cNvPr id="5"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26403900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3008313" cy="91440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1371600"/>
            <a:ext cx="5111750" cy="4754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362200"/>
            <a:ext cx="3008313" cy="3763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BAADAE-932B-4035-A6F1-F29AD48073F4}" type="datetime1">
              <a:rPr lang="en-US" smtClean="0"/>
              <a:t>1/31/2018</a:t>
            </a:fld>
            <a:endParaRPr lang="en-US"/>
          </a:p>
        </p:txBody>
      </p:sp>
      <p:sp>
        <p:nvSpPr>
          <p:cNvPr id="6" name="Footer Placeholder 5"/>
          <p:cNvSpPr>
            <a:spLocks noGrp="1"/>
          </p:cNvSpPr>
          <p:nvPr>
            <p:ph type="ftr" sz="quarter" idx="11"/>
          </p:nvPr>
        </p:nvSpPr>
        <p:spPr/>
        <p:txBody>
          <a:bodyPr/>
          <a:lstStyle/>
          <a:p>
            <a:r>
              <a:rPr lang="en-US" dirty="0" smtClean="0"/>
              <a:t>CSH3J3 – </a:t>
            </a:r>
            <a:r>
              <a:rPr lang="en-US" dirty="0" err="1" smtClean="0"/>
              <a:t>Sistem</a:t>
            </a:r>
            <a:r>
              <a:rPr lang="en-US" dirty="0" smtClean="0"/>
              <a:t> </a:t>
            </a:r>
            <a:r>
              <a:rPr lang="en-US" dirty="0" err="1" smtClean="0"/>
              <a:t>Paralel</a:t>
            </a:r>
            <a:r>
              <a:rPr lang="en-US" dirty="0" smtClean="0"/>
              <a:t> </a:t>
            </a:r>
            <a:r>
              <a:rPr lang="en-US" dirty="0" err="1" smtClean="0"/>
              <a:t>dan</a:t>
            </a:r>
            <a:r>
              <a:rPr lang="en-US" dirty="0" smtClean="0"/>
              <a:t> </a:t>
            </a:r>
            <a:r>
              <a:rPr lang="en-US" dirty="0" err="1" smtClean="0"/>
              <a:t>Terdistribusi</a:t>
            </a:r>
            <a:endParaRPr lang="en-US" dirty="0"/>
          </a:p>
        </p:txBody>
      </p:sp>
      <p:sp>
        <p:nvSpPr>
          <p:cNvPr id="7" name="Slide Number Placeholder 6"/>
          <p:cNvSpPr>
            <a:spLocks noGrp="1"/>
          </p:cNvSpPr>
          <p:nvPr>
            <p:ph type="sldNum" sz="quarter" idx="12"/>
          </p:nvPr>
        </p:nvSpPr>
        <p:spPr/>
        <p:txBody>
          <a:bodyPr/>
          <a:lstStyle/>
          <a:p>
            <a:fld id="{68A5523F-4C95-49F3-8F3F-2B05583CC12F}" type="slidenum">
              <a:rPr lang="en-US" smtClean="0"/>
              <a:t>‹#›</a:t>
            </a:fld>
            <a:endParaRPr lang="en-US"/>
          </a:p>
        </p:txBody>
      </p:sp>
      <p:pic>
        <p:nvPicPr>
          <p:cNvPr id="9"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408926761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371599"/>
            <a:ext cx="5486400" cy="33559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A78111-0703-46F1-B0E2-6F68D59EEFFB}" type="datetime1">
              <a:rPr lang="en-US" smtClean="0"/>
              <a:t>1/31/2018</a:t>
            </a:fld>
            <a:endParaRPr lang="en-US"/>
          </a:p>
        </p:txBody>
      </p:sp>
      <p:sp>
        <p:nvSpPr>
          <p:cNvPr id="6" name="Footer Placeholder 5"/>
          <p:cNvSpPr>
            <a:spLocks noGrp="1"/>
          </p:cNvSpPr>
          <p:nvPr>
            <p:ph type="ftr" sz="quarter" idx="11"/>
          </p:nvPr>
        </p:nvSpPr>
        <p:spPr/>
        <p:txBody>
          <a:bodyPr/>
          <a:lstStyle/>
          <a:p>
            <a:r>
              <a:rPr lang="en-US" dirty="0" smtClean="0"/>
              <a:t>CSH3J3 – </a:t>
            </a:r>
            <a:r>
              <a:rPr lang="en-US" dirty="0" err="1" smtClean="0"/>
              <a:t>Sistem</a:t>
            </a:r>
            <a:r>
              <a:rPr lang="en-US" dirty="0" smtClean="0"/>
              <a:t> </a:t>
            </a:r>
            <a:r>
              <a:rPr lang="en-US" dirty="0" err="1" smtClean="0"/>
              <a:t>Paralel</a:t>
            </a:r>
            <a:r>
              <a:rPr lang="en-US" dirty="0" smtClean="0"/>
              <a:t> </a:t>
            </a:r>
            <a:r>
              <a:rPr lang="en-US" dirty="0" err="1" smtClean="0"/>
              <a:t>dan</a:t>
            </a:r>
            <a:r>
              <a:rPr lang="en-US" dirty="0" smtClean="0"/>
              <a:t> </a:t>
            </a:r>
            <a:r>
              <a:rPr lang="en-US" dirty="0" err="1" smtClean="0"/>
              <a:t>Terdistribusi</a:t>
            </a:r>
            <a:endParaRPr lang="en-US" dirty="0"/>
          </a:p>
        </p:txBody>
      </p:sp>
      <p:sp>
        <p:nvSpPr>
          <p:cNvPr id="7" name="Slide Number Placeholder 6"/>
          <p:cNvSpPr>
            <a:spLocks noGrp="1"/>
          </p:cNvSpPr>
          <p:nvPr>
            <p:ph type="sldNum" sz="quarter" idx="12"/>
          </p:nvPr>
        </p:nvSpPr>
        <p:spPr/>
        <p:txBody>
          <a:bodyPr/>
          <a:lstStyle/>
          <a:p>
            <a:fld id="{68A5523F-4C95-49F3-8F3F-2B05583CC12F}" type="slidenum">
              <a:rPr lang="en-US" smtClean="0"/>
              <a:t>‹#›</a:t>
            </a:fld>
            <a:endParaRPr lang="en-US"/>
          </a:p>
        </p:txBody>
      </p:sp>
      <p:pic>
        <p:nvPicPr>
          <p:cNvPr id="8"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12946689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p:cNvPicPr/>
          <p:nvPr userDrawn="1"/>
        </p:nvPicPr>
        <p:blipFill>
          <a:blip r:embed="rId20"/>
          <a:stretch/>
        </p:blipFill>
        <p:spPr>
          <a:xfrm>
            <a:off x="0" y="6248520"/>
            <a:ext cx="9142560" cy="608040"/>
          </a:xfrm>
          <a:prstGeom prst="rect">
            <a:avLst/>
          </a:prstGeom>
          <a:ln>
            <a:noFill/>
          </a:ln>
        </p:spPr>
      </p:pic>
      <p:sp>
        <p:nvSpPr>
          <p:cNvPr id="2" name="Title Placeholder 1"/>
          <p:cNvSpPr>
            <a:spLocks noGrp="1"/>
          </p:cNvSpPr>
          <p:nvPr>
            <p:ph type="title"/>
          </p:nvPr>
        </p:nvSpPr>
        <p:spPr>
          <a:xfrm>
            <a:off x="457200" y="1295400"/>
            <a:ext cx="8229600" cy="579438"/>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981200"/>
            <a:ext cx="8229600" cy="4144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9144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8425A8DE-D953-45F9-983C-F1B03576A7E5}" type="datetime1">
              <a:rPr lang="en-US" smtClean="0"/>
              <a:t>1/31/2018</a:t>
            </a:fld>
            <a:endParaRPr lang="en-US" dirty="0"/>
          </a:p>
        </p:txBody>
      </p:sp>
      <p:sp>
        <p:nvSpPr>
          <p:cNvPr id="5" name="Footer Placeholder 4"/>
          <p:cNvSpPr>
            <a:spLocks noGrp="1"/>
          </p:cNvSpPr>
          <p:nvPr>
            <p:ph type="ftr" sz="quarter" idx="3"/>
          </p:nvPr>
        </p:nvSpPr>
        <p:spPr>
          <a:xfrm>
            <a:off x="5791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US" dirty="0" smtClean="0"/>
              <a:t>CSH3J3 – </a:t>
            </a:r>
            <a:r>
              <a:rPr lang="en-US" dirty="0" err="1" smtClean="0"/>
              <a:t>Sistem</a:t>
            </a:r>
            <a:r>
              <a:rPr lang="en-US" dirty="0" smtClean="0"/>
              <a:t> </a:t>
            </a:r>
            <a:r>
              <a:rPr lang="en-US" dirty="0" err="1" smtClean="0"/>
              <a:t>Paralel</a:t>
            </a:r>
            <a:r>
              <a:rPr lang="en-US" dirty="0" smtClean="0"/>
              <a:t> </a:t>
            </a:r>
            <a:r>
              <a:rPr lang="en-US" dirty="0" err="1" smtClean="0"/>
              <a:t>dan</a:t>
            </a:r>
            <a:r>
              <a:rPr lang="en-US" dirty="0" smtClean="0"/>
              <a:t> </a:t>
            </a:r>
            <a:r>
              <a:rPr lang="en-US" dirty="0" err="1" smtClean="0"/>
              <a:t>Terdistribusi</a:t>
            </a:r>
            <a:endParaRPr lang="en-US" dirty="0"/>
          </a:p>
        </p:txBody>
      </p:sp>
      <p:sp>
        <p:nvSpPr>
          <p:cNvPr id="6" name="Slide Number Placeholder 5"/>
          <p:cNvSpPr>
            <a:spLocks noGrp="1"/>
          </p:cNvSpPr>
          <p:nvPr>
            <p:ph type="sldNum" sz="quarter" idx="4"/>
          </p:nvPr>
        </p:nvSpPr>
        <p:spPr>
          <a:xfrm>
            <a:off x="457200" y="6356350"/>
            <a:ext cx="381000" cy="365125"/>
          </a:xfrm>
          <a:prstGeom prst="rect">
            <a:avLst/>
          </a:prstGeom>
        </p:spPr>
        <p:txBody>
          <a:bodyPr vert="horz" lIns="91440" tIns="45720" rIns="91440" bIns="45720" rtlCol="0" anchor="ctr"/>
          <a:lstStyle>
            <a:lvl1pPr algn="r">
              <a:defRPr sz="1200">
                <a:solidFill>
                  <a:schemeClr val="tx1"/>
                </a:solidFill>
              </a:defRPr>
            </a:lvl1pPr>
          </a:lstStyle>
          <a:p>
            <a:fld id="{68A5523F-4C95-49F3-8F3F-2B05583CC12F}" type="slidenum">
              <a:rPr lang="en-US" smtClean="0"/>
              <a:pPr/>
              <a:t>‹#›</a:t>
            </a:fld>
            <a:endParaRPr lang="en-US" dirty="0"/>
          </a:p>
        </p:txBody>
      </p:sp>
    </p:spTree>
    <p:extLst>
      <p:ext uri="{BB962C8B-B14F-4D97-AF65-F5344CB8AC3E}">
        <p14:creationId xmlns:p14="http://schemas.microsoft.com/office/powerpoint/2010/main" val="3496024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erg.abdn.ac.uk/users/gorry/course/inet-pages/router.html"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p:txBody>
          <a:bodyPr>
            <a:normAutofit fontScale="90000"/>
          </a:bodyPr>
          <a:lstStyle/>
          <a:p>
            <a:r>
              <a:rPr lang="en-US" dirty="0" smtClean="0">
                <a:latin typeface="Times New Roman" pitchFamily="18" charset="0"/>
                <a:cs typeface="Times New Roman" pitchFamily="18" charset="0"/>
              </a:rPr>
              <a:t>CSH3J3</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SISTEM PARALEL DAN TERDISTRIBUSI</a:t>
            </a:r>
            <a:endParaRPr lang="en-US" dirty="0">
              <a:latin typeface="Times New Roman" pitchFamily="18" charset="0"/>
              <a:cs typeface="Times New Roman" pitchFamily="18" charset="0"/>
            </a:endParaRPr>
          </a:p>
        </p:txBody>
      </p:sp>
      <p:sp>
        <p:nvSpPr>
          <p:cNvPr id="8" name="Title 9"/>
          <p:cNvSpPr txBox="1">
            <a:spLocks/>
          </p:cNvSpPr>
          <p:nvPr/>
        </p:nvSpPr>
        <p:spPr bwMode="auto">
          <a:xfrm>
            <a:off x="3786187" y="3450467"/>
            <a:ext cx="4757737" cy="1635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l" defTabSz="457200" rtl="0" eaLnBrk="1" fontAlgn="base" hangingPunct="1">
              <a:lnSpc>
                <a:spcPct val="90000"/>
              </a:lnSpc>
              <a:spcBef>
                <a:spcPct val="0"/>
              </a:spcBef>
              <a:spcAft>
                <a:spcPct val="0"/>
              </a:spcAft>
              <a:defRPr sz="2800" b="1" kern="1200">
                <a:solidFill>
                  <a:schemeClr val="tx1"/>
                </a:solidFill>
                <a:latin typeface="+mn-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5pPr>
            <a:lvl6pPr marL="4572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6pPr>
            <a:lvl7pPr marL="9144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7pPr>
            <a:lvl8pPr marL="13716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8pPr>
            <a:lvl9pPr marL="18288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9pPr>
          </a:lstStyle>
          <a:p>
            <a:pPr algn="r"/>
            <a:r>
              <a:rPr lang="en-US" sz="3200" b="0" dirty="0" smtClean="0">
                <a:ln w="0"/>
                <a:effectLst>
                  <a:reflection blurRad="6350" stA="53000" endA="300" endPos="35500" dir="5400000" sy="-90000" algn="bl" rotWithShape="0"/>
                </a:effectLst>
                <a:latin typeface="Times New Roman" pitchFamily="18" charset="0"/>
                <a:cs typeface="Times New Roman" pitchFamily="18" charset="0"/>
              </a:rPr>
              <a:t>MATERI 3:</a:t>
            </a:r>
          </a:p>
          <a:p>
            <a:pPr algn="r"/>
            <a:r>
              <a:rPr lang="en-US" sz="3200" b="0" dirty="0" smtClean="0">
                <a:ln w="0"/>
                <a:effectLst>
                  <a:reflection blurRad="6350" stA="53000" endA="300" endPos="35500" dir="5400000" sy="-90000" algn="bl" rotWithShape="0"/>
                </a:effectLst>
                <a:latin typeface="Times New Roman" pitchFamily="18" charset="0"/>
                <a:cs typeface="Times New Roman" pitchFamily="18" charset="0"/>
              </a:rPr>
              <a:t>Network and Internetwork </a:t>
            </a:r>
            <a:r>
              <a:rPr lang="en-US" sz="3200" b="0" dirty="0">
                <a:ln w="0"/>
                <a:effectLst>
                  <a:reflection blurRad="6350" stA="53000" endA="300" endPos="35500" dir="5400000" sy="-90000" algn="bl" rotWithShape="0"/>
                </a:effectLst>
                <a:latin typeface="Times New Roman" pitchFamily="18" charset="0"/>
                <a:cs typeface="Times New Roman" pitchFamily="18" charset="0"/>
              </a:rPr>
              <a:t/>
            </a:r>
            <a:br>
              <a:rPr lang="en-US" sz="3200" b="0" dirty="0">
                <a:ln w="0"/>
                <a:effectLst>
                  <a:reflection blurRad="6350" stA="53000" endA="300" endPos="35500" dir="5400000" sy="-90000" algn="bl" rotWithShape="0"/>
                </a:effectLst>
                <a:latin typeface="Times New Roman" pitchFamily="18" charset="0"/>
                <a:cs typeface="Times New Roman" pitchFamily="18" charset="0"/>
              </a:rPr>
            </a:br>
            <a:endParaRPr lang="en-US" sz="3200" b="0" dirty="0">
              <a:ln w="0"/>
              <a:effectLst>
                <a:reflection blurRad="6350" stA="53000" endA="300" endPos="35500" dir="5400000" sy="-90000" algn="bl" rotWithShape="0"/>
              </a:effectLst>
              <a:latin typeface="Times New Roman" pitchFamily="18" charset="0"/>
              <a:cs typeface="Times New Roman" pitchFamily="18" charset="0"/>
            </a:endParaRPr>
          </a:p>
        </p:txBody>
      </p:sp>
      <p:sp>
        <p:nvSpPr>
          <p:cNvPr id="3" name="Slide Number Placeholder 2"/>
          <p:cNvSpPr>
            <a:spLocks noGrp="1"/>
          </p:cNvSpPr>
          <p:nvPr>
            <p:ph type="sldNum" sz="quarter" idx="15"/>
          </p:nvPr>
        </p:nvSpPr>
        <p:spPr/>
        <p:txBody>
          <a:bodyPr/>
          <a:lstStyle/>
          <a:p>
            <a:pPr>
              <a:defRPr/>
            </a:pPr>
            <a:fld id="{FA0FCE97-1E5D-3942-9893-29D29393C492}" type="slidenum">
              <a:rPr lang="en-US" smtClean="0"/>
              <a:pPr>
                <a:defRPr/>
              </a:pPr>
              <a:t>1</a:t>
            </a:fld>
            <a:endParaRPr lang="en-US" dirty="0"/>
          </a:p>
        </p:txBody>
      </p:sp>
    </p:spTree>
    <p:extLst>
      <p:ext uri="{BB962C8B-B14F-4D97-AF65-F5344CB8AC3E}">
        <p14:creationId xmlns:p14="http://schemas.microsoft.com/office/powerpoint/2010/main" val="167618381"/>
      </p:ext>
    </p:extLst>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a:normAutofit fontScale="90000"/>
          </a:bodyPr>
          <a:lstStyle/>
          <a:p>
            <a:r>
              <a:rPr lang="en-US" smtClean="0"/>
              <a:t>2 Communication Primitives</a:t>
            </a:r>
          </a:p>
        </p:txBody>
      </p:sp>
      <p:grpSp>
        <p:nvGrpSpPr>
          <p:cNvPr id="11267" name="Group 18"/>
          <p:cNvGrpSpPr>
            <a:grpSpLocks/>
          </p:cNvGrpSpPr>
          <p:nvPr/>
        </p:nvGrpSpPr>
        <p:grpSpPr bwMode="auto">
          <a:xfrm>
            <a:off x="4999892" y="1682751"/>
            <a:ext cx="3645877" cy="4264026"/>
            <a:chOff x="3412" y="1060"/>
            <a:chExt cx="2488" cy="2686"/>
          </a:xfrm>
        </p:grpSpPr>
        <p:sp>
          <p:nvSpPr>
            <p:cNvPr id="11269" name="Rectangle 3"/>
            <p:cNvSpPr>
              <a:spLocks noChangeArrowheads="1"/>
            </p:cNvSpPr>
            <p:nvPr/>
          </p:nvSpPr>
          <p:spPr bwMode="auto">
            <a:xfrm>
              <a:off x="3412" y="3364"/>
              <a:ext cx="2488" cy="37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0" name="Rectangle 4"/>
            <p:cNvSpPr>
              <a:spLocks noChangeArrowheads="1"/>
            </p:cNvSpPr>
            <p:nvPr/>
          </p:nvSpPr>
          <p:spPr bwMode="auto">
            <a:xfrm>
              <a:off x="3412" y="1060"/>
              <a:ext cx="2488" cy="37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1" name="Rectangle 5"/>
            <p:cNvSpPr>
              <a:spLocks noChangeArrowheads="1"/>
            </p:cNvSpPr>
            <p:nvPr/>
          </p:nvSpPr>
          <p:spPr bwMode="auto">
            <a:xfrm>
              <a:off x="3412" y="1444"/>
              <a:ext cx="2488" cy="37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2" name="Rectangle 6"/>
            <p:cNvSpPr>
              <a:spLocks noChangeArrowheads="1"/>
            </p:cNvSpPr>
            <p:nvPr/>
          </p:nvSpPr>
          <p:spPr bwMode="auto">
            <a:xfrm>
              <a:off x="3412" y="1828"/>
              <a:ext cx="2488" cy="37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3" name="Rectangle 7"/>
            <p:cNvSpPr>
              <a:spLocks noChangeArrowheads="1"/>
            </p:cNvSpPr>
            <p:nvPr/>
          </p:nvSpPr>
          <p:spPr bwMode="auto">
            <a:xfrm>
              <a:off x="3412" y="2212"/>
              <a:ext cx="2488" cy="37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4" name="Rectangle 8"/>
            <p:cNvSpPr>
              <a:spLocks noChangeArrowheads="1"/>
            </p:cNvSpPr>
            <p:nvPr/>
          </p:nvSpPr>
          <p:spPr bwMode="auto">
            <a:xfrm>
              <a:off x="3412" y="2596"/>
              <a:ext cx="2488" cy="37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5" name="Rectangle 9"/>
            <p:cNvSpPr>
              <a:spLocks noChangeArrowheads="1"/>
            </p:cNvSpPr>
            <p:nvPr/>
          </p:nvSpPr>
          <p:spPr bwMode="auto">
            <a:xfrm>
              <a:off x="3412" y="2980"/>
              <a:ext cx="2488" cy="37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6" name="Rectangle 10"/>
            <p:cNvSpPr>
              <a:spLocks noChangeArrowheads="1"/>
            </p:cNvSpPr>
            <p:nvPr/>
          </p:nvSpPr>
          <p:spPr bwMode="auto">
            <a:xfrm>
              <a:off x="4051" y="1114"/>
              <a:ext cx="1249"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a:t>Application</a:t>
              </a:r>
            </a:p>
          </p:txBody>
        </p:sp>
        <p:sp>
          <p:nvSpPr>
            <p:cNvPr id="11277" name="Rectangle 11"/>
            <p:cNvSpPr>
              <a:spLocks noChangeArrowheads="1"/>
            </p:cNvSpPr>
            <p:nvPr/>
          </p:nvSpPr>
          <p:spPr bwMode="auto">
            <a:xfrm>
              <a:off x="3970" y="1498"/>
              <a:ext cx="1389"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a:t>Presentation</a:t>
              </a:r>
            </a:p>
          </p:txBody>
        </p:sp>
        <p:sp>
          <p:nvSpPr>
            <p:cNvPr id="11278" name="Rectangle 12"/>
            <p:cNvSpPr>
              <a:spLocks noChangeArrowheads="1"/>
            </p:cNvSpPr>
            <p:nvPr/>
          </p:nvSpPr>
          <p:spPr bwMode="auto">
            <a:xfrm>
              <a:off x="4120" y="2218"/>
              <a:ext cx="1075"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a:t>Transport</a:t>
              </a:r>
            </a:p>
          </p:txBody>
        </p:sp>
        <p:sp>
          <p:nvSpPr>
            <p:cNvPr id="11279" name="Rectangle 13"/>
            <p:cNvSpPr>
              <a:spLocks noChangeArrowheads="1"/>
            </p:cNvSpPr>
            <p:nvPr/>
          </p:nvSpPr>
          <p:spPr bwMode="auto">
            <a:xfrm>
              <a:off x="4188" y="2602"/>
              <a:ext cx="98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a:t>Network</a:t>
              </a:r>
            </a:p>
          </p:txBody>
        </p:sp>
        <p:sp>
          <p:nvSpPr>
            <p:cNvPr id="11280" name="Rectangle 14"/>
            <p:cNvSpPr>
              <a:spLocks noChangeArrowheads="1"/>
            </p:cNvSpPr>
            <p:nvPr/>
          </p:nvSpPr>
          <p:spPr bwMode="auto">
            <a:xfrm>
              <a:off x="4163" y="3034"/>
              <a:ext cx="987"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a:t>Data link</a:t>
              </a:r>
            </a:p>
          </p:txBody>
        </p:sp>
        <p:sp>
          <p:nvSpPr>
            <p:cNvPr id="11281" name="Rectangle 15"/>
            <p:cNvSpPr>
              <a:spLocks noChangeArrowheads="1"/>
            </p:cNvSpPr>
            <p:nvPr/>
          </p:nvSpPr>
          <p:spPr bwMode="auto">
            <a:xfrm>
              <a:off x="4182" y="3418"/>
              <a:ext cx="911"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a:t>Physical</a:t>
              </a:r>
            </a:p>
          </p:txBody>
        </p:sp>
        <p:sp>
          <p:nvSpPr>
            <p:cNvPr id="11282" name="Rectangle 16"/>
            <p:cNvSpPr>
              <a:spLocks noChangeArrowheads="1"/>
            </p:cNvSpPr>
            <p:nvPr/>
          </p:nvSpPr>
          <p:spPr bwMode="auto">
            <a:xfrm>
              <a:off x="4201" y="1882"/>
              <a:ext cx="865"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a:t>Session</a:t>
              </a:r>
            </a:p>
          </p:txBody>
        </p:sp>
      </p:grpSp>
      <p:sp>
        <p:nvSpPr>
          <p:cNvPr id="11268" name="Rectangle 17"/>
          <p:cNvSpPr>
            <a:spLocks noGrp="1" noChangeArrowheads="1"/>
          </p:cNvSpPr>
          <p:nvPr>
            <p:ph type="body" sz="half" idx="1"/>
          </p:nvPr>
        </p:nvSpPr>
        <p:spPr>
          <a:noFill/>
        </p:spPr>
        <p:txBody>
          <a:bodyPr/>
          <a:lstStyle/>
          <a:p>
            <a:pPr marL="438150" indent="-438150">
              <a:buFont typeface="Monotype Sorts" charset="2"/>
              <a:buNone/>
            </a:pPr>
            <a:endParaRPr lang="en-US" sz="2500" smtClean="0"/>
          </a:p>
          <a:p>
            <a:pPr marL="438150" indent="-438150">
              <a:buFont typeface="Monotype Sorts" charset="2"/>
              <a:buNone/>
            </a:pPr>
            <a:r>
              <a:rPr lang="en-US" sz="2000" smtClean="0"/>
              <a:t>The ISO/OSI </a:t>
            </a:r>
          </a:p>
          <a:p>
            <a:pPr marL="438150" indent="-438150">
              <a:buFont typeface="Monotype Sorts" charset="2"/>
              <a:buNone/>
            </a:pPr>
            <a:r>
              <a:rPr lang="en-US" sz="2000" smtClean="0"/>
              <a:t>(International Organization for Standardization/</a:t>
            </a:r>
          </a:p>
          <a:p>
            <a:pPr marL="438150" indent="-438150">
              <a:buFont typeface="Monotype Sorts" charset="2"/>
              <a:buNone/>
            </a:pPr>
            <a:r>
              <a:rPr lang="en-US" sz="2000" smtClean="0"/>
              <a:t>Open Systems Interconnection)</a:t>
            </a:r>
          </a:p>
          <a:p>
            <a:pPr marL="438150" indent="-438150">
              <a:buFont typeface="Monotype Sorts" charset="2"/>
              <a:buNone/>
            </a:pPr>
            <a:r>
              <a:rPr lang="en-US" sz="2000" smtClean="0"/>
              <a:t>Reference Model:</a:t>
            </a:r>
          </a:p>
          <a:p>
            <a:pPr marL="438150" indent="-438150">
              <a:buFont typeface="Monotype Sorts" charset="2"/>
              <a:buAutoNum type="arabicPeriod"/>
            </a:pPr>
            <a:r>
              <a:rPr lang="en-US" sz="2000" smtClean="0"/>
              <a:t>Need for </a:t>
            </a:r>
            <a:r>
              <a:rPr lang="en-US" sz="2000" i="1" smtClean="0"/>
              <a:t>standardization</a:t>
            </a:r>
            <a:r>
              <a:rPr lang="en-US" sz="2000" smtClean="0"/>
              <a:t> of the communication between hosts built by different organizations.</a:t>
            </a:r>
          </a:p>
          <a:p>
            <a:pPr marL="438150" indent="-438150">
              <a:buFont typeface="Monotype Sorts" charset="2"/>
              <a:buAutoNum type="arabicPeriod"/>
            </a:pPr>
            <a:r>
              <a:rPr lang="en-US" sz="2000" smtClean="0"/>
              <a:t>Each layer builds on </a:t>
            </a:r>
            <a:r>
              <a:rPr lang="en-US" sz="2000" i="1" smtClean="0"/>
              <a:t>abstractions</a:t>
            </a:r>
            <a:r>
              <a:rPr lang="en-US" sz="2000" smtClean="0"/>
              <a:t> provided by the layer below.</a:t>
            </a:r>
          </a:p>
        </p:txBody>
      </p:sp>
    </p:spTree>
    <p:extLst>
      <p:ext uri="{BB962C8B-B14F-4D97-AF65-F5344CB8AC3E}">
        <p14:creationId xmlns:p14="http://schemas.microsoft.com/office/powerpoint/2010/main" val="44112795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r>
              <a:rPr lang="en-US" sz="3800" smtClean="0"/>
              <a:t>2.7 Physical Layer</a:t>
            </a:r>
          </a:p>
        </p:txBody>
      </p:sp>
      <p:sp>
        <p:nvSpPr>
          <p:cNvPr id="12291" name="Rectangle 3"/>
          <p:cNvSpPr>
            <a:spLocks noGrp="1" noChangeArrowheads="1"/>
          </p:cNvSpPr>
          <p:nvPr>
            <p:ph type="body" idx="1"/>
          </p:nvPr>
        </p:nvSpPr>
        <p:spPr>
          <a:xfrm>
            <a:off x="0" y="1752600"/>
            <a:ext cx="9144000" cy="5029200"/>
          </a:xfrm>
        </p:spPr>
        <p:txBody>
          <a:bodyPr>
            <a:normAutofit lnSpcReduction="10000"/>
          </a:bodyPr>
          <a:lstStyle/>
          <a:p>
            <a:r>
              <a:rPr lang="en-US" dirty="0" smtClean="0"/>
              <a:t>This layer conveys the </a:t>
            </a:r>
            <a:r>
              <a:rPr lang="en-US" b="1" dirty="0" smtClean="0"/>
              <a:t>bit</a:t>
            </a:r>
            <a:r>
              <a:rPr lang="en-US" dirty="0" smtClean="0"/>
              <a:t> stream - electrical impulse, light or radio signal -- through the network at the electrical and mechanical level.</a:t>
            </a:r>
          </a:p>
          <a:p>
            <a:r>
              <a:rPr lang="en-US" dirty="0" smtClean="0"/>
              <a:t>It provides the </a:t>
            </a:r>
            <a:r>
              <a:rPr lang="en-US" b="1" dirty="0" smtClean="0"/>
              <a:t>hardware</a:t>
            </a:r>
            <a:r>
              <a:rPr lang="en-US" dirty="0" smtClean="0"/>
              <a:t> means of sending and receiving data on a carrier, </a:t>
            </a:r>
          </a:p>
          <a:p>
            <a:r>
              <a:rPr lang="en-US" dirty="0" smtClean="0"/>
              <a:t>Sets standards for electrical</a:t>
            </a:r>
            <a:r>
              <a:rPr lang="en-US" dirty="0" smtClean="0"/>
              <a:t>, mechanical </a:t>
            </a:r>
            <a:r>
              <a:rPr lang="en-US" dirty="0" smtClean="0"/>
              <a:t>and signaling interfaces. </a:t>
            </a:r>
          </a:p>
          <a:p>
            <a:r>
              <a:rPr lang="en-US" dirty="0" smtClean="0"/>
              <a:t>Defines cables, cards and physical aspects. </a:t>
            </a:r>
            <a:r>
              <a:rPr lang="en-US" b="1" dirty="0" smtClean="0"/>
              <a:t>Fast</a:t>
            </a:r>
            <a:r>
              <a:rPr lang="en-US" dirty="0" smtClean="0"/>
              <a:t> </a:t>
            </a:r>
            <a:r>
              <a:rPr lang="en-US" b="1" dirty="0" smtClean="0"/>
              <a:t>Ethernet</a:t>
            </a:r>
            <a:r>
              <a:rPr lang="en-US" dirty="0" smtClean="0"/>
              <a:t>, </a:t>
            </a:r>
            <a:r>
              <a:rPr lang="en-US" b="1" dirty="0" smtClean="0"/>
              <a:t>RS232</a:t>
            </a:r>
            <a:r>
              <a:rPr lang="en-US" dirty="0" smtClean="0"/>
              <a:t>, and </a:t>
            </a:r>
            <a:r>
              <a:rPr lang="en-US" b="1" dirty="0" smtClean="0"/>
              <a:t>ATM</a:t>
            </a:r>
            <a:r>
              <a:rPr lang="en-US" dirty="0" smtClean="0"/>
              <a:t> are protocols with physical layer components. </a:t>
            </a:r>
          </a:p>
        </p:txBody>
      </p:sp>
    </p:spTree>
    <p:extLst>
      <p:ext uri="{BB962C8B-B14F-4D97-AF65-F5344CB8AC3E}">
        <p14:creationId xmlns:p14="http://schemas.microsoft.com/office/powerpoint/2010/main" val="262981352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z="3800" smtClean="0"/>
              <a:t>2.6 Data Link Layer</a:t>
            </a:r>
          </a:p>
        </p:txBody>
      </p:sp>
      <p:sp>
        <p:nvSpPr>
          <p:cNvPr id="13315" name="Rectangle 3"/>
          <p:cNvSpPr>
            <a:spLocks noGrp="1" noChangeArrowheads="1"/>
          </p:cNvSpPr>
          <p:nvPr>
            <p:ph type="body" idx="1"/>
          </p:nvPr>
        </p:nvSpPr>
        <p:spPr>
          <a:xfrm>
            <a:off x="0" y="1828800"/>
            <a:ext cx="9003323" cy="4800600"/>
          </a:xfrm>
        </p:spPr>
        <p:txBody>
          <a:bodyPr/>
          <a:lstStyle/>
          <a:p>
            <a:r>
              <a:rPr lang="en-US" sz="2700" dirty="0" smtClean="0"/>
              <a:t>At this layer, data packets are encoded and decoded into </a:t>
            </a:r>
            <a:r>
              <a:rPr lang="en-US" sz="2700" b="1" dirty="0" smtClean="0"/>
              <a:t>bits</a:t>
            </a:r>
            <a:r>
              <a:rPr lang="en-US" sz="2700" dirty="0" smtClean="0"/>
              <a:t>. It furnishes transmission protocol knowledge and management and handles errors in the physical layer, flow control and frame synchronization. </a:t>
            </a:r>
          </a:p>
          <a:p>
            <a:r>
              <a:rPr lang="en-US" sz="2700" dirty="0" smtClean="0"/>
              <a:t>The data link layer is divided into two sub-layers: The </a:t>
            </a:r>
            <a:r>
              <a:rPr lang="en-US" sz="2700" b="1" dirty="0" smtClean="0"/>
              <a:t>Media Access Control</a:t>
            </a:r>
            <a:r>
              <a:rPr lang="en-US" sz="2700" dirty="0" smtClean="0"/>
              <a:t> (MAC) layer and the Logical Link Control (LLC) layer. </a:t>
            </a:r>
          </a:p>
          <a:p>
            <a:pPr lvl="1"/>
            <a:r>
              <a:rPr lang="en-US" sz="2300" dirty="0" smtClean="0"/>
              <a:t>The MAC sub-layer controls how a computer on the network gains access to the data and permission to transmit it. </a:t>
            </a:r>
          </a:p>
          <a:p>
            <a:pPr lvl="1"/>
            <a:r>
              <a:rPr lang="en-US" sz="2300" dirty="0" smtClean="0"/>
              <a:t>The LLC layer controls frame synchronization, flow control and error checking </a:t>
            </a:r>
          </a:p>
        </p:txBody>
      </p:sp>
    </p:spTree>
    <p:extLst>
      <p:ext uri="{BB962C8B-B14F-4D97-AF65-F5344CB8AC3E}">
        <p14:creationId xmlns:p14="http://schemas.microsoft.com/office/powerpoint/2010/main" val="17349405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r>
              <a:rPr lang="en-US" sz="3800" smtClean="0"/>
              <a:t>2.5 Network Layer</a:t>
            </a:r>
          </a:p>
        </p:txBody>
      </p:sp>
      <p:sp>
        <p:nvSpPr>
          <p:cNvPr id="14339" name="Rectangle 3"/>
          <p:cNvSpPr>
            <a:spLocks noGrp="1" noChangeArrowheads="1"/>
          </p:cNvSpPr>
          <p:nvPr>
            <p:ph type="body" idx="1"/>
          </p:nvPr>
        </p:nvSpPr>
        <p:spPr/>
        <p:txBody>
          <a:bodyPr>
            <a:normAutofit fontScale="92500" lnSpcReduction="10000"/>
          </a:bodyPr>
          <a:lstStyle/>
          <a:p>
            <a:r>
              <a:rPr lang="en-US" smtClean="0"/>
              <a:t>This layer provides </a:t>
            </a:r>
            <a:r>
              <a:rPr lang="en-US" b="1" smtClean="0"/>
              <a:t>switching</a:t>
            </a:r>
            <a:r>
              <a:rPr lang="en-US" smtClean="0"/>
              <a:t> and </a:t>
            </a:r>
            <a:r>
              <a:rPr lang="en-US" b="1" smtClean="0"/>
              <a:t>routing</a:t>
            </a:r>
            <a:r>
              <a:rPr lang="en-US" smtClean="0"/>
              <a:t> technologies, creating logical paths, known as </a:t>
            </a:r>
            <a:r>
              <a:rPr lang="en-US" b="1" smtClean="0"/>
              <a:t>virtual circuits</a:t>
            </a:r>
            <a:r>
              <a:rPr lang="en-US" smtClean="0"/>
              <a:t>, for transmitting data from </a:t>
            </a:r>
            <a:r>
              <a:rPr lang="en-US" b="1" smtClean="0"/>
              <a:t>node</a:t>
            </a:r>
            <a:r>
              <a:rPr lang="en-US" smtClean="0"/>
              <a:t> to </a:t>
            </a:r>
            <a:r>
              <a:rPr lang="en-US" b="1" smtClean="0"/>
              <a:t>node</a:t>
            </a:r>
            <a:r>
              <a:rPr lang="en-US" smtClean="0"/>
              <a:t> in a WAN.</a:t>
            </a:r>
          </a:p>
          <a:p>
            <a:r>
              <a:rPr lang="en-US" smtClean="0"/>
              <a:t>Routing means choosing the best path</a:t>
            </a:r>
          </a:p>
          <a:p>
            <a:r>
              <a:rPr lang="en-US" smtClean="0"/>
              <a:t>Routing and forwarding are functions of this layer, as well as addressing, internetworking, error handling, congestion control and packet sequencing.</a:t>
            </a:r>
          </a:p>
        </p:txBody>
      </p:sp>
    </p:spTree>
    <p:extLst>
      <p:ext uri="{BB962C8B-B14F-4D97-AF65-F5344CB8AC3E}">
        <p14:creationId xmlns:p14="http://schemas.microsoft.com/office/powerpoint/2010/main" val="236431726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1600200"/>
            <a:ext cx="9003323" cy="595312"/>
          </a:xfrm>
        </p:spPr>
        <p:txBody>
          <a:bodyPr>
            <a:normAutofit fontScale="90000"/>
          </a:bodyPr>
          <a:lstStyle/>
          <a:p>
            <a:r>
              <a:rPr lang="en-US" sz="3800" dirty="0" smtClean="0"/>
              <a:t>2.5.1 Example of a Net Layer Protocol: Internet Protocol (IP)</a:t>
            </a:r>
          </a:p>
        </p:txBody>
      </p:sp>
      <p:sp>
        <p:nvSpPr>
          <p:cNvPr id="15363" name="Rectangle 3"/>
          <p:cNvSpPr>
            <a:spLocks noGrp="1" noChangeArrowheads="1"/>
          </p:cNvSpPr>
          <p:nvPr>
            <p:ph type="body" idx="1"/>
          </p:nvPr>
        </p:nvSpPr>
        <p:spPr>
          <a:xfrm>
            <a:off x="0" y="2590800"/>
            <a:ext cx="9144000" cy="4800600"/>
          </a:xfrm>
        </p:spPr>
        <p:txBody>
          <a:bodyPr>
            <a:normAutofit/>
          </a:bodyPr>
          <a:lstStyle/>
          <a:p>
            <a:r>
              <a:rPr lang="en-US" sz="2800" dirty="0" smtClean="0"/>
              <a:t>Protocol for sending data between machines on the Internet</a:t>
            </a:r>
          </a:p>
          <a:p>
            <a:r>
              <a:rPr lang="en-US" sz="2800" dirty="0" smtClean="0"/>
              <a:t>Each host has a unique IP address (URL).</a:t>
            </a:r>
          </a:p>
          <a:p>
            <a:r>
              <a:rPr lang="en-US" sz="2800" dirty="0" smtClean="0"/>
              <a:t>Data divided into packets (next)</a:t>
            </a:r>
          </a:p>
          <a:p>
            <a:r>
              <a:rPr lang="en-US" sz="2800" dirty="0" smtClean="0"/>
              <a:t>IP is connectionless.</a:t>
            </a:r>
          </a:p>
          <a:p>
            <a:r>
              <a:rPr lang="en-US" sz="2800" dirty="0" smtClean="0"/>
              <a:t>Data packets travel independently, and maybe out of order (re-sequencing is done by TCP, at the transport layer)</a:t>
            </a:r>
          </a:p>
        </p:txBody>
      </p:sp>
    </p:spTree>
    <p:extLst>
      <p:ext uri="{BB962C8B-B14F-4D97-AF65-F5344CB8AC3E}">
        <p14:creationId xmlns:p14="http://schemas.microsoft.com/office/powerpoint/2010/main" val="159247786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325562"/>
            <a:ext cx="8229600" cy="579438"/>
          </a:xfrm>
        </p:spPr>
        <p:txBody>
          <a:bodyPr>
            <a:normAutofit fontScale="90000"/>
          </a:bodyPr>
          <a:lstStyle/>
          <a:p>
            <a:r>
              <a:rPr lang="en-GB" dirty="0" smtClean="0"/>
              <a:t>Transport Layer</a:t>
            </a:r>
          </a:p>
        </p:txBody>
      </p:sp>
      <p:sp>
        <p:nvSpPr>
          <p:cNvPr id="16387" name="Rectangle 3"/>
          <p:cNvSpPr>
            <a:spLocks noChangeArrowheads="1"/>
          </p:cNvSpPr>
          <p:nvPr/>
        </p:nvSpPr>
        <p:spPr bwMode="auto">
          <a:xfrm>
            <a:off x="5498123" y="5642020"/>
            <a:ext cx="3645877" cy="596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388" name="Rectangle 4"/>
          <p:cNvSpPr>
            <a:spLocks noChangeArrowheads="1"/>
          </p:cNvSpPr>
          <p:nvPr/>
        </p:nvSpPr>
        <p:spPr bwMode="auto">
          <a:xfrm>
            <a:off x="5498123" y="1984420"/>
            <a:ext cx="3645877" cy="596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389" name="Rectangle 5"/>
          <p:cNvSpPr>
            <a:spLocks noChangeArrowheads="1"/>
          </p:cNvSpPr>
          <p:nvPr/>
        </p:nvSpPr>
        <p:spPr bwMode="auto">
          <a:xfrm>
            <a:off x="5498123" y="2594020"/>
            <a:ext cx="3645877" cy="596900"/>
          </a:xfrm>
          <a:prstGeom prst="rect">
            <a:avLst/>
          </a:prstGeom>
          <a:solidFill>
            <a:schemeClr val="hlink"/>
          </a:solidFill>
          <a:ln w="12700">
            <a:solidFill>
              <a:schemeClr val="tx1"/>
            </a:solidFill>
            <a:miter lim="800000"/>
            <a:headEnd/>
            <a:tailEnd/>
          </a:ln>
        </p:spPr>
        <p:txBody>
          <a:bodyPr wrap="none" anchor="ctr"/>
          <a:lstStyle/>
          <a:p>
            <a:endParaRPr lang="en-US"/>
          </a:p>
        </p:txBody>
      </p:sp>
      <p:sp>
        <p:nvSpPr>
          <p:cNvPr id="16390" name="Rectangle 6"/>
          <p:cNvSpPr>
            <a:spLocks noChangeArrowheads="1"/>
          </p:cNvSpPr>
          <p:nvPr/>
        </p:nvSpPr>
        <p:spPr bwMode="auto">
          <a:xfrm>
            <a:off x="5498123" y="3203620"/>
            <a:ext cx="3645877" cy="596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391" name="Rectangle 7"/>
          <p:cNvSpPr>
            <a:spLocks noChangeArrowheads="1"/>
          </p:cNvSpPr>
          <p:nvPr/>
        </p:nvSpPr>
        <p:spPr bwMode="auto">
          <a:xfrm>
            <a:off x="5498123" y="3813220"/>
            <a:ext cx="3645877" cy="596900"/>
          </a:xfrm>
          <a:prstGeom prst="rect">
            <a:avLst/>
          </a:prstGeom>
          <a:solidFill>
            <a:schemeClr val="hlink"/>
          </a:solidFill>
          <a:ln w="12700">
            <a:solidFill>
              <a:schemeClr val="tx1"/>
            </a:solidFill>
            <a:miter lim="800000"/>
            <a:headEnd/>
            <a:tailEnd/>
          </a:ln>
        </p:spPr>
        <p:txBody>
          <a:bodyPr wrap="none" anchor="ctr"/>
          <a:lstStyle/>
          <a:p>
            <a:endParaRPr lang="en-US"/>
          </a:p>
        </p:txBody>
      </p:sp>
      <p:sp>
        <p:nvSpPr>
          <p:cNvPr id="16392" name="Rectangle 8"/>
          <p:cNvSpPr>
            <a:spLocks noChangeArrowheads="1"/>
          </p:cNvSpPr>
          <p:nvPr/>
        </p:nvSpPr>
        <p:spPr bwMode="auto">
          <a:xfrm>
            <a:off x="5498123" y="4422820"/>
            <a:ext cx="3645877" cy="596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393" name="Rectangle 9"/>
          <p:cNvSpPr>
            <a:spLocks noChangeArrowheads="1"/>
          </p:cNvSpPr>
          <p:nvPr/>
        </p:nvSpPr>
        <p:spPr bwMode="auto">
          <a:xfrm>
            <a:off x="5498123" y="5032420"/>
            <a:ext cx="3645877" cy="596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394" name="Rectangle 10"/>
          <p:cNvSpPr>
            <a:spLocks noChangeArrowheads="1"/>
          </p:cNvSpPr>
          <p:nvPr/>
        </p:nvSpPr>
        <p:spPr bwMode="auto">
          <a:xfrm>
            <a:off x="6434504" y="2070145"/>
            <a:ext cx="1830759"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a:t>Application</a:t>
            </a:r>
          </a:p>
        </p:txBody>
      </p:sp>
      <p:sp>
        <p:nvSpPr>
          <p:cNvPr id="16395" name="Rectangle 11"/>
          <p:cNvSpPr>
            <a:spLocks noChangeArrowheads="1"/>
          </p:cNvSpPr>
          <p:nvPr/>
        </p:nvSpPr>
        <p:spPr bwMode="auto">
          <a:xfrm>
            <a:off x="6315808" y="2679745"/>
            <a:ext cx="2036071"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a:t>Presentation</a:t>
            </a:r>
          </a:p>
        </p:txBody>
      </p:sp>
      <p:sp>
        <p:nvSpPr>
          <p:cNvPr id="16396" name="Rectangle 12"/>
          <p:cNvSpPr>
            <a:spLocks noChangeArrowheads="1"/>
          </p:cNvSpPr>
          <p:nvPr/>
        </p:nvSpPr>
        <p:spPr bwMode="auto">
          <a:xfrm>
            <a:off x="6535616" y="3822745"/>
            <a:ext cx="1575289"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a:t>Transport</a:t>
            </a:r>
          </a:p>
        </p:txBody>
      </p:sp>
      <p:sp>
        <p:nvSpPr>
          <p:cNvPr id="16397" name="Rectangle 13"/>
          <p:cNvSpPr>
            <a:spLocks noChangeArrowheads="1"/>
          </p:cNvSpPr>
          <p:nvPr/>
        </p:nvSpPr>
        <p:spPr bwMode="auto">
          <a:xfrm>
            <a:off x="6635261" y="4432345"/>
            <a:ext cx="1442255"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a:t>Network</a:t>
            </a:r>
          </a:p>
        </p:txBody>
      </p:sp>
      <p:sp>
        <p:nvSpPr>
          <p:cNvPr id="16398" name="Rectangle 14"/>
          <p:cNvSpPr>
            <a:spLocks noChangeArrowheads="1"/>
          </p:cNvSpPr>
          <p:nvPr/>
        </p:nvSpPr>
        <p:spPr bwMode="auto">
          <a:xfrm>
            <a:off x="6598627" y="5118145"/>
            <a:ext cx="1446334"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a:t>Data link</a:t>
            </a:r>
          </a:p>
        </p:txBody>
      </p:sp>
      <p:sp>
        <p:nvSpPr>
          <p:cNvPr id="16399" name="Rectangle 15"/>
          <p:cNvSpPr>
            <a:spLocks noChangeArrowheads="1"/>
          </p:cNvSpPr>
          <p:nvPr/>
        </p:nvSpPr>
        <p:spPr bwMode="auto">
          <a:xfrm>
            <a:off x="6626469" y="5727745"/>
            <a:ext cx="1335175"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a:t>Physical</a:t>
            </a:r>
          </a:p>
        </p:txBody>
      </p:sp>
      <p:sp>
        <p:nvSpPr>
          <p:cNvPr id="16400" name="Rectangle 16"/>
          <p:cNvSpPr>
            <a:spLocks noChangeArrowheads="1"/>
          </p:cNvSpPr>
          <p:nvPr/>
        </p:nvSpPr>
        <p:spPr bwMode="auto">
          <a:xfrm>
            <a:off x="6654312" y="3289345"/>
            <a:ext cx="1267977"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a:t>Session</a:t>
            </a:r>
          </a:p>
        </p:txBody>
      </p:sp>
      <p:sp>
        <p:nvSpPr>
          <p:cNvPr id="16401" name="Text Box 19"/>
          <p:cNvSpPr txBox="1">
            <a:spLocks noChangeArrowheads="1"/>
          </p:cNvSpPr>
          <p:nvPr/>
        </p:nvSpPr>
        <p:spPr bwMode="auto">
          <a:xfrm>
            <a:off x="1195754" y="4419600"/>
            <a:ext cx="1899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pPr>
            <a:endParaRPr lang="en-GB"/>
          </a:p>
        </p:txBody>
      </p:sp>
      <p:sp>
        <p:nvSpPr>
          <p:cNvPr id="16402" name="Text Box 20"/>
          <p:cNvSpPr txBox="1">
            <a:spLocks noChangeArrowheads="1"/>
          </p:cNvSpPr>
          <p:nvPr/>
        </p:nvSpPr>
        <p:spPr bwMode="auto">
          <a:xfrm>
            <a:off x="0" y="1949708"/>
            <a:ext cx="54864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buFontTx/>
              <a:buChar char="•"/>
            </a:pPr>
            <a:r>
              <a:rPr lang="en-US" sz="2000" dirty="0">
                <a:latin typeface="Times New Roman" charset="0"/>
              </a:rPr>
              <a:t>Level 4 of ISO/OSI Reference Model </a:t>
            </a:r>
          </a:p>
          <a:p>
            <a:pPr>
              <a:buFontTx/>
              <a:buChar char="•"/>
            </a:pPr>
            <a:r>
              <a:rPr lang="en-US" sz="2000" dirty="0">
                <a:latin typeface="Times New Roman" charset="0"/>
              </a:rPr>
              <a:t>Concerned with the </a:t>
            </a:r>
            <a:r>
              <a:rPr lang="en-US" sz="2000" b="1" dirty="0">
                <a:latin typeface="Times New Roman" charset="0"/>
              </a:rPr>
              <a:t>transparent</a:t>
            </a:r>
            <a:r>
              <a:rPr lang="en-US" sz="2000" dirty="0">
                <a:latin typeface="Times New Roman" charset="0"/>
              </a:rPr>
              <a:t> transport of information through the network</a:t>
            </a:r>
          </a:p>
          <a:p>
            <a:pPr>
              <a:buFontTx/>
              <a:buChar char="•"/>
            </a:pPr>
            <a:r>
              <a:rPr lang="en-US" sz="2000" dirty="0">
                <a:latin typeface="Times New Roman" charset="0"/>
              </a:rPr>
              <a:t>Responsible for end-to-end error recovery and flow control. It ensures complete data transfer</a:t>
            </a:r>
          </a:p>
          <a:p>
            <a:pPr>
              <a:buFontTx/>
              <a:buChar char="•"/>
            </a:pPr>
            <a:r>
              <a:rPr lang="en-US" sz="2000" dirty="0">
                <a:latin typeface="Times New Roman" charset="0"/>
              </a:rPr>
              <a:t>It is the lowest level at which messages (not packets) are handled. Messages addressed to communication ports</a:t>
            </a:r>
            <a:endParaRPr lang="en-US" sz="1800" dirty="0">
              <a:latin typeface="Times New Roman" charset="0"/>
            </a:endParaRPr>
          </a:p>
          <a:p>
            <a:pPr>
              <a:buFontTx/>
              <a:buChar char="•"/>
            </a:pPr>
            <a:r>
              <a:rPr lang="en-US" sz="2000" dirty="0">
                <a:latin typeface="Times New Roman" charset="0"/>
              </a:rPr>
              <a:t>Protocols maybe connection-oriented or connectionless</a:t>
            </a:r>
            <a:endParaRPr lang="en-US" sz="2000" u="sng" dirty="0">
              <a:latin typeface="Times New Roman" charset="0"/>
              <a:hlinkClick r:id="rId3"/>
            </a:endParaRPr>
          </a:p>
          <a:p>
            <a:pPr>
              <a:buFontTx/>
              <a:buChar char="•"/>
            </a:pPr>
            <a:r>
              <a:rPr lang="en-US" sz="2000" dirty="0">
                <a:latin typeface="Times New Roman" charset="0"/>
              </a:rPr>
              <a:t>Two facets in Unix:</a:t>
            </a:r>
          </a:p>
          <a:p>
            <a:pPr lvl="1">
              <a:buFontTx/>
              <a:buChar char="•"/>
            </a:pPr>
            <a:r>
              <a:rPr lang="en-US" sz="2000" dirty="0">
                <a:latin typeface="Times New Roman" charset="0"/>
              </a:rPr>
              <a:t>TCP and</a:t>
            </a:r>
          </a:p>
          <a:p>
            <a:pPr lvl="1">
              <a:buFontTx/>
              <a:buChar char="•"/>
            </a:pPr>
            <a:r>
              <a:rPr lang="en-US" sz="2000" dirty="0">
                <a:latin typeface="Times New Roman" charset="0"/>
              </a:rPr>
              <a:t>UDP</a:t>
            </a:r>
          </a:p>
          <a:p>
            <a:pPr>
              <a:spcBef>
                <a:spcPct val="50000"/>
              </a:spcBef>
            </a:pPr>
            <a:endParaRPr lang="en-GB" dirty="0"/>
          </a:p>
        </p:txBody>
      </p:sp>
      <p:sp>
        <p:nvSpPr>
          <p:cNvPr id="16403" name="Text Box 21"/>
          <p:cNvSpPr txBox="1">
            <a:spLocks noChangeArrowheads="1"/>
          </p:cNvSpPr>
          <p:nvPr/>
        </p:nvSpPr>
        <p:spPr bwMode="auto">
          <a:xfrm>
            <a:off x="351692" y="5638800"/>
            <a:ext cx="3587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pPr>
            <a:endParaRPr lang="en-GB"/>
          </a:p>
        </p:txBody>
      </p:sp>
    </p:spTree>
    <p:extLst>
      <p:ext uri="{BB962C8B-B14F-4D97-AF65-F5344CB8AC3E}">
        <p14:creationId xmlns:p14="http://schemas.microsoft.com/office/powerpoint/2010/main" val="2085657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r>
              <a:rPr lang="en-US" sz="3800" smtClean="0">
                <a:solidFill>
                  <a:schemeClr val="tx1"/>
                </a:solidFill>
              </a:rPr>
              <a:t>2.4 Transport Layer</a:t>
            </a:r>
          </a:p>
        </p:txBody>
      </p:sp>
      <p:sp>
        <p:nvSpPr>
          <p:cNvPr id="17411" name="Rectangle 3"/>
          <p:cNvSpPr>
            <a:spLocks noGrp="1" noChangeArrowheads="1"/>
          </p:cNvSpPr>
          <p:nvPr>
            <p:ph type="body" idx="1"/>
          </p:nvPr>
        </p:nvSpPr>
        <p:spPr/>
        <p:txBody>
          <a:bodyPr>
            <a:normAutofit fontScale="92500" lnSpcReduction="10000"/>
          </a:bodyPr>
          <a:lstStyle/>
          <a:p>
            <a:r>
              <a:rPr lang="en-US" smtClean="0"/>
              <a:t>This layer provides transparent transfer of data between end-systems/hosts,</a:t>
            </a:r>
          </a:p>
          <a:p>
            <a:r>
              <a:rPr lang="en-US" smtClean="0"/>
              <a:t>Responsible for end-to-end error recovery and flow control. It ensures complete data transfer.</a:t>
            </a:r>
          </a:p>
          <a:p>
            <a:r>
              <a:rPr lang="en-US" smtClean="0"/>
              <a:t>It is the lowest level at which messages (not packets) are handled. Messages are addressed to communication ports.</a:t>
            </a:r>
          </a:p>
          <a:p>
            <a:r>
              <a:rPr lang="en-US" smtClean="0"/>
              <a:t>Protocols may be </a:t>
            </a:r>
            <a:r>
              <a:rPr lang="en-US" b="1" smtClean="0"/>
              <a:t>connection-oriented</a:t>
            </a:r>
            <a:r>
              <a:rPr lang="en-US" smtClean="0"/>
              <a:t> or </a:t>
            </a:r>
            <a:r>
              <a:rPr lang="en-US" b="1" smtClean="0"/>
              <a:t>connectionless</a:t>
            </a:r>
          </a:p>
        </p:txBody>
      </p:sp>
    </p:spTree>
    <p:extLst>
      <p:ext uri="{BB962C8B-B14F-4D97-AF65-F5344CB8AC3E}">
        <p14:creationId xmlns:p14="http://schemas.microsoft.com/office/powerpoint/2010/main" val="252958279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normAutofit fontScale="90000"/>
          </a:bodyPr>
          <a:lstStyle/>
          <a:p>
            <a:r>
              <a:rPr lang="en-US" smtClean="0"/>
              <a:t>2.8 ISO/OSI Transport Layer</a:t>
            </a:r>
          </a:p>
        </p:txBody>
      </p:sp>
      <p:sp>
        <p:nvSpPr>
          <p:cNvPr id="18435" name="Rectangle 3"/>
          <p:cNvSpPr>
            <a:spLocks noGrp="1" noChangeArrowheads="1"/>
          </p:cNvSpPr>
          <p:nvPr>
            <p:ph type="body" idx="1"/>
          </p:nvPr>
        </p:nvSpPr>
        <p:spPr>
          <a:noFill/>
        </p:spPr>
        <p:txBody>
          <a:bodyPr>
            <a:normAutofit fontScale="92500"/>
          </a:bodyPr>
          <a:lstStyle/>
          <a:p>
            <a:r>
              <a:rPr lang="en-US" sz="2400" smtClean="0"/>
              <a:t>The transport layer implements transport of data on the basis of some network layer (the network layer itself may be implemented as the Internet Protocol (IP) or OSI's X-25 protocol).</a:t>
            </a:r>
          </a:p>
          <a:p>
            <a:r>
              <a:rPr lang="en-US" sz="2400" smtClean="0"/>
              <a:t>There are a number of transport layer implementations, though the most prominent ones are TCP and UDP that are available in virtually all UNIX operating system variants.</a:t>
            </a:r>
          </a:p>
          <a:p>
            <a:r>
              <a:rPr lang="en-US" sz="2400" smtClean="0"/>
              <a:t>TCP is </a:t>
            </a:r>
            <a:r>
              <a:rPr lang="en-US" sz="2400" i="1" smtClean="0"/>
              <a:t>connection-oriented</a:t>
            </a:r>
            <a:r>
              <a:rPr lang="en-US" sz="2400" smtClean="0"/>
              <a:t>. This means that a connection between two distributed components has to be maintained by the session layer.</a:t>
            </a:r>
          </a:p>
          <a:p>
            <a:r>
              <a:rPr lang="en-US" sz="2400" smtClean="0"/>
              <a:t>UDP is </a:t>
            </a:r>
            <a:r>
              <a:rPr lang="en-US" sz="2400" i="1" smtClean="0"/>
              <a:t>connectionless</a:t>
            </a:r>
            <a:r>
              <a:rPr lang="en-US" sz="2400" smtClean="0"/>
              <a:t>. The session layer is not required when transport is UDP based.</a:t>
            </a:r>
          </a:p>
        </p:txBody>
      </p:sp>
    </p:spTree>
    <p:extLst>
      <p:ext uri="{BB962C8B-B14F-4D97-AF65-F5344CB8AC3E}">
        <p14:creationId xmlns:p14="http://schemas.microsoft.com/office/powerpoint/2010/main" val="264153758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normAutofit fontScale="90000"/>
          </a:bodyPr>
          <a:lstStyle/>
          <a:p>
            <a:r>
              <a:rPr lang="en-US" smtClean="0"/>
              <a:t>2.9  Transmission Control Protocol: TCP</a:t>
            </a:r>
          </a:p>
        </p:txBody>
      </p:sp>
      <p:sp>
        <p:nvSpPr>
          <p:cNvPr id="19459" name="Rectangle 3"/>
          <p:cNvSpPr>
            <a:spLocks noGrp="1" noChangeArrowheads="1"/>
          </p:cNvSpPr>
          <p:nvPr>
            <p:ph type="body" idx="1"/>
          </p:nvPr>
        </p:nvSpPr>
        <p:spPr>
          <a:xfrm>
            <a:off x="304800" y="1905000"/>
            <a:ext cx="8839200" cy="4572000"/>
          </a:xfrm>
          <a:noFill/>
        </p:spPr>
        <p:txBody>
          <a:bodyPr>
            <a:normAutofit fontScale="92500" lnSpcReduction="10000"/>
          </a:bodyPr>
          <a:lstStyle/>
          <a:p>
            <a:pPr>
              <a:lnSpc>
                <a:spcPct val="90000"/>
              </a:lnSpc>
            </a:pPr>
            <a:r>
              <a:rPr lang="en-US" sz="2800" dirty="0" smtClean="0"/>
              <a:t>TCP provides </a:t>
            </a:r>
            <a:r>
              <a:rPr lang="en-US" sz="2800" b="1" i="1" dirty="0" smtClean="0"/>
              <a:t>bi-directional</a:t>
            </a:r>
            <a:r>
              <a:rPr lang="en-US" sz="2800" b="1" dirty="0" smtClean="0"/>
              <a:t> </a:t>
            </a:r>
            <a:r>
              <a:rPr lang="en-US" sz="2800" b="1" i="1" dirty="0" smtClean="0"/>
              <a:t>stream</a:t>
            </a:r>
            <a:r>
              <a:rPr lang="en-US" sz="2800" dirty="0" smtClean="0"/>
              <a:t> of bytes (unstructured data) between two  distributed components.</a:t>
            </a:r>
            <a:endParaRPr lang="en-US" sz="2400" dirty="0" smtClean="0"/>
          </a:p>
          <a:p>
            <a:pPr lvl="1">
              <a:lnSpc>
                <a:spcPct val="90000"/>
              </a:lnSpc>
            </a:pPr>
            <a:r>
              <a:rPr lang="en-GB" sz="1800" dirty="0" smtClean="0"/>
              <a:t>A component using  TCP is unaware that data is broken into </a:t>
            </a:r>
            <a:r>
              <a:rPr lang="en-GB" sz="1800" b="1" dirty="0" smtClean="0"/>
              <a:t>segments</a:t>
            </a:r>
            <a:r>
              <a:rPr lang="en-GB" sz="1800" dirty="0" smtClean="0"/>
              <a:t> for transmission over the network.</a:t>
            </a:r>
            <a:endParaRPr lang="en-US" sz="2000" dirty="0" smtClean="0"/>
          </a:p>
          <a:p>
            <a:pPr>
              <a:lnSpc>
                <a:spcPct val="90000"/>
              </a:lnSpc>
              <a:spcBef>
                <a:spcPct val="40000"/>
              </a:spcBef>
            </a:pPr>
            <a:r>
              <a:rPr lang="en-US" sz="2400" dirty="0" smtClean="0"/>
              <a:t>UNIX </a:t>
            </a:r>
            <a:r>
              <a:rPr lang="en-US" sz="2400" dirty="0" err="1" smtClean="0">
                <a:latin typeface="Courier New" charset="0"/>
              </a:rPr>
              <a:t>rsh</a:t>
            </a:r>
            <a:r>
              <a:rPr lang="en-US" sz="2400" dirty="0" smtClean="0"/>
              <a:t>, </a:t>
            </a:r>
            <a:r>
              <a:rPr lang="en-US" sz="2400" dirty="0" err="1" smtClean="0">
                <a:latin typeface="Courier New" charset="0"/>
              </a:rPr>
              <a:t>rcp</a:t>
            </a:r>
            <a:r>
              <a:rPr lang="en-US" sz="2400" dirty="0" smtClean="0">
                <a:latin typeface="Courier New" charset="0"/>
              </a:rPr>
              <a:t> </a:t>
            </a:r>
            <a:r>
              <a:rPr lang="en-US" sz="2400" dirty="0" smtClean="0"/>
              <a:t>and </a:t>
            </a:r>
            <a:r>
              <a:rPr lang="en-US" sz="2400" dirty="0" smtClean="0">
                <a:latin typeface="Courier New" charset="0"/>
              </a:rPr>
              <a:t>rlogin </a:t>
            </a:r>
            <a:r>
              <a:rPr lang="en-US" sz="2400" dirty="0" smtClean="0"/>
              <a:t>are based on TCP.</a:t>
            </a:r>
          </a:p>
          <a:p>
            <a:pPr>
              <a:lnSpc>
                <a:spcPct val="90000"/>
              </a:lnSpc>
              <a:spcBef>
                <a:spcPct val="40000"/>
              </a:spcBef>
            </a:pPr>
            <a:r>
              <a:rPr lang="en-US" sz="2800" dirty="0" smtClean="0"/>
              <a:t>Reliable, often used with unreliable network protocols</a:t>
            </a:r>
            <a:endParaRPr lang="en-US" sz="2400" dirty="0" smtClean="0"/>
          </a:p>
          <a:p>
            <a:pPr lvl="1">
              <a:lnSpc>
                <a:spcPct val="90000"/>
              </a:lnSpc>
              <a:spcBef>
                <a:spcPct val="40000"/>
              </a:spcBef>
            </a:pPr>
            <a:r>
              <a:rPr lang="en-US" sz="2000" dirty="0" smtClean="0"/>
              <a:t> </a:t>
            </a:r>
            <a:r>
              <a:rPr lang="en-US" sz="1800" dirty="0" smtClean="0"/>
              <a:t>(e.g., a telephone line used with a Serial Line Internet Protocol (SLIP)).</a:t>
            </a:r>
          </a:p>
          <a:p>
            <a:pPr lvl="1">
              <a:lnSpc>
                <a:spcPct val="90000"/>
              </a:lnSpc>
              <a:spcBef>
                <a:spcPct val="40000"/>
              </a:spcBef>
            </a:pPr>
            <a:r>
              <a:rPr lang="en-US" sz="1800" dirty="0" smtClean="0"/>
              <a:t>Or with internet Protocol (IP) . Applications such as </a:t>
            </a:r>
            <a:r>
              <a:rPr lang="en-US" sz="1800" dirty="0" smtClean="0">
                <a:latin typeface="Courier New" charset="0"/>
              </a:rPr>
              <a:t>ftp</a:t>
            </a:r>
            <a:r>
              <a:rPr lang="en-US" sz="1800" dirty="0" smtClean="0"/>
              <a:t> that need a reliable connection for a prolonged periods of time establish TCP connections.</a:t>
            </a:r>
            <a:endParaRPr lang="en-US" sz="2000" dirty="0" smtClean="0"/>
          </a:p>
          <a:p>
            <a:pPr>
              <a:lnSpc>
                <a:spcPct val="90000"/>
              </a:lnSpc>
              <a:spcBef>
                <a:spcPct val="40000"/>
              </a:spcBef>
            </a:pPr>
            <a:r>
              <a:rPr lang="en-US" sz="2400" dirty="0" smtClean="0"/>
              <a:t>Slow! As the two ends connected by the stream may have a different computation speed, </a:t>
            </a:r>
          </a:p>
          <a:p>
            <a:pPr>
              <a:lnSpc>
                <a:spcPct val="90000"/>
              </a:lnSpc>
              <a:spcBef>
                <a:spcPct val="40000"/>
              </a:spcBef>
            </a:pPr>
            <a:r>
              <a:rPr lang="en-US" sz="2400" dirty="0" smtClean="0"/>
              <a:t>TCP buffers the stream so that the two processes are (partially) decoupled.</a:t>
            </a:r>
          </a:p>
        </p:txBody>
      </p:sp>
    </p:spTree>
    <p:extLst>
      <p:ext uri="{BB962C8B-B14F-4D97-AF65-F5344CB8AC3E}">
        <p14:creationId xmlns:p14="http://schemas.microsoft.com/office/powerpoint/2010/main" val="275259445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09600" y="487362"/>
            <a:ext cx="8229600" cy="579438"/>
          </a:xfrm>
        </p:spPr>
        <p:txBody>
          <a:bodyPr>
            <a:normAutofit fontScale="90000"/>
          </a:bodyPr>
          <a:lstStyle/>
          <a:p>
            <a:r>
              <a:rPr lang="en-GB" dirty="0" smtClean="0"/>
              <a:t>2.11 TCP Operation</a:t>
            </a:r>
          </a:p>
        </p:txBody>
      </p:sp>
      <p:pic>
        <p:nvPicPr>
          <p:cNvPr id="20483" name="Picture 3" descr="tc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2439" y="1371601"/>
            <a:ext cx="3701562" cy="208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descr="tcp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2439" y="4038601"/>
            <a:ext cx="3701562"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Text Box 5"/>
          <p:cNvSpPr txBox="1">
            <a:spLocks noChangeArrowheads="1"/>
          </p:cNvSpPr>
          <p:nvPr/>
        </p:nvSpPr>
        <p:spPr bwMode="auto">
          <a:xfrm>
            <a:off x="0" y="1524001"/>
            <a:ext cx="5416062" cy="1825625"/>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buFontTx/>
              <a:buChar char="•"/>
            </a:pPr>
            <a:r>
              <a:rPr lang="en-GB" sz="2000" dirty="0"/>
              <a:t> When a data segment is received </a:t>
            </a:r>
            <a:r>
              <a:rPr lang="en-GB" sz="2000" b="1" dirty="0"/>
              <a:t>correctly</a:t>
            </a:r>
            <a:r>
              <a:rPr lang="en-GB" sz="2000" dirty="0"/>
              <a:t> at destination, an acknowledgement (ACK) segment is sent to the sending TCP</a:t>
            </a:r>
          </a:p>
          <a:p>
            <a:pPr>
              <a:spcBef>
                <a:spcPct val="50000"/>
              </a:spcBef>
              <a:buFontTx/>
              <a:buChar char="•"/>
            </a:pPr>
            <a:r>
              <a:rPr lang="en-GB" sz="2000" dirty="0"/>
              <a:t>ACK contains sequence number of the last byte correctly received incremented by 1</a:t>
            </a:r>
            <a:endParaRPr lang="en-GB" sz="1800" dirty="0"/>
          </a:p>
        </p:txBody>
      </p:sp>
      <p:sp>
        <p:nvSpPr>
          <p:cNvPr id="20486" name="Text Box 6"/>
          <p:cNvSpPr txBox="1">
            <a:spLocks noChangeArrowheads="1"/>
          </p:cNvSpPr>
          <p:nvPr/>
        </p:nvSpPr>
        <p:spPr bwMode="auto">
          <a:xfrm>
            <a:off x="0" y="3505201"/>
            <a:ext cx="5416062" cy="3323987"/>
          </a:xfrm>
          <a:prstGeom prst="rect">
            <a:avLst/>
          </a:prstGeom>
          <a:noFill/>
          <a:ln w="571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buFontTx/>
              <a:buChar char="•"/>
            </a:pPr>
            <a:r>
              <a:rPr lang="en-GB" sz="2000"/>
              <a:t>The network can </a:t>
            </a:r>
            <a:r>
              <a:rPr lang="en-GB" sz="2000" b="1"/>
              <a:t>fail</a:t>
            </a:r>
            <a:r>
              <a:rPr lang="en-GB" sz="2000"/>
              <a:t> to deliver a segment. If the sending TCP waits for too long for an acknowledgement, it times out and re-sends the segment, on the assumption that the datagram has been lost</a:t>
            </a:r>
          </a:p>
          <a:p>
            <a:pPr>
              <a:spcBef>
                <a:spcPct val="50000"/>
              </a:spcBef>
              <a:buFontTx/>
              <a:buChar char="•"/>
            </a:pPr>
            <a:r>
              <a:rPr lang="en-GB" sz="2000"/>
              <a:t>Then network can potentially deliver duplicated segments, and can deliver segments out of order. TCP buffers out of order segments or discards duplicates, using byte count for identification</a:t>
            </a:r>
            <a:endParaRPr lang="en-GB" sz="1800"/>
          </a:p>
        </p:txBody>
      </p:sp>
    </p:spTree>
    <p:extLst>
      <p:ext uri="{BB962C8B-B14F-4D97-AF65-F5344CB8AC3E}">
        <p14:creationId xmlns:p14="http://schemas.microsoft.com/office/powerpoint/2010/main" val="3342615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fontScale="90000"/>
          </a:bodyPr>
          <a:lstStyle/>
          <a:p>
            <a:r>
              <a:rPr lang="es-ES_tradnl" smtClean="0"/>
              <a:t>0 Outline &amp; Review</a:t>
            </a:r>
            <a:endParaRPr lang="en-GB" smtClean="0"/>
          </a:p>
        </p:txBody>
      </p:sp>
      <p:sp>
        <p:nvSpPr>
          <p:cNvPr id="20483" name="Rectangle 3"/>
          <p:cNvSpPr>
            <a:spLocks noGrp="1" noChangeArrowheads="1"/>
          </p:cNvSpPr>
          <p:nvPr>
            <p:ph type="body" idx="1"/>
          </p:nvPr>
        </p:nvSpPr>
        <p:spPr/>
        <p:txBody>
          <a:bodyPr/>
          <a:lstStyle/>
          <a:p>
            <a:pPr>
              <a:defRPr/>
            </a:pPr>
            <a:r>
              <a:rPr lang="en-US" sz="2700" dirty="0" smtClean="0"/>
              <a:t>This session, we are going to consider the following problem: </a:t>
            </a:r>
          </a:p>
          <a:p>
            <a:pPr marL="0" indent="0">
              <a:buFont typeface="Monotype Sorts" charset="2"/>
              <a:buNone/>
              <a:defRPr/>
            </a:pPr>
            <a:endParaRPr lang="en-US" sz="2700" dirty="0" smtClean="0"/>
          </a:p>
          <a:p>
            <a:pPr>
              <a:spcBef>
                <a:spcPct val="0"/>
              </a:spcBef>
              <a:buFont typeface="Monotype Sorts" charset="2"/>
              <a:buNone/>
              <a:defRPr/>
            </a:pPr>
            <a:r>
              <a:rPr lang="en-US" sz="2700" i="1" dirty="0" smtClean="0"/>
              <a:t>	</a:t>
            </a:r>
            <a:r>
              <a:rPr lang="en-US" sz="2700" b="1" i="1" dirty="0" smtClean="0"/>
              <a:t>What communication primitives are needed in a distributed system and how are they used to implement service requests?</a:t>
            </a:r>
          </a:p>
          <a:p>
            <a:pPr>
              <a:defRPr/>
            </a:pPr>
            <a:endParaRPr lang="en-GB" sz="2700" dirty="0" smtClean="0"/>
          </a:p>
        </p:txBody>
      </p:sp>
    </p:spTree>
    <p:extLst>
      <p:ext uri="{BB962C8B-B14F-4D97-AF65-F5344CB8AC3E}">
        <p14:creationId xmlns:p14="http://schemas.microsoft.com/office/powerpoint/2010/main" val="6544424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p:spPr>
        <p:txBody>
          <a:bodyPr>
            <a:normAutofit fontScale="90000"/>
          </a:bodyPr>
          <a:lstStyle/>
          <a:p>
            <a:r>
              <a:rPr lang="en-US" smtClean="0"/>
              <a:t>2.12 User Datagram Protocol: UDP</a:t>
            </a:r>
          </a:p>
        </p:txBody>
      </p:sp>
      <p:sp>
        <p:nvSpPr>
          <p:cNvPr id="21507" name="Rectangle 3"/>
          <p:cNvSpPr>
            <a:spLocks noGrp="1" noChangeArrowheads="1"/>
          </p:cNvSpPr>
          <p:nvPr>
            <p:ph type="body" idx="1"/>
          </p:nvPr>
        </p:nvSpPr>
        <p:spPr>
          <a:xfrm>
            <a:off x="381000" y="1905000"/>
            <a:ext cx="8610600" cy="4343400"/>
          </a:xfrm>
          <a:noFill/>
        </p:spPr>
        <p:txBody>
          <a:bodyPr>
            <a:normAutofit fontScale="92500" lnSpcReduction="10000"/>
          </a:bodyPr>
          <a:lstStyle/>
          <a:p>
            <a:pPr>
              <a:lnSpc>
                <a:spcPct val="90000"/>
              </a:lnSpc>
            </a:pPr>
            <a:r>
              <a:rPr lang="en-US" sz="2400" dirty="0" smtClean="0"/>
              <a:t>UDP enables a component to pass </a:t>
            </a:r>
            <a:r>
              <a:rPr lang="en-US" sz="2400" b="1" i="1" dirty="0" smtClean="0"/>
              <a:t>unilaterally</a:t>
            </a:r>
            <a:r>
              <a:rPr lang="en-US" sz="2400" dirty="0" smtClean="0"/>
              <a:t> a message (datagrams) containing a sequence of bytes with </a:t>
            </a:r>
            <a:r>
              <a:rPr lang="en-US" sz="2400" b="1" i="1" dirty="0" smtClean="0"/>
              <a:t>restricted length</a:t>
            </a:r>
            <a:r>
              <a:rPr lang="en-US" sz="2400" dirty="0" smtClean="0"/>
              <a:t> (packets) to another component.</a:t>
            </a:r>
          </a:p>
          <a:p>
            <a:pPr>
              <a:lnSpc>
                <a:spcPct val="90000"/>
              </a:lnSpc>
            </a:pPr>
            <a:r>
              <a:rPr lang="en-US" sz="2400" dirty="0" smtClean="0"/>
              <a:t>Connection-less (like a postal service)</a:t>
            </a:r>
          </a:p>
          <a:p>
            <a:pPr>
              <a:lnSpc>
                <a:spcPct val="90000"/>
              </a:lnSpc>
              <a:spcBef>
                <a:spcPct val="33000"/>
              </a:spcBef>
            </a:pPr>
            <a:r>
              <a:rPr lang="en-US" sz="2400" dirty="0" smtClean="0"/>
              <a:t>UNIX </a:t>
            </a:r>
            <a:r>
              <a:rPr lang="en-US" sz="2400" dirty="0" err="1" smtClean="0">
                <a:latin typeface="Courier New" charset="0"/>
              </a:rPr>
              <a:t>rwho</a:t>
            </a:r>
            <a:r>
              <a:rPr lang="en-US" sz="2400" dirty="0" smtClean="0">
                <a:latin typeface="Courier New" charset="0"/>
              </a:rPr>
              <a:t> </a:t>
            </a:r>
            <a:r>
              <a:rPr lang="en-US" sz="2400" dirty="0" smtClean="0"/>
              <a:t>command is UDP based</a:t>
            </a:r>
          </a:p>
          <a:p>
            <a:pPr>
              <a:lnSpc>
                <a:spcPct val="90000"/>
              </a:lnSpc>
              <a:spcBef>
                <a:spcPct val="33000"/>
              </a:spcBef>
            </a:pPr>
            <a:r>
              <a:rPr lang="en-US" sz="2400" dirty="0" smtClean="0"/>
              <a:t>UDP is unreliable because it does not detect messages that are lost completely</a:t>
            </a:r>
            <a:r>
              <a:rPr lang="en-US" sz="2400" dirty="0" smtClean="0"/>
              <a:t>. It </a:t>
            </a:r>
            <a:r>
              <a:rPr lang="en-US" sz="2400" dirty="0" smtClean="0"/>
              <a:t>depends on lower layers’ reliability (e.g. optical wire  with Asynchronous Transfer Mode (ATM) network implementations). </a:t>
            </a:r>
          </a:p>
          <a:p>
            <a:pPr>
              <a:lnSpc>
                <a:spcPct val="90000"/>
              </a:lnSpc>
              <a:spcBef>
                <a:spcPct val="33000"/>
              </a:spcBef>
            </a:pPr>
            <a:r>
              <a:rPr lang="en-US" sz="2400" dirty="0" smtClean="0"/>
              <a:t>Or used for applications where reliability is not a concern</a:t>
            </a:r>
          </a:p>
          <a:p>
            <a:pPr lvl="1">
              <a:lnSpc>
                <a:spcPct val="90000"/>
              </a:lnSpc>
              <a:spcBef>
                <a:spcPct val="33000"/>
              </a:spcBef>
            </a:pPr>
            <a:r>
              <a:rPr lang="en-US" sz="2000" dirty="0" smtClean="0"/>
              <a:t>e.g. DNS, streaming multimedia, Voice over IP		</a:t>
            </a:r>
            <a:endParaRPr lang="en-US" sz="2000" b="1" i="1" dirty="0" smtClean="0"/>
          </a:p>
          <a:p>
            <a:pPr>
              <a:lnSpc>
                <a:spcPct val="90000"/>
              </a:lnSpc>
              <a:spcBef>
                <a:spcPct val="33000"/>
              </a:spcBef>
            </a:pPr>
            <a:r>
              <a:rPr lang="en-US" sz="2400" dirty="0" smtClean="0"/>
              <a:t>Fast &amp; efficient: It does not spend any resources on error-detection and correction, no connection overhead, no waiting for ACK.</a:t>
            </a:r>
          </a:p>
          <a:p>
            <a:pPr>
              <a:lnSpc>
                <a:spcPct val="90000"/>
              </a:lnSpc>
              <a:spcBef>
                <a:spcPct val="33000"/>
              </a:spcBef>
            </a:pPr>
            <a:r>
              <a:rPr lang="en-US" sz="2000" dirty="0" smtClean="0"/>
              <a:t>Application can opt to use UDP where its prepared to implement its own reliability</a:t>
            </a:r>
          </a:p>
          <a:p>
            <a:pPr>
              <a:lnSpc>
                <a:spcPct val="90000"/>
              </a:lnSpc>
              <a:spcBef>
                <a:spcPct val="33000"/>
              </a:spcBef>
            </a:pPr>
            <a:endParaRPr lang="en-US" sz="2000" dirty="0" smtClean="0"/>
          </a:p>
        </p:txBody>
      </p:sp>
    </p:spTree>
    <p:extLst>
      <p:ext uri="{BB962C8B-B14F-4D97-AF65-F5344CB8AC3E}">
        <p14:creationId xmlns:p14="http://schemas.microsoft.com/office/powerpoint/2010/main" val="123513331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s-ES_tradnl" smtClean="0"/>
              <a:t>2.13 </a:t>
            </a:r>
            <a:r>
              <a:rPr lang="en-GB" smtClean="0"/>
              <a:t>Transport Layer: Sockets</a:t>
            </a:r>
          </a:p>
        </p:txBody>
      </p:sp>
      <p:sp>
        <p:nvSpPr>
          <p:cNvPr id="22531" name="Rectangle 3"/>
          <p:cNvSpPr>
            <a:spLocks noGrp="1" noChangeArrowheads="1"/>
          </p:cNvSpPr>
          <p:nvPr>
            <p:ph type="body" idx="1"/>
          </p:nvPr>
        </p:nvSpPr>
        <p:spPr/>
        <p:txBody>
          <a:bodyPr>
            <a:normAutofit lnSpcReduction="10000"/>
          </a:bodyPr>
          <a:lstStyle/>
          <a:p>
            <a:r>
              <a:rPr lang="en-GB" smtClean="0"/>
              <a:t>Transport layer implementations are available (in all UNIX workstations and servers as well as various Microsoft OS) in the form of sockets.</a:t>
            </a:r>
          </a:p>
          <a:p>
            <a:r>
              <a:rPr lang="en-GB" smtClean="0"/>
              <a:t>Sockets are identified by an Internet domain name and a port number.</a:t>
            </a:r>
          </a:p>
          <a:p>
            <a:r>
              <a:rPr lang="en-GB" smtClean="0"/>
              <a:t>Sockets of type </a:t>
            </a:r>
            <a:r>
              <a:rPr lang="en-GB" smtClean="0">
                <a:latin typeface="Courier New" charset="0"/>
              </a:rPr>
              <a:t>SOCK_STREAM</a:t>
            </a:r>
            <a:r>
              <a:rPr lang="en-GB" smtClean="0"/>
              <a:t> provide the programming interface to TCP.</a:t>
            </a:r>
          </a:p>
          <a:p>
            <a:r>
              <a:rPr lang="en-GB" smtClean="0">
                <a:latin typeface="Courier New" charset="0"/>
              </a:rPr>
              <a:t>SOCK_DGRAM</a:t>
            </a:r>
            <a:r>
              <a:rPr lang="en-GB" smtClean="0"/>
              <a:t> to UDP (</a:t>
            </a:r>
            <a:r>
              <a:rPr lang="en-GB" smtClean="0">
                <a:latin typeface="Courier New" charset="0"/>
              </a:rPr>
              <a:t>sento</a:t>
            </a:r>
            <a:r>
              <a:rPr lang="en-GB" smtClean="0"/>
              <a:t>, </a:t>
            </a:r>
            <a:r>
              <a:rPr lang="en-GB" smtClean="0">
                <a:latin typeface="Courier New" charset="0"/>
              </a:rPr>
              <a:t>recvfrom</a:t>
            </a:r>
            <a:r>
              <a:rPr lang="en-GB" smtClean="0"/>
              <a:t>).</a:t>
            </a:r>
          </a:p>
        </p:txBody>
      </p:sp>
    </p:spTree>
    <p:extLst>
      <p:ext uri="{BB962C8B-B14F-4D97-AF65-F5344CB8AC3E}">
        <p14:creationId xmlns:p14="http://schemas.microsoft.com/office/powerpoint/2010/main" val="285008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sz="3800" smtClean="0"/>
              <a:t>2.3 Session Layer</a:t>
            </a:r>
          </a:p>
        </p:txBody>
      </p:sp>
      <p:sp>
        <p:nvSpPr>
          <p:cNvPr id="23555" name="Rectangle 3"/>
          <p:cNvSpPr>
            <a:spLocks noGrp="1" noChangeArrowheads="1"/>
          </p:cNvSpPr>
          <p:nvPr>
            <p:ph type="body" idx="1"/>
          </p:nvPr>
        </p:nvSpPr>
        <p:spPr/>
        <p:txBody>
          <a:bodyPr>
            <a:normAutofit lnSpcReduction="10000"/>
          </a:bodyPr>
          <a:lstStyle/>
          <a:p>
            <a:r>
              <a:rPr lang="en-US" smtClean="0"/>
              <a:t>This layer establishes, manages and terminates connections between applications.</a:t>
            </a:r>
          </a:p>
          <a:p>
            <a:r>
              <a:rPr lang="en-US" smtClean="0"/>
              <a:t>The session layer sets up, coordinates, and terminates conversations, exchanges, and dialogues between the applications at each end. </a:t>
            </a:r>
          </a:p>
          <a:p>
            <a:r>
              <a:rPr lang="en-US" smtClean="0"/>
              <a:t>It deals with session and connection coordination. </a:t>
            </a:r>
          </a:p>
        </p:txBody>
      </p:sp>
    </p:spTree>
    <p:extLst>
      <p:ext uri="{BB962C8B-B14F-4D97-AF65-F5344CB8AC3E}">
        <p14:creationId xmlns:p14="http://schemas.microsoft.com/office/powerpoint/2010/main" val="291461613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r>
              <a:rPr lang="en-US" sz="3800" smtClean="0"/>
              <a:t>2.2 Presentation Layer</a:t>
            </a:r>
          </a:p>
        </p:txBody>
      </p:sp>
      <p:sp>
        <p:nvSpPr>
          <p:cNvPr id="24579" name="Rectangle 3"/>
          <p:cNvSpPr>
            <a:spLocks noGrp="1" noChangeArrowheads="1"/>
          </p:cNvSpPr>
          <p:nvPr>
            <p:ph type="body" idx="1"/>
          </p:nvPr>
        </p:nvSpPr>
        <p:spPr>
          <a:xfrm>
            <a:off x="211015" y="2133600"/>
            <a:ext cx="8932985" cy="4800600"/>
          </a:xfrm>
        </p:spPr>
        <p:txBody>
          <a:bodyPr>
            <a:normAutofit/>
          </a:bodyPr>
          <a:lstStyle/>
          <a:p>
            <a:pPr>
              <a:lnSpc>
                <a:spcPct val="90000"/>
              </a:lnSpc>
            </a:pPr>
            <a:r>
              <a:rPr lang="en-US" sz="2800" dirty="0" smtClean="0"/>
              <a:t>This layer provides independence from differences in data </a:t>
            </a:r>
            <a:r>
              <a:rPr lang="en-US" sz="2800" dirty="0" smtClean="0"/>
              <a:t>representation by </a:t>
            </a:r>
            <a:r>
              <a:rPr lang="en-US" sz="2800" dirty="0" smtClean="0"/>
              <a:t>translating from application to network format, and vice versa. </a:t>
            </a:r>
          </a:p>
          <a:p>
            <a:pPr>
              <a:lnSpc>
                <a:spcPct val="90000"/>
              </a:lnSpc>
            </a:pPr>
            <a:r>
              <a:rPr lang="en-US" sz="2800" dirty="0" smtClean="0"/>
              <a:t>The presentation layer works to transform data into the form that the application layer can accept. </a:t>
            </a:r>
          </a:p>
          <a:p>
            <a:pPr>
              <a:lnSpc>
                <a:spcPct val="90000"/>
              </a:lnSpc>
            </a:pPr>
            <a:r>
              <a:rPr lang="en-US" sz="2800" dirty="0" smtClean="0"/>
              <a:t>This layer formats and encrypts data to be sent across a network, providing freedom from compatibility problems. It is sometimes called the </a:t>
            </a:r>
            <a:r>
              <a:rPr lang="en-US" sz="2800" i="1" dirty="0" smtClean="0"/>
              <a:t>syntax layer</a:t>
            </a:r>
            <a:r>
              <a:rPr lang="en-US" sz="2800" dirty="0" smtClean="0"/>
              <a:t>. </a:t>
            </a:r>
          </a:p>
        </p:txBody>
      </p:sp>
    </p:spTree>
    <p:extLst>
      <p:ext uri="{BB962C8B-B14F-4D97-AF65-F5344CB8AC3E}">
        <p14:creationId xmlns:p14="http://schemas.microsoft.com/office/powerpoint/2010/main" val="118888247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fontScale="90000"/>
          </a:bodyPr>
          <a:lstStyle/>
          <a:p>
            <a:r>
              <a:rPr lang="en-GB" smtClean="0"/>
              <a:t>Presentation Layer</a:t>
            </a:r>
          </a:p>
        </p:txBody>
      </p:sp>
      <p:sp>
        <p:nvSpPr>
          <p:cNvPr id="25603" name="Rectangle 3"/>
          <p:cNvSpPr>
            <a:spLocks noChangeArrowheads="1"/>
          </p:cNvSpPr>
          <p:nvPr/>
        </p:nvSpPr>
        <p:spPr bwMode="auto">
          <a:xfrm>
            <a:off x="5498123" y="5642020"/>
            <a:ext cx="3645877" cy="596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04" name="Rectangle 4"/>
          <p:cNvSpPr>
            <a:spLocks noChangeArrowheads="1"/>
          </p:cNvSpPr>
          <p:nvPr/>
        </p:nvSpPr>
        <p:spPr bwMode="auto">
          <a:xfrm>
            <a:off x="5498123" y="1984420"/>
            <a:ext cx="3645877" cy="596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05" name="Rectangle 5"/>
          <p:cNvSpPr>
            <a:spLocks noChangeArrowheads="1"/>
          </p:cNvSpPr>
          <p:nvPr/>
        </p:nvSpPr>
        <p:spPr bwMode="auto">
          <a:xfrm>
            <a:off x="5498123" y="2594020"/>
            <a:ext cx="3645877" cy="596900"/>
          </a:xfrm>
          <a:prstGeom prst="rect">
            <a:avLst/>
          </a:prstGeom>
          <a:solidFill>
            <a:schemeClr val="hlink"/>
          </a:solidFill>
          <a:ln w="12700">
            <a:solidFill>
              <a:schemeClr val="tx1"/>
            </a:solidFill>
            <a:miter lim="800000"/>
            <a:headEnd/>
            <a:tailEnd/>
          </a:ln>
        </p:spPr>
        <p:txBody>
          <a:bodyPr wrap="none" anchor="ctr"/>
          <a:lstStyle/>
          <a:p>
            <a:endParaRPr lang="en-US"/>
          </a:p>
        </p:txBody>
      </p:sp>
      <p:sp>
        <p:nvSpPr>
          <p:cNvPr id="25606" name="Rectangle 6"/>
          <p:cNvSpPr>
            <a:spLocks noChangeArrowheads="1"/>
          </p:cNvSpPr>
          <p:nvPr/>
        </p:nvSpPr>
        <p:spPr bwMode="auto">
          <a:xfrm>
            <a:off x="5498123" y="3203620"/>
            <a:ext cx="3645877" cy="596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07" name="Rectangle 7"/>
          <p:cNvSpPr>
            <a:spLocks noChangeArrowheads="1"/>
          </p:cNvSpPr>
          <p:nvPr/>
        </p:nvSpPr>
        <p:spPr bwMode="auto">
          <a:xfrm>
            <a:off x="5498123" y="3813220"/>
            <a:ext cx="3645877" cy="596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08" name="Rectangle 8"/>
          <p:cNvSpPr>
            <a:spLocks noChangeArrowheads="1"/>
          </p:cNvSpPr>
          <p:nvPr/>
        </p:nvSpPr>
        <p:spPr bwMode="auto">
          <a:xfrm>
            <a:off x="5498123" y="4422820"/>
            <a:ext cx="3645877" cy="596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09" name="Rectangle 9"/>
          <p:cNvSpPr>
            <a:spLocks noChangeArrowheads="1"/>
          </p:cNvSpPr>
          <p:nvPr/>
        </p:nvSpPr>
        <p:spPr bwMode="auto">
          <a:xfrm>
            <a:off x="5498123" y="5032420"/>
            <a:ext cx="3645877" cy="596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10" name="Rectangle 10"/>
          <p:cNvSpPr>
            <a:spLocks noChangeArrowheads="1"/>
          </p:cNvSpPr>
          <p:nvPr/>
        </p:nvSpPr>
        <p:spPr bwMode="auto">
          <a:xfrm>
            <a:off x="6434504" y="2070145"/>
            <a:ext cx="1830759"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a:t>Application</a:t>
            </a:r>
          </a:p>
        </p:txBody>
      </p:sp>
      <p:sp>
        <p:nvSpPr>
          <p:cNvPr id="25611" name="Rectangle 11"/>
          <p:cNvSpPr>
            <a:spLocks noChangeArrowheads="1"/>
          </p:cNvSpPr>
          <p:nvPr/>
        </p:nvSpPr>
        <p:spPr bwMode="auto">
          <a:xfrm>
            <a:off x="6315808" y="2679745"/>
            <a:ext cx="2036071"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a:t>Presentation</a:t>
            </a:r>
          </a:p>
        </p:txBody>
      </p:sp>
      <p:sp>
        <p:nvSpPr>
          <p:cNvPr id="25612" name="Rectangle 12"/>
          <p:cNvSpPr>
            <a:spLocks noChangeArrowheads="1"/>
          </p:cNvSpPr>
          <p:nvPr/>
        </p:nvSpPr>
        <p:spPr bwMode="auto">
          <a:xfrm>
            <a:off x="6535616" y="3822745"/>
            <a:ext cx="1575289"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a:t>Transport</a:t>
            </a:r>
          </a:p>
        </p:txBody>
      </p:sp>
      <p:sp>
        <p:nvSpPr>
          <p:cNvPr id="25613" name="Rectangle 13"/>
          <p:cNvSpPr>
            <a:spLocks noChangeArrowheads="1"/>
          </p:cNvSpPr>
          <p:nvPr/>
        </p:nvSpPr>
        <p:spPr bwMode="auto">
          <a:xfrm>
            <a:off x="6635261" y="4432345"/>
            <a:ext cx="1442255"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a:t>Network</a:t>
            </a:r>
          </a:p>
        </p:txBody>
      </p:sp>
      <p:sp>
        <p:nvSpPr>
          <p:cNvPr id="25614" name="Rectangle 14"/>
          <p:cNvSpPr>
            <a:spLocks noChangeArrowheads="1"/>
          </p:cNvSpPr>
          <p:nvPr/>
        </p:nvSpPr>
        <p:spPr bwMode="auto">
          <a:xfrm>
            <a:off x="6598627" y="5118145"/>
            <a:ext cx="1446334"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a:t>Data link</a:t>
            </a:r>
          </a:p>
        </p:txBody>
      </p:sp>
      <p:sp>
        <p:nvSpPr>
          <p:cNvPr id="25615" name="Rectangle 15"/>
          <p:cNvSpPr>
            <a:spLocks noChangeArrowheads="1"/>
          </p:cNvSpPr>
          <p:nvPr/>
        </p:nvSpPr>
        <p:spPr bwMode="auto">
          <a:xfrm>
            <a:off x="6626469" y="5727745"/>
            <a:ext cx="1335175"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a:t>Physical</a:t>
            </a:r>
          </a:p>
        </p:txBody>
      </p:sp>
      <p:sp>
        <p:nvSpPr>
          <p:cNvPr id="25616" name="Rectangle 16"/>
          <p:cNvSpPr>
            <a:spLocks noChangeArrowheads="1"/>
          </p:cNvSpPr>
          <p:nvPr/>
        </p:nvSpPr>
        <p:spPr bwMode="auto">
          <a:xfrm>
            <a:off x="6654312" y="3289345"/>
            <a:ext cx="1267977"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a:t>Session</a:t>
            </a:r>
          </a:p>
        </p:txBody>
      </p:sp>
      <p:sp>
        <p:nvSpPr>
          <p:cNvPr id="25617" name="Text Box 19"/>
          <p:cNvSpPr txBox="1">
            <a:spLocks noChangeArrowheads="1"/>
          </p:cNvSpPr>
          <p:nvPr/>
        </p:nvSpPr>
        <p:spPr bwMode="auto">
          <a:xfrm>
            <a:off x="1195754" y="4876800"/>
            <a:ext cx="1899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pPr>
            <a:endParaRPr lang="en-GB"/>
          </a:p>
        </p:txBody>
      </p:sp>
      <p:sp>
        <p:nvSpPr>
          <p:cNvPr id="25618" name="Text Box 20"/>
          <p:cNvSpPr txBox="1">
            <a:spLocks noChangeArrowheads="1"/>
          </p:cNvSpPr>
          <p:nvPr/>
        </p:nvSpPr>
        <p:spPr bwMode="auto">
          <a:xfrm>
            <a:off x="211015" y="1981201"/>
            <a:ext cx="527538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buFontTx/>
              <a:buChar char="•"/>
            </a:pPr>
            <a:r>
              <a:rPr lang="en-US" sz="3600" dirty="0">
                <a:latin typeface="Times New Roman" charset="0"/>
              </a:rPr>
              <a:t>At Application layer: Complex Data types</a:t>
            </a:r>
            <a:endParaRPr lang="en-GB" dirty="0"/>
          </a:p>
        </p:txBody>
      </p:sp>
      <p:sp>
        <p:nvSpPr>
          <p:cNvPr id="25619" name="Text Box 21"/>
          <p:cNvSpPr txBox="1">
            <a:spLocks noChangeArrowheads="1"/>
          </p:cNvSpPr>
          <p:nvPr/>
        </p:nvSpPr>
        <p:spPr bwMode="auto">
          <a:xfrm>
            <a:off x="351692" y="6096000"/>
            <a:ext cx="3587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pPr>
            <a:endParaRPr lang="en-GB"/>
          </a:p>
        </p:txBody>
      </p:sp>
      <p:sp>
        <p:nvSpPr>
          <p:cNvPr id="25620" name="Text Box 22"/>
          <p:cNvSpPr txBox="1">
            <a:spLocks noChangeArrowheads="1"/>
          </p:cNvSpPr>
          <p:nvPr/>
        </p:nvSpPr>
        <p:spPr bwMode="auto">
          <a:xfrm>
            <a:off x="211015" y="3352800"/>
            <a:ext cx="527538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buFontTx/>
              <a:buChar char="•"/>
            </a:pPr>
            <a:r>
              <a:rPr lang="en-US" sz="3600" dirty="0">
                <a:latin typeface="Times New Roman" charset="0"/>
              </a:rPr>
              <a:t>How to  transmit complex values through transport layer</a:t>
            </a:r>
            <a:endParaRPr lang="en-GB" dirty="0"/>
          </a:p>
        </p:txBody>
      </p:sp>
      <p:sp>
        <p:nvSpPr>
          <p:cNvPr id="25621" name="Text Box 23"/>
          <p:cNvSpPr txBox="1">
            <a:spLocks noChangeArrowheads="1"/>
          </p:cNvSpPr>
          <p:nvPr/>
        </p:nvSpPr>
        <p:spPr bwMode="auto">
          <a:xfrm>
            <a:off x="134815" y="4953000"/>
            <a:ext cx="527538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buFontTx/>
              <a:buChar char="•"/>
            </a:pPr>
            <a:r>
              <a:rPr lang="en-US" sz="3600" dirty="0">
                <a:latin typeface="Times New Roman" charset="0"/>
              </a:rPr>
              <a:t>Presentation Layer issues: </a:t>
            </a:r>
          </a:p>
          <a:p>
            <a:pPr lvl="1">
              <a:buFontTx/>
              <a:buChar char="•"/>
            </a:pPr>
            <a:r>
              <a:rPr lang="en-GB" dirty="0"/>
              <a:t>Complex data structures</a:t>
            </a:r>
          </a:p>
          <a:p>
            <a:pPr lvl="1">
              <a:buFontTx/>
              <a:buChar char="•"/>
            </a:pPr>
            <a:r>
              <a:rPr lang="en-GB" dirty="0"/>
              <a:t>Heterogeneity</a:t>
            </a:r>
          </a:p>
        </p:txBody>
      </p:sp>
    </p:spTree>
    <p:extLst>
      <p:ext uri="{BB962C8B-B14F-4D97-AF65-F5344CB8AC3E}">
        <p14:creationId xmlns:p14="http://schemas.microsoft.com/office/powerpoint/2010/main" val="497085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a:normAutofit fontScale="90000"/>
          </a:bodyPr>
          <a:lstStyle/>
          <a:p>
            <a:r>
              <a:rPr lang="en-US" smtClean="0"/>
              <a:t>2.14 ISO/OSI Presentation Layer</a:t>
            </a:r>
          </a:p>
        </p:txBody>
      </p:sp>
      <p:sp>
        <p:nvSpPr>
          <p:cNvPr id="26627" name="Rectangle 18"/>
          <p:cNvSpPr>
            <a:spLocks noGrp="1" noChangeArrowheads="1"/>
          </p:cNvSpPr>
          <p:nvPr>
            <p:ph type="body" idx="1"/>
          </p:nvPr>
        </p:nvSpPr>
        <p:spPr>
          <a:xfrm>
            <a:off x="492369" y="1676400"/>
            <a:ext cx="7948246" cy="4800600"/>
          </a:xfrm>
        </p:spPr>
        <p:txBody>
          <a:bodyPr>
            <a:normAutofit lnSpcReduction="10000"/>
          </a:bodyPr>
          <a:lstStyle/>
          <a:p>
            <a:pPr>
              <a:lnSpc>
                <a:spcPct val="90000"/>
              </a:lnSpc>
            </a:pPr>
            <a:endParaRPr lang="en-US" sz="2400" dirty="0" smtClean="0"/>
          </a:p>
          <a:p>
            <a:pPr>
              <a:lnSpc>
                <a:spcPct val="90000"/>
              </a:lnSpc>
            </a:pPr>
            <a:r>
              <a:rPr lang="en-US" sz="2400" dirty="0" smtClean="0"/>
              <a:t>There is a considerable mismatch between the complex types used at the application layer, such as records, lists and unions of other complex types, and those that can be transported by TCP and UDP.</a:t>
            </a:r>
          </a:p>
          <a:p>
            <a:pPr>
              <a:lnSpc>
                <a:spcPct val="90000"/>
              </a:lnSpc>
            </a:pPr>
            <a:endParaRPr lang="en-US" sz="2400" dirty="0" smtClean="0"/>
          </a:p>
          <a:p>
            <a:pPr>
              <a:lnSpc>
                <a:spcPct val="90000"/>
              </a:lnSpc>
            </a:pPr>
            <a:r>
              <a:rPr lang="en-US" sz="2400" dirty="0" smtClean="0"/>
              <a:t>A further complication arises from the fact that atomic types are represented differently on different hardware platforms. </a:t>
            </a:r>
          </a:p>
          <a:p>
            <a:pPr>
              <a:lnSpc>
                <a:spcPct val="90000"/>
              </a:lnSpc>
            </a:pPr>
            <a:endParaRPr lang="en-US" sz="2400" dirty="0" smtClean="0"/>
          </a:p>
          <a:p>
            <a:pPr>
              <a:lnSpc>
                <a:spcPct val="90000"/>
              </a:lnSpc>
            </a:pPr>
            <a:r>
              <a:rPr lang="en-US" sz="2400" dirty="0" smtClean="0"/>
              <a:t>The task of the presentation layer is to resolve these heterogeneity and transform complex data structures into forms that are suitable for transport layers, such as TCP and UDP.</a:t>
            </a:r>
            <a:endParaRPr lang="en-GB" sz="2400" dirty="0" smtClean="0"/>
          </a:p>
        </p:txBody>
      </p:sp>
    </p:spTree>
    <p:extLst>
      <p:ext uri="{BB962C8B-B14F-4D97-AF65-F5344CB8AC3E}">
        <p14:creationId xmlns:p14="http://schemas.microsoft.com/office/powerpoint/2010/main" val="71622097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p:spPr>
        <p:txBody>
          <a:bodyPr>
            <a:normAutofit fontScale="90000"/>
          </a:bodyPr>
          <a:lstStyle/>
          <a:p>
            <a:r>
              <a:rPr lang="en-US" smtClean="0"/>
              <a:t>2.16 Heterogeneity</a:t>
            </a:r>
          </a:p>
        </p:txBody>
      </p:sp>
      <p:sp>
        <p:nvSpPr>
          <p:cNvPr id="27651" name="Rectangle 3"/>
          <p:cNvSpPr>
            <a:spLocks noGrp="1" noChangeArrowheads="1"/>
          </p:cNvSpPr>
          <p:nvPr>
            <p:ph type="body" idx="1"/>
          </p:nvPr>
        </p:nvSpPr>
        <p:spPr>
          <a:xfrm>
            <a:off x="523143" y="1905000"/>
            <a:ext cx="8198826" cy="4800600"/>
          </a:xfrm>
          <a:noFill/>
        </p:spPr>
        <p:txBody>
          <a:bodyPr>
            <a:normAutofit lnSpcReduction="10000"/>
          </a:bodyPr>
          <a:lstStyle/>
          <a:p>
            <a:pPr>
              <a:lnSpc>
                <a:spcPct val="90000"/>
              </a:lnSpc>
            </a:pPr>
            <a:r>
              <a:rPr lang="en-US" sz="2400" dirty="0" smtClean="0"/>
              <a:t>Different hardware and operating system platforms use different representations for elementary data types such as integers and characters:</a:t>
            </a:r>
          </a:p>
          <a:p>
            <a:pPr lvl="1">
              <a:lnSpc>
                <a:spcPct val="90000"/>
              </a:lnSpc>
            </a:pPr>
            <a:r>
              <a:rPr lang="en-US" sz="2300" dirty="0" smtClean="0"/>
              <a:t>Most modern operating systems represent 16-bit integers as two bytes, where the most significant byte comes first. Older machines, such as IBM mainframes, represent these integers exactly the other way around. </a:t>
            </a:r>
          </a:p>
          <a:p>
            <a:pPr lvl="1">
              <a:lnSpc>
                <a:spcPct val="90000"/>
              </a:lnSpc>
            </a:pPr>
            <a:r>
              <a:rPr lang="en-US" sz="2300" dirty="0" smtClean="0"/>
              <a:t>There are also different encodings for character sets. Characters may be encoded as 7-bit ASCII, in the ISO 8-bit character set or in the emerging 16-bit representation, which accounts for the representation of Asian characters as well.</a:t>
            </a:r>
          </a:p>
          <a:p>
            <a:pPr>
              <a:lnSpc>
                <a:spcPct val="90000"/>
              </a:lnSpc>
            </a:pPr>
            <a:r>
              <a:rPr lang="en-US" sz="2400" dirty="0" smtClean="0"/>
              <a:t>Distributed operating systems resolve these differences within the presentation layer so as to enable heterogeneous components to communicate with each other.</a:t>
            </a:r>
          </a:p>
          <a:p>
            <a:pPr>
              <a:lnSpc>
                <a:spcPct val="90000"/>
              </a:lnSpc>
              <a:buFont typeface="Monotype Sorts" charset="2"/>
              <a:buNone/>
            </a:pPr>
            <a:endParaRPr lang="en-US" sz="2400" dirty="0" smtClean="0"/>
          </a:p>
        </p:txBody>
      </p:sp>
    </p:spTree>
    <p:extLst>
      <p:ext uri="{BB962C8B-B14F-4D97-AF65-F5344CB8AC3E}">
        <p14:creationId xmlns:p14="http://schemas.microsoft.com/office/powerpoint/2010/main" val="334011533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r>
              <a:rPr lang="en-GB" smtClean="0"/>
              <a:t>2.18  Solution Heterogeneity</a:t>
            </a:r>
          </a:p>
        </p:txBody>
      </p:sp>
      <p:sp>
        <p:nvSpPr>
          <p:cNvPr id="28675" name="Rectangle 3"/>
          <p:cNvSpPr>
            <a:spLocks noGrp="1" noChangeArrowheads="1"/>
          </p:cNvSpPr>
          <p:nvPr>
            <p:ph type="body" idx="1"/>
          </p:nvPr>
        </p:nvSpPr>
        <p:spPr>
          <a:xfrm>
            <a:off x="0" y="1828800"/>
            <a:ext cx="9003323" cy="4800600"/>
          </a:xfrm>
        </p:spPr>
        <p:txBody>
          <a:bodyPr/>
          <a:lstStyle/>
          <a:p>
            <a:r>
              <a:rPr lang="en-GB" sz="2700" dirty="0" smtClean="0"/>
              <a:t>There are different approaches. One is to convert data during marshalling into a common/shared and well defined representation. An example of this is Sun’s External Data Representation (XDR), which is used in most Remote Procedure Calls (RPC).</a:t>
            </a:r>
          </a:p>
          <a:p>
            <a:pPr lvl="1"/>
            <a:r>
              <a:rPr lang="en-GB" sz="2300" dirty="0" smtClean="0"/>
              <a:t>For each platform, provide a mapping between common and specific representation</a:t>
            </a:r>
          </a:p>
          <a:p>
            <a:r>
              <a:rPr lang="en-GB" sz="2700" dirty="0" smtClean="0"/>
              <a:t>Another approach is the Abstract Syntax Notation ASN.1 that was standardised by the CCITT. It provides a notation for including the type definition together with each value into the marshalled representation. </a:t>
            </a:r>
          </a:p>
          <a:p>
            <a:pPr>
              <a:buFont typeface="Monotype Sorts" charset="2"/>
              <a:buNone/>
            </a:pPr>
            <a:endParaRPr lang="en-GB" sz="2700" dirty="0" smtClean="0"/>
          </a:p>
        </p:txBody>
      </p:sp>
    </p:spTree>
    <p:extLst>
      <p:ext uri="{BB962C8B-B14F-4D97-AF65-F5344CB8AC3E}">
        <p14:creationId xmlns:p14="http://schemas.microsoft.com/office/powerpoint/2010/main" val="30625987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r>
              <a:rPr lang="en-US" sz="3800" smtClean="0"/>
              <a:t>2.1 Application Layer</a:t>
            </a:r>
          </a:p>
        </p:txBody>
      </p:sp>
      <p:sp>
        <p:nvSpPr>
          <p:cNvPr id="29699" name="Rectangle 3"/>
          <p:cNvSpPr>
            <a:spLocks noGrp="1" noChangeArrowheads="1"/>
          </p:cNvSpPr>
          <p:nvPr>
            <p:ph type="body" idx="1"/>
          </p:nvPr>
        </p:nvSpPr>
        <p:spPr>
          <a:xfrm>
            <a:off x="0" y="1524000"/>
            <a:ext cx="9144000" cy="4800600"/>
          </a:xfrm>
        </p:spPr>
        <p:txBody>
          <a:bodyPr/>
          <a:lstStyle/>
          <a:p>
            <a:r>
              <a:rPr lang="en-US" sz="2700" smtClean="0"/>
              <a:t>This layer supports application and end-user processes. </a:t>
            </a:r>
          </a:p>
          <a:p>
            <a:r>
              <a:rPr lang="en-US" sz="2700" smtClean="0"/>
              <a:t>Communication partners are identified, quality of service is identified, user authentication and privacy are considered, and any constraints on data syntax are identified. Everything at this layer is application-specific. </a:t>
            </a:r>
          </a:p>
          <a:p>
            <a:r>
              <a:rPr lang="en-US" sz="2700" smtClean="0"/>
              <a:t>This layer provides application services for file transfers, e-mail, and other network software services. Telnet and FTP are applications that exist entirely in the application level. Tiered application architectures are part of this layer. </a:t>
            </a:r>
          </a:p>
        </p:txBody>
      </p:sp>
    </p:spTree>
    <p:extLst>
      <p:ext uri="{BB962C8B-B14F-4D97-AF65-F5344CB8AC3E}">
        <p14:creationId xmlns:p14="http://schemas.microsoft.com/office/powerpoint/2010/main" val="299196686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p:spPr>
        <p:txBody>
          <a:bodyPr>
            <a:normAutofit fontScale="90000"/>
          </a:bodyPr>
          <a:lstStyle/>
          <a:p>
            <a:r>
              <a:rPr lang="en-US" smtClean="0"/>
              <a:t>2.20 Communication Patterns</a:t>
            </a:r>
          </a:p>
        </p:txBody>
      </p:sp>
      <p:sp>
        <p:nvSpPr>
          <p:cNvPr id="30723" name="Rectangle 3"/>
          <p:cNvSpPr>
            <a:spLocks noGrp="1" noChangeArrowheads="1"/>
          </p:cNvSpPr>
          <p:nvPr>
            <p:ph type="body" idx="1"/>
          </p:nvPr>
        </p:nvSpPr>
        <p:spPr>
          <a:xfrm>
            <a:off x="422031" y="1916114"/>
            <a:ext cx="8204689" cy="5094287"/>
          </a:xfrm>
          <a:noFill/>
        </p:spPr>
        <p:txBody>
          <a:bodyPr/>
          <a:lstStyle/>
          <a:p>
            <a:pPr>
              <a:spcBef>
                <a:spcPct val="100000"/>
              </a:spcBef>
            </a:pPr>
            <a:r>
              <a:rPr lang="en-US" sz="2800" smtClean="0"/>
              <a:t>Basic operations: </a:t>
            </a:r>
            <a:r>
              <a:rPr lang="en-US" sz="2800" b="1" i="1" smtClean="0"/>
              <a:t>send</a:t>
            </a:r>
            <a:r>
              <a:rPr lang="en-US" sz="2800" smtClean="0"/>
              <a:t> and </a:t>
            </a:r>
            <a:r>
              <a:rPr lang="en-US" sz="2800" b="1" i="1" smtClean="0"/>
              <a:t>receive</a:t>
            </a:r>
            <a:r>
              <a:rPr lang="en-US" sz="2800" smtClean="0"/>
              <a:t> messages</a:t>
            </a:r>
          </a:p>
          <a:p>
            <a:pPr>
              <a:spcBef>
                <a:spcPct val="100000"/>
              </a:spcBef>
            </a:pPr>
            <a:r>
              <a:rPr lang="en-US" sz="2800" smtClean="0"/>
              <a:t>Message delivery: Synchronous or </a:t>
            </a:r>
            <a:r>
              <a:rPr lang="en-US" sz="2800" i="1" smtClean="0"/>
              <a:t>Asynchronous </a:t>
            </a:r>
            <a:endParaRPr lang="en-US" sz="2800" i="1" baseline="30000" smtClean="0"/>
          </a:p>
          <a:p>
            <a:pPr>
              <a:spcBef>
                <a:spcPct val="100000"/>
              </a:spcBef>
            </a:pPr>
            <a:r>
              <a:rPr lang="en-US" sz="2800" smtClean="0"/>
              <a:t>Messages are used to model: Request and </a:t>
            </a:r>
            <a:r>
              <a:rPr lang="en-US" sz="2800" i="1" smtClean="0"/>
              <a:t>Notification</a:t>
            </a:r>
            <a:r>
              <a:rPr lang="en-US" sz="2800" smtClean="0"/>
              <a:t>. </a:t>
            </a:r>
          </a:p>
          <a:p>
            <a:pPr>
              <a:spcBef>
                <a:spcPct val="100000"/>
              </a:spcBef>
            </a:pPr>
            <a:endParaRPr lang="en-US" sz="2800" smtClean="0"/>
          </a:p>
        </p:txBody>
      </p:sp>
    </p:spTree>
    <p:extLst>
      <p:ext uri="{BB962C8B-B14F-4D97-AF65-F5344CB8AC3E}">
        <p14:creationId xmlns:p14="http://schemas.microsoft.com/office/powerpoint/2010/main" val="386935326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p:spPr>
        <p:txBody>
          <a:bodyPr>
            <a:normAutofit fontScale="90000"/>
          </a:bodyPr>
          <a:lstStyle/>
          <a:p>
            <a:r>
              <a:rPr lang="en-US" smtClean="0"/>
              <a:t>0.2 WHY? </a:t>
            </a:r>
          </a:p>
        </p:txBody>
      </p:sp>
      <p:sp>
        <p:nvSpPr>
          <p:cNvPr id="4099" name="Rectangle 3"/>
          <p:cNvSpPr>
            <a:spLocks noGrp="1" noChangeArrowheads="1"/>
          </p:cNvSpPr>
          <p:nvPr>
            <p:ph type="body" idx="1"/>
          </p:nvPr>
        </p:nvSpPr>
        <p:spPr>
          <a:noFill/>
        </p:spPr>
        <p:txBody>
          <a:bodyPr>
            <a:normAutofit fontScale="92500" lnSpcReduction="10000"/>
          </a:bodyPr>
          <a:lstStyle/>
          <a:p>
            <a:r>
              <a:rPr lang="en-US" dirty="0" smtClean="0"/>
              <a:t>Distributed Systems consist of multiple components.</a:t>
            </a:r>
          </a:p>
          <a:p>
            <a:r>
              <a:rPr lang="en-US" dirty="0" smtClean="0"/>
              <a:t>Components are heterogeneous.</a:t>
            </a:r>
          </a:p>
          <a:p>
            <a:r>
              <a:rPr lang="en-US" dirty="0" smtClean="0"/>
              <a:t>Components still have to be interoperable.</a:t>
            </a:r>
          </a:p>
          <a:p>
            <a:r>
              <a:rPr lang="en-US" dirty="0" smtClean="0"/>
              <a:t>There has to be a </a:t>
            </a:r>
            <a:r>
              <a:rPr lang="en-US" b="1" i="1" dirty="0" smtClean="0"/>
              <a:t>common model</a:t>
            </a:r>
            <a:r>
              <a:rPr lang="en-US" dirty="0" smtClean="0"/>
              <a:t> for components that expresses</a:t>
            </a:r>
          </a:p>
          <a:p>
            <a:pPr lvl="1"/>
            <a:r>
              <a:rPr lang="en-US" dirty="0" smtClean="0"/>
              <a:t>component states,</a:t>
            </a:r>
          </a:p>
          <a:p>
            <a:pPr lvl="1"/>
            <a:r>
              <a:rPr lang="en-US" dirty="0" smtClean="0"/>
              <a:t>component services and</a:t>
            </a:r>
          </a:p>
          <a:p>
            <a:pPr lvl="1"/>
            <a:r>
              <a:rPr lang="en-US" dirty="0" smtClean="0"/>
              <a:t>interaction  of components with other components.</a:t>
            </a:r>
          </a:p>
        </p:txBody>
      </p:sp>
    </p:spTree>
    <p:extLst>
      <p:ext uri="{BB962C8B-B14F-4D97-AF65-F5344CB8AC3E}">
        <p14:creationId xmlns:p14="http://schemas.microsoft.com/office/powerpoint/2010/main" val="352596116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p:spPr>
        <p:txBody>
          <a:bodyPr>
            <a:normAutofit fontScale="90000"/>
          </a:bodyPr>
          <a:lstStyle/>
          <a:p>
            <a:r>
              <a:rPr lang="en-US" smtClean="0"/>
              <a:t>2.29 Request</a:t>
            </a:r>
          </a:p>
        </p:txBody>
      </p:sp>
      <p:sp>
        <p:nvSpPr>
          <p:cNvPr id="31747" name="Rectangle 3"/>
          <p:cNvSpPr>
            <a:spLocks noGrp="1" noChangeArrowheads="1"/>
          </p:cNvSpPr>
          <p:nvPr>
            <p:ph type="body" sz="half" idx="2"/>
          </p:nvPr>
        </p:nvSpPr>
        <p:spPr>
          <a:xfrm>
            <a:off x="281354" y="4267200"/>
            <a:ext cx="8581292" cy="2057400"/>
          </a:xfrm>
          <a:noFill/>
        </p:spPr>
        <p:txBody>
          <a:bodyPr/>
          <a:lstStyle/>
          <a:p>
            <a:r>
              <a:rPr lang="en-US" sz="2400" smtClean="0"/>
              <a:t>Bi-directional communication.</a:t>
            </a:r>
          </a:p>
          <a:p>
            <a:r>
              <a:rPr lang="en-US" sz="2400" smtClean="0"/>
              <a:t>The sender expects the delivery of a result from the receiver.</a:t>
            </a:r>
          </a:p>
          <a:p>
            <a:r>
              <a:rPr lang="en-US" sz="2400" smtClean="0"/>
              <a:t>Requester receives reply message.</a:t>
            </a:r>
          </a:p>
          <a:p>
            <a:r>
              <a:rPr lang="en-US" sz="2400" smtClean="0"/>
              <a:t>Request/reply messages contain marshalled parameters/results.</a:t>
            </a:r>
            <a:endParaRPr lang="en-US" sz="2800" smtClean="0"/>
          </a:p>
          <a:p>
            <a:endParaRPr lang="en-US" sz="2800" smtClean="0"/>
          </a:p>
        </p:txBody>
      </p:sp>
      <p:sp>
        <p:nvSpPr>
          <p:cNvPr id="31748" name="Rectangle 4"/>
          <p:cNvSpPr>
            <a:spLocks noChangeArrowheads="1"/>
          </p:cNvSpPr>
          <p:nvPr/>
        </p:nvSpPr>
        <p:spPr bwMode="auto">
          <a:xfrm>
            <a:off x="990600" y="1682750"/>
            <a:ext cx="1746738" cy="173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749" name="Rectangle 5"/>
          <p:cNvSpPr>
            <a:spLocks noChangeArrowheads="1"/>
          </p:cNvSpPr>
          <p:nvPr/>
        </p:nvSpPr>
        <p:spPr bwMode="auto">
          <a:xfrm>
            <a:off x="6195646" y="1682750"/>
            <a:ext cx="1746738" cy="173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31750" name="Group 14"/>
          <p:cNvGrpSpPr>
            <a:grpSpLocks/>
          </p:cNvGrpSpPr>
          <p:nvPr/>
        </p:nvGrpSpPr>
        <p:grpSpPr bwMode="auto">
          <a:xfrm>
            <a:off x="2762250" y="2084389"/>
            <a:ext cx="3417277" cy="403225"/>
            <a:chOff x="1885" y="1313"/>
            <a:chExt cx="2332" cy="254"/>
          </a:xfrm>
        </p:grpSpPr>
        <p:grpSp>
          <p:nvGrpSpPr>
            <p:cNvPr id="31769" name="Group 11"/>
            <p:cNvGrpSpPr>
              <a:grpSpLocks/>
            </p:cNvGrpSpPr>
            <p:nvPr/>
          </p:nvGrpSpPr>
          <p:grpSpPr bwMode="auto">
            <a:xfrm>
              <a:off x="2734" y="1343"/>
              <a:ext cx="290" cy="173"/>
              <a:chOff x="2734" y="1343"/>
              <a:chExt cx="290" cy="173"/>
            </a:xfrm>
          </p:grpSpPr>
          <p:sp>
            <p:nvSpPr>
              <p:cNvPr id="31772" name="Rectangle 6"/>
              <p:cNvSpPr>
                <a:spLocks noChangeArrowheads="1"/>
              </p:cNvSpPr>
              <p:nvPr/>
            </p:nvSpPr>
            <p:spPr bwMode="auto">
              <a:xfrm rot="-360000">
                <a:off x="2741" y="1366"/>
                <a:ext cx="280"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773" name="Line 7"/>
              <p:cNvSpPr>
                <a:spLocks noChangeShapeType="1"/>
              </p:cNvSpPr>
              <p:nvPr/>
            </p:nvSpPr>
            <p:spPr bwMode="auto">
              <a:xfrm>
                <a:off x="2734" y="1381"/>
                <a:ext cx="146" cy="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74" name="Line 8"/>
              <p:cNvSpPr>
                <a:spLocks noChangeShapeType="1"/>
              </p:cNvSpPr>
              <p:nvPr/>
            </p:nvSpPr>
            <p:spPr bwMode="auto">
              <a:xfrm flipV="1">
                <a:off x="2888" y="1343"/>
                <a:ext cx="124" cy="1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75" name="Line 9"/>
              <p:cNvSpPr>
                <a:spLocks noChangeShapeType="1"/>
              </p:cNvSpPr>
              <p:nvPr/>
            </p:nvSpPr>
            <p:spPr bwMode="auto">
              <a:xfrm flipH="1">
                <a:off x="2750" y="1449"/>
                <a:ext cx="103" cy="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76" name="Line 10"/>
              <p:cNvSpPr>
                <a:spLocks noChangeShapeType="1"/>
              </p:cNvSpPr>
              <p:nvPr/>
            </p:nvSpPr>
            <p:spPr bwMode="auto">
              <a:xfrm>
                <a:off x="2917" y="1442"/>
                <a:ext cx="107" cy="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1770" name="Line 12"/>
            <p:cNvSpPr>
              <a:spLocks noChangeShapeType="1"/>
            </p:cNvSpPr>
            <p:nvPr/>
          </p:nvSpPr>
          <p:spPr bwMode="auto">
            <a:xfrm flipV="1">
              <a:off x="1885" y="1469"/>
              <a:ext cx="852" cy="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71" name="Line 13"/>
            <p:cNvSpPr>
              <a:spLocks noChangeShapeType="1"/>
            </p:cNvSpPr>
            <p:nvPr/>
          </p:nvSpPr>
          <p:spPr bwMode="auto">
            <a:xfrm flipV="1">
              <a:off x="3031" y="1313"/>
              <a:ext cx="1186" cy="13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31751" name="Rectangle 15"/>
          <p:cNvSpPr>
            <a:spLocks noChangeArrowheads="1"/>
          </p:cNvSpPr>
          <p:nvPr/>
        </p:nvSpPr>
        <p:spPr bwMode="auto">
          <a:xfrm>
            <a:off x="1576112" y="1966913"/>
            <a:ext cx="117295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a:tabLst>
                <a:tab pos="0" algn="l"/>
              </a:tabLst>
            </a:pPr>
            <a:r>
              <a:rPr lang="en-US"/>
              <a:t>send(...)</a:t>
            </a:r>
          </a:p>
          <a:p>
            <a:pPr algn="r">
              <a:tabLst>
                <a:tab pos="0" algn="l"/>
              </a:tabLst>
            </a:pPr>
            <a:r>
              <a:rPr lang="en-US"/>
              <a:t>receive(...)</a:t>
            </a:r>
          </a:p>
        </p:txBody>
      </p:sp>
      <p:sp>
        <p:nvSpPr>
          <p:cNvPr id="31752" name="Rectangle 16"/>
          <p:cNvSpPr>
            <a:spLocks noChangeArrowheads="1"/>
          </p:cNvSpPr>
          <p:nvPr/>
        </p:nvSpPr>
        <p:spPr bwMode="auto">
          <a:xfrm>
            <a:off x="1261813" y="3567113"/>
            <a:ext cx="113544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a:r>
              <a:rPr lang="en-US"/>
              <a:t>Requester</a:t>
            </a:r>
          </a:p>
        </p:txBody>
      </p:sp>
      <p:sp>
        <p:nvSpPr>
          <p:cNvPr id="31753" name="Rectangle 17"/>
          <p:cNvSpPr>
            <a:spLocks noChangeArrowheads="1"/>
          </p:cNvSpPr>
          <p:nvPr/>
        </p:nvSpPr>
        <p:spPr bwMode="auto">
          <a:xfrm>
            <a:off x="6457951" y="3567113"/>
            <a:ext cx="97308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t>Provider</a:t>
            </a:r>
          </a:p>
        </p:txBody>
      </p:sp>
      <p:sp>
        <p:nvSpPr>
          <p:cNvPr id="31754" name="Rectangle 18"/>
          <p:cNvSpPr>
            <a:spLocks noChangeArrowheads="1"/>
          </p:cNvSpPr>
          <p:nvPr/>
        </p:nvSpPr>
        <p:spPr bwMode="auto">
          <a:xfrm>
            <a:off x="6246936" y="1890714"/>
            <a:ext cx="117295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t>receive(...)</a:t>
            </a:r>
          </a:p>
        </p:txBody>
      </p:sp>
      <p:sp>
        <p:nvSpPr>
          <p:cNvPr id="31755" name="Rectangle 19"/>
          <p:cNvSpPr>
            <a:spLocks noChangeArrowheads="1"/>
          </p:cNvSpPr>
          <p:nvPr/>
        </p:nvSpPr>
        <p:spPr bwMode="auto">
          <a:xfrm>
            <a:off x="3644412" y="1662114"/>
            <a:ext cx="89851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t>request</a:t>
            </a:r>
          </a:p>
        </p:txBody>
      </p:sp>
      <p:sp>
        <p:nvSpPr>
          <p:cNvPr id="31756" name="Rectangle 20"/>
          <p:cNvSpPr>
            <a:spLocks noChangeArrowheads="1"/>
          </p:cNvSpPr>
          <p:nvPr/>
        </p:nvSpPr>
        <p:spPr bwMode="auto">
          <a:xfrm>
            <a:off x="6246935" y="2652714"/>
            <a:ext cx="94577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t>send(...)</a:t>
            </a:r>
          </a:p>
        </p:txBody>
      </p:sp>
      <p:grpSp>
        <p:nvGrpSpPr>
          <p:cNvPr id="31757" name="Group 29"/>
          <p:cNvGrpSpPr>
            <a:grpSpLocks/>
          </p:cNvGrpSpPr>
          <p:nvPr/>
        </p:nvGrpSpPr>
        <p:grpSpPr bwMode="auto">
          <a:xfrm>
            <a:off x="2740269" y="2478089"/>
            <a:ext cx="3434862" cy="344487"/>
            <a:chOff x="1870" y="1561"/>
            <a:chExt cx="2344" cy="217"/>
          </a:xfrm>
        </p:grpSpPr>
        <p:grpSp>
          <p:nvGrpSpPr>
            <p:cNvPr id="31761" name="Group 26"/>
            <p:cNvGrpSpPr>
              <a:grpSpLocks/>
            </p:cNvGrpSpPr>
            <p:nvPr/>
          </p:nvGrpSpPr>
          <p:grpSpPr bwMode="auto">
            <a:xfrm>
              <a:off x="2735" y="1561"/>
              <a:ext cx="291" cy="155"/>
              <a:chOff x="2735" y="1561"/>
              <a:chExt cx="291" cy="155"/>
            </a:xfrm>
          </p:grpSpPr>
          <p:sp>
            <p:nvSpPr>
              <p:cNvPr id="31764" name="Rectangle 21"/>
              <p:cNvSpPr>
                <a:spLocks noChangeArrowheads="1"/>
              </p:cNvSpPr>
              <p:nvPr/>
            </p:nvSpPr>
            <p:spPr bwMode="auto">
              <a:xfrm rot="300000">
                <a:off x="2741" y="1573"/>
                <a:ext cx="280"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765" name="Line 22"/>
              <p:cNvSpPr>
                <a:spLocks noChangeShapeType="1"/>
              </p:cNvSpPr>
              <p:nvPr/>
            </p:nvSpPr>
            <p:spPr bwMode="auto">
              <a:xfrm>
                <a:off x="2747" y="1561"/>
                <a:ext cx="128" cy="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66" name="Line 23"/>
              <p:cNvSpPr>
                <a:spLocks noChangeShapeType="1"/>
              </p:cNvSpPr>
              <p:nvPr/>
            </p:nvSpPr>
            <p:spPr bwMode="auto">
              <a:xfrm flipV="1">
                <a:off x="2883" y="1578"/>
                <a:ext cx="143" cy="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67" name="Line 24"/>
              <p:cNvSpPr>
                <a:spLocks noChangeShapeType="1"/>
              </p:cNvSpPr>
              <p:nvPr/>
            </p:nvSpPr>
            <p:spPr bwMode="auto">
              <a:xfrm flipH="1">
                <a:off x="2735" y="1650"/>
                <a:ext cx="116"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68" name="Line 25"/>
              <p:cNvSpPr>
                <a:spLocks noChangeShapeType="1"/>
              </p:cNvSpPr>
              <p:nvPr/>
            </p:nvSpPr>
            <p:spPr bwMode="auto">
              <a:xfrm>
                <a:off x="2915" y="1656"/>
                <a:ext cx="96"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1762" name="Line 27"/>
            <p:cNvSpPr>
              <a:spLocks noChangeShapeType="1"/>
            </p:cNvSpPr>
            <p:nvPr/>
          </p:nvSpPr>
          <p:spPr bwMode="auto">
            <a:xfrm>
              <a:off x="3026" y="1682"/>
              <a:ext cx="1188"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63" name="Line 28"/>
            <p:cNvSpPr>
              <a:spLocks noChangeShapeType="1"/>
            </p:cNvSpPr>
            <p:nvPr/>
          </p:nvSpPr>
          <p:spPr bwMode="auto">
            <a:xfrm flipH="1" flipV="1">
              <a:off x="1870" y="1574"/>
              <a:ext cx="869" cy="8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31758" name="Rectangle 30"/>
          <p:cNvSpPr>
            <a:spLocks noChangeArrowheads="1"/>
          </p:cNvSpPr>
          <p:nvPr/>
        </p:nvSpPr>
        <p:spPr bwMode="auto">
          <a:xfrm>
            <a:off x="3785089" y="2805114"/>
            <a:ext cx="654219"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t>reply</a:t>
            </a:r>
          </a:p>
        </p:txBody>
      </p:sp>
      <p:sp>
        <p:nvSpPr>
          <p:cNvPr id="31759" name="Rectangle 31"/>
          <p:cNvSpPr>
            <a:spLocks noChangeArrowheads="1"/>
          </p:cNvSpPr>
          <p:nvPr/>
        </p:nvSpPr>
        <p:spPr bwMode="auto">
          <a:xfrm>
            <a:off x="6387612" y="2271714"/>
            <a:ext cx="35586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t>...</a:t>
            </a:r>
          </a:p>
        </p:txBody>
      </p:sp>
      <p:sp>
        <p:nvSpPr>
          <p:cNvPr id="31760" name="Line 32"/>
          <p:cNvSpPr>
            <a:spLocks noChangeShapeType="1"/>
          </p:cNvSpPr>
          <p:nvPr/>
        </p:nvSpPr>
        <p:spPr bwMode="auto">
          <a:xfrm>
            <a:off x="304800" y="4191000"/>
            <a:ext cx="8604738"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8237488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4"/>
          <p:cNvSpPr>
            <a:spLocks noGrp="1" noChangeArrowheads="1"/>
          </p:cNvSpPr>
          <p:nvPr>
            <p:ph type="title"/>
          </p:nvPr>
        </p:nvSpPr>
        <p:spPr/>
        <p:txBody>
          <a:bodyPr>
            <a:normAutofit fontScale="90000"/>
          </a:bodyPr>
          <a:lstStyle/>
          <a:p>
            <a:r>
              <a:rPr lang="en-US" smtClean="0"/>
              <a:t>2.21 Synchronous Communication</a:t>
            </a:r>
          </a:p>
        </p:txBody>
      </p:sp>
      <p:sp>
        <p:nvSpPr>
          <p:cNvPr id="32771" name="Rectangle 45"/>
          <p:cNvSpPr>
            <a:spLocks noGrp="1" noChangeArrowheads="1"/>
          </p:cNvSpPr>
          <p:nvPr>
            <p:ph type="body" idx="1"/>
          </p:nvPr>
        </p:nvSpPr>
        <p:spPr>
          <a:xfrm>
            <a:off x="380999" y="1905000"/>
            <a:ext cx="8090389" cy="4419600"/>
          </a:xfrm>
        </p:spPr>
        <p:txBody>
          <a:bodyPr>
            <a:normAutofit lnSpcReduction="10000"/>
          </a:bodyPr>
          <a:lstStyle/>
          <a:p>
            <a:pPr lvl="1"/>
            <a:r>
              <a:rPr lang="en-US" dirty="0" smtClean="0"/>
              <a:t>The sender </a:t>
            </a:r>
            <a:r>
              <a:rPr lang="en-US" i="1" dirty="0" smtClean="0"/>
              <a:t>invokes the send operation</a:t>
            </a:r>
            <a:r>
              <a:rPr lang="en-US" dirty="0" smtClean="0"/>
              <a:t>. The message is buffered in the local transport layer.</a:t>
            </a:r>
          </a:p>
          <a:p>
            <a:pPr lvl="1"/>
            <a:r>
              <a:rPr lang="en-US" dirty="0" smtClean="0"/>
              <a:t>The </a:t>
            </a:r>
            <a:r>
              <a:rPr lang="en-US" i="1" dirty="0" smtClean="0"/>
              <a:t>message </a:t>
            </a:r>
            <a:r>
              <a:rPr lang="en-US" dirty="0" smtClean="0"/>
              <a:t>is </a:t>
            </a:r>
            <a:r>
              <a:rPr lang="en-US" i="1" dirty="0" smtClean="0"/>
              <a:t>sent</a:t>
            </a:r>
            <a:r>
              <a:rPr lang="en-US" dirty="0" smtClean="0"/>
              <a:t> by the local transport layer to the remote transport layer.</a:t>
            </a:r>
          </a:p>
          <a:p>
            <a:pPr lvl="1"/>
            <a:r>
              <a:rPr lang="en-US" dirty="0" smtClean="0"/>
              <a:t>The </a:t>
            </a:r>
            <a:r>
              <a:rPr lang="en-US" i="1" dirty="0" smtClean="0"/>
              <a:t>message </a:t>
            </a:r>
            <a:r>
              <a:rPr lang="en-US" dirty="0" smtClean="0"/>
              <a:t>is </a:t>
            </a:r>
            <a:r>
              <a:rPr lang="en-US" i="1" dirty="0" smtClean="0"/>
              <a:t>received</a:t>
            </a:r>
            <a:r>
              <a:rPr lang="en-US" dirty="0" smtClean="0"/>
              <a:t> by the transport layer of the remote component and is buffered there.</a:t>
            </a:r>
          </a:p>
          <a:p>
            <a:pPr lvl="1"/>
            <a:r>
              <a:rPr lang="en-US" dirty="0" smtClean="0"/>
              <a:t>The receiver </a:t>
            </a:r>
            <a:r>
              <a:rPr lang="en-US" i="1" dirty="0" smtClean="0"/>
              <a:t>invokes the receive operation</a:t>
            </a:r>
            <a:r>
              <a:rPr lang="en-US" dirty="0" smtClean="0"/>
              <a:t> to obtain the message. This causes an </a:t>
            </a:r>
            <a:r>
              <a:rPr lang="en-US" i="1" dirty="0" smtClean="0"/>
              <a:t>acknowledgement</a:t>
            </a:r>
            <a:r>
              <a:rPr lang="en-US" dirty="0" smtClean="0"/>
              <a:t> to be sent to the sender.</a:t>
            </a:r>
          </a:p>
          <a:p>
            <a:pPr lvl="1"/>
            <a:r>
              <a:rPr lang="en-US" dirty="0" smtClean="0"/>
              <a:t>The </a:t>
            </a:r>
            <a:r>
              <a:rPr lang="en-US" i="1" dirty="0" smtClean="0"/>
              <a:t>acknowledgement </a:t>
            </a:r>
            <a:r>
              <a:rPr lang="en-US" dirty="0" smtClean="0"/>
              <a:t>is</a:t>
            </a:r>
            <a:r>
              <a:rPr lang="en-US" i="1" dirty="0" smtClean="0"/>
              <a:t> received</a:t>
            </a:r>
            <a:r>
              <a:rPr lang="en-US" dirty="0" smtClean="0"/>
              <a:t> by the sender.</a:t>
            </a:r>
          </a:p>
          <a:p>
            <a:endParaRPr lang="en-US" dirty="0" smtClean="0"/>
          </a:p>
        </p:txBody>
      </p:sp>
    </p:spTree>
    <p:extLst>
      <p:ext uri="{BB962C8B-B14F-4D97-AF65-F5344CB8AC3E}">
        <p14:creationId xmlns:p14="http://schemas.microsoft.com/office/powerpoint/2010/main" val="141673922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p:spPr>
        <p:txBody>
          <a:bodyPr>
            <a:normAutofit fontScale="90000"/>
          </a:bodyPr>
          <a:lstStyle/>
          <a:p>
            <a:r>
              <a:rPr lang="en-US" smtClean="0"/>
              <a:t>1.3 Synchronous Communication</a:t>
            </a:r>
          </a:p>
        </p:txBody>
      </p:sp>
      <p:sp>
        <p:nvSpPr>
          <p:cNvPr id="33795" name="Rectangle 3"/>
          <p:cNvSpPr>
            <a:spLocks noChangeArrowheads="1"/>
          </p:cNvSpPr>
          <p:nvPr/>
        </p:nvSpPr>
        <p:spPr bwMode="auto">
          <a:xfrm>
            <a:off x="759070" y="5027611"/>
            <a:ext cx="121773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33796" name="Line 4"/>
          <p:cNvSpPr>
            <a:spLocks noChangeShapeType="1"/>
          </p:cNvSpPr>
          <p:nvPr/>
        </p:nvSpPr>
        <p:spPr bwMode="auto">
          <a:xfrm>
            <a:off x="3804138" y="6110286"/>
            <a:ext cx="160606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797" name="Rectangle 5"/>
          <p:cNvSpPr>
            <a:spLocks noChangeArrowheads="1"/>
          </p:cNvSpPr>
          <p:nvPr/>
        </p:nvSpPr>
        <p:spPr bwMode="auto">
          <a:xfrm>
            <a:off x="3855428" y="6096000"/>
            <a:ext cx="64761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t>Time</a:t>
            </a:r>
          </a:p>
        </p:txBody>
      </p:sp>
      <p:sp>
        <p:nvSpPr>
          <p:cNvPr id="33798" name="Rectangle 6"/>
          <p:cNvSpPr>
            <a:spLocks noChangeArrowheads="1"/>
          </p:cNvSpPr>
          <p:nvPr/>
        </p:nvSpPr>
        <p:spPr bwMode="auto">
          <a:xfrm>
            <a:off x="127489" y="2895600"/>
            <a:ext cx="82715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t>sender</a:t>
            </a:r>
          </a:p>
        </p:txBody>
      </p:sp>
      <p:sp>
        <p:nvSpPr>
          <p:cNvPr id="33799" name="Line 7"/>
          <p:cNvSpPr>
            <a:spLocks noChangeShapeType="1"/>
          </p:cNvSpPr>
          <p:nvPr/>
        </p:nvSpPr>
        <p:spPr bwMode="auto">
          <a:xfrm>
            <a:off x="1201616" y="3214686"/>
            <a:ext cx="832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0" name="Rectangle 8"/>
          <p:cNvSpPr>
            <a:spLocks noChangeArrowheads="1"/>
          </p:cNvSpPr>
          <p:nvPr/>
        </p:nvSpPr>
        <p:spPr bwMode="auto">
          <a:xfrm>
            <a:off x="1252904" y="3276600"/>
            <a:ext cx="6315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t>send</a:t>
            </a:r>
          </a:p>
        </p:txBody>
      </p:sp>
      <p:sp>
        <p:nvSpPr>
          <p:cNvPr id="33801" name="Rectangle 9"/>
          <p:cNvSpPr>
            <a:spLocks noChangeArrowheads="1"/>
          </p:cNvSpPr>
          <p:nvPr/>
        </p:nvSpPr>
        <p:spPr bwMode="auto">
          <a:xfrm>
            <a:off x="57151" y="5181600"/>
            <a:ext cx="93891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t>receiver</a:t>
            </a:r>
          </a:p>
        </p:txBody>
      </p:sp>
      <p:sp>
        <p:nvSpPr>
          <p:cNvPr id="33802" name="Line 10"/>
          <p:cNvSpPr>
            <a:spLocks noChangeShapeType="1"/>
          </p:cNvSpPr>
          <p:nvPr/>
        </p:nvSpPr>
        <p:spPr bwMode="auto">
          <a:xfrm>
            <a:off x="1201616" y="2986086"/>
            <a:ext cx="832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3" name="Line 11"/>
          <p:cNvSpPr>
            <a:spLocks noChangeShapeType="1"/>
          </p:cNvSpPr>
          <p:nvPr/>
        </p:nvSpPr>
        <p:spPr bwMode="auto">
          <a:xfrm>
            <a:off x="5843954" y="3214686"/>
            <a:ext cx="2590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4" name="Line 12"/>
          <p:cNvSpPr>
            <a:spLocks noChangeShapeType="1"/>
          </p:cNvSpPr>
          <p:nvPr/>
        </p:nvSpPr>
        <p:spPr bwMode="auto">
          <a:xfrm>
            <a:off x="5843954" y="2986086"/>
            <a:ext cx="2590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5" name="Rectangle 13"/>
          <p:cNvSpPr>
            <a:spLocks noChangeArrowheads="1"/>
          </p:cNvSpPr>
          <p:nvPr/>
        </p:nvSpPr>
        <p:spPr bwMode="auto">
          <a:xfrm>
            <a:off x="3081705" y="2895600"/>
            <a:ext cx="9110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t>blocked</a:t>
            </a:r>
          </a:p>
        </p:txBody>
      </p:sp>
      <p:sp>
        <p:nvSpPr>
          <p:cNvPr id="33806" name="Line 14"/>
          <p:cNvSpPr>
            <a:spLocks noChangeShapeType="1"/>
          </p:cNvSpPr>
          <p:nvPr/>
        </p:nvSpPr>
        <p:spPr bwMode="auto">
          <a:xfrm>
            <a:off x="1201615" y="5500686"/>
            <a:ext cx="364587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7" name="Line 15"/>
          <p:cNvSpPr>
            <a:spLocks noChangeShapeType="1"/>
          </p:cNvSpPr>
          <p:nvPr/>
        </p:nvSpPr>
        <p:spPr bwMode="auto">
          <a:xfrm>
            <a:off x="1201615" y="5272086"/>
            <a:ext cx="364587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8" name="Line 16"/>
          <p:cNvSpPr>
            <a:spLocks noChangeShapeType="1"/>
          </p:cNvSpPr>
          <p:nvPr/>
        </p:nvSpPr>
        <p:spPr bwMode="auto">
          <a:xfrm>
            <a:off x="1201616" y="4814886"/>
            <a:ext cx="72331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9" name="Line 17"/>
          <p:cNvSpPr>
            <a:spLocks noChangeShapeType="1"/>
          </p:cNvSpPr>
          <p:nvPr/>
        </p:nvSpPr>
        <p:spPr bwMode="auto">
          <a:xfrm>
            <a:off x="1201616" y="3824286"/>
            <a:ext cx="72331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0" name="Line 18"/>
          <p:cNvSpPr>
            <a:spLocks noChangeShapeType="1"/>
          </p:cNvSpPr>
          <p:nvPr/>
        </p:nvSpPr>
        <p:spPr bwMode="auto">
          <a:xfrm>
            <a:off x="2039815" y="2992436"/>
            <a:ext cx="0" cy="825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11" name="Rectangle 19"/>
          <p:cNvSpPr>
            <a:spLocks noChangeArrowheads="1"/>
          </p:cNvSpPr>
          <p:nvPr/>
        </p:nvSpPr>
        <p:spPr bwMode="auto">
          <a:xfrm>
            <a:off x="6964974" y="3886199"/>
            <a:ext cx="1474177"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r" defTabSz="879475">
              <a:spcBef>
                <a:spcPct val="20000"/>
              </a:spcBef>
            </a:pPr>
            <a:r>
              <a:rPr lang="en-US"/>
              <a:t>Transport Layer</a:t>
            </a:r>
          </a:p>
        </p:txBody>
      </p:sp>
      <p:sp>
        <p:nvSpPr>
          <p:cNvPr id="33812" name="Line 20"/>
          <p:cNvSpPr>
            <a:spLocks noChangeShapeType="1"/>
          </p:cNvSpPr>
          <p:nvPr/>
        </p:nvSpPr>
        <p:spPr bwMode="auto">
          <a:xfrm>
            <a:off x="2327031" y="3830636"/>
            <a:ext cx="691662" cy="9779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13" name="Line 21"/>
          <p:cNvSpPr>
            <a:spLocks noChangeShapeType="1"/>
          </p:cNvSpPr>
          <p:nvPr/>
        </p:nvSpPr>
        <p:spPr bwMode="auto">
          <a:xfrm>
            <a:off x="4853354" y="4821236"/>
            <a:ext cx="0" cy="444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14" name="Rectangle 22"/>
          <p:cNvSpPr>
            <a:spLocks noChangeArrowheads="1"/>
          </p:cNvSpPr>
          <p:nvPr/>
        </p:nvSpPr>
        <p:spPr bwMode="auto">
          <a:xfrm>
            <a:off x="3785090" y="4800600"/>
            <a:ext cx="85876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t>receive</a:t>
            </a:r>
          </a:p>
        </p:txBody>
      </p:sp>
      <p:sp>
        <p:nvSpPr>
          <p:cNvPr id="33815" name="Line 23"/>
          <p:cNvSpPr>
            <a:spLocks noChangeShapeType="1"/>
          </p:cNvSpPr>
          <p:nvPr/>
        </p:nvSpPr>
        <p:spPr bwMode="auto">
          <a:xfrm flipV="1">
            <a:off x="4788877" y="3817936"/>
            <a:ext cx="1043354" cy="1003300"/>
          </a:xfrm>
          <a:prstGeom prst="line">
            <a:avLst/>
          </a:prstGeom>
          <a:noFill/>
          <a:ln w="12700">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16" name="Line 24"/>
          <p:cNvSpPr>
            <a:spLocks noChangeShapeType="1"/>
          </p:cNvSpPr>
          <p:nvPr/>
        </p:nvSpPr>
        <p:spPr bwMode="auto">
          <a:xfrm>
            <a:off x="2045677" y="3138486"/>
            <a:ext cx="1043354"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7" name="Line 25"/>
          <p:cNvSpPr>
            <a:spLocks noChangeShapeType="1"/>
          </p:cNvSpPr>
          <p:nvPr/>
        </p:nvSpPr>
        <p:spPr bwMode="auto">
          <a:xfrm>
            <a:off x="4226169" y="3138486"/>
            <a:ext cx="1606062"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8" name="Line 26"/>
          <p:cNvSpPr>
            <a:spLocks noChangeShapeType="1"/>
          </p:cNvSpPr>
          <p:nvPr/>
        </p:nvSpPr>
        <p:spPr bwMode="auto">
          <a:xfrm flipV="1">
            <a:off x="5838092" y="3208336"/>
            <a:ext cx="0" cy="622300"/>
          </a:xfrm>
          <a:prstGeom prst="line">
            <a:avLst/>
          </a:prstGeom>
          <a:noFill/>
          <a:ln w="12700">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19" name="Rectangle 27"/>
          <p:cNvSpPr>
            <a:spLocks noChangeArrowheads="1"/>
          </p:cNvSpPr>
          <p:nvPr/>
        </p:nvSpPr>
        <p:spPr bwMode="auto">
          <a:xfrm>
            <a:off x="5191859" y="5181600"/>
            <a:ext cx="9110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t>blocked</a:t>
            </a:r>
          </a:p>
        </p:txBody>
      </p:sp>
      <p:sp>
        <p:nvSpPr>
          <p:cNvPr id="33820" name="Line 28"/>
          <p:cNvSpPr>
            <a:spLocks noChangeShapeType="1"/>
          </p:cNvSpPr>
          <p:nvPr/>
        </p:nvSpPr>
        <p:spPr bwMode="auto">
          <a:xfrm>
            <a:off x="4859216" y="5348286"/>
            <a:ext cx="339969"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21" name="Line 29"/>
          <p:cNvSpPr>
            <a:spLocks noChangeShapeType="1"/>
          </p:cNvSpPr>
          <p:nvPr/>
        </p:nvSpPr>
        <p:spPr bwMode="auto">
          <a:xfrm>
            <a:off x="6406662" y="5348286"/>
            <a:ext cx="339969"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22" name="Line 30"/>
          <p:cNvSpPr>
            <a:spLocks noChangeShapeType="1"/>
          </p:cNvSpPr>
          <p:nvPr/>
        </p:nvSpPr>
        <p:spPr bwMode="auto">
          <a:xfrm>
            <a:off x="6758354" y="5500686"/>
            <a:ext cx="1676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23" name="Line 31"/>
          <p:cNvSpPr>
            <a:spLocks noChangeShapeType="1"/>
          </p:cNvSpPr>
          <p:nvPr/>
        </p:nvSpPr>
        <p:spPr bwMode="auto">
          <a:xfrm>
            <a:off x="6758354" y="5272086"/>
            <a:ext cx="1676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24" name="Line 32"/>
          <p:cNvSpPr>
            <a:spLocks noChangeShapeType="1"/>
          </p:cNvSpPr>
          <p:nvPr/>
        </p:nvSpPr>
        <p:spPr bwMode="auto">
          <a:xfrm>
            <a:off x="2039815" y="2306636"/>
            <a:ext cx="0" cy="7493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25" name="Line 33"/>
          <p:cNvSpPr>
            <a:spLocks noChangeShapeType="1"/>
          </p:cNvSpPr>
          <p:nvPr/>
        </p:nvSpPr>
        <p:spPr bwMode="auto">
          <a:xfrm>
            <a:off x="3024554" y="2306636"/>
            <a:ext cx="0" cy="26543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26" name="Line 34"/>
          <p:cNvSpPr>
            <a:spLocks noChangeShapeType="1"/>
          </p:cNvSpPr>
          <p:nvPr/>
        </p:nvSpPr>
        <p:spPr bwMode="auto">
          <a:xfrm>
            <a:off x="4853354" y="2306636"/>
            <a:ext cx="0" cy="34925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27" name="Line 35"/>
          <p:cNvSpPr>
            <a:spLocks noChangeShapeType="1"/>
          </p:cNvSpPr>
          <p:nvPr/>
        </p:nvSpPr>
        <p:spPr bwMode="auto">
          <a:xfrm>
            <a:off x="5838092" y="2382836"/>
            <a:ext cx="0" cy="18161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28" name="Rectangle 36"/>
          <p:cNvSpPr>
            <a:spLocks noChangeArrowheads="1"/>
          </p:cNvSpPr>
          <p:nvPr/>
        </p:nvSpPr>
        <p:spPr bwMode="auto">
          <a:xfrm>
            <a:off x="1674935" y="1905000"/>
            <a:ext cx="44082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t>(1)</a:t>
            </a:r>
          </a:p>
        </p:txBody>
      </p:sp>
      <p:sp>
        <p:nvSpPr>
          <p:cNvPr id="33829" name="Rectangle 37"/>
          <p:cNvSpPr>
            <a:spLocks noChangeArrowheads="1"/>
          </p:cNvSpPr>
          <p:nvPr/>
        </p:nvSpPr>
        <p:spPr bwMode="auto">
          <a:xfrm>
            <a:off x="2730012" y="1905000"/>
            <a:ext cx="44082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t>(3)</a:t>
            </a:r>
          </a:p>
        </p:txBody>
      </p:sp>
      <p:sp>
        <p:nvSpPr>
          <p:cNvPr id="33830" name="Rectangle 38"/>
          <p:cNvSpPr>
            <a:spLocks noChangeArrowheads="1"/>
          </p:cNvSpPr>
          <p:nvPr/>
        </p:nvSpPr>
        <p:spPr bwMode="auto">
          <a:xfrm>
            <a:off x="4558812" y="1905000"/>
            <a:ext cx="44082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t>(4)</a:t>
            </a:r>
          </a:p>
        </p:txBody>
      </p:sp>
      <p:sp>
        <p:nvSpPr>
          <p:cNvPr id="33831" name="Rectangle 39"/>
          <p:cNvSpPr>
            <a:spLocks noChangeArrowheads="1"/>
          </p:cNvSpPr>
          <p:nvPr/>
        </p:nvSpPr>
        <p:spPr bwMode="auto">
          <a:xfrm>
            <a:off x="5543551" y="1905000"/>
            <a:ext cx="44082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t>(5)</a:t>
            </a:r>
          </a:p>
        </p:txBody>
      </p:sp>
      <p:sp>
        <p:nvSpPr>
          <p:cNvPr id="33832" name="Rectangle 40"/>
          <p:cNvSpPr>
            <a:spLocks noChangeArrowheads="1"/>
          </p:cNvSpPr>
          <p:nvPr/>
        </p:nvSpPr>
        <p:spPr bwMode="auto">
          <a:xfrm rot="-2880000">
            <a:off x="4912587" y="4079052"/>
            <a:ext cx="61715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t>ackn</a:t>
            </a:r>
          </a:p>
        </p:txBody>
      </p:sp>
      <p:sp>
        <p:nvSpPr>
          <p:cNvPr id="33833" name="Line 41"/>
          <p:cNvSpPr>
            <a:spLocks noChangeShapeType="1"/>
          </p:cNvSpPr>
          <p:nvPr/>
        </p:nvSpPr>
        <p:spPr bwMode="auto">
          <a:xfrm>
            <a:off x="2321169" y="2306636"/>
            <a:ext cx="0" cy="16637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34" name="Rectangle 42"/>
          <p:cNvSpPr>
            <a:spLocks noChangeArrowheads="1"/>
          </p:cNvSpPr>
          <p:nvPr/>
        </p:nvSpPr>
        <p:spPr bwMode="auto">
          <a:xfrm>
            <a:off x="2096966" y="1905000"/>
            <a:ext cx="44082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t>(2)</a:t>
            </a:r>
          </a:p>
        </p:txBody>
      </p:sp>
    </p:spTree>
    <p:extLst>
      <p:ext uri="{BB962C8B-B14F-4D97-AF65-F5344CB8AC3E}">
        <p14:creationId xmlns:p14="http://schemas.microsoft.com/office/powerpoint/2010/main" val="143119439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p:spPr>
        <p:txBody>
          <a:bodyPr>
            <a:normAutofit fontScale="90000"/>
          </a:bodyPr>
          <a:lstStyle/>
          <a:p>
            <a:r>
              <a:rPr lang="en-US" smtClean="0"/>
              <a:t>2.23 Communication Deadlocks</a:t>
            </a:r>
          </a:p>
        </p:txBody>
      </p:sp>
      <p:sp>
        <p:nvSpPr>
          <p:cNvPr id="34819" name="Rectangle 3"/>
          <p:cNvSpPr>
            <a:spLocks noChangeArrowheads="1"/>
          </p:cNvSpPr>
          <p:nvPr/>
        </p:nvSpPr>
        <p:spPr bwMode="auto">
          <a:xfrm>
            <a:off x="498231" y="1606550"/>
            <a:ext cx="3505200" cy="173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820" name="Rectangle 4"/>
          <p:cNvSpPr>
            <a:spLocks noChangeArrowheads="1"/>
          </p:cNvSpPr>
          <p:nvPr/>
        </p:nvSpPr>
        <p:spPr bwMode="auto">
          <a:xfrm>
            <a:off x="549520" y="1814514"/>
            <a:ext cx="2939908" cy="1031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latin typeface="Courier New" charset="0"/>
              </a:rPr>
              <a:t>P1:</a:t>
            </a:r>
          </a:p>
          <a:p>
            <a:pPr marL="330200" indent="-330200" defTabSz="879475">
              <a:spcBef>
                <a:spcPct val="20000"/>
              </a:spcBef>
            </a:pPr>
            <a:r>
              <a:rPr lang="en-US">
                <a:latin typeface="Courier New" charset="0"/>
              </a:rPr>
              <a:t>  send() to P2;</a:t>
            </a:r>
          </a:p>
          <a:p>
            <a:pPr marL="330200" indent="-330200" defTabSz="879475">
              <a:spcBef>
                <a:spcPct val="20000"/>
              </a:spcBef>
            </a:pPr>
            <a:r>
              <a:rPr lang="en-US">
                <a:latin typeface="Courier New" charset="0"/>
              </a:rPr>
              <a:t>  receive() from P2;</a:t>
            </a:r>
          </a:p>
        </p:txBody>
      </p:sp>
      <p:sp>
        <p:nvSpPr>
          <p:cNvPr id="34821" name="Rectangle 5"/>
          <p:cNvSpPr>
            <a:spLocks noChangeArrowheads="1"/>
          </p:cNvSpPr>
          <p:nvPr/>
        </p:nvSpPr>
        <p:spPr bwMode="auto">
          <a:xfrm>
            <a:off x="4859215" y="1606550"/>
            <a:ext cx="3505200" cy="173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822" name="Rectangle 6"/>
          <p:cNvSpPr>
            <a:spLocks noChangeArrowheads="1"/>
          </p:cNvSpPr>
          <p:nvPr/>
        </p:nvSpPr>
        <p:spPr bwMode="auto">
          <a:xfrm>
            <a:off x="4910505" y="1814514"/>
            <a:ext cx="2939908" cy="1031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latin typeface="Courier New" charset="0"/>
              </a:rPr>
              <a:t>P2:</a:t>
            </a:r>
          </a:p>
          <a:p>
            <a:pPr marL="330200" indent="-330200" defTabSz="879475">
              <a:spcBef>
                <a:spcPct val="20000"/>
              </a:spcBef>
            </a:pPr>
            <a:r>
              <a:rPr lang="en-US">
                <a:latin typeface="Courier New" charset="0"/>
              </a:rPr>
              <a:t>  send() to P1;</a:t>
            </a:r>
          </a:p>
          <a:p>
            <a:pPr marL="330200" indent="-330200" defTabSz="879475">
              <a:spcBef>
                <a:spcPct val="20000"/>
              </a:spcBef>
            </a:pPr>
            <a:r>
              <a:rPr lang="en-US">
                <a:latin typeface="Courier New" charset="0"/>
              </a:rPr>
              <a:t>  receive() from P1;</a:t>
            </a:r>
          </a:p>
        </p:txBody>
      </p:sp>
      <p:grpSp>
        <p:nvGrpSpPr>
          <p:cNvPr id="34823" name="Group 14"/>
          <p:cNvGrpSpPr>
            <a:grpSpLocks/>
          </p:cNvGrpSpPr>
          <p:nvPr/>
        </p:nvGrpSpPr>
        <p:grpSpPr bwMode="auto">
          <a:xfrm>
            <a:off x="1131277" y="4044950"/>
            <a:ext cx="2576147" cy="1892300"/>
            <a:chOff x="772" y="2548"/>
            <a:chExt cx="1758" cy="1192"/>
          </a:xfrm>
        </p:grpSpPr>
        <p:sp>
          <p:nvSpPr>
            <p:cNvPr id="34826" name="Oval 7"/>
            <p:cNvSpPr>
              <a:spLocks noChangeArrowheads="1"/>
            </p:cNvSpPr>
            <p:nvPr/>
          </p:nvSpPr>
          <p:spPr bwMode="auto">
            <a:xfrm>
              <a:off x="1492" y="3172"/>
              <a:ext cx="568" cy="56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827" name="Oval 8"/>
            <p:cNvSpPr>
              <a:spLocks noChangeArrowheads="1"/>
            </p:cNvSpPr>
            <p:nvPr/>
          </p:nvSpPr>
          <p:spPr bwMode="auto">
            <a:xfrm>
              <a:off x="772" y="2548"/>
              <a:ext cx="568" cy="56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828" name="Arc 9"/>
            <p:cNvSpPr>
              <a:spLocks/>
            </p:cNvSpPr>
            <p:nvPr/>
          </p:nvSpPr>
          <p:spPr bwMode="auto">
            <a:xfrm>
              <a:off x="1344" y="2741"/>
              <a:ext cx="524" cy="428"/>
            </a:xfrm>
            <a:custGeom>
              <a:avLst/>
              <a:gdLst>
                <a:gd name="T0" fmla="*/ 0 w 21600"/>
                <a:gd name="T1" fmla="*/ 0 h 21600"/>
                <a:gd name="T2" fmla="*/ 13 w 21600"/>
                <a:gd name="T3" fmla="*/ 8 h 21600"/>
                <a:gd name="T4" fmla="*/ 0 w 21600"/>
                <a:gd name="T5" fmla="*/ 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127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829" name="Arc 10"/>
            <p:cNvSpPr>
              <a:spLocks/>
            </p:cNvSpPr>
            <p:nvPr/>
          </p:nvSpPr>
          <p:spPr bwMode="auto">
            <a:xfrm>
              <a:off x="869" y="3072"/>
              <a:ext cx="620" cy="476"/>
            </a:xfrm>
            <a:custGeom>
              <a:avLst/>
              <a:gdLst>
                <a:gd name="T0" fmla="*/ 18 w 21600"/>
                <a:gd name="T1" fmla="*/ 10 h 21600"/>
                <a:gd name="T2" fmla="*/ 0 w 21600"/>
                <a:gd name="T3" fmla="*/ 0 h 21600"/>
                <a:gd name="T4" fmla="*/ 18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lnTo>
                    <a:pt x="21600" y="21599"/>
                  </a:lnTo>
                  <a:close/>
                </a:path>
              </a:pathLst>
            </a:custGeom>
            <a:noFill/>
            <a:ln w="127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830" name="Rectangle 11"/>
            <p:cNvSpPr>
              <a:spLocks noChangeArrowheads="1"/>
            </p:cNvSpPr>
            <p:nvPr/>
          </p:nvSpPr>
          <p:spPr bwMode="auto">
            <a:xfrm>
              <a:off x="903" y="2679"/>
              <a:ext cx="31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latin typeface="Courier New" charset="0"/>
                </a:rPr>
                <a:t>P1</a:t>
              </a:r>
            </a:p>
          </p:txBody>
        </p:sp>
        <p:sp>
          <p:nvSpPr>
            <p:cNvPr id="34831" name="Rectangle 12"/>
            <p:cNvSpPr>
              <a:spLocks noChangeArrowheads="1"/>
            </p:cNvSpPr>
            <p:nvPr/>
          </p:nvSpPr>
          <p:spPr bwMode="auto">
            <a:xfrm>
              <a:off x="1623" y="3303"/>
              <a:ext cx="31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latin typeface="Courier New" charset="0"/>
                </a:rPr>
                <a:t>P2</a:t>
              </a:r>
            </a:p>
          </p:txBody>
        </p:sp>
        <p:sp>
          <p:nvSpPr>
            <p:cNvPr id="34832" name="Rectangle 13"/>
            <p:cNvSpPr>
              <a:spLocks noChangeArrowheads="1"/>
            </p:cNvSpPr>
            <p:nvPr/>
          </p:nvSpPr>
          <p:spPr bwMode="auto">
            <a:xfrm>
              <a:off x="1815" y="2775"/>
              <a:ext cx="7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t>Waits-for</a:t>
              </a:r>
            </a:p>
          </p:txBody>
        </p:sp>
      </p:grpSp>
      <p:sp>
        <p:nvSpPr>
          <p:cNvPr id="34824" name="Rectangle 15"/>
          <p:cNvSpPr>
            <a:spLocks noChangeArrowheads="1"/>
          </p:cNvSpPr>
          <p:nvPr/>
        </p:nvSpPr>
        <p:spPr bwMode="auto">
          <a:xfrm>
            <a:off x="4627685" y="3713163"/>
            <a:ext cx="3953608"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34825" name="Rectangle 16"/>
          <p:cNvSpPr>
            <a:spLocks noGrp="1" noChangeArrowheads="1"/>
          </p:cNvSpPr>
          <p:nvPr>
            <p:ph type="body" sz="half" idx="1"/>
          </p:nvPr>
        </p:nvSpPr>
        <p:spPr>
          <a:xfrm>
            <a:off x="4079631" y="3733800"/>
            <a:ext cx="4637943" cy="2667000"/>
          </a:xfrm>
          <a:noFill/>
        </p:spPr>
        <p:txBody>
          <a:bodyPr>
            <a:normAutofit lnSpcReduction="10000"/>
          </a:bodyPr>
          <a:lstStyle/>
          <a:p>
            <a:pPr>
              <a:lnSpc>
                <a:spcPct val="90000"/>
              </a:lnSpc>
            </a:pPr>
            <a:r>
              <a:rPr lang="en-US" sz="2000" smtClean="0"/>
              <a:t>Components are mutually waiting for each other.</a:t>
            </a:r>
          </a:p>
          <a:p>
            <a:pPr>
              <a:lnSpc>
                <a:spcPct val="90000"/>
              </a:lnSpc>
            </a:pPr>
            <a:r>
              <a:rPr lang="en-US" sz="2000" smtClean="0"/>
              <a:t>It is hard to prove whether or not a system is deadlock-free and most distributed operating systems therefore do not do much about them and leave it to the designer to avoid them.</a:t>
            </a:r>
          </a:p>
          <a:p>
            <a:pPr>
              <a:lnSpc>
                <a:spcPct val="90000"/>
              </a:lnSpc>
            </a:pPr>
            <a:r>
              <a:rPr lang="en-US" sz="2000" smtClean="0"/>
              <a:t>To avoid deadlocks: Waits-for relation has to be acyclic!</a:t>
            </a:r>
          </a:p>
        </p:txBody>
      </p:sp>
    </p:spTree>
    <p:extLst>
      <p:ext uri="{BB962C8B-B14F-4D97-AF65-F5344CB8AC3E}">
        <p14:creationId xmlns:p14="http://schemas.microsoft.com/office/powerpoint/2010/main" val="418002249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p:spPr>
        <p:txBody>
          <a:bodyPr>
            <a:normAutofit fontScale="90000"/>
          </a:bodyPr>
          <a:lstStyle/>
          <a:p>
            <a:r>
              <a:rPr lang="en-US" smtClean="0"/>
              <a:t>2.28 Notification</a:t>
            </a:r>
          </a:p>
        </p:txBody>
      </p:sp>
      <p:sp>
        <p:nvSpPr>
          <p:cNvPr id="35843" name="Rectangle 3"/>
          <p:cNvSpPr>
            <a:spLocks noGrp="1" noChangeArrowheads="1"/>
          </p:cNvSpPr>
          <p:nvPr>
            <p:ph type="body" sz="half" idx="2"/>
          </p:nvPr>
        </p:nvSpPr>
        <p:spPr>
          <a:xfrm>
            <a:off x="351692" y="4800600"/>
            <a:ext cx="8510954" cy="1524000"/>
          </a:xfrm>
          <a:noFill/>
        </p:spPr>
        <p:txBody>
          <a:bodyPr>
            <a:normAutofit lnSpcReduction="10000"/>
          </a:bodyPr>
          <a:lstStyle/>
          <a:p>
            <a:r>
              <a:rPr lang="en-US" sz="2800" smtClean="0"/>
              <a:t>Uni-directional communication.</a:t>
            </a:r>
          </a:p>
          <a:p>
            <a:r>
              <a:rPr lang="en-US" sz="2800" smtClean="0"/>
              <a:t>Message contains marshalled notification parameters.</a:t>
            </a:r>
          </a:p>
          <a:p>
            <a:r>
              <a:rPr lang="en-US" sz="2800" smtClean="0"/>
              <a:t>The sender informs a receiver about a certain incident.</a:t>
            </a:r>
          </a:p>
        </p:txBody>
      </p:sp>
      <p:sp>
        <p:nvSpPr>
          <p:cNvPr id="35844" name="Rectangle 4"/>
          <p:cNvSpPr>
            <a:spLocks noChangeArrowheads="1"/>
          </p:cNvSpPr>
          <p:nvPr/>
        </p:nvSpPr>
        <p:spPr bwMode="auto">
          <a:xfrm>
            <a:off x="779585" y="1835150"/>
            <a:ext cx="1746738" cy="173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45" name="Rectangle 5"/>
          <p:cNvSpPr>
            <a:spLocks noChangeArrowheads="1"/>
          </p:cNvSpPr>
          <p:nvPr/>
        </p:nvSpPr>
        <p:spPr bwMode="auto">
          <a:xfrm>
            <a:off x="5984631" y="1835150"/>
            <a:ext cx="1746738" cy="173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46" name="Rectangle 6"/>
          <p:cNvSpPr>
            <a:spLocks noChangeArrowheads="1"/>
          </p:cNvSpPr>
          <p:nvPr/>
        </p:nvSpPr>
        <p:spPr bwMode="auto">
          <a:xfrm>
            <a:off x="3804138" y="2597150"/>
            <a:ext cx="410308" cy="215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47" name="Line 7"/>
          <p:cNvSpPr>
            <a:spLocks noChangeShapeType="1"/>
          </p:cNvSpPr>
          <p:nvPr/>
        </p:nvSpPr>
        <p:spPr bwMode="auto">
          <a:xfrm>
            <a:off x="3804139" y="2597150"/>
            <a:ext cx="199292"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48" name="Line 8"/>
          <p:cNvSpPr>
            <a:spLocks noChangeShapeType="1"/>
          </p:cNvSpPr>
          <p:nvPr/>
        </p:nvSpPr>
        <p:spPr bwMode="auto">
          <a:xfrm flipV="1">
            <a:off x="4015154" y="2584450"/>
            <a:ext cx="199292" cy="165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49" name="Line 9"/>
          <p:cNvSpPr>
            <a:spLocks noChangeShapeType="1"/>
          </p:cNvSpPr>
          <p:nvPr/>
        </p:nvSpPr>
        <p:spPr bwMode="auto">
          <a:xfrm flipH="1">
            <a:off x="3804139" y="2724150"/>
            <a:ext cx="162658" cy="88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50" name="Line 10"/>
          <p:cNvSpPr>
            <a:spLocks noChangeShapeType="1"/>
          </p:cNvSpPr>
          <p:nvPr/>
        </p:nvSpPr>
        <p:spPr bwMode="auto">
          <a:xfrm>
            <a:off x="4060582" y="2724151"/>
            <a:ext cx="149469" cy="79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51" name="Line 11"/>
          <p:cNvSpPr>
            <a:spLocks noChangeShapeType="1"/>
          </p:cNvSpPr>
          <p:nvPr/>
        </p:nvSpPr>
        <p:spPr bwMode="auto">
          <a:xfrm>
            <a:off x="2538046" y="2743200"/>
            <a:ext cx="125436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52" name="Line 12"/>
          <p:cNvSpPr>
            <a:spLocks noChangeShapeType="1"/>
          </p:cNvSpPr>
          <p:nvPr/>
        </p:nvSpPr>
        <p:spPr bwMode="auto">
          <a:xfrm>
            <a:off x="4226169" y="2743200"/>
            <a:ext cx="174673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53" name="Rectangle 13"/>
          <p:cNvSpPr>
            <a:spLocks noChangeArrowheads="1"/>
          </p:cNvSpPr>
          <p:nvPr/>
        </p:nvSpPr>
        <p:spPr bwMode="auto">
          <a:xfrm>
            <a:off x="1323243" y="2500314"/>
            <a:ext cx="94577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t>send(...)</a:t>
            </a:r>
          </a:p>
        </p:txBody>
      </p:sp>
      <p:sp>
        <p:nvSpPr>
          <p:cNvPr id="35854" name="Rectangle 14"/>
          <p:cNvSpPr>
            <a:spLocks noChangeArrowheads="1"/>
          </p:cNvSpPr>
          <p:nvPr/>
        </p:nvSpPr>
        <p:spPr bwMode="auto">
          <a:xfrm>
            <a:off x="1167271" y="3719514"/>
            <a:ext cx="90249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a:r>
              <a:rPr lang="en-US"/>
              <a:t>Notifier</a:t>
            </a:r>
          </a:p>
        </p:txBody>
      </p:sp>
      <p:sp>
        <p:nvSpPr>
          <p:cNvPr id="35855" name="Rectangle 15"/>
          <p:cNvSpPr>
            <a:spLocks noChangeArrowheads="1"/>
          </p:cNvSpPr>
          <p:nvPr/>
        </p:nvSpPr>
        <p:spPr bwMode="auto">
          <a:xfrm>
            <a:off x="6317274" y="3719514"/>
            <a:ext cx="94417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t>Notified</a:t>
            </a:r>
          </a:p>
        </p:txBody>
      </p:sp>
      <p:sp>
        <p:nvSpPr>
          <p:cNvPr id="35856" name="Rectangle 16"/>
          <p:cNvSpPr>
            <a:spLocks noChangeArrowheads="1"/>
          </p:cNvSpPr>
          <p:nvPr/>
        </p:nvSpPr>
        <p:spPr bwMode="auto">
          <a:xfrm>
            <a:off x="6035920" y="2500314"/>
            <a:ext cx="117295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t>receive(...)</a:t>
            </a:r>
          </a:p>
        </p:txBody>
      </p:sp>
      <p:sp>
        <p:nvSpPr>
          <p:cNvPr id="35857" name="Line 17"/>
          <p:cNvSpPr>
            <a:spLocks noChangeShapeType="1"/>
          </p:cNvSpPr>
          <p:nvPr/>
        </p:nvSpPr>
        <p:spPr bwMode="auto">
          <a:xfrm>
            <a:off x="304800" y="4495800"/>
            <a:ext cx="8604738"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78797249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r>
              <a:rPr lang="es-ES_tradnl" dirty="0" smtClean="0"/>
              <a:t>2.25. </a:t>
            </a:r>
            <a:r>
              <a:rPr lang="en-US" dirty="0" smtClean="0"/>
              <a:t>Asynchronous Communication</a:t>
            </a:r>
            <a:r>
              <a:rPr lang="es-ES_tradnl" dirty="0" smtClean="0"/>
              <a:t> </a:t>
            </a:r>
            <a:endParaRPr lang="en-GB" dirty="0" smtClean="0"/>
          </a:p>
        </p:txBody>
      </p:sp>
      <p:sp>
        <p:nvSpPr>
          <p:cNvPr id="36867" name="Rectangle 3"/>
          <p:cNvSpPr>
            <a:spLocks noGrp="1" noChangeArrowheads="1"/>
          </p:cNvSpPr>
          <p:nvPr>
            <p:ph type="body" idx="1"/>
          </p:nvPr>
        </p:nvSpPr>
        <p:spPr/>
        <p:txBody>
          <a:bodyPr/>
          <a:lstStyle/>
          <a:p>
            <a:r>
              <a:rPr lang="en-US" dirty="0" smtClean="0"/>
              <a:t>With asynchronous message delivery, the sender does not wait until the receiver has acknowledged the receipt of the message delivery, but continues as soon as the message has been passed to the local transport layer.</a:t>
            </a:r>
          </a:p>
          <a:p>
            <a:r>
              <a:rPr lang="en-US" dirty="0" smtClean="0"/>
              <a:t>It may be delayed still, if message buffers of the transport layer are exhausted.</a:t>
            </a:r>
            <a:endParaRPr lang="en-GB" dirty="0" smtClean="0"/>
          </a:p>
        </p:txBody>
      </p:sp>
    </p:spTree>
    <p:extLst>
      <p:ext uri="{BB962C8B-B14F-4D97-AF65-F5344CB8AC3E}">
        <p14:creationId xmlns:p14="http://schemas.microsoft.com/office/powerpoint/2010/main" val="17519253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38200" y="1401762"/>
            <a:ext cx="7732160" cy="427038"/>
          </a:xfrm>
          <a:noFill/>
        </p:spPr>
        <p:txBody>
          <a:bodyPr>
            <a:normAutofit fontScale="90000"/>
          </a:bodyPr>
          <a:lstStyle/>
          <a:p>
            <a:r>
              <a:rPr lang="en-US" dirty="0" smtClean="0"/>
              <a:t>1.3 Asynchronous Communication</a:t>
            </a:r>
          </a:p>
        </p:txBody>
      </p:sp>
      <p:sp>
        <p:nvSpPr>
          <p:cNvPr id="37891" name="Rectangle 3"/>
          <p:cNvSpPr>
            <a:spLocks noChangeArrowheads="1"/>
          </p:cNvSpPr>
          <p:nvPr/>
        </p:nvSpPr>
        <p:spPr bwMode="auto">
          <a:xfrm>
            <a:off x="759070" y="5194244"/>
            <a:ext cx="121773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37892" name="Line 4"/>
          <p:cNvSpPr>
            <a:spLocks noChangeShapeType="1"/>
          </p:cNvSpPr>
          <p:nvPr/>
        </p:nvSpPr>
        <p:spPr bwMode="auto">
          <a:xfrm>
            <a:off x="3804138" y="6276919"/>
            <a:ext cx="160606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893" name="Rectangle 5"/>
          <p:cNvSpPr>
            <a:spLocks noChangeArrowheads="1"/>
          </p:cNvSpPr>
          <p:nvPr/>
        </p:nvSpPr>
        <p:spPr bwMode="auto">
          <a:xfrm>
            <a:off x="3855428" y="6262633"/>
            <a:ext cx="64761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t>Time</a:t>
            </a:r>
          </a:p>
        </p:txBody>
      </p:sp>
      <p:sp>
        <p:nvSpPr>
          <p:cNvPr id="37894" name="Rectangle 6"/>
          <p:cNvSpPr>
            <a:spLocks noChangeArrowheads="1"/>
          </p:cNvSpPr>
          <p:nvPr/>
        </p:nvSpPr>
        <p:spPr bwMode="auto">
          <a:xfrm>
            <a:off x="127489" y="3062233"/>
            <a:ext cx="82715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t>sender</a:t>
            </a:r>
          </a:p>
        </p:txBody>
      </p:sp>
      <p:sp>
        <p:nvSpPr>
          <p:cNvPr id="37895" name="Line 7"/>
          <p:cNvSpPr>
            <a:spLocks noChangeShapeType="1"/>
          </p:cNvSpPr>
          <p:nvPr/>
        </p:nvSpPr>
        <p:spPr bwMode="auto">
          <a:xfrm>
            <a:off x="1201616" y="3381319"/>
            <a:ext cx="832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896" name="Rectangle 8"/>
          <p:cNvSpPr>
            <a:spLocks noChangeArrowheads="1"/>
          </p:cNvSpPr>
          <p:nvPr/>
        </p:nvSpPr>
        <p:spPr bwMode="auto">
          <a:xfrm>
            <a:off x="1252904" y="3443233"/>
            <a:ext cx="6315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t>send</a:t>
            </a:r>
          </a:p>
        </p:txBody>
      </p:sp>
      <p:sp>
        <p:nvSpPr>
          <p:cNvPr id="37897" name="Rectangle 9"/>
          <p:cNvSpPr>
            <a:spLocks noChangeArrowheads="1"/>
          </p:cNvSpPr>
          <p:nvPr/>
        </p:nvSpPr>
        <p:spPr bwMode="auto">
          <a:xfrm>
            <a:off x="57151" y="5348233"/>
            <a:ext cx="93891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t>receiver</a:t>
            </a:r>
          </a:p>
        </p:txBody>
      </p:sp>
      <p:sp>
        <p:nvSpPr>
          <p:cNvPr id="37898" name="Line 10"/>
          <p:cNvSpPr>
            <a:spLocks noChangeShapeType="1"/>
          </p:cNvSpPr>
          <p:nvPr/>
        </p:nvSpPr>
        <p:spPr bwMode="auto">
          <a:xfrm>
            <a:off x="1201616" y="3152719"/>
            <a:ext cx="832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899" name="Line 11"/>
          <p:cNvSpPr>
            <a:spLocks noChangeShapeType="1"/>
          </p:cNvSpPr>
          <p:nvPr/>
        </p:nvSpPr>
        <p:spPr bwMode="auto">
          <a:xfrm>
            <a:off x="2327031" y="3381319"/>
            <a:ext cx="610772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00" name="Line 12"/>
          <p:cNvSpPr>
            <a:spLocks noChangeShapeType="1"/>
          </p:cNvSpPr>
          <p:nvPr/>
        </p:nvSpPr>
        <p:spPr bwMode="auto">
          <a:xfrm>
            <a:off x="2327031" y="3152719"/>
            <a:ext cx="610772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01" name="Line 13"/>
          <p:cNvSpPr>
            <a:spLocks noChangeShapeType="1"/>
          </p:cNvSpPr>
          <p:nvPr/>
        </p:nvSpPr>
        <p:spPr bwMode="auto">
          <a:xfrm>
            <a:off x="1201615" y="5667319"/>
            <a:ext cx="364587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02" name="Line 14"/>
          <p:cNvSpPr>
            <a:spLocks noChangeShapeType="1"/>
          </p:cNvSpPr>
          <p:nvPr/>
        </p:nvSpPr>
        <p:spPr bwMode="auto">
          <a:xfrm>
            <a:off x="1201615" y="5438719"/>
            <a:ext cx="364587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03" name="Line 15"/>
          <p:cNvSpPr>
            <a:spLocks noChangeShapeType="1"/>
          </p:cNvSpPr>
          <p:nvPr/>
        </p:nvSpPr>
        <p:spPr bwMode="auto">
          <a:xfrm>
            <a:off x="1201616" y="4981519"/>
            <a:ext cx="72331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04" name="Line 16"/>
          <p:cNvSpPr>
            <a:spLocks noChangeShapeType="1"/>
          </p:cNvSpPr>
          <p:nvPr/>
        </p:nvSpPr>
        <p:spPr bwMode="auto">
          <a:xfrm>
            <a:off x="1201616" y="3990919"/>
            <a:ext cx="72331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05" name="Line 17"/>
          <p:cNvSpPr>
            <a:spLocks noChangeShapeType="1"/>
          </p:cNvSpPr>
          <p:nvPr/>
        </p:nvSpPr>
        <p:spPr bwMode="auto">
          <a:xfrm>
            <a:off x="2039815" y="3159069"/>
            <a:ext cx="0" cy="825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6" name="Rectangle 18"/>
          <p:cNvSpPr>
            <a:spLocks noChangeArrowheads="1"/>
          </p:cNvSpPr>
          <p:nvPr/>
        </p:nvSpPr>
        <p:spPr bwMode="auto">
          <a:xfrm>
            <a:off x="6964974" y="4052832"/>
            <a:ext cx="1474177"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r" defTabSz="879475">
              <a:spcBef>
                <a:spcPct val="20000"/>
              </a:spcBef>
            </a:pPr>
            <a:r>
              <a:rPr lang="en-US"/>
              <a:t>Transport Layer</a:t>
            </a:r>
          </a:p>
        </p:txBody>
      </p:sp>
      <p:sp>
        <p:nvSpPr>
          <p:cNvPr id="37907" name="Line 19"/>
          <p:cNvSpPr>
            <a:spLocks noChangeShapeType="1"/>
          </p:cNvSpPr>
          <p:nvPr/>
        </p:nvSpPr>
        <p:spPr bwMode="auto">
          <a:xfrm>
            <a:off x="2327031" y="3997269"/>
            <a:ext cx="691662" cy="9779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8" name="Line 20"/>
          <p:cNvSpPr>
            <a:spLocks noChangeShapeType="1"/>
          </p:cNvSpPr>
          <p:nvPr/>
        </p:nvSpPr>
        <p:spPr bwMode="auto">
          <a:xfrm>
            <a:off x="4853354" y="4987869"/>
            <a:ext cx="0" cy="444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9" name="Rectangle 21"/>
          <p:cNvSpPr>
            <a:spLocks noChangeArrowheads="1"/>
          </p:cNvSpPr>
          <p:nvPr/>
        </p:nvSpPr>
        <p:spPr bwMode="auto">
          <a:xfrm>
            <a:off x="3785090" y="4967233"/>
            <a:ext cx="85876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t>receive</a:t>
            </a:r>
          </a:p>
        </p:txBody>
      </p:sp>
      <p:sp>
        <p:nvSpPr>
          <p:cNvPr id="37910" name="Line 22"/>
          <p:cNvSpPr>
            <a:spLocks noChangeShapeType="1"/>
          </p:cNvSpPr>
          <p:nvPr/>
        </p:nvSpPr>
        <p:spPr bwMode="auto">
          <a:xfrm>
            <a:off x="2045677" y="3305119"/>
            <a:ext cx="269631"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11" name="Rectangle 23"/>
          <p:cNvSpPr>
            <a:spLocks noChangeArrowheads="1"/>
          </p:cNvSpPr>
          <p:nvPr/>
        </p:nvSpPr>
        <p:spPr bwMode="auto">
          <a:xfrm>
            <a:off x="5191859" y="5348233"/>
            <a:ext cx="9110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t>blocked</a:t>
            </a:r>
          </a:p>
        </p:txBody>
      </p:sp>
      <p:sp>
        <p:nvSpPr>
          <p:cNvPr id="37912" name="Line 24"/>
          <p:cNvSpPr>
            <a:spLocks noChangeShapeType="1"/>
          </p:cNvSpPr>
          <p:nvPr/>
        </p:nvSpPr>
        <p:spPr bwMode="auto">
          <a:xfrm>
            <a:off x="4859216" y="5514919"/>
            <a:ext cx="339969"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13" name="Line 25"/>
          <p:cNvSpPr>
            <a:spLocks noChangeShapeType="1"/>
          </p:cNvSpPr>
          <p:nvPr/>
        </p:nvSpPr>
        <p:spPr bwMode="auto">
          <a:xfrm>
            <a:off x="6406662" y="5514919"/>
            <a:ext cx="339969"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14" name="Line 26"/>
          <p:cNvSpPr>
            <a:spLocks noChangeShapeType="1"/>
          </p:cNvSpPr>
          <p:nvPr/>
        </p:nvSpPr>
        <p:spPr bwMode="auto">
          <a:xfrm>
            <a:off x="6758354" y="5667319"/>
            <a:ext cx="1676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15" name="Line 27"/>
          <p:cNvSpPr>
            <a:spLocks noChangeShapeType="1"/>
          </p:cNvSpPr>
          <p:nvPr/>
        </p:nvSpPr>
        <p:spPr bwMode="auto">
          <a:xfrm>
            <a:off x="6758354" y="5438719"/>
            <a:ext cx="1676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16" name="Line 28"/>
          <p:cNvSpPr>
            <a:spLocks noChangeShapeType="1"/>
          </p:cNvSpPr>
          <p:nvPr/>
        </p:nvSpPr>
        <p:spPr bwMode="auto">
          <a:xfrm>
            <a:off x="2039815" y="2473269"/>
            <a:ext cx="0" cy="7493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17" name="Line 29"/>
          <p:cNvSpPr>
            <a:spLocks noChangeShapeType="1"/>
          </p:cNvSpPr>
          <p:nvPr/>
        </p:nvSpPr>
        <p:spPr bwMode="auto">
          <a:xfrm>
            <a:off x="3024554" y="2397069"/>
            <a:ext cx="0" cy="26543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18" name="Line 30"/>
          <p:cNvSpPr>
            <a:spLocks noChangeShapeType="1"/>
          </p:cNvSpPr>
          <p:nvPr/>
        </p:nvSpPr>
        <p:spPr bwMode="auto">
          <a:xfrm>
            <a:off x="4853354" y="2473269"/>
            <a:ext cx="0" cy="34925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19" name="Rectangle 31"/>
          <p:cNvSpPr>
            <a:spLocks noChangeArrowheads="1"/>
          </p:cNvSpPr>
          <p:nvPr/>
        </p:nvSpPr>
        <p:spPr bwMode="auto">
          <a:xfrm>
            <a:off x="1674935" y="2071633"/>
            <a:ext cx="44082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t>(1)</a:t>
            </a:r>
          </a:p>
        </p:txBody>
      </p:sp>
      <p:sp>
        <p:nvSpPr>
          <p:cNvPr id="37920" name="Rectangle 32"/>
          <p:cNvSpPr>
            <a:spLocks noChangeArrowheads="1"/>
          </p:cNvSpPr>
          <p:nvPr/>
        </p:nvSpPr>
        <p:spPr bwMode="auto">
          <a:xfrm>
            <a:off x="2730012" y="2071633"/>
            <a:ext cx="44082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t>(3)</a:t>
            </a:r>
          </a:p>
        </p:txBody>
      </p:sp>
      <p:sp>
        <p:nvSpPr>
          <p:cNvPr id="37921" name="Rectangle 33"/>
          <p:cNvSpPr>
            <a:spLocks noChangeArrowheads="1"/>
          </p:cNvSpPr>
          <p:nvPr/>
        </p:nvSpPr>
        <p:spPr bwMode="auto">
          <a:xfrm>
            <a:off x="4558812" y="2071633"/>
            <a:ext cx="44082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t>(4)</a:t>
            </a:r>
          </a:p>
        </p:txBody>
      </p:sp>
      <p:sp>
        <p:nvSpPr>
          <p:cNvPr id="37922" name="Line 34"/>
          <p:cNvSpPr>
            <a:spLocks noChangeShapeType="1"/>
          </p:cNvSpPr>
          <p:nvPr/>
        </p:nvSpPr>
        <p:spPr bwMode="auto">
          <a:xfrm>
            <a:off x="2321169" y="2473269"/>
            <a:ext cx="0" cy="16637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23" name="Rectangle 35"/>
          <p:cNvSpPr>
            <a:spLocks noChangeArrowheads="1"/>
          </p:cNvSpPr>
          <p:nvPr/>
        </p:nvSpPr>
        <p:spPr bwMode="auto">
          <a:xfrm>
            <a:off x="2096966" y="2071633"/>
            <a:ext cx="44082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t>(2)</a:t>
            </a:r>
          </a:p>
        </p:txBody>
      </p:sp>
    </p:spTree>
    <p:extLst>
      <p:ext uri="{BB962C8B-B14F-4D97-AF65-F5344CB8AC3E}">
        <p14:creationId xmlns:p14="http://schemas.microsoft.com/office/powerpoint/2010/main" val="2147563668"/>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70339" y="1447800"/>
            <a:ext cx="9003323" cy="609600"/>
          </a:xfrm>
        </p:spPr>
        <p:txBody>
          <a:bodyPr>
            <a:normAutofit fontScale="90000"/>
          </a:bodyPr>
          <a:lstStyle/>
          <a:p>
            <a:r>
              <a:rPr lang="es-ES_tradnl" dirty="0" smtClean="0"/>
              <a:t>2.26 </a:t>
            </a:r>
            <a:r>
              <a:rPr lang="en-US" dirty="0" smtClean="0"/>
              <a:t>Asynchronous Communication </a:t>
            </a:r>
            <a:br>
              <a:rPr lang="en-US" dirty="0" smtClean="0"/>
            </a:br>
            <a:r>
              <a:rPr lang="en-US" dirty="0" smtClean="0"/>
              <a:t>Pros and Cons</a:t>
            </a:r>
            <a:endParaRPr lang="en-GB" dirty="0" smtClean="0"/>
          </a:p>
        </p:txBody>
      </p:sp>
      <p:sp>
        <p:nvSpPr>
          <p:cNvPr id="38915" name="Rectangle 3"/>
          <p:cNvSpPr>
            <a:spLocks noGrp="1" noChangeArrowheads="1"/>
          </p:cNvSpPr>
          <p:nvPr>
            <p:ph type="body" sz="half" idx="1"/>
          </p:nvPr>
        </p:nvSpPr>
        <p:spPr>
          <a:xfrm>
            <a:off x="457200" y="2408237"/>
            <a:ext cx="4038600" cy="4144963"/>
          </a:xfrm>
        </p:spPr>
        <p:txBody>
          <a:bodyPr>
            <a:normAutofit lnSpcReduction="10000"/>
          </a:bodyPr>
          <a:lstStyle/>
          <a:p>
            <a:pPr lvl="1">
              <a:lnSpc>
                <a:spcPct val="90000"/>
              </a:lnSpc>
            </a:pPr>
            <a:r>
              <a:rPr lang="en-US" sz="2000" b="1" dirty="0" smtClean="0"/>
              <a:t>The sender and receiver are decoupled and do not depend on each other.</a:t>
            </a:r>
          </a:p>
          <a:p>
            <a:pPr lvl="1">
              <a:lnSpc>
                <a:spcPct val="90000"/>
              </a:lnSpc>
            </a:pPr>
            <a:endParaRPr lang="en-US" sz="2000" b="1" dirty="0" smtClean="0"/>
          </a:p>
          <a:p>
            <a:pPr lvl="1">
              <a:lnSpc>
                <a:spcPct val="90000"/>
              </a:lnSpc>
            </a:pPr>
            <a:r>
              <a:rPr lang="en-US" sz="2000" b="1" dirty="0" smtClean="0"/>
              <a:t>This usually results in a higher degree of concurrency between sender and receiver and increases the overall distributed system performance.</a:t>
            </a:r>
          </a:p>
          <a:p>
            <a:pPr lvl="1">
              <a:lnSpc>
                <a:spcPct val="90000"/>
              </a:lnSpc>
            </a:pPr>
            <a:endParaRPr lang="en-US" sz="2000" b="1" dirty="0" smtClean="0"/>
          </a:p>
          <a:p>
            <a:pPr lvl="1">
              <a:lnSpc>
                <a:spcPct val="90000"/>
              </a:lnSpc>
            </a:pPr>
            <a:r>
              <a:rPr lang="en-US" sz="2000" b="1" dirty="0" smtClean="0"/>
              <a:t>The most important advantage is probably that the system is less likely to run into a deadlock.</a:t>
            </a:r>
          </a:p>
          <a:p>
            <a:pPr>
              <a:lnSpc>
                <a:spcPct val="90000"/>
              </a:lnSpc>
            </a:pPr>
            <a:endParaRPr lang="en-GB" sz="2000" b="1" dirty="0" smtClean="0"/>
          </a:p>
        </p:txBody>
      </p:sp>
      <p:sp>
        <p:nvSpPr>
          <p:cNvPr id="38916" name="Rectangle 4"/>
          <p:cNvSpPr>
            <a:spLocks noGrp="1" noChangeArrowheads="1"/>
          </p:cNvSpPr>
          <p:nvPr>
            <p:ph type="body" sz="half" idx="2"/>
          </p:nvPr>
        </p:nvSpPr>
        <p:spPr>
          <a:xfrm>
            <a:off x="4648200" y="2408237"/>
            <a:ext cx="4038600" cy="4144963"/>
          </a:xfrm>
        </p:spPr>
        <p:txBody>
          <a:bodyPr/>
          <a:lstStyle/>
          <a:p>
            <a:pPr lvl="1">
              <a:lnSpc>
                <a:spcPct val="90000"/>
              </a:lnSpc>
            </a:pPr>
            <a:r>
              <a:rPr lang="en-US" sz="2000" b="1" i="1" smtClean="0"/>
              <a:t>The sender does not know whether or not the receiver has actually received the message. Asynchronous delivery can therefore not reasonably be used together with unreliable  transport layer implementations.</a:t>
            </a:r>
          </a:p>
          <a:p>
            <a:pPr lvl="1">
              <a:lnSpc>
                <a:spcPct val="90000"/>
              </a:lnSpc>
            </a:pPr>
            <a:endParaRPr lang="en-US" sz="2000" b="1" i="1" smtClean="0"/>
          </a:p>
          <a:p>
            <a:pPr lvl="1">
              <a:lnSpc>
                <a:spcPct val="90000"/>
              </a:lnSpc>
            </a:pPr>
            <a:r>
              <a:rPr lang="en-US" sz="2000" b="1" i="1" smtClean="0"/>
              <a:t>Additional overhead is required if the message order has to be maintained.</a:t>
            </a:r>
          </a:p>
          <a:p>
            <a:pPr>
              <a:lnSpc>
                <a:spcPct val="90000"/>
              </a:lnSpc>
            </a:pPr>
            <a:endParaRPr lang="en-GB" sz="2000" b="1" i="1" smtClean="0"/>
          </a:p>
        </p:txBody>
      </p:sp>
    </p:spTree>
    <p:extLst>
      <p:ext uri="{BB962C8B-B14F-4D97-AF65-F5344CB8AC3E}">
        <p14:creationId xmlns:p14="http://schemas.microsoft.com/office/powerpoint/2010/main" val="39670285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81354" y="1371600"/>
            <a:ext cx="8862646" cy="609600"/>
          </a:xfrm>
          <a:noFill/>
        </p:spPr>
        <p:txBody>
          <a:bodyPr>
            <a:normAutofit fontScale="90000"/>
          </a:bodyPr>
          <a:lstStyle/>
          <a:p>
            <a:r>
              <a:rPr lang="en-US" dirty="0" smtClean="0"/>
              <a:t>3.0 Client/Server Communication</a:t>
            </a:r>
          </a:p>
        </p:txBody>
      </p:sp>
      <p:sp>
        <p:nvSpPr>
          <p:cNvPr id="39939" name="Rectangle 3"/>
          <p:cNvSpPr>
            <a:spLocks noGrp="1" noChangeArrowheads="1"/>
          </p:cNvSpPr>
          <p:nvPr>
            <p:ph type="body" idx="1"/>
          </p:nvPr>
        </p:nvSpPr>
        <p:spPr>
          <a:xfrm>
            <a:off x="562708" y="2133600"/>
            <a:ext cx="8409843" cy="4267200"/>
          </a:xfrm>
          <a:noFill/>
        </p:spPr>
        <p:txBody>
          <a:bodyPr/>
          <a:lstStyle/>
          <a:p>
            <a:r>
              <a:rPr lang="en-US" smtClean="0"/>
              <a:t>The client/server model underlies almost every distributed system. Hence it is important to understand the principles of client/server communication. </a:t>
            </a:r>
          </a:p>
          <a:p>
            <a:r>
              <a:rPr lang="en-US" smtClean="0"/>
              <a:t>Qualities of service.</a:t>
            </a:r>
          </a:p>
          <a:p>
            <a:pPr lvl="1"/>
            <a:r>
              <a:rPr lang="en-US" smtClean="0"/>
              <a:t>Request protocol (R).</a:t>
            </a:r>
          </a:p>
          <a:p>
            <a:pPr lvl="1"/>
            <a:r>
              <a:rPr lang="en-US" smtClean="0"/>
              <a:t>Request Reply protocol (RR).</a:t>
            </a:r>
          </a:p>
          <a:p>
            <a:pPr lvl="1"/>
            <a:r>
              <a:rPr lang="en-US" smtClean="0"/>
              <a:t>Request Reply Acknowledgement protocol (RRA).</a:t>
            </a:r>
          </a:p>
        </p:txBody>
      </p:sp>
    </p:spTree>
    <p:extLst>
      <p:ext uri="{BB962C8B-B14F-4D97-AF65-F5344CB8AC3E}">
        <p14:creationId xmlns:p14="http://schemas.microsoft.com/office/powerpoint/2010/main" val="1383485803"/>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p:spPr>
        <p:txBody>
          <a:bodyPr>
            <a:normAutofit fontScale="90000"/>
          </a:bodyPr>
          <a:lstStyle/>
          <a:p>
            <a:r>
              <a:rPr lang="en-US" smtClean="0"/>
              <a:t>3.1 Quality of service – Client/Server</a:t>
            </a:r>
          </a:p>
        </p:txBody>
      </p:sp>
      <p:sp>
        <p:nvSpPr>
          <p:cNvPr id="40963" name="Rectangle 3"/>
          <p:cNvSpPr>
            <a:spLocks noGrp="1" noChangeArrowheads="1"/>
          </p:cNvSpPr>
          <p:nvPr>
            <p:ph type="body" idx="1"/>
          </p:nvPr>
        </p:nvSpPr>
        <p:spPr>
          <a:xfrm>
            <a:off x="381000" y="1981200"/>
            <a:ext cx="7908681" cy="4191000"/>
          </a:xfrm>
          <a:noFill/>
        </p:spPr>
        <p:txBody>
          <a:bodyPr>
            <a:normAutofit lnSpcReduction="10000"/>
          </a:bodyPr>
          <a:lstStyle/>
          <a:p>
            <a:r>
              <a:rPr lang="en-US" sz="2800" b="1" i="1" dirty="0" smtClean="0"/>
              <a:t>Exactly once</a:t>
            </a:r>
            <a:r>
              <a:rPr lang="en-US" sz="2800" i="1" dirty="0" smtClean="0"/>
              <a:t>:</a:t>
            </a:r>
            <a:r>
              <a:rPr lang="en-US" sz="2800" dirty="0" smtClean="0"/>
              <a:t> The service is executed once and only once. </a:t>
            </a:r>
          </a:p>
          <a:p>
            <a:r>
              <a:rPr lang="en-US" sz="2800" b="1" i="1" dirty="0" smtClean="0"/>
              <a:t>At most once</a:t>
            </a:r>
            <a:r>
              <a:rPr lang="en-US" sz="2800" i="1" dirty="0" smtClean="0"/>
              <a:t>:</a:t>
            </a:r>
            <a:r>
              <a:rPr lang="en-US" sz="2800" dirty="0" smtClean="0"/>
              <a:t> The service request  may or may not be or have been executed. If the service is not executed the client is being informed of the failure.</a:t>
            </a:r>
          </a:p>
          <a:p>
            <a:r>
              <a:rPr lang="en-US" sz="2800" b="1" i="1" dirty="0" smtClean="0"/>
              <a:t>At least once</a:t>
            </a:r>
            <a:r>
              <a:rPr lang="en-US" sz="2800" i="1" dirty="0" smtClean="0"/>
              <a:t>:</a:t>
            </a:r>
            <a:r>
              <a:rPr lang="en-US" sz="2800" dirty="0" smtClean="0"/>
              <a:t> The call may be once or more than one time. </a:t>
            </a:r>
          </a:p>
          <a:p>
            <a:r>
              <a:rPr lang="en-US" sz="2800" b="1" i="1" dirty="0" smtClean="0"/>
              <a:t>Maybe</a:t>
            </a:r>
            <a:r>
              <a:rPr lang="en-US" sz="2800" i="1" dirty="0" smtClean="0"/>
              <a:t>:</a:t>
            </a:r>
            <a:r>
              <a:rPr lang="en-US" sz="2800" dirty="0" smtClean="0"/>
              <a:t> It is neither guaranteed that the service has been executed nor is the client informed of failure occurrences should there be any.</a:t>
            </a:r>
            <a:endParaRPr lang="en-US" sz="2000" dirty="0" smtClean="0"/>
          </a:p>
        </p:txBody>
      </p:sp>
    </p:spTree>
    <p:extLst>
      <p:ext uri="{BB962C8B-B14F-4D97-AF65-F5344CB8AC3E}">
        <p14:creationId xmlns:p14="http://schemas.microsoft.com/office/powerpoint/2010/main" val="50953980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r>
              <a:rPr lang="en-GB" smtClean="0"/>
              <a:t>Objective For this session</a:t>
            </a:r>
          </a:p>
        </p:txBody>
      </p:sp>
      <p:sp>
        <p:nvSpPr>
          <p:cNvPr id="5123" name="Rectangle 3"/>
          <p:cNvSpPr>
            <a:spLocks noGrp="1" noChangeArrowheads="1"/>
          </p:cNvSpPr>
          <p:nvPr>
            <p:ph type="body" idx="1"/>
          </p:nvPr>
        </p:nvSpPr>
        <p:spPr>
          <a:xfrm>
            <a:off x="562708" y="2057400"/>
            <a:ext cx="7948246" cy="4800600"/>
          </a:xfrm>
        </p:spPr>
        <p:txBody>
          <a:bodyPr/>
          <a:lstStyle/>
          <a:p>
            <a:r>
              <a:rPr lang="en-US" sz="3600" smtClean="0"/>
              <a:t>In this session, we are going to consider the following questions: </a:t>
            </a:r>
          </a:p>
          <a:p>
            <a:pPr lvl="1"/>
            <a:r>
              <a:rPr lang="en-US" sz="3300" b="1" i="1" smtClean="0"/>
              <a:t>What communication primitives are needed in a distributed system?</a:t>
            </a:r>
          </a:p>
          <a:p>
            <a:pPr lvl="1"/>
            <a:r>
              <a:rPr lang="en-US" sz="3300" b="1" i="1" smtClean="0"/>
              <a:t>How are these primitives used to implement service requests?</a:t>
            </a:r>
            <a:endParaRPr lang="en-GB" sz="2300" b="1" i="1" smtClean="0"/>
          </a:p>
        </p:txBody>
      </p:sp>
    </p:spTree>
    <p:extLst>
      <p:ext uri="{BB962C8B-B14F-4D97-AF65-F5344CB8AC3E}">
        <p14:creationId xmlns:p14="http://schemas.microsoft.com/office/powerpoint/2010/main" val="6803514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p:spPr>
        <p:txBody>
          <a:bodyPr>
            <a:normAutofit fontScale="90000"/>
          </a:bodyPr>
          <a:lstStyle/>
          <a:p>
            <a:r>
              <a:rPr lang="en-US" smtClean="0"/>
              <a:t>3.2 Request Protocol</a:t>
            </a:r>
          </a:p>
        </p:txBody>
      </p:sp>
      <p:sp>
        <p:nvSpPr>
          <p:cNvPr id="41987" name="Rectangle 3"/>
          <p:cNvSpPr>
            <a:spLocks noGrp="1" noChangeArrowheads="1"/>
          </p:cNvSpPr>
          <p:nvPr>
            <p:ph type="body" idx="1"/>
          </p:nvPr>
        </p:nvSpPr>
        <p:spPr>
          <a:xfrm>
            <a:off x="422031" y="1981200"/>
            <a:ext cx="8269166" cy="2209800"/>
          </a:xfrm>
          <a:noFill/>
        </p:spPr>
        <p:txBody>
          <a:bodyPr>
            <a:normAutofit fontScale="92500" lnSpcReduction="10000"/>
          </a:bodyPr>
          <a:lstStyle/>
          <a:p>
            <a:pPr>
              <a:lnSpc>
                <a:spcPct val="80000"/>
              </a:lnSpc>
            </a:pPr>
            <a:r>
              <a:rPr lang="en-US" sz="2000" dirty="0" smtClean="0"/>
              <a:t>If the client can cope with the “</a:t>
            </a:r>
            <a:r>
              <a:rPr lang="en-US" sz="2000" i="1" dirty="0" smtClean="0"/>
              <a:t>maybe”</a:t>
            </a:r>
            <a:r>
              <a:rPr lang="en-US" sz="2000" dirty="0" smtClean="0"/>
              <a:t> quality of service, the client may not want to wait for the server to finish the service. This protocol, however, is unsuitable if the service has to return data or the client has to know what happened to the service execution.</a:t>
            </a:r>
          </a:p>
          <a:p>
            <a:pPr>
              <a:lnSpc>
                <a:spcPct val="80000"/>
              </a:lnSpc>
            </a:pPr>
            <a:r>
              <a:rPr lang="en-US" sz="2000" dirty="0" smtClean="0"/>
              <a:t>The advantages are that </a:t>
            </a:r>
          </a:p>
          <a:p>
            <a:pPr lvl="1">
              <a:lnSpc>
                <a:spcPct val="80000"/>
              </a:lnSpc>
            </a:pPr>
            <a:r>
              <a:rPr lang="en-US" sz="2000" dirty="0" smtClean="0"/>
              <a:t>there is only one message involved thus the network is not unnecessarily overloaded and</a:t>
            </a:r>
          </a:p>
          <a:p>
            <a:pPr lvl="1">
              <a:lnSpc>
                <a:spcPct val="80000"/>
              </a:lnSpc>
            </a:pPr>
            <a:r>
              <a:rPr lang="en-US" sz="2000" dirty="0" smtClean="0"/>
              <a:t>The client can continue execution as soon as acknowledgement of message delivery has been returned</a:t>
            </a:r>
          </a:p>
        </p:txBody>
      </p:sp>
      <p:sp>
        <p:nvSpPr>
          <p:cNvPr id="41988" name="Rectangle 4"/>
          <p:cNvSpPr>
            <a:spLocks noChangeArrowheads="1"/>
          </p:cNvSpPr>
          <p:nvPr/>
        </p:nvSpPr>
        <p:spPr bwMode="auto">
          <a:xfrm>
            <a:off x="2870689" y="4406901"/>
            <a:ext cx="240323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t>execution request</a:t>
            </a:r>
          </a:p>
        </p:txBody>
      </p:sp>
      <p:sp>
        <p:nvSpPr>
          <p:cNvPr id="41989" name="Rectangle 5"/>
          <p:cNvSpPr>
            <a:spLocks noChangeArrowheads="1"/>
          </p:cNvSpPr>
          <p:nvPr/>
        </p:nvSpPr>
        <p:spPr bwMode="auto">
          <a:xfrm>
            <a:off x="849923" y="4730750"/>
            <a:ext cx="1746738" cy="105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990" name="Rectangle 6"/>
          <p:cNvSpPr>
            <a:spLocks noChangeArrowheads="1"/>
          </p:cNvSpPr>
          <p:nvPr/>
        </p:nvSpPr>
        <p:spPr bwMode="auto">
          <a:xfrm>
            <a:off x="6054969" y="4730750"/>
            <a:ext cx="1746738" cy="105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991" name="Rectangle 7"/>
          <p:cNvSpPr>
            <a:spLocks noChangeArrowheads="1"/>
          </p:cNvSpPr>
          <p:nvPr/>
        </p:nvSpPr>
        <p:spPr bwMode="auto">
          <a:xfrm>
            <a:off x="1662548" y="4786313"/>
            <a:ext cx="945837"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a:tabLst>
                <a:tab pos="0" algn="l"/>
              </a:tabLst>
            </a:pPr>
            <a:r>
              <a:rPr lang="en-US"/>
              <a:t>send(...)</a:t>
            </a:r>
          </a:p>
          <a:p>
            <a:pPr algn="r" latinLnBrk="1">
              <a:tabLst>
                <a:tab pos="0" algn="l"/>
              </a:tabLst>
            </a:pPr>
            <a:endParaRPr lang="en-US"/>
          </a:p>
        </p:txBody>
      </p:sp>
      <p:sp>
        <p:nvSpPr>
          <p:cNvPr id="41992" name="Rectangle 8"/>
          <p:cNvSpPr>
            <a:spLocks noChangeArrowheads="1"/>
          </p:cNvSpPr>
          <p:nvPr/>
        </p:nvSpPr>
        <p:spPr bwMode="auto">
          <a:xfrm>
            <a:off x="1324636" y="5929314"/>
            <a:ext cx="72404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a:r>
              <a:rPr lang="en-US"/>
              <a:t>Client</a:t>
            </a:r>
          </a:p>
        </p:txBody>
      </p:sp>
      <p:sp>
        <p:nvSpPr>
          <p:cNvPr id="41993" name="Rectangle 9"/>
          <p:cNvSpPr>
            <a:spLocks noChangeArrowheads="1"/>
          </p:cNvSpPr>
          <p:nvPr/>
        </p:nvSpPr>
        <p:spPr bwMode="auto">
          <a:xfrm>
            <a:off x="6387612" y="5929314"/>
            <a:ext cx="78374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t>Server</a:t>
            </a:r>
          </a:p>
        </p:txBody>
      </p:sp>
      <p:sp>
        <p:nvSpPr>
          <p:cNvPr id="41994" name="Rectangle 10"/>
          <p:cNvSpPr>
            <a:spLocks noChangeArrowheads="1"/>
          </p:cNvSpPr>
          <p:nvPr/>
        </p:nvSpPr>
        <p:spPr bwMode="auto">
          <a:xfrm>
            <a:off x="6106259" y="4787900"/>
            <a:ext cx="1496157"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t>receive(...)</a:t>
            </a:r>
          </a:p>
          <a:p>
            <a:r>
              <a:rPr lang="en-US"/>
              <a:t>  exec op;</a:t>
            </a:r>
          </a:p>
        </p:txBody>
      </p:sp>
      <p:grpSp>
        <p:nvGrpSpPr>
          <p:cNvPr id="41995" name="Group 16"/>
          <p:cNvGrpSpPr>
            <a:grpSpLocks/>
          </p:cNvGrpSpPr>
          <p:nvPr/>
        </p:nvGrpSpPr>
        <p:grpSpPr bwMode="auto">
          <a:xfrm>
            <a:off x="3874477" y="4870450"/>
            <a:ext cx="410308" cy="228600"/>
            <a:chOff x="2644" y="3068"/>
            <a:chExt cx="280" cy="144"/>
          </a:xfrm>
        </p:grpSpPr>
        <p:sp>
          <p:nvSpPr>
            <p:cNvPr id="41998" name="Rectangle 11"/>
            <p:cNvSpPr>
              <a:spLocks noChangeArrowheads="1"/>
            </p:cNvSpPr>
            <p:nvPr/>
          </p:nvSpPr>
          <p:spPr bwMode="auto">
            <a:xfrm>
              <a:off x="2644" y="3076"/>
              <a:ext cx="280"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999" name="Line 12"/>
            <p:cNvSpPr>
              <a:spLocks noChangeShapeType="1"/>
            </p:cNvSpPr>
            <p:nvPr/>
          </p:nvSpPr>
          <p:spPr bwMode="auto">
            <a:xfrm>
              <a:off x="2644" y="3076"/>
              <a:ext cx="136"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0" name="Line 13"/>
            <p:cNvSpPr>
              <a:spLocks noChangeShapeType="1"/>
            </p:cNvSpPr>
            <p:nvPr/>
          </p:nvSpPr>
          <p:spPr bwMode="auto">
            <a:xfrm flipV="1">
              <a:off x="2788" y="3068"/>
              <a:ext cx="136" cy="1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1" name="Line 14"/>
            <p:cNvSpPr>
              <a:spLocks noChangeShapeType="1"/>
            </p:cNvSpPr>
            <p:nvPr/>
          </p:nvSpPr>
          <p:spPr bwMode="auto">
            <a:xfrm flipH="1">
              <a:off x="2644" y="3156"/>
              <a:ext cx="111" cy="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2" name="Line 15"/>
            <p:cNvSpPr>
              <a:spLocks noChangeShapeType="1"/>
            </p:cNvSpPr>
            <p:nvPr/>
          </p:nvSpPr>
          <p:spPr bwMode="auto">
            <a:xfrm>
              <a:off x="2819" y="3156"/>
              <a:ext cx="102"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1996" name="Line 17"/>
          <p:cNvSpPr>
            <a:spLocks noChangeShapeType="1"/>
          </p:cNvSpPr>
          <p:nvPr/>
        </p:nvSpPr>
        <p:spPr bwMode="auto">
          <a:xfrm>
            <a:off x="2608385" y="5029200"/>
            <a:ext cx="125436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7" name="Line 18"/>
          <p:cNvSpPr>
            <a:spLocks noChangeShapeType="1"/>
          </p:cNvSpPr>
          <p:nvPr/>
        </p:nvSpPr>
        <p:spPr bwMode="auto">
          <a:xfrm>
            <a:off x="4296508" y="5029200"/>
            <a:ext cx="174673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60159084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p:spPr>
        <p:txBody>
          <a:bodyPr>
            <a:normAutofit fontScale="90000"/>
          </a:bodyPr>
          <a:lstStyle/>
          <a:p>
            <a:r>
              <a:rPr lang="en-US" smtClean="0"/>
              <a:t>3.3 Request/Reply Protocol</a:t>
            </a:r>
          </a:p>
        </p:txBody>
      </p:sp>
      <p:sp>
        <p:nvSpPr>
          <p:cNvPr id="43011" name="Rectangle 3"/>
          <p:cNvSpPr>
            <a:spLocks noGrp="1" noChangeArrowheads="1"/>
          </p:cNvSpPr>
          <p:nvPr>
            <p:ph type="body" idx="1"/>
          </p:nvPr>
        </p:nvSpPr>
        <p:spPr>
          <a:xfrm>
            <a:off x="492370" y="1981200"/>
            <a:ext cx="8480181" cy="1981200"/>
          </a:xfrm>
          <a:noFill/>
        </p:spPr>
        <p:txBody>
          <a:bodyPr>
            <a:normAutofit fontScale="92500" lnSpcReduction="20000"/>
          </a:bodyPr>
          <a:lstStyle/>
          <a:p>
            <a:pPr>
              <a:lnSpc>
                <a:spcPct val="90000"/>
              </a:lnSpc>
            </a:pPr>
            <a:r>
              <a:rPr lang="en-US" sz="2000" dirty="0" smtClean="0"/>
              <a:t>To be applied if client expects result from server.</a:t>
            </a:r>
          </a:p>
          <a:p>
            <a:pPr>
              <a:lnSpc>
                <a:spcPct val="90000"/>
              </a:lnSpc>
            </a:pPr>
            <a:r>
              <a:rPr lang="en-US" sz="2000" dirty="0" smtClean="0"/>
              <a:t>Client requests service execution from server through request message.</a:t>
            </a:r>
          </a:p>
          <a:p>
            <a:pPr>
              <a:lnSpc>
                <a:spcPct val="90000"/>
              </a:lnSpc>
            </a:pPr>
            <a:r>
              <a:rPr lang="en-US" sz="2000" dirty="0" smtClean="0"/>
              <a:t>Delivery of service result in reply message.</a:t>
            </a:r>
            <a:endParaRPr lang="en-US" sz="1800" dirty="0" smtClean="0"/>
          </a:p>
          <a:p>
            <a:pPr>
              <a:lnSpc>
                <a:spcPct val="90000"/>
              </a:lnSpc>
            </a:pPr>
            <a:r>
              <a:rPr lang="en-US" sz="2000" dirty="0" smtClean="0"/>
              <a:t>If the reply message is not received after a certain period of time this can have many reasons (the server has not finished the execution yet; the reply message has been lost).</a:t>
            </a:r>
          </a:p>
          <a:p>
            <a:pPr>
              <a:lnSpc>
                <a:spcPct val="90000"/>
              </a:lnSpc>
            </a:pPr>
            <a:r>
              <a:rPr lang="en-US" sz="2000" dirty="0" smtClean="0"/>
              <a:t>Servers therefore keep a </a:t>
            </a:r>
            <a:r>
              <a:rPr lang="en-US" sz="2000" i="1" dirty="0" smtClean="0"/>
              <a:t>history of reply messages</a:t>
            </a:r>
            <a:r>
              <a:rPr lang="en-US" sz="2000" dirty="0" smtClean="0"/>
              <a:t> and clients may resend the request and the server then resends the reply.</a:t>
            </a:r>
          </a:p>
          <a:p>
            <a:pPr>
              <a:lnSpc>
                <a:spcPct val="90000"/>
              </a:lnSpc>
            </a:pPr>
            <a:endParaRPr lang="en-US" sz="2000" dirty="0" smtClean="0"/>
          </a:p>
        </p:txBody>
      </p:sp>
      <p:sp>
        <p:nvSpPr>
          <p:cNvPr id="43012" name="Rectangle 4"/>
          <p:cNvSpPr>
            <a:spLocks noChangeArrowheads="1"/>
          </p:cNvSpPr>
          <p:nvPr/>
        </p:nvSpPr>
        <p:spPr bwMode="auto">
          <a:xfrm>
            <a:off x="1131277" y="4349750"/>
            <a:ext cx="1746738" cy="1358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13" name="Rectangle 5"/>
          <p:cNvSpPr>
            <a:spLocks noChangeArrowheads="1"/>
          </p:cNvSpPr>
          <p:nvPr/>
        </p:nvSpPr>
        <p:spPr bwMode="auto">
          <a:xfrm>
            <a:off x="6336323" y="4349750"/>
            <a:ext cx="1746738" cy="1358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14" name="Rectangle 6"/>
          <p:cNvSpPr>
            <a:spLocks noChangeArrowheads="1"/>
          </p:cNvSpPr>
          <p:nvPr/>
        </p:nvSpPr>
        <p:spPr bwMode="auto">
          <a:xfrm>
            <a:off x="1716725" y="4405314"/>
            <a:ext cx="1173014" cy="920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a:tabLst>
                <a:tab pos="0" algn="l"/>
              </a:tabLst>
            </a:pPr>
            <a:r>
              <a:rPr lang="en-US"/>
              <a:t>send(...)</a:t>
            </a:r>
          </a:p>
          <a:p>
            <a:pPr algn="r">
              <a:tabLst>
                <a:tab pos="0" algn="l"/>
              </a:tabLst>
            </a:pPr>
            <a:endParaRPr lang="en-US"/>
          </a:p>
          <a:p>
            <a:pPr algn="r">
              <a:tabLst>
                <a:tab pos="0" algn="l"/>
              </a:tabLst>
            </a:pPr>
            <a:r>
              <a:rPr lang="en-US"/>
              <a:t>receive(...)</a:t>
            </a:r>
          </a:p>
        </p:txBody>
      </p:sp>
      <p:sp>
        <p:nvSpPr>
          <p:cNvPr id="43015" name="Rectangle 7"/>
          <p:cNvSpPr>
            <a:spLocks noChangeArrowheads="1"/>
          </p:cNvSpPr>
          <p:nvPr/>
        </p:nvSpPr>
        <p:spPr bwMode="auto">
          <a:xfrm>
            <a:off x="1605990" y="5929314"/>
            <a:ext cx="72404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a:r>
              <a:rPr lang="en-US"/>
              <a:t>Client</a:t>
            </a:r>
          </a:p>
        </p:txBody>
      </p:sp>
      <p:sp>
        <p:nvSpPr>
          <p:cNvPr id="43016" name="Rectangle 8"/>
          <p:cNvSpPr>
            <a:spLocks noChangeArrowheads="1"/>
          </p:cNvSpPr>
          <p:nvPr/>
        </p:nvSpPr>
        <p:spPr bwMode="auto">
          <a:xfrm>
            <a:off x="6668966" y="5929314"/>
            <a:ext cx="78374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t>Server</a:t>
            </a:r>
          </a:p>
        </p:txBody>
      </p:sp>
      <p:sp>
        <p:nvSpPr>
          <p:cNvPr id="43017" name="Rectangle 9"/>
          <p:cNvSpPr>
            <a:spLocks noChangeArrowheads="1"/>
          </p:cNvSpPr>
          <p:nvPr/>
        </p:nvSpPr>
        <p:spPr bwMode="auto">
          <a:xfrm>
            <a:off x="6387613" y="4405314"/>
            <a:ext cx="1172951" cy="920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t>receive(...)</a:t>
            </a:r>
          </a:p>
          <a:p>
            <a:r>
              <a:rPr lang="en-US"/>
              <a:t>  exec op;</a:t>
            </a:r>
          </a:p>
          <a:p>
            <a:r>
              <a:rPr lang="en-US"/>
              <a:t>send(...)</a:t>
            </a:r>
          </a:p>
        </p:txBody>
      </p:sp>
      <p:sp>
        <p:nvSpPr>
          <p:cNvPr id="43018" name="Rectangle 10"/>
          <p:cNvSpPr>
            <a:spLocks noChangeArrowheads="1"/>
          </p:cNvSpPr>
          <p:nvPr/>
        </p:nvSpPr>
        <p:spPr bwMode="auto">
          <a:xfrm>
            <a:off x="3081704" y="4102101"/>
            <a:ext cx="240323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t>request</a:t>
            </a:r>
          </a:p>
        </p:txBody>
      </p:sp>
      <p:grpSp>
        <p:nvGrpSpPr>
          <p:cNvPr id="43019" name="Group 16"/>
          <p:cNvGrpSpPr>
            <a:grpSpLocks/>
          </p:cNvGrpSpPr>
          <p:nvPr/>
        </p:nvGrpSpPr>
        <p:grpSpPr bwMode="auto">
          <a:xfrm>
            <a:off x="4155831" y="4489450"/>
            <a:ext cx="410308" cy="228600"/>
            <a:chOff x="2836" y="2828"/>
            <a:chExt cx="280" cy="144"/>
          </a:xfrm>
        </p:grpSpPr>
        <p:sp>
          <p:nvSpPr>
            <p:cNvPr id="43032" name="Rectangle 11"/>
            <p:cNvSpPr>
              <a:spLocks noChangeArrowheads="1"/>
            </p:cNvSpPr>
            <p:nvPr/>
          </p:nvSpPr>
          <p:spPr bwMode="auto">
            <a:xfrm>
              <a:off x="2836" y="2836"/>
              <a:ext cx="280"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33" name="Line 12"/>
            <p:cNvSpPr>
              <a:spLocks noChangeShapeType="1"/>
            </p:cNvSpPr>
            <p:nvPr/>
          </p:nvSpPr>
          <p:spPr bwMode="auto">
            <a:xfrm>
              <a:off x="2836" y="2836"/>
              <a:ext cx="136"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34" name="Line 13"/>
            <p:cNvSpPr>
              <a:spLocks noChangeShapeType="1"/>
            </p:cNvSpPr>
            <p:nvPr/>
          </p:nvSpPr>
          <p:spPr bwMode="auto">
            <a:xfrm flipV="1">
              <a:off x="2980" y="2828"/>
              <a:ext cx="136" cy="1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35" name="Line 14"/>
            <p:cNvSpPr>
              <a:spLocks noChangeShapeType="1"/>
            </p:cNvSpPr>
            <p:nvPr/>
          </p:nvSpPr>
          <p:spPr bwMode="auto">
            <a:xfrm flipH="1">
              <a:off x="2836" y="2916"/>
              <a:ext cx="111" cy="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36" name="Line 15"/>
            <p:cNvSpPr>
              <a:spLocks noChangeShapeType="1"/>
            </p:cNvSpPr>
            <p:nvPr/>
          </p:nvSpPr>
          <p:spPr bwMode="auto">
            <a:xfrm>
              <a:off x="3011" y="2916"/>
              <a:ext cx="102"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3020" name="Line 17"/>
          <p:cNvSpPr>
            <a:spLocks noChangeShapeType="1"/>
          </p:cNvSpPr>
          <p:nvPr/>
        </p:nvSpPr>
        <p:spPr bwMode="auto">
          <a:xfrm>
            <a:off x="2889739" y="4648200"/>
            <a:ext cx="125436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1" name="Line 18"/>
          <p:cNvSpPr>
            <a:spLocks noChangeShapeType="1"/>
          </p:cNvSpPr>
          <p:nvPr/>
        </p:nvSpPr>
        <p:spPr bwMode="auto">
          <a:xfrm>
            <a:off x="4577862" y="4648200"/>
            <a:ext cx="174673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3022" name="Group 27"/>
          <p:cNvGrpSpPr>
            <a:grpSpLocks/>
          </p:cNvGrpSpPr>
          <p:nvPr/>
        </p:nvGrpSpPr>
        <p:grpSpPr bwMode="auto">
          <a:xfrm>
            <a:off x="2878015" y="5251450"/>
            <a:ext cx="3458308" cy="228600"/>
            <a:chOff x="1964" y="3308"/>
            <a:chExt cx="2360" cy="144"/>
          </a:xfrm>
        </p:grpSpPr>
        <p:grpSp>
          <p:nvGrpSpPr>
            <p:cNvPr id="43024" name="Group 24"/>
            <p:cNvGrpSpPr>
              <a:grpSpLocks/>
            </p:cNvGrpSpPr>
            <p:nvPr/>
          </p:nvGrpSpPr>
          <p:grpSpPr bwMode="auto">
            <a:xfrm>
              <a:off x="3164" y="3308"/>
              <a:ext cx="296" cy="144"/>
              <a:chOff x="3164" y="3308"/>
              <a:chExt cx="296" cy="144"/>
            </a:xfrm>
          </p:grpSpPr>
          <p:sp>
            <p:nvSpPr>
              <p:cNvPr id="43027" name="Rectangle 19"/>
              <p:cNvSpPr>
                <a:spLocks noChangeArrowheads="1"/>
              </p:cNvSpPr>
              <p:nvPr/>
            </p:nvSpPr>
            <p:spPr bwMode="auto">
              <a:xfrm>
                <a:off x="3172" y="3316"/>
                <a:ext cx="280"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8" name="Line 20"/>
              <p:cNvSpPr>
                <a:spLocks noChangeShapeType="1"/>
              </p:cNvSpPr>
              <p:nvPr/>
            </p:nvSpPr>
            <p:spPr bwMode="auto">
              <a:xfrm flipH="1">
                <a:off x="3308" y="3316"/>
                <a:ext cx="152"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9" name="Line 21"/>
              <p:cNvSpPr>
                <a:spLocks noChangeShapeType="1"/>
              </p:cNvSpPr>
              <p:nvPr/>
            </p:nvSpPr>
            <p:spPr bwMode="auto">
              <a:xfrm flipH="1" flipV="1">
                <a:off x="3164" y="3308"/>
                <a:ext cx="152" cy="1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30" name="Line 22"/>
              <p:cNvSpPr>
                <a:spLocks noChangeShapeType="1"/>
              </p:cNvSpPr>
              <p:nvPr/>
            </p:nvSpPr>
            <p:spPr bwMode="auto">
              <a:xfrm>
                <a:off x="3349" y="3396"/>
                <a:ext cx="95" cy="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31" name="Line 23"/>
              <p:cNvSpPr>
                <a:spLocks noChangeShapeType="1"/>
              </p:cNvSpPr>
              <p:nvPr/>
            </p:nvSpPr>
            <p:spPr bwMode="auto">
              <a:xfrm flipH="1">
                <a:off x="3167" y="3396"/>
                <a:ext cx="118"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3025" name="Line 25"/>
            <p:cNvSpPr>
              <a:spLocks noChangeShapeType="1"/>
            </p:cNvSpPr>
            <p:nvPr/>
          </p:nvSpPr>
          <p:spPr bwMode="auto">
            <a:xfrm flipH="1">
              <a:off x="3452" y="3408"/>
              <a:ext cx="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6" name="Line 26"/>
            <p:cNvSpPr>
              <a:spLocks noChangeShapeType="1"/>
            </p:cNvSpPr>
            <p:nvPr/>
          </p:nvSpPr>
          <p:spPr bwMode="auto">
            <a:xfrm flipH="1">
              <a:off x="1964" y="3408"/>
              <a:ext cx="120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3023" name="Rectangle 28"/>
          <p:cNvSpPr>
            <a:spLocks noChangeArrowheads="1"/>
          </p:cNvSpPr>
          <p:nvPr/>
        </p:nvSpPr>
        <p:spPr bwMode="auto">
          <a:xfrm>
            <a:off x="5262197" y="5016501"/>
            <a:ext cx="92612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t>reply</a:t>
            </a:r>
          </a:p>
        </p:txBody>
      </p:sp>
    </p:spTree>
    <p:extLst>
      <p:ext uri="{BB962C8B-B14F-4D97-AF65-F5344CB8AC3E}">
        <p14:creationId xmlns:p14="http://schemas.microsoft.com/office/powerpoint/2010/main" val="402364565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p:spPr>
        <p:txBody>
          <a:bodyPr>
            <a:normAutofit fontScale="90000"/>
          </a:bodyPr>
          <a:lstStyle/>
          <a:p>
            <a:r>
              <a:rPr lang="en-US" smtClean="0"/>
              <a:t>3.4 RRA Protocol</a:t>
            </a:r>
          </a:p>
        </p:txBody>
      </p:sp>
      <p:sp>
        <p:nvSpPr>
          <p:cNvPr id="44035" name="Rectangle 3"/>
          <p:cNvSpPr>
            <a:spLocks noGrp="1" noChangeArrowheads="1"/>
          </p:cNvSpPr>
          <p:nvPr>
            <p:ph type="body" idx="1"/>
          </p:nvPr>
        </p:nvSpPr>
        <p:spPr>
          <a:xfrm>
            <a:off x="492369" y="1981200"/>
            <a:ext cx="7948246" cy="1600200"/>
          </a:xfrm>
          <a:noFill/>
        </p:spPr>
        <p:txBody>
          <a:bodyPr>
            <a:normAutofit fontScale="85000" lnSpcReduction="20000"/>
          </a:bodyPr>
          <a:lstStyle/>
          <a:p>
            <a:pPr>
              <a:lnSpc>
                <a:spcPct val="90000"/>
              </a:lnSpc>
            </a:pPr>
            <a:r>
              <a:rPr lang="en-US" sz="2000" dirty="0" smtClean="0"/>
              <a:t>Depending on the amount of client/server communication cycles, the maintenance of a history may involve a serious overhead!</a:t>
            </a:r>
          </a:p>
          <a:p>
            <a:pPr>
              <a:lnSpc>
                <a:spcPct val="90000"/>
              </a:lnSpc>
            </a:pPr>
            <a:r>
              <a:rPr lang="en-US" sz="2000" dirty="0" smtClean="0"/>
              <a:t>The RRA protocol is designed to limit this overhead. </a:t>
            </a:r>
          </a:p>
          <a:p>
            <a:pPr>
              <a:lnSpc>
                <a:spcPct val="90000"/>
              </a:lnSpc>
            </a:pPr>
            <a:r>
              <a:rPr lang="en-US" sz="2000" dirty="0" smtClean="0"/>
              <a:t>RRA adds to RR an additional acknowledgement message which is sent by the client as soon as a reply has been received. </a:t>
            </a:r>
          </a:p>
          <a:p>
            <a:pPr>
              <a:lnSpc>
                <a:spcPct val="90000"/>
              </a:lnSpc>
            </a:pPr>
            <a:r>
              <a:rPr lang="en-US" sz="2000" dirty="0" smtClean="0"/>
              <a:t>The receipt of an acknowledgement message enables the server to dump the reply message of that communication cycle (</a:t>
            </a:r>
            <a:r>
              <a:rPr lang="en-US" sz="2000" i="1" dirty="0" smtClean="0"/>
              <a:t>and all previous non-acknowledged replies</a:t>
            </a:r>
            <a:r>
              <a:rPr lang="en-US" sz="2000" dirty="0" smtClean="0"/>
              <a:t>).</a:t>
            </a:r>
          </a:p>
          <a:p>
            <a:pPr>
              <a:lnSpc>
                <a:spcPct val="90000"/>
              </a:lnSpc>
            </a:pPr>
            <a:endParaRPr lang="en-US" sz="2000" dirty="0" smtClean="0"/>
          </a:p>
        </p:txBody>
      </p:sp>
      <p:sp>
        <p:nvSpPr>
          <p:cNvPr id="44036" name="Rectangle 4"/>
          <p:cNvSpPr>
            <a:spLocks noChangeArrowheads="1"/>
          </p:cNvSpPr>
          <p:nvPr/>
        </p:nvSpPr>
        <p:spPr bwMode="auto">
          <a:xfrm>
            <a:off x="1271954" y="4044950"/>
            <a:ext cx="1535723" cy="1663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37" name="Rectangle 5"/>
          <p:cNvSpPr>
            <a:spLocks noChangeArrowheads="1"/>
          </p:cNvSpPr>
          <p:nvPr/>
        </p:nvSpPr>
        <p:spPr bwMode="auto">
          <a:xfrm>
            <a:off x="6265985" y="4044950"/>
            <a:ext cx="1746738" cy="1663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38" name="Rectangle 6"/>
          <p:cNvSpPr>
            <a:spLocks noChangeArrowheads="1"/>
          </p:cNvSpPr>
          <p:nvPr/>
        </p:nvSpPr>
        <p:spPr bwMode="auto">
          <a:xfrm>
            <a:off x="1646386" y="4100513"/>
            <a:ext cx="1173014" cy="11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a:tabLst>
                <a:tab pos="0" algn="l"/>
              </a:tabLst>
            </a:pPr>
            <a:r>
              <a:rPr lang="en-US"/>
              <a:t>send(...)</a:t>
            </a:r>
          </a:p>
          <a:p>
            <a:pPr algn="r">
              <a:tabLst>
                <a:tab pos="0" algn="l"/>
              </a:tabLst>
            </a:pPr>
            <a:endParaRPr lang="en-US"/>
          </a:p>
          <a:p>
            <a:pPr algn="r">
              <a:tabLst>
                <a:tab pos="0" algn="l"/>
              </a:tabLst>
            </a:pPr>
            <a:r>
              <a:rPr lang="en-US"/>
              <a:t>receive(...)</a:t>
            </a:r>
          </a:p>
          <a:p>
            <a:pPr algn="r">
              <a:tabLst>
                <a:tab pos="0" algn="l"/>
              </a:tabLst>
            </a:pPr>
            <a:r>
              <a:rPr lang="en-US"/>
              <a:t>send (...)</a:t>
            </a:r>
          </a:p>
        </p:txBody>
      </p:sp>
      <p:sp>
        <p:nvSpPr>
          <p:cNvPr id="44039" name="Rectangle 7"/>
          <p:cNvSpPr>
            <a:spLocks noChangeArrowheads="1"/>
          </p:cNvSpPr>
          <p:nvPr/>
        </p:nvSpPr>
        <p:spPr bwMode="auto">
          <a:xfrm>
            <a:off x="1746666" y="5776914"/>
            <a:ext cx="72404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a:r>
              <a:rPr lang="en-US"/>
              <a:t>Client</a:t>
            </a:r>
          </a:p>
        </p:txBody>
      </p:sp>
      <p:sp>
        <p:nvSpPr>
          <p:cNvPr id="44040" name="Rectangle 8"/>
          <p:cNvSpPr>
            <a:spLocks noChangeArrowheads="1"/>
          </p:cNvSpPr>
          <p:nvPr/>
        </p:nvSpPr>
        <p:spPr bwMode="auto">
          <a:xfrm>
            <a:off x="6668966" y="5776914"/>
            <a:ext cx="78374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t>Server</a:t>
            </a:r>
          </a:p>
        </p:txBody>
      </p:sp>
      <p:sp>
        <p:nvSpPr>
          <p:cNvPr id="44041" name="Rectangle 9"/>
          <p:cNvSpPr>
            <a:spLocks noChangeArrowheads="1"/>
          </p:cNvSpPr>
          <p:nvPr/>
        </p:nvSpPr>
        <p:spPr bwMode="auto">
          <a:xfrm>
            <a:off x="6317274" y="4100513"/>
            <a:ext cx="1172951" cy="11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t>receive(...)</a:t>
            </a:r>
          </a:p>
          <a:p>
            <a:r>
              <a:rPr lang="en-US"/>
              <a:t>  exec op;</a:t>
            </a:r>
          </a:p>
          <a:p>
            <a:r>
              <a:rPr lang="en-US"/>
              <a:t>send(...)</a:t>
            </a:r>
          </a:p>
          <a:p>
            <a:r>
              <a:rPr lang="en-US"/>
              <a:t>receive(...)</a:t>
            </a:r>
          </a:p>
        </p:txBody>
      </p:sp>
      <p:sp>
        <p:nvSpPr>
          <p:cNvPr id="44042" name="Rectangle 10"/>
          <p:cNvSpPr>
            <a:spLocks noChangeArrowheads="1"/>
          </p:cNvSpPr>
          <p:nvPr/>
        </p:nvSpPr>
        <p:spPr bwMode="auto">
          <a:xfrm>
            <a:off x="3011366" y="3797301"/>
            <a:ext cx="240323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t>request</a:t>
            </a:r>
          </a:p>
        </p:txBody>
      </p:sp>
      <p:grpSp>
        <p:nvGrpSpPr>
          <p:cNvPr id="44043" name="Group 16"/>
          <p:cNvGrpSpPr>
            <a:grpSpLocks/>
          </p:cNvGrpSpPr>
          <p:nvPr/>
        </p:nvGrpSpPr>
        <p:grpSpPr bwMode="auto">
          <a:xfrm>
            <a:off x="4085492" y="4184650"/>
            <a:ext cx="410308" cy="228600"/>
            <a:chOff x="2788" y="2636"/>
            <a:chExt cx="280" cy="144"/>
          </a:xfrm>
        </p:grpSpPr>
        <p:sp>
          <p:nvSpPr>
            <p:cNvPr id="44065" name="Rectangle 11"/>
            <p:cNvSpPr>
              <a:spLocks noChangeArrowheads="1"/>
            </p:cNvSpPr>
            <p:nvPr/>
          </p:nvSpPr>
          <p:spPr bwMode="auto">
            <a:xfrm>
              <a:off x="2788" y="2644"/>
              <a:ext cx="280"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66" name="Line 12"/>
            <p:cNvSpPr>
              <a:spLocks noChangeShapeType="1"/>
            </p:cNvSpPr>
            <p:nvPr/>
          </p:nvSpPr>
          <p:spPr bwMode="auto">
            <a:xfrm>
              <a:off x="2788" y="2644"/>
              <a:ext cx="136"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67" name="Line 13"/>
            <p:cNvSpPr>
              <a:spLocks noChangeShapeType="1"/>
            </p:cNvSpPr>
            <p:nvPr/>
          </p:nvSpPr>
          <p:spPr bwMode="auto">
            <a:xfrm flipV="1">
              <a:off x="2932" y="2636"/>
              <a:ext cx="136" cy="1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68" name="Line 14"/>
            <p:cNvSpPr>
              <a:spLocks noChangeShapeType="1"/>
            </p:cNvSpPr>
            <p:nvPr/>
          </p:nvSpPr>
          <p:spPr bwMode="auto">
            <a:xfrm flipH="1">
              <a:off x="2788" y="2724"/>
              <a:ext cx="111" cy="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69" name="Line 15"/>
            <p:cNvSpPr>
              <a:spLocks noChangeShapeType="1"/>
            </p:cNvSpPr>
            <p:nvPr/>
          </p:nvSpPr>
          <p:spPr bwMode="auto">
            <a:xfrm>
              <a:off x="2963" y="2724"/>
              <a:ext cx="102"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4044" name="Line 17"/>
          <p:cNvSpPr>
            <a:spLocks noChangeShapeType="1"/>
          </p:cNvSpPr>
          <p:nvPr/>
        </p:nvSpPr>
        <p:spPr bwMode="auto">
          <a:xfrm>
            <a:off x="2819400" y="4343400"/>
            <a:ext cx="125436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5" name="Line 18"/>
          <p:cNvSpPr>
            <a:spLocks noChangeShapeType="1"/>
          </p:cNvSpPr>
          <p:nvPr/>
        </p:nvSpPr>
        <p:spPr bwMode="auto">
          <a:xfrm>
            <a:off x="4507523" y="4343400"/>
            <a:ext cx="174673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4046" name="Group 27"/>
          <p:cNvGrpSpPr>
            <a:grpSpLocks/>
          </p:cNvGrpSpPr>
          <p:nvPr/>
        </p:nvGrpSpPr>
        <p:grpSpPr bwMode="auto">
          <a:xfrm>
            <a:off x="2807677" y="4946650"/>
            <a:ext cx="3458308" cy="228600"/>
            <a:chOff x="1916" y="3116"/>
            <a:chExt cx="2360" cy="144"/>
          </a:xfrm>
        </p:grpSpPr>
        <p:grpSp>
          <p:nvGrpSpPr>
            <p:cNvPr id="44057" name="Group 24"/>
            <p:cNvGrpSpPr>
              <a:grpSpLocks/>
            </p:cNvGrpSpPr>
            <p:nvPr/>
          </p:nvGrpSpPr>
          <p:grpSpPr bwMode="auto">
            <a:xfrm>
              <a:off x="3116" y="3116"/>
              <a:ext cx="296" cy="144"/>
              <a:chOff x="3116" y="3116"/>
              <a:chExt cx="296" cy="144"/>
            </a:xfrm>
          </p:grpSpPr>
          <p:sp>
            <p:nvSpPr>
              <p:cNvPr id="44060" name="Rectangle 19"/>
              <p:cNvSpPr>
                <a:spLocks noChangeArrowheads="1"/>
              </p:cNvSpPr>
              <p:nvPr/>
            </p:nvSpPr>
            <p:spPr bwMode="auto">
              <a:xfrm>
                <a:off x="3124" y="3124"/>
                <a:ext cx="280"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61" name="Line 20"/>
              <p:cNvSpPr>
                <a:spLocks noChangeShapeType="1"/>
              </p:cNvSpPr>
              <p:nvPr/>
            </p:nvSpPr>
            <p:spPr bwMode="auto">
              <a:xfrm flipH="1">
                <a:off x="3260" y="3124"/>
                <a:ext cx="152"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62" name="Line 21"/>
              <p:cNvSpPr>
                <a:spLocks noChangeShapeType="1"/>
              </p:cNvSpPr>
              <p:nvPr/>
            </p:nvSpPr>
            <p:spPr bwMode="auto">
              <a:xfrm flipH="1" flipV="1">
                <a:off x="3116" y="3116"/>
                <a:ext cx="152" cy="1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63" name="Line 22"/>
              <p:cNvSpPr>
                <a:spLocks noChangeShapeType="1"/>
              </p:cNvSpPr>
              <p:nvPr/>
            </p:nvSpPr>
            <p:spPr bwMode="auto">
              <a:xfrm>
                <a:off x="3301" y="3204"/>
                <a:ext cx="95" cy="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64" name="Line 23"/>
              <p:cNvSpPr>
                <a:spLocks noChangeShapeType="1"/>
              </p:cNvSpPr>
              <p:nvPr/>
            </p:nvSpPr>
            <p:spPr bwMode="auto">
              <a:xfrm flipH="1">
                <a:off x="3119" y="3204"/>
                <a:ext cx="118"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4058" name="Line 25"/>
            <p:cNvSpPr>
              <a:spLocks noChangeShapeType="1"/>
            </p:cNvSpPr>
            <p:nvPr/>
          </p:nvSpPr>
          <p:spPr bwMode="auto">
            <a:xfrm flipH="1">
              <a:off x="3404" y="3216"/>
              <a:ext cx="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9" name="Line 26"/>
            <p:cNvSpPr>
              <a:spLocks noChangeShapeType="1"/>
            </p:cNvSpPr>
            <p:nvPr/>
          </p:nvSpPr>
          <p:spPr bwMode="auto">
            <a:xfrm flipH="1">
              <a:off x="1916" y="3216"/>
              <a:ext cx="120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4047" name="Rectangle 28"/>
          <p:cNvSpPr>
            <a:spLocks noChangeArrowheads="1"/>
          </p:cNvSpPr>
          <p:nvPr/>
        </p:nvSpPr>
        <p:spPr bwMode="auto">
          <a:xfrm>
            <a:off x="5191858" y="4711701"/>
            <a:ext cx="92612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t>reply</a:t>
            </a:r>
          </a:p>
        </p:txBody>
      </p:sp>
      <p:grpSp>
        <p:nvGrpSpPr>
          <p:cNvPr id="44048" name="Group 35"/>
          <p:cNvGrpSpPr>
            <a:grpSpLocks/>
          </p:cNvGrpSpPr>
          <p:nvPr/>
        </p:nvGrpSpPr>
        <p:grpSpPr bwMode="auto">
          <a:xfrm>
            <a:off x="4085492" y="5327650"/>
            <a:ext cx="410308" cy="228600"/>
            <a:chOff x="2788" y="3356"/>
            <a:chExt cx="280" cy="144"/>
          </a:xfrm>
        </p:grpSpPr>
        <p:sp>
          <p:nvSpPr>
            <p:cNvPr id="44052" name="Rectangle 30"/>
            <p:cNvSpPr>
              <a:spLocks noChangeArrowheads="1"/>
            </p:cNvSpPr>
            <p:nvPr/>
          </p:nvSpPr>
          <p:spPr bwMode="auto">
            <a:xfrm>
              <a:off x="2788" y="3364"/>
              <a:ext cx="280"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53" name="Line 31"/>
            <p:cNvSpPr>
              <a:spLocks noChangeShapeType="1"/>
            </p:cNvSpPr>
            <p:nvPr/>
          </p:nvSpPr>
          <p:spPr bwMode="auto">
            <a:xfrm>
              <a:off x="2788" y="3364"/>
              <a:ext cx="136"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4" name="Line 32"/>
            <p:cNvSpPr>
              <a:spLocks noChangeShapeType="1"/>
            </p:cNvSpPr>
            <p:nvPr/>
          </p:nvSpPr>
          <p:spPr bwMode="auto">
            <a:xfrm flipV="1">
              <a:off x="2932" y="3356"/>
              <a:ext cx="136" cy="1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5" name="Line 33"/>
            <p:cNvSpPr>
              <a:spLocks noChangeShapeType="1"/>
            </p:cNvSpPr>
            <p:nvPr/>
          </p:nvSpPr>
          <p:spPr bwMode="auto">
            <a:xfrm flipH="1">
              <a:off x="2788" y="3444"/>
              <a:ext cx="111" cy="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6" name="Line 34"/>
            <p:cNvSpPr>
              <a:spLocks noChangeShapeType="1"/>
            </p:cNvSpPr>
            <p:nvPr/>
          </p:nvSpPr>
          <p:spPr bwMode="auto">
            <a:xfrm>
              <a:off x="2963" y="3444"/>
              <a:ext cx="102"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4049" name="Line 36"/>
          <p:cNvSpPr>
            <a:spLocks noChangeShapeType="1"/>
          </p:cNvSpPr>
          <p:nvPr/>
        </p:nvSpPr>
        <p:spPr bwMode="auto">
          <a:xfrm>
            <a:off x="2819400" y="5486400"/>
            <a:ext cx="1254369"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0" name="Line 37"/>
          <p:cNvSpPr>
            <a:spLocks noChangeShapeType="1"/>
          </p:cNvSpPr>
          <p:nvPr/>
        </p:nvSpPr>
        <p:spPr bwMode="auto">
          <a:xfrm>
            <a:off x="4507523" y="5486400"/>
            <a:ext cx="1746738" cy="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1" name="Rectangle 38"/>
          <p:cNvSpPr>
            <a:spLocks noChangeArrowheads="1"/>
          </p:cNvSpPr>
          <p:nvPr/>
        </p:nvSpPr>
        <p:spPr bwMode="auto">
          <a:xfrm>
            <a:off x="4910504" y="5549901"/>
            <a:ext cx="92612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t>ackn</a:t>
            </a:r>
          </a:p>
        </p:txBody>
      </p:sp>
    </p:spTree>
    <p:extLst>
      <p:ext uri="{BB962C8B-B14F-4D97-AF65-F5344CB8AC3E}">
        <p14:creationId xmlns:p14="http://schemas.microsoft.com/office/powerpoint/2010/main" val="2850904277"/>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fontScale="90000"/>
          </a:bodyPr>
          <a:lstStyle/>
          <a:p>
            <a:r>
              <a:rPr lang="en-US" sz="3800" smtClean="0"/>
              <a:t>RR &amp; RRA – Quality of Service?</a:t>
            </a:r>
            <a:endParaRPr lang="en-GB" sz="3800" smtClean="0"/>
          </a:p>
        </p:txBody>
      </p:sp>
      <p:sp>
        <p:nvSpPr>
          <p:cNvPr id="45059" name="Rectangle 3"/>
          <p:cNvSpPr>
            <a:spLocks noGrp="1" noChangeArrowheads="1"/>
          </p:cNvSpPr>
          <p:nvPr>
            <p:ph type="body" idx="1"/>
          </p:nvPr>
        </p:nvSpPr>
        <p:spPr/>
        <p:txBody>
          <a:bodyPr>
            <a:normAutofit fontScale="92500" lnSpcReduction="10000"/>
          </a:bodyPr>
          <a:lstStyle/>
          <a:p>
            <a:pPr>
              <a:lnSpc>
                <a:spcPct val="90000"/>
              </a:lnSpc>
            </a:pPr>
            <a:r>
              <a:rPr lang="en-US" smtClean="0"/>
              <a:t>Request provides is for Maybe QoS</a:t>
            </a:r>
          </a:p>
          <a:p>
            <a:pPr>
              <a:lnSpc>
                <a:spcPct val="90000"/>
              </a:lnSpc>
            </a:pPr>
            <a:r>
              <a:rPr lang="en-US" smtClean="0"/>
              <a:t>What about RR &amp; RRA?</a:t>
            </a:r>
          </a:p>
          <a:p>
            <a:pPr lvl="1">
              <a:lnSpc>
                <a:spcPct val="90000"/>
              </a:lnSpc>
            </a:pPr>
            <a:r>
              <a:rPr lang="en-US" smtClean="0"/>
              <a:t>How can the server know a req. is repeated?</a:t>
            </a:r>
          </a:p>
          <a:p>
            <a:pPr lvl="2">
              <a:lnSpc>
                <a:spcPct val="90000"/>
              </a:lnSpc>
            </a:pPr>
            <a:r>
              <a:rPr lang="en-US" smtClean="0"/>
              <a:t>Add </a:t>
            </a:r>
            <a:r>
              <a:rPr lang="en-GB" smtClean="0"/>
              <a:t>£10</a:t>
            </a:r>
            <a:r>
              <a:rPr lang="en-US" smtClean="0"/>
              <a:t> to my account.</a:t>
            </a:r>
          </a:p>
          <a:p>
            <a:pPr lvl="2">
              <a:lnSpc>
                <a:spcPct val="90000"/>
              </a:lnSpc>
            </a:pPr>
            <a:r>
              <a:rPr lang="en-US" smtClean="0"/>
              <a:t>Add </a:t>
            </a:r>
            <a:r>
              <a:rPr lang="en-GB" smtClean="0"/>
              <a:t>£10</a:t>
            </a:r>
            <a:r>
              <a:rPr lang="en-US" smtClean="0"/>
              <a:t> to my account. – A repeat? A new one?</a:t>
            </a:r>
          </a:p>
          <a:p>
            <a:pPr lvl="1">
              <a:lnSpc>
                <a:spcPct val="90000"/>
              </a:lnSpc>
            </a:pPr>
            <a:r>
              <a:rPr lang="en-US" smtClean="0"/>
              <a:t>So, it depends on if/how the call is identified. If it isn’t then At least once. If it is then At most once.</a:t>
            </a:r>
          </a:p>
          <a:p>
            <a:pPr>
              <a:lnSpc>
                <a:spcPct val="90000"/>
              </a:lnSpc>
            </a:pPr>
            <a:r>
              <a:rPr lang="en-US" smtClean="0"/>
              <a:t>Exactly once needs to make sure that the request will be performed even when failures occur – </a:t>
            </a:r>
            <a:r>
              <a:rPr lang="en-US" i="1" smtClean="0"/>
              <a:t>very</a:t>
            </a:r>
            <a:r>
              <a:rPr lang="en-US" smtClean="0"/>
              <a:t> expensive!</a:t>
            </a:r>
            <a:endParaRPr lang="en-GB" smtClean="0"/>
          </a:p>
        </p:txBody>
      </p:sp>
    </p:spTree>
    <p:extLst>
      <p:ext uri="{BB962C8B-B14F-4D97-AF65-F5344CB8AC3E}">
        <p14:creationId xmlns:p14="http://schemas.microsoft.com/office/powerpoint/2010/main" val="36515958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p:spPr>
        <p:txBody>
          <a:bodyPr>
            <a:normAutofit fontScale="90000"/>
          </a:bodyPr>
          <a:lstStyle/>
          <a:p>
            <a:r>
              <a:rPr lang="en-US" smtClean="0"/>
              <a:t>4 Group Communication</a:t>
            </a:r>
          </a:p>
        </p:txBody>
      </p:sp>
      <p:sp>
        <p:nvSpPr>
          <p:cNvPr id="46083" name="Rectangle 3"/>
          <p:cNvSpPr>
            <a:spLocks noGrp="1" noChangeArrowheads="1"/>
          </p:cNvSpPr>
          <p:nvPr>
            <p:ph type="body" idx="1"/>
          </p:nvPr>
        </p:nvSpPr>
        <p:spPr>
          <a:noFill/>
        </p:spPr>
        <p:txBody>
          <a:bodyPr>
            <a:normAutofit lnSpcReduction="10000"/>
          </a:bodyPr>
          <a:lstStyle/>
          <a:p>
            <a:r>
              <a:rPr lang="en-US" smtClean="0"/>
              <a:t>Client/server  requests:</a:t>
            </a:r>
          </a:p>
          <a:p>
            <a:pPr lvl="1"/>
            <a:r>
              <a:rPr lang="en-US" smtClean="0"/>
              <a:t>The communication pattern that we have seen so far was </a:t>
            </a:r>
            <a:r>
              <a:rPr lang="en-US" i="1" smtClean="0"/>
              <a:t>bi-lateral</a:t>
            </a:r>
            <a:r>
              <a:rPr lang="en-US" smtClean="0"/>
              <a:t> in the sense there were only two parties involved, client and server.</a:t>
            </a:r>
          </a:p>
          <a:p>
            <a:pPr lvl="1"/>
            <a:r>
              <a:rPr lang="en-US" smtClean="0"/>
              <a:t>Moreover, it was </a:t>
            </a:r>
            <a:r>
              <a:rPr lang="en-US" i="1" smtClean="0"/>
              <a:t>intimate</a:t>
            </a:r>
            <a:r>
              <a:rPr lang="en-US" smtClean="0"/>
              <a:t> as the client component always had to identify the server component. </a:t>
            </a:r>
          </a:p>
          <a:p>
            <a:r>
              <a:rPr lang="en-US" smtClean="0"/>
              <a:t>Sometimes other properties are required:</a:t>
            </a:r>
          </a:p>
          <a:p>
            <a:pPr lvl="1"/>
            <a:r>
              <a:rPr lang="en-US" smtClean="0"/>
              <a:t>Communication between multiple components.</a:t>
            </a:r>
          </a:p>
          <a:p>
            <a:pPr lvl="1"/>
            <a:r>
              <a:rPr lang="en-US" smtClean="0"/>
              <a:t>Anonymous communication.</a:t>
            </a:r>
          </a:p>
        </p:txBody>
      </p:sp>
    </p:spTree>
    <p:extLst>
      <p:ext uri="{BB962C8B-B14F-4D97-AF65-F5344CB8AC3E}">
        <p14:creationId xmlns:p14="http://schemas.microsoft.com/office/powerpoint/2010/main" val="1573671079"/>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p:spPr>
        <p:txBody>
          <a:bodyPr>
            <a:normAutofit fontScale="90000"/>
          </a:bodyPr>
          <a:lstStyle/>
          <a:p>
            <a:r>
              <a:rPr lang="en-US" smtClean="0"/>
              <a:t>4.1 Concepts</a:t>
            </a:r>
          </a:p>
        </p:txBody>
      </p:sp>
      <p:sp>
        <p:nvSpPr>
          <p:cNvPr id="47107" name="Rectangle 3"/>
          <p:cNvSpPr>
            <a:spLocks noGrp="1" noChangeArrowheads="1"/>
          </p:cNvSpPr>
          <p:nvPr>
            <p:ph type="body" sz="half" idx="1"/>
          </p:nvPr>
        </p:nvSpPr>
        <p:spPr>
          <a:xfrm>
            <a:off x="457200" y="1798637"/>
            <a:ext cx="4038600" cy="4144963"/>
          </a:xfrm>
          <a:noFill/>
        </p:spPr>
        <p:txBody>
          <a:bodyPr/>
          <a:lstStyle/>
          <a:p>
            <a:r>
              <a:rPr lang="en-US" i="1" dirty="0" smtClean="0"/>
              <a:t>Broadcast</a:t>
            </a:r>
            <a:r>
              <a:rPr lang="en-US" dirty="0" smtClean="0"/>
              <a:t>: Send </a:t>
            </a:r>
            <a:r>
              <a:rPr lang="en-US" dirty="0" err="1" smtClean="0"/>
              <a:t>msg</a:t>
            </a:r>
            <a:r>
              <a:rPr lang="en-US" dirty="0" smtClean="0"/>
              <a:t> to a group.</a:t>
            </a:r>
          </a:p>
        </p:txBody>
      </p:sp>
      <p:sp>
        <p:nvSpPr>
          <p:cNvPr id="47108" name="Rectangle 4"/>
          <p:cNvSpPr>
            <a:spLocks noGrp="1" noChangeArrowheads="1"/>
          </p:cNvSpPr>
          <p:nvPr>
            <p:ph type="body" sz="half" idx="2"/>
          </p:nvPr>
        </p:nvSpPr>
        <p:spPr>
          <a:xfrm>
            <a:off x="4567604" y="1828800"/>
            <a:ext cx="3903785" cy="990600"/>
          </a:xfrm>
          <a:noFill/>
        </p:spPr>
        <p:txBody>
          <a:bodyPr/>
          <a:lstStyle/>
          <a:p>
            <a:r>
              <a:rPr lang="en-US" i="1" dirty="0" smtClean="0"/>
              <a:t>Multicast</a:t>
            </a:r>
            <a:r>
              <a:rPr lang="en-US" dirty="0" smtClean="0"/>
              <a:t>: Send </a:t>
            </a:r>
            <a:r>
              <a:rPr lang="en-US" dirty="0" err="1" smtClean="0"/>
              <a:t>msg</a:t>
            </a:r>
            <a:r>
              <a:rPr lang="en-US" dirty="0" smtClean="0"/>
              <a:t> to subgroup only.</a:t>
            </a:r>
          </a:p>
        </p:txBody>
      </p:sp>
      <p:grpSp>
        <p:nvGrpSpPr>
          <p:cNvPr id="47109" name="Group 8"/>
          <p:cNvGrpSpPr>
            <a:grpSpLocks/>
          </p:cNvGrpSpPr>
          <p:nvPr/>
        </p:nvGrpSpPr>
        <p:grpSpPr bwMode="auto">
          <a:xfrm>
            <a:off x="2294793" y="2825748"/>
            <a:ext cx="339970" cy="673100"/>
            <a:chOff x="1566" y="1780"/>
            <a:chExt cx="232" cy="424"/>
          </a:xfrm>
        </p:grpSpPr>
        <p:sp>
          <p:nvSpPr>
            <p:cNvPr id="47201" name="Rectangle 5"/>
            <p:cNvSpPr>
              <a:spLocks noChangeArrowheads="1"/>
            </p:cNvSpPr>
            <p:nvPr/>
          </p:nvSpPr>
          <p:spPr bwMode="auto">
            <a:xfrm>
              <a:off x="1566" y="1972"/>
              <a:ext cx="232" cy="232"/>
            </a:xfrm>
            <a:prstGeom prst="rect">
              <a:avLst/>
            </a:prstGeom>
            <a:solidFill>
              <a:schemeClr val="bg2"/>
            </a:solidFill>
            <a:ln w="12700">
              <a:solidFill>
                <a:schemeClr val="tx1"/>
              </a:solidFill>
              <a:miter lim="800000"/>
              <a:headEnd/>
              <a:tailEnd/>
            </a:ln>
          </p:spPr>
          <p:txBody>
            <a:bodyPr wrap="none" anchor="ctr"/>
            <a:lstStyle/>
            <a:p>
              <a:endParaRPr lang="en-US"/>
            </a:p>
          </p:txBody>
        </p:sp>
        <p:sp>
          <p:nvSpPr>
            <p:cNvPr id="47202" name="Line 6"/>
            <p:cNvSpPr>
              <a:spLocks noChangeShapeType="1"/>
            </p:cNvSpPr>
            <p:nvPr/>
          </p:nvSpPr>
          <p:spPr bwMode="auto">
            <a:xfrm>
              <a:off x="1682" y="1780"/>
              <a:ext cx="0"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03" name="Rectangle 7"/>
            <p:cNvSpPr>
              <a:spLocks noChangeArrowheads="1"/>
            </p:cNvSpPr>
            <p:nvPr/>
          </p:nvSpPr>
          <p:spPr bwMode="auto">
            <a:xfrm>
              <a:off x="1569" y="1959"/>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algn="ctr" defTabSz="879475">
                <a:spcBef>
                  <a:spcPct val="20000"/>
                </a:spcBef>
              </a:pPr>
              <a:r>
                <a:rPr lang="en-US"/>
                <a:t>N</a:t>
              </a:r>
            </a:p>
          </p:txBody>
        </p:sp>
      </p:grpSp>
      <p:sp>
        <p:nvSpPr>
          <p:cNvPr id="47110" name="Rectangle 9"/>
          <p:cNvSpPr>
            <a:spLocks noChangeArrowheads="1"/>
          </p:cNvSpPr>
          <p:nvPr/>
        </p:nvSpPr>
        <p:spPr bwMode="auto">
          <a:xfrm>
            <a:off x="2294792" y="3130550"/>
            <a:ext cx="339969" cy="3683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47111" name="Line 10"/>
          <p:cNvSpPr>
            <a:spLocks noChangeShapeType="1"/>
          </p:cNvSpPr>
          <p:nvPr/>
        </p:nvSpPr>
        <p:spPr bwMode="auto">
          <a:xfrm>
            <a:off x="2464777" y="28257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2" name="Rectangle 11"/>
          <p:cNvSpPr>
            <a:spLocks noChangeArrowheads="1"/>
          </p:cNvSpPr>
          <p:nvPr/>
        </p:nvSpPr>
        <p:spPr bwMode="auto">
          <a:xfrm>
            <a:off x="2299598" y="3109914"/>
            <a:ext cx="33182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algn="ctr" defTabSz="879475">
              <a:spcBef>
                <a:spcPct val="20000"/>
              </a:spcBef>
            </a:pPr>
            <a:r>
              <a:rPr lang="en-US"/>
              <a:t>N</a:t>
            </a:r>
          </a:p>
        </p:txBody>
      </p:sp>
      <p:grpSp>
        <p:nvGrpSpPr>
          <p:cNvPr id="47113" name="Group 15"/>
          <p:cNvGrpSpPr>
            <a:grpSpLocks/>
          </p:cNvGrpSpPr>
          <p:nvPr/>
        </p:nvGrpSpPr>
        <p:grpSpPr bwMode="auto">
          <a:xfrm>
            <a:off x="1169377" y="2520948"/>
            <a:ext cx="339970" cy="673100"/>
            <a:chOff x="798" y="1588"/>
            <a:chExt cx="232" cy="424"/>
          </a:xfrm>
        </p:grpSpPr>
        <p:sp>
          <p:nvSpPr>
            <p:cNvPr id="47198" name="Rectangle 12"/>
            <p:cNvSpPr>
              <a:spLocks noChangeArrowheads="1"/>
            </p:cNvSpPr>
            <p:nvPr/>
          </p:nvSpPr>
          <p:spPr bwMode="auto">
            <a:xfrm>
              <a:off x="798" y="1780"/>
              <a:ext cx="232" cy="232"/>
            </a:xfrm>
            <a:prstGeom prst="rect">
              <a:avLst/>
            </a:prstGeom>
            <a:solidFill>
              <a:schemeClr val="bg2"/>
            </a:solidFill>
            <a:ln w="12700">
              <a:solidFill>
                <a:schemeClr val="tx1"/>
              </a:solidFill>
              <a:miter lim="800000"/>
              <a:headEnd/>
              <a:tailEnd/>
            </a:ln>
          </p:spPr>
          <p:txBody>
            <a:bodyPr wrap="none" anchor="ctr"/>
            <a:lstStyle/>
            <a:p>
              <a:endParaRPr lang="en-US"/>
            </a:p>
          </p:txBody>
        </p:sp>
        <p:sp>
          <p:nvSpPr>
            <p:cNvPr id="47199" name="Line 13"/>
            <p:cNvSpPr>
              <a:spLocks noChangeShapeType="1"/>
            </p:cNvSpPr>
            <p:nvPr/>
          </p:nvSpPr>
          <p:spPr bwMode="auto">
            <a:xfrm>
              <a:off x="914" y="1588"/>
              <a:ext cx="0"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00" name="Rectangle 14"/>
            <p:cNvSpPr>
              <a:spLocks noChangeArrowheads="1"/>
            </p:cNvSpPr>
            <p:nvPr/>
          </p:nvSpPr>
          <p:spPr bwMode="auto">
            <a:xfrm>
              <a:off x="801" y="1767"/>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algn="ctr" defTabSz="879475">
                <a:spcBef>
                  <a:spcPct val="20000"/>
                </a:spcBef>
              </a:pPr>
              <a:r>
                <a:rPr lang="en-US"/>
                <a:t>N</a:t>
              </a:r>
            </a:p>
          </p:txBody>
        </p:sp>
      </p:grpSp>
      <p:sp>
        <p:nvSpPr>
          <p:cNvPr id="47114" name="Rectangle 16"/>
          <p:cNvSpPr>
            <a:spLocks noChangeArrowheads="1"/>
          </p:cNvSpPr>
          <p:nvPr/>
        </p:nvSpPr>
        <p:spPr bwMode="auto">
          <a:xfrm>
            <a:off x="1169377" y="2825750"/>
            <a:ext cx="339969" cy="3683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47115" name="Line 17"/>
          <p:cNvSpPr>
            <a:spLocks noChangeShapeType="1"/>
          </p:cNvSpPr>
          <p:nvPr/>
        </p:nvSpPr>
        <p:spPr bwMode="auto">
          <a:xfrm>
            <a:off x="1339362" y="25209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6" name="Rectangle 18"/>
          <p:cNvSpPr>
            <a:spLocks noChangeArrowheads="1"/>
          </p:cNvSpPr>
          <p:nvPr/>
        </p:nvSpPr>
        <p:spPr bwMode="auto">
          <a:xfrm>
            <a:off x="1174183" y="2805114"/>
            <a:ext cx="33182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algn="ctr" defTabSz="879475">
              <a:spcBef>
                <a:spcPct val="20000"/>
              </a:spcBef>
            </a:pPr>
            <a:r>
              <a:rPr lang="en-US"/>
              <a:t>N</a:t>
            </a:r>
          </a:p>
        </p:txBody>
      </p:sp>
      <p:grpSp>
        <p:nvGrpSpPr>
          <p:cNvPr id="47117" name="Group 22"/>
          <p:cNvGrpSpPr>
            <a:grpSpLocks/>
          </p:cNvGrpSpPr>
          <p:nvPr/>
        </p:nvGrpSpPr>
        <p:grpSpPr bwMode="auto">
          <a:xfrm>
            <a:off x="888023" y="3587748"/>
            <a:ext cx="339970" cy="673100"/>
            <a:chOff x="606" y="2260"/>
            <a:chExt cx="232" cy="424"/>
          </a:xfrm>
        </p:grpSpPr>
        <p:sp>
          <p:nvSpPr>
            <p:cNvPr id="47195" name="Rectangle 19"/>
            <p:cNvSpPr>
              <a:spLocks noChangeArrowheads="1"/>
            </p:cNvSpPr>
            <p:nvPr/>
          </p:nvSpPr>
          <p:spPr bwMode="auto">
            <a:xfrm>
              <a:off x="606" y="2452"/>
              <a:ext cx="232" cy="232"/>
            </a:xfrm>
            <a:prstGeom prst="rect">
              <a:avLst/>
            </a:prstGeom>
            <a:solidFill>
              <a:schemeClr val="bg2"/>
            </a:solidFill>
            <a:ln w="12700">
              <a:solidFill>
                <a:schemeClr val="tx1"/>
              </a:solidFill>
              <a:miter lim="800000"/>
              <a:headEnd/>
              <a:tailEnd/>
            </a:ln>
          </p:spPr>
          <p:txBody>
            <a:bodyPr wrap="none" anchor="ctr"/>
            <a:lstStyle/>
            <a:p>
              <a:endParaRPr lang="en-US"/>
            </a:p>
          </p:txBody>
        </p:sp>
        <p:sp>
          <p:nvSpPr>
            <p:cNvPr id="47196" name="Line 20"/>
            <p:cNvSpPr>
              <a:spLocks noChangeShapeType="1"/>
            </p:cNvSpPr>
            <p:nvPr/>
          </p:nvSpPr>
          <p:spPr bwMode="auto">
            <a:xfrm>
              <a:off x="722" y="2260"/>
              <a:ext cx="0"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97" name="Rectangle 21"/>
            <p:cNvSpPr>
              <a:spLocks noChangeArrowheads="1"/>
            </p:cNvSpPr>
            <p:nvPr/>
          </p:nvSpPr>
          <p:spPr bwMode="auto">
            <a:xfrm>
              <a:off x="609" y="2439"/>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algn="ctr" defTabSz="879475">
                <a:spcBef>
                  <a:spcPct val="20000"/>
                </a:spcBef>
              </a:pPr>
              <a:r>
                <a:rPr lang="en-US"/>
                <a:t>N</a:t>
              </a:r>
            </a:p>
          </p:txBody>
        </p:sp>
      </p:grpSp>
      <p:sp>
        <p:nvSpPr>
          <p:cNvPr id="47118" name="Rectangle 23"/>
          <p:cNvSpPr>
            <a:spLocks noChangeArrowheads="1"/>
          </p:cNvSpPr>
          <p:nvPr/>
        </p:nvSpPr>
        <p:spPr bwMode="auto">
          <a:xfrm>
            <a:off x="888023" y="3892550"/>
            <a:ext cx="339969" cy="3683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47119" name="Line 24"/>
          <p:cNvSpPr>
            <a:spLocks noChangeShapeType="1"/>
          </p:cNvSpPr>
          <p:nvPr/>
        </p:nvSpPr>
        <p:spPr bwMode="auto">
          <a:xfrm>
            <a:off x="1058008" y="35877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0" name="Rectangle 25"/>
          <p:cNvSpPr>
            <a:spLocks noChangeArrowheads="1"/>
          </p:cNvSpPr>
          <p:nvPr/>
        </p:nvSpPr>
        <p:spPr bwMode="auto">
          <a:xfrm>
            <a:off x="892829" y="3871914"/>
            <a:ext cx="33182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algn="ctr" defTabSz="879475">
              <a:spcBef>
                <a:spcPct val="20000"/>
              </a:spcBef>
            </a:pPr>
            <a:r>
              <a:rPr lang="en-US"/>
              <a:t>N</a:t>
            </a:r>
          </a:p>
        </p:txBody>
      </p:sp>
      <p:grpSp>
        <p:nvGrpSpPr>
          <p:cNvPr id="47121" name="Group 29"/>
          <p:cNvGrpSpPr>
            <a:grpSpLocks/>
          </p:cNvGrpSpPr>
          <p:nvPr/>
        </p:nvGrpSpPr>
        <p:grpSpPr bwMode="auto">
          <a:xfrm>
            <a:off x="2927839" y="4349747"/>
            <a:ext cx="339970" cy="673100"/>
            <a:chOff x="1998" y="2740"/>
            <a:chExt cx="232" cy="424"/>
          </a:xfrm>
        </p:grpSpPr>
        <p:sp>
          <p:nvSpPr>
            <p:cNvPr id="47192" name="Rectangle 26"/>
            <p:cNvSpPr>
              <a:spLocks noChangeArrowheads="1"/>
            </p:cNvSpPr>
            <p:nvPr/>
          </p:nvSpPr>
          <p:spPr bwMode="auto">
            <a:xfrm>
              <a:off x="1998" y="2932"/>
              <a:ext cx="232" cy="232"/>
            </a:xfrm>
            <a:prstGeom prst="rect">
              <a:avLst/>
            </a:prstGeom>
            <a:solidFill>
              <a:schemeClr val="bg2"/>
            </a:solidFill>
            <a:ln w="12700">
              <a:solidFill>
                <a:schemeClr val="tx1"/>
              </a:solidFill>
              <a:miter lim="800000"/>
              <a:headEnd/>
              <a:tailEnd/>
            </a:ln>
          </p:spPr>
          <p:txBody>
            <a:bodyPr wrap="none" anchor="ctr"/>
            <a:lstStyle/>
            <a:p>
              <a:endParaRPr lang="en-US"/>
            </a:p>
          </p:txBody>
        </p:sp>
        <p:sp>
          <p:nvSpPr>
            <p:cNvPr id="47193" name="Line 27"/>
            <p:cNvSpPr>
              <a:spLocks noChangeShapeType="1"/>
            </p:cNvSpPr>
            <p:nvPr/>
          </p:nvSpPr>
          <p:spPr bwMode="auto">
            <a:xfrm>
              <a:off x="2114" y="2740"/>
              <a:ext cx="0"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94" name="Rectangle 28"/>
            <p:cNvSpPr>
              <a:spLocks noChangeArrowheads="1"/>
            </p:cNvSpPr>
            <p:nvPr/>
          </p:nvSpPr>
          <p:spPr bwMode="auto">
            <a:xfrm>
              <a:off x="2001" y="2919"/>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algn="ctr" defTabSz="879475">
                <a:spcBef>
                  <a:spcPct val="20000"/>
                </a:spcBef>
              </a:pPr>
              <a:r>
                <a:rPr lang="en-US"/>
                <a:t>N</a:t>
              </a:r>
            </a:p>
          </p:txBody>
        </p:sp>
      </p:grpSp>
      <p:sp>
        <p:nvSpPr>
          <p:cNvPr id="47122" name="Rectangle 30"/>
          <p:cNvSpPr>
            <a:spLocks noChangeArrowheads="1"/>
          </p:cNvSpPr>
          <p:nvPr/>
        </p:nvSpPr>
        <p:spPr bwMode="auto">
          <a:xfrm>
            <a:off x="2927839" y="4654550"/>
            <a:ext cx="339969" cy="3683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47123" name="Line 31"/>
          <p:cNvSpPr>
            <a:spLocks noChangeShapeType="1"/>
          </p:cNvSpPr>
          <p:nvPr/>
        </p:nvSpPr>
        <p:spPr bwMode="auto">
          <a:xfrm>
            <a:off x="3097823" y="43497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4" name="Rectangle 32"/>
          <p:cNvSpPr>
            <a:spLocks noChangeArrowheads="1"/>
          </p:cNvSpPr>
          <p:nvPr/>
        </p:nvSpPr>
        <p:spPr bwMode="auto">
          <a:xfrm>
            <a:off x="2932644" y="4633914"/>
            <a:ext cx="33182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algn="ctr" defTabSz="879475">
              <a:spcBef>
                <a:spcPct val="20000"/>
              </a:spcBef>
            </a:pPr>
            <a:r>
              <a:rPr lang="en-US"/>
              <a:t>N</a:t>
            </a:r>
          </a:p>
        </p:txBody>
      </p:sp>
      <p:grpSp>
        <p:nvGrpSpPr>
          <p:cNvPr id="47125" name="Group 36"/>
          <p:cNvGrpSpPr>
            <a:grpSpLocks/>
          </p:cNvGrpSpPr>
          <p:nvPr/>
        </p:nvGrpSpPr>
        <p:grpSpPr bwMode="auto">
          <a:xfrm>
            <a:off x="2224455" y="5111747"/>
            <a:ext cx="339970" cy="673100"/>
            <a:chOff x="1518" y="3220"/>
            <a:chExt cx="232" cy="424"/>
          </a:xfrm>
        </p:grpSpPr>
        <p:sp>
          <p:nvSpPr>
            <p:cNvPr id="47189" name="Rectangle 33"/>
            <p:cNvSpPr>
              <a:spLocks noChangeArrowheads="1"/>
            </p:cNvSpPr>
            <p:nvPr/>
          </p:nvSpPr>
          <p:spPr bwMode="auto">
            <a:xfrm>
              <a:off x="1518" y="3412"/>
              <a:ext cx="232" cy="232"/>
            </a:xfrm>
            <a:prstGeom prst="rect">
              <a:avLst/>
            </a:prstGeom>
            <a:solidFill>
              <a:schemeClr val="bg2"/>
            </a:solidFill>
            <a:ln w="12700">
              <a:solidFill>
                <a:schemeClr val="tx1"/>
              </a:solidFill>
              <a:miter lim="800000"/>
              <a:headEnd/>
              <a:tailEnd/>
            </a:ln>
          </p:spPr>
          <p:txBody>
            <a:bodyPr wrap="none" anchor="ctr"/>
            <a:lstStyle/>
            <a:p>
              <a:endParaRPr lang="en-US"/>
            </a:p>
          </p:txBody>
        </p:sp>
        <p:sp>
          <p:nvSpPr>
            <p:cNvPr id="47190" name="Line 34"/>
            <p:cNvSpPr>
              <a:spLocks noChangeShapeType="1"/>
            </p:cNvSpPr>
            <p:nvPr/>
          </p:nvSpPr>
          <p:spPr bwMode="auto">
            <a:xfrm>
              <a:off x="1634" y="3220"/>
              <a:ext cx="0"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91" name="Rectangle 35"/>
            <p:cNvSpPr>
              <a:spLocks noChangeArrowheads="1"/>
            </p:cNvSpPr>
            <p:nvPr/>
          </p:nvSpPr>
          <p:spPr bwMode="auto">
            <a:xfrm>
              <a:off x="1521" y="3399"/>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algn="ctr" defTabSz="879475">
                <a:spcBef>
                  <a:spcPct val="20000"/>
                </a:spcBef>
              </a:pPr>
              <a:r>
                <a:rPr lang="en-US"/>
                <a:t>N</a:t>
              </a:r>
            </a:p>
          </p:txBody>
        </p:sp>
      </p:grpSp>
      <p:sp>
        <p:nvSpPr>
          <p:cNvPr id="47126" name="Rectangle 37"/>
          <p:cNvSpPr>
            <a:spLocks noChangeArrowheads="1"/>
          </p:cNvSpPr>
          <p:nvPr/>
        </p:nvSpPr>
        <p:spPr bwMode="auto">
          <a:xfrm>
            <a:off x="2224454" y="5416550"/>
            <a:ext cx="339969" cy="3683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47127" name="Line 38"/>
          <p:cNvSpPr>
            <a:spLocks noChangeShapeType="1"/>
          </p:cNvSpPr>
          <p:nvPr/>
        </p:nvSpPr>
        <p:spPr bwMode="auto">
          <a:xfrm>
            <a:off x="2394438" y="51117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8" name="Rectangle 39"/>
          <p:cNvSpPr>
            <a:spLocks noChangeArrowheads="1"/>
          </p:cNvSpPr>
          <p:nvPr/>
        </p:nvSpPr>
        <p:spPr bwMode="auto">
          <a:xfrm>
            <a:off x="2229260" y="5395914"/>
            <a:ext cx="33182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algn="ctr" defTabSz="879475">
              <a:spcBef>
                <a:spcPct val="20000"/>
              </a:spcBef>
            </a:pPr>
            <a:r>
              <a:rPr lang="en-US"/>
              <a:t>N</a:t>
            </a:r>
          </a:p>
        </p:txBody>
      </p:sp>
      <p:grpSp>
        <p:nvGrpSpPr>
          <p:cNvPr id="47129" name="Group 43"/>
          <p:cNvGrpSpPr>
            <a:grpSpLocks/>
          </p:cNvGrpSpPr>
          <p:nvPr/>
        </p:nvGrpSpPr>
        <p:grpSpPr bwMode="auto">
          <a:xfrm>
            <a:off x="3420209" y="3359148"/>
            <a:ext cx="339970" cy="673100"/>
            <a:chOff x="2334" y="2116"/>
            <a:chExt cx="232" cy="424"/>
          </a:xfrm>
        </p:grpSpPr>
        <p:sp>
          <p:nvSpPr>
            <p:cNvPr id="47186" name="Rectangle 40"/>
            <p:cNvSpPr>
              <a:spLocks noChangeArrowheads="1"/>
            </p:cNvSpPr>
            <p:nvPr/>
          </p:nvSpPr>
          <p:spPr bwMode="auto">
            <a:xfrm>
              <a:off x="2334" y="2308"/>
              <a:ext cx="232" cy="232"/>
            </a:xfrm>
            <a:prstGeom prst="rect">
              <a:avLst/>
            </a:prstGeom>
            <a:solidFill>
              <a:schemeClr val="bg2"/>
            </a:solidFill>
            <a:ln w="12700">
              <a:solidFill>
                <a:schemeClr val="tx1"/>
              </a:solidFill>
              <a:miter lim="800000"/>
              <a:headEnd/>
              <a:tailEnd/>
            </a:ln>
          </p:spPr>
          <p:txBody>
            <a:bodyPr wrap="none" anchor="ctr"/>
            <a:lstStyle/>
            <a:p>
              <a:endParaRPr lang="en-US"/>
            </a:p>
          </p:txBody>
        </p:sp>
        <p:sp>
          <p:nvSpPr>
            <p:cNvPr id="47187" name="Line 41"/>
            <p:cNvSpPr>
              <a:spLocks noChangeShapeType="1"/>
            </p:cNvSpPr>
            <p:nvPr/>
          </p:nvSpPr>
          <p:spPr bwMode="auto">
            <a:xfrm>
              <a:off x="2450" y="2116"/>
              <a:ext cx="0"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88" name="Rectangle 42"/>
            <p:cNvSpPr>
              <a:spLocks noChangeArrowheads="1"/>
            </p:cNvSpPr>
            <p:nvPr/>
          </p:nvSpPr>
          <p:spPr bwMode="auto">
            <a:xfrm>
              <a:off x="2337" y="2295"/>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algn="ctr" defTabSz="879475">
                <a:spcBef>
                  <a:spcPct val="20000"/>
                </a:spcBef>
              </a:pPr>
              <a:r>
                <a:rPr lang="en-US"/>
                <a:t>N</a:t>
              </a:r>
            </a:p>
          </p:txBody>
        </p:sp>
      </p:grpSp>
      <p:sp>
        <p:nvSpPr>
          <p:cNvPr id="47130" name="Rectangle 44"/>
          <p:cNvSpPr>
            <a:spLocks noChangeArrowheads="1"/>
          </p:cNvSpPr>
          <p:nvPr/>
        </p:nvSpPr>
        <p:spPr bwMode="auto">
          <a:xfrm>
            <a:off x="3420208" y="3663950"/>
            <a:ext cx="339969" cy="3683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47131" name="Line 45"/>
          <p:cNvSpPr>
            <a:spLocks noChangeShapeType="1"/>
          </p:cNvSpPr>
          <p:nvPr/>
        </p:nvSpPr>
        <p:spPr bwMode="auto">
          <a:xfrm>
            <a:off x="3590192" y="33591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32" name="Rectangle 46"/>
          <p:cNvSpPr>
            <a:spLocks noChangeArrowheads="1"/>
          </p:cNvSpPr>
          <p:nvPr/>
        </p:nvSpPr>
        <p:spPr bwMode="auto">
          <a:xfrm>
            <a:off x="3425014" y="3643314"/>
            <a:ext cx="33182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algn="ctr" defTabSz="879475">
              <a:spcBef>
                <a:spcPct val="20000"/>
              </a:spcBef>
            </a:pPr>
            <a:r>
              <a:rPr lang="en-US"/>
              <a:t>N</a:t>
            </a:r>
          </a:p>
        </p:txBody>
      </p:sp>
      <p:grpSp>
        <p:nvGrpSpPr>
          <p:cNvPr id="47133" name="Group 50"/>
          <p:cNvGrpSpPr>
            <a:grpSpLocks/>
          </p:cNvGrpSpPr>
          <p:nvPr/>
        </p:nvGrpSpPr>
        <p:grpSpPr bwMode="auto">
          <a:xfrm>
            <a:off x="1239715" y="4730747"/>
            <a:ext cx="339970" cy="673100"/>
            <a:chOff x="846" y="2980"/>
            <a:chExt cx="232" cy="424"/>
          </a:xfrm>
        </p:grpSpPr>
        <p:sp>
          <p:nvSpPr>
            <p:cNvPr id="47183" name="Rectangle 47"/>
            <p:cNvSpPr>
              <a:spLocks noChangeArrowheads="1"/>
            </p:cNvSpPr>
            <p:nvPr/>
          </p:nvSpPr>
          <p:spPr bwMode="auto">
            <a:xfrm>
              <a:off x="846" y="3172"/>
              <a:ext cx="232" cy="232"/>
            </a:xfrm>
            <a:prstGeom prst="rect">
              <a:avLst/>
            </a:prstGeom>
            <a:solidFill>
              <a:schemeClr val="bg2"/>
            </a:solidFill>
            <a:ln w="12700">
              <a:solidFill>
                <a:schemeClr val="tx1"/>
              </a:solidFill>
              <a:miter lim="800000"/>
              <a:headEnd/>
              <a:tailEnd/>
            </a:ln>
          </p:spPr>
          <p:txBody>
            <a:bodyPr wrap="none" anchor="ctr"/>
            <a:lstStyle/>
            <a:p>
              <a:endParaRPr lang="en-US"/>
            </a:p>
          </p:txBody>
        </p:sp>
        <p:sp>
          <p:nvSpPr>
            <p:cNvPr id="47184" name="Line 48"/>
            <p:cNvSpPr>
              <a:spLocks noChangeShapeType="1"/>
            </p:cNvSpPr>
            <p:nvPr/>
          </p:nvSpPr>
          <p:spPr bwMode="auto">
            <a:xfrm>
              <a:off x="962" y="2980"/>
              <a:ext cx="0"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85" name="Rectangle 49"/>
            <p:cNvSpPr>
              <a:spLocks noChangeArrowheads="1"/>
            </p:cNvSpPr>
            <p:nvPr/>
          </p:nvSpPr>
          <p:spPr bwMode="auto">
            <a:xfrm>
              <a:off x="849" y="3159"/>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algn="ctr" defTabSz="879475">
                <a:spcBef>
                  <a:spcPct val="20000"/>
                </a:spcBef>
              </a:pPr>
              <a:r>
                <a:rPr lang="en-US"/>
                <a:t>N</a:t>
              </a:r>
            </a:p>
          </p:txBody>
        </p:sp>
      </p:grpSp>
      <p:sp>
        <p:nvSpPr>
          <p:cNvPr id="47134" name="Rectangle 51"/>
          <p:cNvSpPr>
            <a:spLocks noChangeArrowheads="1"/>
          </p:cNvSpPr>
          <p:nvPr/>
        </p:nvSpPr>
        <p:spPr bwMode="auto">
          <a:xfrm>
            <a:off x="1239716" y="5035550"/>
            <a:ext cx="339969" cy="3683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47135" name="Line 52"/>
          <p:cNvSpPr>
            <a:spLocks noChangeShapeType="1"/>
          </p:cNvSpPr>
          <p:nvPr/>
        </p:nvSpPr>
        <p:spPr bwMode="auto">
          <a:xfrm>
            <a:off x="1409700" y="47307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36" name="Rectangle 53"/>
          <p:cNvSpPr>
            <a:spLocks noChangeArrowheads="1"/>
          </p:cNvSpPr>
          <p:nvPr/>
        </p:nvSpPr>
        <p:spPr bwMode="auto">
          <a:xfrm>
            <a:off x="1244521" y="5014914"/>
            <a:ext cx="33182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algn="ctr" defTabSz="879475">
              <a:spcBef>
                <a:spcPct val="20000"/>
              </a:spcBef>
            </a:pPr>
            <a:r>
              <a:rPr lang="en-US"/>
              <a:t>N</a:t>
            </a:r>
          </a:p>
        </p:txBody>
      </p:sp>
      <p:sp>
        <p:nvSpPr>
          <p:cNvPr id="47137" name="Rectangle 54"/>
          <p:cNvSpPr>
            <a:spLocks noChangeArrowheads="1"/>
          </p:cNvSpPr>
          <p:nvPr/>
        </p:nvSpPr>
        <p:spPr bwMode="auto">
          <a:xfrm>
            <a:off x="6937131" y="3206750"/>
            <a:ext cx="339969" cy="3683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47138" name="Rectangle 55"/>
          <p:cNvSpPr>
            <a:spLocks noChangeArrowheads="1"/>
          </p:cNvSpPr>
          <p:nvPr/>
        </p:nvSpPr>
        <p:spPr bwMode="auto">
          <a:xfrm>
            <a:off x="6918625" y="3186114"/>
            <a:ext cx="37991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algn="ctr" defTabSz="879475">
              <a:spcBef>
                <a:spcPct val="20000"/>
              </a:spcBef>
            </a:pPr>
            <a:r>
              <a:rPr lang="en-US"/>
              <a:t>M</a:t>
            </a:r>
          </a:p>
        </p:txBody>
      </p:sp>
      <p:sp>
        <p:nvSpPr>
          <p:cNvPr id="47139" name="Line 56"/>
          <p:cNvSpPr>
            <a:spLocks noChangeShapeType="1"/>
          </p:cNvSpPr>
          <p:nvPr/>
        </p:nvSpPr>
        <p:spPr bwMode="auto">
          <a:xfrm>
            <a:off x="7107115" y="29019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7140" name="Group 60"/>
          <p:cNvGrpSpPr>
            <a:grpSpLocks/>
          </p:cNvGrpSpPr>
          <p:nvPr/>
        </p:nvGrpSpPr>
        <p:grpSpPr bwMode="auto">
          <a:xfrm>
            <a:off x="5460025" y="2597148"/>
            <a:ext cx="339970" cy="673100"/>
            <a:chOff x="3726" y="1636"/>
            <a:chExt cx="232" cy="424"/>
          </a:xfrm>
        </p:grpSpPr>
        <p:sp>
          <p:nvSpPr>
            <p:cNvPr id="47180" name="Rectangle 57"/>
            <p:cNvSpPr>
              <a:spLocks noChangeArrowheads="1"/>
            </p:cNvSpPr>
            <p:nvPr/>
          </p:nvSpPr>
          <p:spPr bwMode="auto">
            <a:xfrm>
              <a:off x="3726" y="1828"/>
              <a:ext cx="232" cy="232"/>
            </a:xfrm>
            <a:prstGeom prst="rect">
              <a:avLst/>
            </a:prstGeom>
            <a:solidFill>
              <a:schemeClr val="bg2"/>
            </a:solidFill>
            <a:ln w="12700">
              <a:solidFill>
                <a:schemeClr val="tx1"/>
              </a:solidFill>
              <a:miter lim="800000"/>
              <a:headEnd/>
              <a:tailEnd/>
            </a:ln>
          </p:spPr>
          <p:txBody>
            <a:bodyPr wrap="none" anchor="ctr"/>
            <a:lstStyle/>
            <a:p>
              <a:endParaRPr lang="en-US"/>
            </a:p>
          </p:txBody>
        </p:sp>
        <p:sp>
          <p:nvSpPr>
            <p:cNvPr id="47181" name="Line 58"/>
            <p:cNvSpPr>
              <a:spLocks noChangeShapeType="1"/>
            </p:cNvSpPr>
            <p:nvPr/>
          </p:nvSpPr>
          <p:spPr bwMode="auto">
            <a:xfrm>
              <a:off x="3842" y="1636"/>
              <a:ext cx="0"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82" name="Rectangle 59"/>
            <p:cNvSpPr>
              <a:spLocks noChangeArrowheads="1"/>
            </p:cNvSpPr>
            <p:nvPr/>
          </p:nvSpPr>
          <p:spPr bwMode="auto">
            <a:xfrm>
              <a:off x="3729" y="1815"/>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algn="ctr" defTabSz="879475">
                <a:spcBef>
                  <a:spcPct val="20000"/>
                </a:spcBef>
              </a:pPr>
              <a:r>
                <a:rPr lang="en-US"/>
                <a:t>N</a:t>
              </a:r>
            </a:p>
          </p:txBody>
        </p:sp>
      </p:grpSp>
      <p:sp>
        <p:nvSpPr>
          <p:cNvPr id="47141" name="Rectangle 61"/>
          <p:cNvSpPr>
            <a:spLocks noChangeArrowheads="1"/>
          </p:cNvSpPr>
          <p:nvPr/>
        </p:nvSpPr>
        <p:spPr bwMode="auto">
          <a:xfrm>
            <a:off x="5460023" y="2901950"/>
            <a:ext cx="339969" cy="3683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47142" name="Line 62"/>
          <p:cNvSpPr>
            <a:spLocks noChangeShapeType="1"/>
          </p:cNvSpPr>
          <p:nvPr/>
        </p:nvSpPr>
        <p:spPr bwMode="auto">
          <a:xfrm>
            <a:off x="5630008" y="25971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43" name="Rectangle 63"/>
          <p:cNvSpPr>
            <a:spLocks noChangeArrowheads="1"/>
          </p:cNvSpPr>
          <p:nvPr/>
        </p:nvSpPr>
        <p:spPr bwMode="auto">
          <a:xfrm>
            <a:off x="5464829" y="2881314"/>
            <a:ext cx="33182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algn="ctr" defTabSz="879475">
              <a:spcBef>
                <a:spcPct val="20000"/>
              </a:spcBef>
            </a:pPr>
            <a:r>
              <a:rPr lang="en-US"/>
              <a:t>N</a:t>
            </a:r>
          </a:p>
        </p:txBody>
      </p:sp>
      <p:grpSp>
        <p:nvGrpSpPr>
          <p:cNvPr id="47144" name="Group 67"/>
          <p:cNvGrpSpPr>
            <a:grpSpLocks/>
          </p:cNvGrpSpPr>
          <p:nvPr/>
        </p:nvGrpSpPr>
        <p:grpSpPr bwMode="auto">
          <a:xfrm>
            <a:off x="7148149" y="5035547"/>
            <a:ext cx="339970" cy="673100"/>
            <a:chOff x="4878" y="3172"/>
            <a:chExt cx="232" cy="424"/>
          </a:xfrm>
        </p:grpSpPr>
        <p:sp>
          <p:nvSpPr>
            <p:cNvPr id="47177" name="Rectangle 64"/>
            <p:cNvSpPr>
              <a:spLocks noChangeArrowheads="1"/>
            </p:cNvSpPr>
            <p:nvPr/>
          </p:nvSpPr>
          <p:spPr bwMode="auto">
            <a:xfrm>
              <a:off x="4878" y="3364"/>
              <a:ext cx="232" cy="232"/>
            </a:xfrm>
            <a:prstGeom prst="rect">
              <a:avLst/>
            </a:prstGeom>
            <a:solidFill>
              <a:schemeClr val="bg2"/>
            </a:solidFill>
            <a:ln w="12700">
              <a:solidFill>
                <a:schemeClr val="tx1"/>
              </a:solidFill>
              <a:miter lim="800000"/>
              <a:headEnd/>
              <a:tailEnd/>
            </a:ln>
          </p:spPr>
          <p:txBody>
            <a:bodyPr wrap="none" anchor="ctr"/>
            <a:lstStyle/>
            <a:p>
              <a:endParaRPr lang="en-US"/>
            </a:p>
          </p:txBody>
        </p:sp>
        <p:sp>
          <p:nvSpPr>
            <p:cNvPr id="47178" name="Line 65"/>
            <p:cNvSpPr>
              <a:spLocks noChangeShapeType="1"/>
            </p:cNvSpPr>
            <p:nvPr/>
          </p:nvSpPr>
          <p:spPr bwMode="auto">
            <a:xfrm>
              <a:off x="4994" y="3172"/>
              <a:ext cx="0"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79" name="Rectangle 66"/>
            <p:cNvSpPr>
              <a:spLocks noChangeArrowheads="1"/>
            </p:cNvSpPr>
            <p:nvPr/>
          </p:nvSpPr>
          <p:spPr bwMode="auto">
            <a:xfrm>
              <a:off x="4881" y="3351"/>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algn="ctr" defTabSz="879475">
                <a:spcBef>
                  <a:spcPct val="20000"/>
                </a:spcBef>
              </a:pPr>
              <a:r>
                <a:rPr lang="en-US"/>
                <a:t>N</a:t>
              </a:r>
            </a:p>
          </p:txBody>
        </p:sp>
      </p:grpSp>
      <p:sp>
        <p:nvSpPr>
          <p:cNvPr id="47145" name="Rectangle 68"/>
          <p:cNvSpPr>
            <a:spLocks noChangeArrowheads="1"/>
          </p:cNvSpPr>
          <p:nvPr/>
        </p:nvSpPr>
        <p:spPr bwMode="auto">
          <a:xfrm>
            <a:off x="7148146" y="5340350"/>
            <a:ext cx="339969" cy="3683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47146" name="Line 69"/>
          <p:cNvSpPr>
            <a:spLocks noChangeShapeType="1"/>
          </p:cNvSpPr>
          <p:nvPr/>
        </p:nvSpPr>
        <p:spPr bwMode="auto">
          <a:xfrm>
            <a:off x="7318131" y="50355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47" name="Rectangle 70"/>
          <p:cNvSpPr>
            <a:spLocks noChangeArrowheads="1"/>
          </p:cNvSpPr>
          <p:nvPr/>
        </p:nvSpPr>
        <p:spPr bwMode="auto">
          <a:xfrm>
            <a:off x="7152952" y="5319714"/>
            <a:ext cx="33182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algn="ctr" defTabSz="879475">
              <a:spcBef>
                <a:spcPct val="20000"/>
              </a:spcBef>
            </a:pPr>
            <a:r>
              <a:rPr lang="en-US"/>
              <a:t>N</a:t>
            </a:r>
          </a:p>
        </p:txBody>
      </p:sp>
      <p:grpSp>
        <p:nvGrpSpPr>
          <p:cNvPr id="47148" name="Group 74"/>
          <p:cNvGrpSpPr>
            <a:grpSpLocks/>
          </p:cNvGrpSpPr>
          <p:nvPr/>
        </p:nvGrpSpPr>
        <p:grpSpPr bwMode="auto">
          <a:xfrm>
            <a:off x="5460025" y="4959347"/>
            <a:ext cx="339970" cy="673100"/>
            <a:chOff x="3726" y="3124"/>
            <a:chExt cx="232" cy="424"/>
          </a:xfrm>
        </p:grpSpPr>
        <p:sp>
          <p:nvSpPr>
            <p:cNvPr id="47174" name="Rectangle 71"/>
            <p:cNvSpPr>
              <a:spLocks noChangeArrowheads="1"/>
            </p:cNvSpPr>
            <p:nvPr/>
          </p:nvSpPr>
          <p:spPr bwMode="auto">
            <a:xfrm>
              <a:off x="3726" y="3316"/>
              <a:ext cx="232" cy="232"/>
            </a:xfrm>
            <a:prstGeom prst="rect">
              <a:avLst/>
            </a:prstGeom>
            <a:solidFill>
              <a:schemeClr val="bg2"/>
            </a:solidFill>
            <a:ln w="12700">
              <a:solidFill>
                <a:schemeClr val="tx1"/>
              </a:solidFill>
              <a:miter lim="800000"/>
              <a:headEnd/>
              <a:tailEnd/>
            </a:ln>
          </p:spPr>
          <p:txBody>
            <a:bodyPr wrap="none" anchor="ctr"/>
            <a:lstStyle/>
            <a:p>
              <a:endParaRPr lang="en-US"/>
            </a:p>
          </p:txBody>
        </p:sp>
        <p:sp>
          <p:nvSpPr>
            <p:cNvPr id="47175" name="Line 72"/>
            <p:cNvSpPr>
              <a:spLocks noChangeShapeType="1"/>
            </p:cNvSpPr>
            <p:nvPr/>
          </p:nvSpPr>
          <p:spPr bwMode="auto">
            <a:xfrm>
              <a:off x="3842" y="3124"/>
              <a:ext cx="0"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76" name="Rectangle 73"/>
            <p:cNvSpPr>
              <a:spLocks noChangeArrowheads="1"/>
            </p:cNvSpPr>
            <p:nvPr/>
          </p:nvSpPr>
          <p:spPr bwMode="auto">
            <a:xfrm>
              <a:off x="3729" y="3303"/>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algn="ctr" defTabSz="879475">
                <a:spcBef>
                  <a:spcPct val="20000"/>
                </a:spcBef>
              </a:pPr>
              <a:r>
                <a:rPr lang="en-US"/>
                <a:t>N</a:t>
              </a:r>
            </a:p>
          </p:txBody>
        </p:sp>
      </p:grpSp>
      <p:sp>
        <p:nvSpPr>
          <p:cNvPr id="47149" name="Rectangle 75"/>
          <p:cNvSpPr>
            <a:spLocks noChangeArrowheads="1"/>
          </p:cNvSpPr>
          <p:nvPr/>
        </p:nvSpPr>
        <p:spPr bwMode="auto">
          <a:xfrm>
            <a:off x="5460023" y="5264150"/>
            <a:ext cx="339969" cy="3683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47150" name="Line 76"/>
          <p:cNvSpPr>
            <a:spLocks noChangeShapeType="1"/>
          </p:cNvSpPr>
          <p:nvPr/>
        </p:nvSpPr>
        <p:spPr bwMode="auto">
          <a:xfrm>
            <a:off x="5630008" y="49593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51" name="Rectangle 77"/>
          <p:cNvSpPr>
            <a:spLocks noChangeArrowheads="1"/>
          </p:cNvSpPr>
          <p:nvPr/>
        </p:nvSpPr>
        <p:spPr bwMode="auto">
          <a:xfrm>
            <a:off x="5464829" y="5243514"/>
            <a:ext cx="33182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algn="ctr" defTabSz="879475">
              <a:spcBef>
                <a:spcPct val="20000"/>
              </a:spcBef>
            </a:pPr>
            <a:r>
              <a:rPr lang="en-US"/>
              <a:t>N</a:t>
            </a:r>
          </a:p>
        </p:txBody>
      </p:sp>
      <p:sp>
        <p:nvSpPr>
          <p:cNvPr id="47152" name="Rectangle 78"/>
          <p:cNvSpPr>
            <a:spLocks noChangeArrowheads="1"/>
          </p:cNvSpPr>
          <p:nvPr/>
        </p:nvSpPr>
        <p:spPr bwMode="auto">
          <a:xfrm>
            <a:off x="7499839" y="4044950"/>
            <a:ext cx="339969" cy="3683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47153" name="Rectangle 79"/>
          <p:cNvSpPr>
            <a:spLocks noChangeArrowheads="1"/>
          </p:cNvSpPr>
          <p:nvPr/>
        </p:nvSpPr>
        <p:spPr bwMode="auto">
          <a:xfrm>
            <a:off x="7481332" y="4024314"/>
            <a:ext cx="37991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algn="ctr" defTabSz="879475">
              <a:spcBef>
                <a:spcPct val="20000"/>
              </a:spcBef>
            </a:pPr>
            <a:r>
              <a:rPr lang="en-US"/>
              <a:t>M</a:t>
            </a:r>
          </a:p>
        </p:txBody>
      </p:sp>
      <p:sp>
        <p:nvSpPr>
          <p:cNvPr id="47154" name="Line 80"/>
          <p:cNvSpPr>
            <a:spLocks noChangeShapeType="1"/>
          </p:cNvSpPr>
          <p:nvPr/>
        </p:nvSpPr>
        <p:spPr bwMode="auto">
          <a:xfrm>
            <a:off x="7669823" y="37401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55" name="Rectangle 81"/>
          <p:cNvSpPr>
            <a:spLocks noChangeArrowheads="1"/>
          </p:cNvSpPr>
          <p:nvPr/>
        </p:nvSpPr>
        <p:spPr bwMode="auto">
          <a:xfrm>
            <a:off x="5037992" y="4044950"/>
            <a:ext cx="339969" cy="3683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47156" name="Rectangle 82"/>
          <p:cNvSpPr>
            <a:spLocks noChangeArrowheads="1"/>
          </p:cNvSpPr>
          <p:nvPr/>
        </p:nvSpPr>
        <p:spPr bwMode="auto">
          <a:xfrm>
            <a:off x="5019486" y="4024314"/>
            <a:ext cx="37991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algn="ctr" defTabSz="879475">
              <a:spcBef>
                <a:spcPct val="20000"/>
              </a:spcBef>
            </a:pPr>
            <a:r>
              <a:rPr lang="en-US"/>
              <a:t>M</a:t>
            </a:r>
          </a:p>
        </p:txBody>
      </p:sp>
      <p:sp>
        <p:nvSpPr>
          <p:cNvPr id="47157" name="Line 83"/>
          <p:cNvSpPr>
            <a:spLocks noChangeShapeType="1"/>
          </p:cNvSpPr>
          <p:nvPr/>
        </p:nvSpPr>
        <p:spPr bwMode="auto">
          <a:xfrm>
            <a:off x="5207977" y="37401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58" name="Oval 84"/>
          <p:cNvSpPr>
            <a:spLocks noChangeArrowheads="1"/>
          </p:cNvSpPr>
          <p:nvPr/>
        </p:nvSpPr>
        <p:spPr bwMode="auto">
          <a:xfrm>
            <a:off x="6336323" y="4044950"/>
            <a:ext cx="269631" cy="215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59" name="Oval 85"/>
          <p:cNvSpPr>
            <a:spLocks noChangeArrowheads="1"/>
          </p:cNvSpPr>
          <p:nvPr/>
        </p:nvSpPr>
        <p:spPr bwMode="auto">
          <a:xfrm>
            <a:off x="6290896" y="4006850"/>
            <a:ext cx="361950" cy="292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60" name="Oval 86"/>
          <p:cNvSpPr>
            <a:spLocks noChangeArrowheads="1"/>
          </p:cNvSpPr>
          <p:nvPr/>
        </p:nvSpPr>
        <p:spPr bwMode="auto">
          <a:xfrm>
            <a:off x="6245469" y="3968750"/>
            <a:ext cx="452804" cy="3683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61" name="Rectangle 87"/>
          <p:cNvSpPr>
            <a:spLocks noChangeArrowheads="1"/>
          </p:cNvSpPr>
          <p:nvPr/>
        </p:nvSpPr>
        <p:spPr bwMode="auto">
          <a:xfrm>
            <a:off x="6301154" y="4502150"/>
            <a:ext cx="339969" cy="3683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47162" name="Rectangle 88"/>
          <p:cNvSpPr>
            <a:spLocks noChangeArrowheads="1"/>
          </p:cNvSpPr>
          <p:nvPr/>
        </p:nvSpPr>
        <p:spPr bwMode="auto">
          <a:xfrm>
            <a:off x="6305960" y="4481514"/>
            <a:ext cx="33182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algn="ctr" defTabSz="879475">
              <a:spcBef>
                <a:spcPct val="20000"/>
              </a:spcBef>
            </a:pPr>
            <a:r>
              <a:rPr lang="en-US"/>
              <a:t>N</a:t>
            </a:r>
          </a:p>
        </p:txBody>
      </p:sp>
      <p:sp>
        <p:nvSpPr>
          <p:cNvPr id="47163" name="AutoShape 89"/>
          <p:cNvSpPr>
            <a:spLocks noChangeArrowheads="1"/>
          </p:cNvSpPr>
          <p:nvPr/>
        </p:nvSpPr>
        <p:spPr bwMode="auto">
          <a:xfrm>
            <a:off x="6013938" y="4114800"/>
            <a:ext cx="914400" cy="304800"/>
          </a:xfrm>
          <a:prstGeom prst="triangle">
            <a:avLst>
              <a:gd name="adj" fmla="val 49995"/>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47164" name="AutoShape 90"/>
          <p:cNvSpPr>
            <a:spLocks noChangeArrowheads="1"/>
          </p:cNvSpPr>
          <p:nvPr/>
        </p:nvSpPr>
        <p:spPr bwMode="auto">
          <a:xfrm rot="10800000" flipH="1">
            <a:off x="6013938" y="3810000"/>
            <a:ext cx="914400" cy="304800"/>
          </a:xfrm>
          <a:prstGeom prst="triangle">
            <a:avLst>
              <a:gd name="adj" fmla="val 49995"/>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47165" name="Line 91"/>
          <p:cNvSpPr>
            <a:spLocks noChangeShapeType="1"/>
          </p:cNvSpPr>
          <p:nvPr/>
        </p:nvSpPr>
        <p:spPr bwMode="auto">
          <a:xfrm>
            <a:off x="6471138" y="41973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66" name="Oval 92"/>
          <p:cNvSpPr>
            <a:spLocks noChangeArrowheads="1"/>
          </p:cNvSpPr>
          <p:nvPr/>
        </p:nvSpPr>
        <p:spPr bwMode="auto">
          <a:xfrm>
            <a:off x="2116015" y="3968750"/>
            <a:ext cx="269631" cy="215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67" name="Oval 93"/>
          <p:cNvSpPr>
            <a:spLocks noChangeArrowheads="1"/>
          </p:cNvSpPr>
          <p:nvPr/>
        </p:nvSpPr>
        <p:spPr bwMode="auto">
          <a:xfrm>
            <a:off x="2070589" y="3930650"/>
            <a:ext cx="361950" cy="292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68" name="Oval 94"/>
          <p:cNvSpPr>
            <a:spLocks noChangeArrowheads="1"/>
          </p:cNvSpPr>
          <p:nvPr/>
        </p:nvSpPr>
        <p:spPr bwMode="auto">
          <a:xfrm>
            <a:off x="2025162" y="3892550"/>
            <a:ext cx="452804" cy="3683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69" name="Rectangle 95"/>
          <p:cNvSpPr>
            <a:spLocks noChangeArrowheads="1"/>
          </p:cNvSpPr>
          <p:nvPr/>
        </p:nvSpPr>
        <p:spPr bwMode="auto">
          <a:xfrm>
            <a:off x="2080846" y="4425950"/>
            <a:ext cx="339969" cy="3683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47170" name="Rectangle 96"/>
          <p:cNvSpPr>
            <a:spLocks noChangeArrowheads="1"/>
          </p:cNvSpPr>
          <p:nvPr/>
        </p:nvSpPr>
        <p:spPr bwMode="auto">
          <a:xfrm>
            <a:off x="2085652" y="4405314"/>
            <a:ext cx="33182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algn="ctr" defTabSz="879475">
              <a:spcBef>
                <a:spcPct val="20000"/>
              </a:spcBef>
            </a:pPr>
            <a:r>
              <a:rPr lang="en-US"/>
              <a:t>N</a:t>
            </a:r>
          </a:p>
        </p:txBody>
      </p:sp>
      <p:sp>
        <p:nvSpPr>
          <p:cNvPr id="47171" name="AutoShape 97"/>
          <p:cNvSpPr>
            <a:spLocks noChangeArrowheads="1"/>
          </p:cNvSpPr>
          <p:nvPr/>
        </p:nvSpPr>
        <p:spPr bwMode="auto">
          <a:xfrm>
            <a:off x="1793631" y="4038600"/>
            <a:ext cx="914400" cy="304800"/>
          </a:xfrm>
          <a:prstGeom prst="triangle">
            <a:avLst>
              <a:gd name="adj" fmla="val 49995"/>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47172" name="AutoShape 98"/>
          <p:cNvSpPr>
            <a:spLocks noChangeArrowheads="1"/>
          </p:cNvSpPr>
          <p:nvPr/>
        </p:nvSpPr>
        <p:spPr bwMode="auto">
          <a:xfrm rot="10800000" flipH="1">
            <a:off x="1793631" y="3733800"/>
            <a:ext cx="914400" cy="304800"/>
          </a:xfrm>
          <a:prstGeom prst="triangle">
            <a:avLst>
              <a:gd name="adj" fmla="val 49995"/>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47173" name="Line 99"/>
          <p:cNvSpPr>
            <a:spLocks noChangeShapeType="1"/>
          </p:cNvSpPr>
          <p:nvPr/>
        </p:nvSpPr>
        <p:spPr bwMode="auto">
          <a:xfrm>
            <a:off x="2250831" y="41211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648188709"/>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noFill/>
        </p:spPr>
        <p:txBody>
          <a:bodyPr>
            <a:normAutofit fontScale="90000"/>
          </a:bodyPr>
          <a:lstStyle/>
          <a:p>
            <a:r>
              <a:rPr lang="en-US" dirty="0" smtClean="0"/>
              <a:t>3.2 Qualities of Service</a:t>
            </a:r>
          </a:p>
        </p:txBody>
      </p:sp>
      <p:sp>
        <p:nvSpPr>
          <p:cNvPr id="48131" name="Rectangle 3"/>
          <p:cNvSpPr>
            <a:spLocks noGrp="1" noChangeArrowheads="1"/>
          </p:cNvSpPr>
          <p:nvPr>
            <p:ph type="body" idx="1"/>
          </p:nvPr>
        </p:nvSpPr>
        <p:spPr>
          <a:xfrm>
            <a:off x="523143" y="1981200"/>
            <a:ext cx="7948246" cy="2057400"/>
          </a:xfrm>
          <a:noFill/>
        </p:spPr>
        <p:txBody>
          <a:bodyPr/>
          <a:lstStyle/>
          <a:p>
            <a:r>
              <a:rPr lang="en-US" smtClean="0"/>
              <a:t>Ideal: Immediate and reliable.</a:t>
            </a:r>
          </a:p>
        </p:txBody>
      </p:sp>
      <p:sp>
        <p:nvSpPr>
          <p:cNvPr id="48132" name="Line 4"/>
          <p:cNvSpPr>
            <a:spLocks noChangeShapeType="1"/>
          </p:cNvSpPr>
          <p:nvPr/>
        </p:nvSpPr>
        <p:spPr bwMode="auto">
          <a:xfrm>
            <a:off x="920262" y="2590800"/>
            <a:ext cx="582636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33" name="Line 5"/>
          <p:cNvSpPr>
            <a:spLocks noChangeShapeType="1"/>
          </p:cNvSpPr>
          <p:nvPr/>
        </p:nvSpPr>
        <p:spPr bwMode="auto">
          <a:xfrm>
            <a:off x="920261" y="3124200"/>
            <a:ext cx="58967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34" name="Line 6"/>
          <p:cNvSpPr>
            <a:spLocks noChangeShapeType="1"/>
          </p:cNvSpPr>
          <p:nvPr/>
        </p:nvSpPr>
        <p:spPr bwMode="auto">
          <a:xfrm>
            <a:off x="920261" y="3657600"/>
            <a:ext cx="58967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35" name="Oval 7"/>
          <p:cNvSpPr>
            <a:spLocks noChangeArrowheads="1"/>
          </p:cNvSpPr>
          <p:nvPr/>
        </p:nvSpPr>
        <p:spPr bwMode="auto">
          <a:xfrm>
            <a:off x="1236785" y="2520950"/>
            <a:ext cx="128954" cy="139700"/>
          </a:xfrm>
          <a:prstGeom prst="ellipse">
            <a:avLst/>
          </a:prstGeom>
          <a:solidFill>
            <a:schemeClr val="bg1"/>
          </a:solidFill>
          <a:ln w="12700">
            <a:solidFill>
              <a:schemeClr val="tx1"/>
            </a:solidFill>
            <a:round/>
            <a:headEnd/>
            <a:tailEnd/>
          </a:ln>
        </p:spPr>
        <p:txBody>
          <a:bodyPr wrap="none" anchor="ctr"/>
          <a:lstStyle/>
          <a:p>
            <a:endParaRPr lang="en-US"/>
          </a:p>
        </p:txBody>
      </p:sp>
      <p:sp>
        <p:nvSpPr>
          <p:cNvPr id="48136" name="Oval 8"/>
          <p:cNvSpPr>
            <a:spLocks noChangeArrowheads="1"/>
          </p:cNvSpPr>
          <p:nvPr/>
        </p:nvSpPr>
        <p:spPr bwMode="auto">
          <a:xfrm>
            <a:off x="1236785" y="3587750"/>
            <a:ext cx="128954" cy="139700"/>
          </a:xfrm>
          <a:prstGeom prst="ellipse">
            <a:avLst/>
          </a:prstGeom>
          <a:solidFill>
            <a:schemeClr val="bg1"/>
          </a:solidFill>
          <a:ln w="12700">
            <a:solidFill>
              <a:schemeClr val="tx1"/>
            </a:solidFill>
            <a:round/>
            <a:headEnd/>
            <a:tailEnd/>
          </a:ln>
        </p:spPr>
        <p:txBody>
          <a:bodyPr wrap="none" anchor="ctr"/>
          <a:lstStyle/>
          <a:p>
            <a:endParaRPr lang="en-US"/>
          </a:p>
        </p:txBody>
      </p:sp>
      <p:sp>
        <p:nvSpPr>
          <p:cNvPr id="48137" name="Oval 9"/>
          <p:cNvSpPr>
            <a:spLocks noChangeArrowheads="1"/>
          </p:cNvSpPr>
          <p:nvPr/>
        </p:nvSpPr>
        <p:spPr bwMode="auto">
          <a:xfrm>
            <a:off x="1236785" y="3054350"/>
            <a:ext cx="128954"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8138" name="Line 10"/>
          <p:cNvSpPr>
            <a:spLocks noChangeShapeType="1"/>
          </p:cNvSpPr>
          <p:nvPr/>
        </p:nvSpPr>
        <p:spPr bwMode="auto">
          <a:xfrm flipV="1">
            <a:off x="1301262" y="2660650"/>
            <a:ext cx="0" cy="3937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39" name="Line 11"/>
          <p:cNvSpPr>
            <a:spLocks noChangeShapeType="1"/>
          </p:cNvSpPr>
          <p:nvPr/>
        </p:nvSpPr>
        <p:spPr bwMode="auto">
          <a:xfrm>
            <a:off x="1301262" y="3206750"/>
            <a:ext cx="0" cy="368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40" name="Rectangle 12"/>
          <p:cNvSpPr>
            <a:spLocks noChangeArrowheads="1"/>
          </p:cNvSpPr>
          <p:nvPr/>
        </p:nvSpPr>
        <p:spPr bwMode="auto">
          <a:xfrm>
            <a:off x="338505" y="2881314"/>
            <a:ext cx="28854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t>S</a:t>
            </a:r>
          </a:p>
        </p:txBody>
      </p:sp>
      <p:sp>
        <p:nvSpPr>
          <p:cNvPr id="48141" name="Rectangle 13"/>
          <p:cNvSpPr>
            <a:spLocks noChangeArrowheads="1"/>
          </p:cNvSpPr>
          <p:nvPr/>
        </p:nvSpPr>
        <p:spPr bwMode="auto">
          <a:xfrm>
            <a:off x="338505" y="2347914"/>
            <a:ext cx="42479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t>R1</a:t>
            </a:r>
          </a:p>
        </p:txBody>
      </p:sp>
      <p:sp>
        <p:nvSpPr>
          <p:cNvPr id="48142" name="Rectangle 14"/>
          <p:cNvSpPr>
            <a:spLocks noChangeArrowheads="1"/>
          </p:cNvSpPr>
          <p:nvPr/>
        </p:nvSpPr>
        <p:spPr bwMode="auto">
          <a:xfrm>
            <a:off x="338505" y="3490914"/>
            <a:ext cx="42479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t>R2</a:t>
            </a:r>
          </a:p>
        </p:txBody>
      </p:sp>
      <p:sp>
        <p:nvSpPr>
          <p:cNvPr id="48143" name="Line 15"/>
          <p:cNvSpPr>
            <a:spLocks noChangeShapeType="1"/>
          </p:cNvSpPr>
          <p:nvPr/>
        </p:nvSpPr>
        <p:spPr bwMode="auto">
          <a:xfrm>
            <a:off x="7039708" y="3733800"/>
            <a:ext cx="1184031"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44" name="Rectangle 16"/>
          <p:cNvSpPr>
            <a:spLocks noChangeArrowheads="1"/>
          </p:cNvSpPr>
          <p:nvPr/>
        </p:nvSpPr>
        <p:spPr bwMode="auto">
          <a:xfrm>
            <a:off x="7090997" y="3262314"/>
            <a:ext cx="64761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t>Time</a:t>
            </a:r>
          </a:p>
        </p:txBody>
      </p:sp>
      <p:sp>
        <p:nvSpPr>
          <p:cNvPr id="48145" name="Line 17"/>
          <p:cNvSpPr>
            <a:spLocks noChangeShapeType="1"/>
          </p:cNvSpPr>
          <p:nvPr/>
        </p:nvSpPr>
        <p:spPr bwMode="auto">
          <a:xfrm>
            <a:off x="920262" y="4876800"/>
            <a:ext cx="582636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6" name="Line 18"/>
          <p:cNvSpPr>
            <a:spLocks noChangeShapeType="1"/>
          </p:cNvSpPr>
          <p:nvPr/>
        </p:nvSpPr>
        <p:spPr bwMode="auto">
          <a:xfrm>
            <a:off x="920261" y="5410200"/>
            <a:ext cx="58967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7" name="Line 19"/>
          <p:cNvSpPr>
            <a:spLocks noChangeShapeType="1"/>
          </p:cNvSpPr>
          <p:nvPr/>
        </p:nvSpPr>
        <p:spPr bwMode="auto">
          <a:xfrm>
            <a:off x="920261" y="5943600"/>
            <a:ext cx="58967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8" name="Oval 20"/>
          <p:cNvSpPr>
            <a:spLocks noChangeArrowheads="1"/>
          </p:cNvSpPr>
          <p:nvPr/>
        </p:nvSpPr>
        <p:spPr bwMode="auto">
          <a:xfrm>
            <a:off x="3382108" y="4806950"/>
            <a:ext cx="128954" cy="139700"/>
          </a:xfrm>
          <a:prstGeom prst="ellipse">
            <a:avLst/>
          </a:prstGeom>
          <a:solidFill>
            <a:schemeClr val="bg1"/>
          </a:solidFill>
          <a:ln w="12700">
            <a:solidFill>
              <a:schemeClr val="tx1"/>
            </a:solidFill>
            <a:round/>
            <a:headEnd/>
            <a:tailEnd/>
          </a:ln>
        </p:spPr>
        <p:txBody>
          <a:bodyPr wrap="none" anchor="ctr"/>
          <a:lstStyle/>
          <a:p>
            <a:endParaRPr lang="en-US"/>
          </a:p>
        </p:txBody>
      </p:sp>
      <p:sp>
        <p:nvSpPr>
          <p:cNvPr id="48149" name="Oval 21"/>
          <p:cNvSpPr>
            <a:spLocks noChangeArrowheads="1"/>
          </p:cNvSpPr>
          <p:nvPr/>
        </p:nvSpPr>
        <p:spPr bwMode="auto">
          <a:xfrm>
            <a:off x="3382108" y="5873750"/>
            <a:ext cx="128954" cy="139700"/>
          </a:xfrm>
          <a:prstGeom prst="ellipse">
            <a:avLst/>
          </a:prstGeom>
          <a:solidFill>
            <a:schemeClr val="bg1"/>
          </a:solidFill>
          <a:ln w="12700">
            <a:solidFill>
              <a:schemeClr val="tx1"/>
            </a:solidFill>
            <a:round/>
            <a:headEnd/>
            <a:tailEnd/>
          </a:ln>
        </p:spPr>
        <p:txBody>
          <a:bodyPr wrap="none" anchor="ctr"/>
          <a:lstStyle/>
          <a:p>
            <a:endParaRPr lang="en-US"/>
          </a:p>
        </p:txBody>
      </p:sp>
      <p:sp>
        <p:nvSpPr>
          <p:cNvPr id="48150" name="Oval 22"/>
          <p:cNvSpPr>
            <a:spLocks noChangeArrowheads="1"/>
          </p:cNvSpPr>
          <p:nvPr/>
        </p:nvSpPr>
        <p:spPr bwMode="auto">
          <a:xfrm>
            <a:off x="1201615" y="5340350"/>
            <a:ext cx="128954"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8151" name="Line 23"/>
          <p:cNvSpPr>
            <a:spLocks noChangeShapeType="1"/>
          </p:cNvSpPr>
          <p:nvPr/>
        </p:nvSpPr>
        <p:spPr bwMode="auto">
          <a:xfrm flipV="1">
            <a:off x="1271954" y="4946650"/>
            <a:ext cx="2098431" cy="3937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52" name="Line 24"/>
          <p:cNvSpPr>
            <a:spLocks noChangeShapeType="1"/>
          </p:cNvSpPr>
          <p:nvPr/>
        </p:nvSpPr>
        <p:spPr bwMode="auto">
          <a:xfrm>
            <a:off x="1271954" y="5492750"/>
            <a:ext cx="2098431" cy="368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53" name="Rectangle 25"/>
          <p:cNvSpPr>
            <a:spLocks noChangeArrowheads="1"/>
          </p:cNvSpPr>
          <p:nvPr/>
        </p:nvSpPr>
        <p:spPr bwMode="auto">
          <a:xfrm>
            <a:off x="338505" y="5167314"/>
            <a:ext cx="28854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t>S</a:t>
            </a:r>
          </a:p>
        </p:txBody>
      </p:sp>
      <p:sp>
        <p:nvSpPr>
          <p:cNvPr id="48154" name="Rectangle 26"/>
          <p:cNvSpPr>
            <a:spLocks noChangeArrowheads="1"/>
          </p:cNvSpPr>
          <p:nvPr/>
        </p:nvSpPr>
        <p:spPr bwMode="auto">
          <a:xfrm>
            <a:off x="338505" y="4633914"/>
            <a:ext cx="42479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t>R1</a:t>
            </a:r>
          </a:p>
        </p:txBody>
      </p:sp>
      <p:sp>
        <p:nvSpPr>
          <p:cNvPr id="48155" name="Line 27"/>
          <p:cNvSpPr>
            <a:spLocks noChangeShapeType="1"/>
          </p:cNvSpPr>
          <p:nvPr/>
        </p:nvSpPr>
        <p:spPr bwMode="auto">
          <a:xfrm>
            <a:off x="7039708" y="6019800"/>
            <a:ext cx="1184031"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56" name="Rectangle 28"/>
          <p:cNvSpPr>
            <a:spLocks noChangeArrowheads="1"/>
          </p:cNvSpPr>
          <p:nvPr/>
        </p:nvSpPr>
        <p:spPr bwMode="auto">
          <a:xfrm>
            <a:off x="7090997" y="5548314"/>
            <a:ext cx="64761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t>Time</a:t>
            </a:r>
          </a:p>
        </p:txBody>
      </p:sp>
      <p:sp>
        <p:nvSpPr>
          <p:cNvPr id="48157" name="Rectangle 29"/>
          <p:cNvSpPr>
            <a:spLocks noChangeArrowheads="1"/>
          </p:cNvSpPr>
          <p:nvPr/>
        </p:nvSpPr>
        <p:spPr bwMode="auto">
          <a:xfrm>
            <a:off x="663820" y="4191000"/>
            <a:ext cx="7948246"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8900" tIns="44450" rIns="88900" bIns="44450"/>
          <a:lstStyle/>
          <a:p>
            <a:pPr marL="330200" indent="-330200" defTabSz="879475">
              <a:spcBef>
                <a:spcPct val="20000"/>
              </a:spcBef>
              <a:buClr>
                <a:schemeClr val="tx1"/>
              </a:buClr>
              <a:buSzPct val="75000"/>
              <a:buFont typeface="Monotype Sorts" charset="2"/>
              <a:buChar char="l"/>
            </a:pPr>
            <a:r>
              <a:rPr lang="en-US" sz="3100"/>
              <a:t>Optimal: Simultaneous and reliable.</a:t>
            </a:r>
          </a:p>
        </p:txBody>
      </p:sp>
      <p:sp>
        <p:nvSpPr>
          <p:cNvPr id="48158" name="Rectangle 30"/>
          <p:cNvSpPr>
            <a:spLocks noChangeArrowheads="1"/>
          </p:cNvSpPr>
          <p:nvPr/>
        </p:nvSpPr>
        <p:spPr bwMode="auto">
          <a:xfrm>
            <a:off x="338505" y="5700714"/>
            <a:ext cx="42479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t>R2</a:t>
            </a:r>
          </a:p>
        </p:txBody>
      </p:sp>
    </p:spTree>
    <p:extLst>
      <p:ext uri="{BB962C8B-B14F-4D97-AF65-F5344CB8AC3E}">
        <p14:creationId xmlns:p14="http://schemas.microsoft.com/office/powerpoint/2010/main" val="318977343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a:normAutofit fontScale="90000"/>
          </a:bodyPr>
          <a:lstStyle/>
          <a:p>
            <a:r>
              <a:rPr lang="en-US" smtClean="0"/>
              <a:t>3.2 Qualities of Service</a:t>
            </a:r>
          </a:p>
        </p:txBody>
      </p:sp>
      <p:sp>
        <p:nvSpPr>
          <p:cNvPr id="49155" name="Rectangle 3"/>
          <p:cNvSpPr>
            <a:spLocks noGrp="1" noChangeArrowheads="1"/>
          </p:cNvSpPr>
          <p:nvPr>
            <p:ph type="body" idx="1"/>
          </p:nvPr>
        </p:nvSpPr>
        <p:spPr>
          <a:xfrm>
            <a:off x="523143" y="1828800"/>
            <a:ext cx="7948246" cy="914400"/>
          </a:xfrm>
          <a:noFill/>
        </p:spPr>
        <p:txBody>
          <a:bodyPr/>
          <a:lstStyle/>
          <a:p>
            <a:r>
              <a:rPr lang="en-US" dirty="0" smtClean="0"/>
              <a:t>In reality: not simultaneous ...</a:t>
            </a:r>
          </a:p>
        </p:txBody>
      </p:sp>
      <p:sp>
        <p:nvSpPr>
          <p:cNvPr id="49156" name="Rectangle 4"/>
          <p:cNvSpPr>
            <a:spLocks noChangeArrowheads="1"/>
          </p:cNvSpPr>
          <p:nvPr/>
        </p:nvSpPr>
        <p:spPr bwMode="auto">
          <a:xfrm>
            <a:off x="663820" y="4114800"/>
            <a:ext cx="7948246"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8900" tIns="44450" rIns="88900" bIns="44450"/>
          <a:lstStyle/>
          <a:p>
            <a:pPr marL="330200" indent="-330200" defTabSz="879475">
              <a:spcBef>
                <a:spcPct val="20000"/>
              </a:spcBef>
            </a:pPr>
            <a:r>
              <a:rPr lang="en-US" sz="3100"/>
              <a:t>	... and not reliable </a:t>
            </a:r>
          </a:p>
        </p:txBody>
      </p:sp>
      <p:sp>
        <p:nvSpPr>
          <p:cNvPr id="49157" name="Line 5"/>
          <p:cNvSpPr>
            <a:spLocks noChangeShapeType="1"/>
          </p:cNvSpPr>
          <p:nvPr/>
        </p:nvSpPr>
        <p:spPr bwMode="auto">
          <a:xfrm>
            <a:off x="1201616" y="4800600"/>
            <a:ext cx="582636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58" name="Line 6"/>
          <p:cNvSpPr>
            <a:spLocks noChangeShapeType="1"/>
          </p:cNvSpPr>
          <p:nvPr/>
        </p:nvSpPr>
        <p:spPr bwMode="auto">
          <a:xfrm>
            <a:off x="1201615" y="5334000"/>
            <a:ext cx="58967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59" name="Line 7"/>
          <p:cNvSpPr>
            <a:spLocks noChangeShapeType="1"/>
          </p:cNvSpPr>
          <p:nvPr/>
        </p:nvSpPr>
        <p:spPr bwMode="auto">
          <a:xfrm>
            <a:off x="1201615" y="5867400"/>
            <a:ext cx="58967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60" name="Oval 8"/>
          <p:cNvSpPr>
            <a:spLocks noChangeArrowheads="1"/>
          </p:cNvSpPr>
          <p:nvPr/>
        </p:nvSpPr>
        <p:spPr bwMode="auto">
          <a:xfrm>
            <a:off x="3663461" y="4730750"/>
            <a:ext cx="128954" cy="139700"/>
          </a:xfrm>
          <a:prstGeom prst="ellipse">
            <a:avLst/>
          </a:prstGeom>
          <a:solidFill>
            <a:schemeClr val="bg1"/>
          </a:solidFill>
          <a:ln w="12700">
            <a:solidFill>
              <a:schemeClr val="tx1"/>
            </a:solidFill>
            <a:round/>
            <a:headEnd/>
            <a:tailEnd/>
          </a:ln>
        </p:spPr>
        <p:txBody>
          <a:bodyPr wrap="none" anchor="ctr"/>
          <a:lstStyle/>
          <a:p>
            <a:endParaRPr lang="en-US"/>
          </a:p>
        </p:txBody>
      </p:sp>
      <p:sp>
        <p:nvSpPr>
          <p:cNvPr id="49161" name="Oval 9"/>
          <p:cNvSpPr>
            <a:spLocks noChangeArrowheads="1"/>
          </p:cNvSpPr>
          <p:nvPr/>
        </p:nvSpPr>
        <p:spPr bwMode="auto">
          <a:xfrm>
            <a:off x="3663461" y="5797550"/>
            <a:ext cx="128954" cy="139700"/>
          </a:xfrm>
          <a:prstGeom prst="ellipse">
            <a:avLst/>
          </a:prstGeom>
          <a:solidFill>
            <a:schemeClr val="bg1"/>
          </a:solidFill>
          <a:ln w="12700">
            <a:solidFill>
              <a:schemeClr val="tx1"/>
            </a:solidFill>
            <a:round/>
            <a:headEnd/>
            <a:tailEnd/>
          </a:ln>
        </p:spPr>
        <p:txBody>
          <a:bodyPr wrap="none" anchor="ctr"/>
          <a:lstStyle/>
          <a:p>
            <a:endParaRPr lang="en-US"/>
          </a:p>
        </p:txBody>
      </p:sp>
      <p:sp>
        <p:nvSpPr>
          <p:cNvPr id="49162" name="Oval 10"/>
          <p:cNvSpPr>
            <a:spLocks noChangeArrowheads="1"/>
          </p:cNvSpPr>
          <p:nvPr/>
        </p:nvSpPr>
        <p:spPr bwMode="auto">
          <a:xfrm>
            <a:off x="1482969" y="5264150"/>
            <a:ext cx="128954"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9163" name="Line 11"/>
          <p:cNvSpPr>
            <a:spLocks noChangeShapeType="1"/>
          </p:cNvSpPr>
          <p:nvPr/>
        </p:nvSpPr>
        <p:spPr bwMode="auto">
          <a:xfrm flipV="1">
            <a:off x="1553308" y="4870450"/>
            <a:ext cx="2098431" cy="3937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164" name="Line 12"/>
          <p:cNvSpPr>
            <a:spLocks noChangeShapeType="1"/>
          </p:cNvSpPr>
          <p:nvPr/>
        </p:nvSpPr>
        <p:spPr bwMode="auto">
          <a:xfrm>
            <a:off x="1553308" y="5416550"/>
            <a:ext cx="1395046" cy="2159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165" name="Line 13"/>
          <p:cNvSpPr>
            <a:spLocks noChangeShapeType="1"/>
          </p:cNvSpPr>
          <p:nvPr/>
        </p:nvSpPr>
        <p:spPr bwMode="auto">
          <a:xfrm>
            <a:off x="7321061" y="5943600"/>
            <a:ext cx="1184031"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166" name="Rectangle 14"/>
          <p:cNvSpPr>
            <a:spLocks noChangeArrowheads="1"/>
          </p:cNvSpPr>
          <p:nvPr/>
        </p:nvSpPr>
        <p:spPr bwMode="auto">
          <a:xfrm>
            <a:off x="7372351" y="5472114"/>
            <a:ext cx="64761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t>Time</a:t>
            </a:r>
          </a:p>
        </p:txBody>
      </p:sp>
      <p:sp>
        <p:nvSpPr>
          <p:cNvPr id="49167" name="Line 15"/>
          <p:cNvSpPr>
            <a:spLocks noChangeShapeType="1"/>
          </p:cNvSpPr>
          <p:nvPr/>
        </p:nvSpPr>
        <p:spPr bwMode="auto">
          <a:xfrm>
            <a:off x="1131277" y="2590800"/>
            <a:ext cx="582636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68" name="Line 16"/>
          <p:cNvSpPr>
            <a:spLocks noChangeShapeType="1"/>
          </p:cNvSpPr>
          <p:nvPr/>
        </p:nvSpPr>
        <p:spPr bwMode="auto">
          <a:xfrm>
            <a:off x="1131277" y="3124200"/>
            <a:ext cx="58967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69" name="Line 17"/>
          <p:cNvSpPr>
            <a:spLocks noChangeShapeType="1"/>
          </p:cNvSpPr>
          <p:nvPr/>
        </p:nvSpPr>
        <p:spPr bwMode="auto">
          <a:xfrm>
            <a:off x="1131277" y="3657600"/>
            <a:ext cx="58967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70" name="Oval 18"/>
          <p:cNvSpPr>
            <a:spLocks noChangeArrowheads="1"/>
          </p:cNvSpPr>
          <p:nvPr/>
        </p:nvSpPr>
        <p:spPr bwMode="auto">
          <a:xfrm>
            <a:off x="4296508" y="2520950"/>
            <a:ext cx="128954" cy="139700"/>
          </a:xfrm>
          <a:prstGeom prst="ellipse">
            <a:avLst/>
          </a:prstGeom>
          <a:solidFill>
            <a:schemeClr val="bg1"/>
          </a:solidFill>
          <a:ln w="12700">
            <a:solidFill>
              <a:schemeClr val="tx1"/>
            </a:solidFill>
            <a:round/>
            <a:headEnd/>
            <a:tailEnd/>
          </a:ln>
        </p:spPr>
        <p:txBody>
          <a:bodyPr wrap="none" anchor="ctr"/>
          <a:lstStyle/>
          <a:p>
            <a:endParaRPr lang="en-US"/>
          </a:p>
        </p:txBody>
      </p:sp>
      <p:sp>
        <p:nvSpPr>
          <p:cNvPr id="49171" name="Oval 19"/>
          <p:cNvSpPr>
            <a:spLocks noChangeArrowheads="1"/>
          </p:cNvSpPr>
          <p:nvPr/>
        </p:nvSpPr>
        <p:spPr bwMode="auto">
          <a:xfrm>
            <a:off x="3593123" y="3587750"/>
            <a:ext cx="128954" cy="139700"/>
          </a:xfrm>
          <a:prstGeom prst="ellipse">
            <a:avLst/>
          </a:prstGeom>
          <a:solidFill>
            <a:schemeClr val="bg1"/>
          </a:solidFill>
          <a:ln w="12700">
            <a:solidFill>
              <a:schemeClr val="tx1"/>
            </a:solidFill>
            <a:round/>
            <a:headEnd/>
            <a:tailEnd/>
          </a:ln>
        </p:spPr>
        <p:txBody>
          <a:bodyPr wrap="none" anchor="ctr"/>
          <a:lstStyle/>
          <a:p>
            <a:endParaRPr lang="en-US"/>
          </a:p>
        </p:txBody>
      </p:sp>
      <p:sp>
        <p:nvSpPr>
          <p:cNvPr id="49172" name="Oval 20"/>
          <p:cNvSpPr>
            <a:spLocks noChangeArrowheads="1"/>
          </p:cNvSpPr>
          <p:nvPr/>
        </p:nvSpPr>
        <p:spPr bwMode="auto">
          <a:xfrm>
            <a:off x="1412631" y="3054350"/>
            <a:ext cx="128954"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9173" name="Line 21"/>
          <p:cNvSpPr>
            <a:spLocks noChangeShapeType="1"/>
          </p:cNvSpPr>
          <p:nvPr/>
        </p:nvSpPr>
        <p:spPr bwMode="auto">
          <a:xfrm flipV="1">
            <a:off x="1482969" y="2660650"/>
            <a:ext cx="2801815" cy="3937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174" name="Line 22"/>
          <p:cNvSpPr>
            <a:spLocks noChangeShapeType="1"/>
          </p:cNvSpPr>
          <p:nvPr/>
        </p:nvSpPr>
        <p:spPr bwMode="auto">
          <a:xfrm>
            <a:off x="1482969" y="3206750"/>
            <a:ext cx="2098431" cy="368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175" name="Line 23"/>
          <p:cNvSpPr>
            <a:spLocks noChangeShapeType="1"/>
          </p:cNvSpPr>
          <p:nvPr/>
        </p:nvSpPr>
        <p:spPr bwMode="auto">
          <a:xfrm>
            <a:off x="7250723" y="3733800"/>
            <a:ext cx="1184031"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176" name="Rectangle 24"/>
          <p:cNvSpPr>
            <a:spLocks noChangeArrowheads="1"/>
          </p:cNvSpPr>
          <p:nvPr/>
        </p:nvSpPr>
        <p:spPr bwMode="auto">
          <a:xfrm>
            <a:off x="7302012" y="3262314"/>
            <a:ext cx="64761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t>Time</a:t>
            </a:r>
          </a:p>
        </p:txBody>
      </p:sp>
      <p:grpSp>
        <p:nvGrpSpPr>
          <p:cNvPr id="49177" name="Group 25"/>
          <p:cNvGrpSpPr>
            <a:grpSpLocks/>
          </p:cNvGrpSpPr>
          <p:nvPr/>
        </p:nvGrpSpPr>
        <p:grpSpPr bwMode="auto">
          <a:xfrm>
            <a:off x="3018692" y="5416550"/>
            <a:ext cx="293077" cy="520700"/>
            <a:chOff x="2060" y="3412"/>
            <a:chExt cx="200" cy="328"/>
          </a:xfrm>
        </p:grpSpPr>
        <p:sp>
          <p:nvSpPr>
            <p:cNvPr id="49184" name="Line 26"/>
            <p:cNvSpPr>
              <a:spLocks noChangeShapeType="1"/>
            </p:cNvSpPr>
            <p:nvPr/>
          </p:nvSpPr>
          <p:spPr bwMode="auto">
            <a:xfrm flipH="1">
              <a:off x="2108" y="3412"/>
              <a:ext cx="152"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85" name="Line 27"/>
            <p:cNvSpPr>
              <a:spLocks noChangeShapeType="1"/>
            </p:cNvSpPr>
            <p:nvPr/>
          </p:nvSpPr>
          <p:spPr bwMode="auto">
            <a:xfrm>
              <a:off x="2116" y="3504"/>
              <a:ext cx="1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86" name="Line 28"/>
            <p:cNvSpPr>
              <a:spLocks noChangeShapeType="1"/>
            </p:cNvSpPr>
            <p:nvPr/>
          </p:nvSpPr>
          <p:spPr bwMode="auto">
            <a:xfrm flipH="1">
              <a:off x="2060" y="3508"/>
              <a:ext cx="200" cy="23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9178" name="Rectangle 29"/>
          <p:cNvSpPr>
            <a:spLocks noChangeArrowheads="1"/>
          </p:cNvSpPr>
          <p:nvPr/>
        </p:nvSpPr>
        <p:spPr bwMode="auto">
          <a:xfrm>
            <a:off x="479182" y="2957514"/>
            <a:ext cx="28854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t>S</a:t>
            </a:r>
          </a:p>
        </p:txBody>
      </p:sp>
      <p:sp>
        <p:nvSpPr>
          <p:cNvPr id="49179" name="Rectangle 30"/>
          <p:cNvSpPr>
            <a:spLocks noChangeArrowheads="1"/>
          </p:cNvSpPr>
          <p:nvPr/>
        </p:nvSpPr>
        <p:spPr bwMode="auto">
          <a:xfrm>
            <a:off x="479181" y="2424114"/>
            <a:ext cx="42479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t>R1</a:t>
            </a:r>
          </a:p>
        </p:txBody>
      </p:sp>
      <p:sp>
        <p:nvSpPr>
          <p:cNvPr id="49180" name="Rectangle 31"/>
          <p:cNvSpPr>
            <a:spLocks noChangeArrowheads="1"/>
          </p:cNvSpPr>
          <p:nvPr/>
        </p:nvSpPr>
        <p:spPr bwMode="auto">
          <a:xfrm>
            <a:off x="479181" y="3567113"/>
            <a:ext cx="42479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t>R2</a:t>
            </a:r>
          </a:p>
        </p:txBody>
      </p:sp>
      <p:sp>
        <p:nvSpPr>
          <p:cNvPr id="49181" name="Rectangle 32"/>
          <p:cNvSpPr>
            <a:spLocks noChangeArrowheads="1"/>
          </p:cNvSpPr>
          <p:nvPr/>
        </p:nvSpPr>
        <p:spPr bwMode="auto">
          <a:xfrm>
            <a:off x="549520" y="5091114"/>
            <a:ext cx="28854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t>S</a:t>
            </a:r>
          </a:p>
        </p:txBody>
      </p:sp>
      <p:sp>
        <p:nvSpPr>
          <p:cNvPr id="49182" name="Rectangle 33"/>
          <p:cNvSpPr>
            <a:spLocks noChangeArrowheads="1"/>
          </p:cNvSpPr>
          <p:nvPr/>
        </p:nvSpPr>
        <p:spPr bwMode="auto">
          <a:xfrm>
            <a:off x="549520" y="4557714"/>
            <a:ext cx="42479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t>R1</a:t>
            </a:r>
          </a:p>
        </p:txBody>
      </p:sp>
      <p:sp>
        <p:nvSpPr>
          <p:cNvPr id="49183" name="Rectangle 34"/>
          <p:cNvSpPr>
            <a:spLocks noChangeArrowheads="1"/>
          </p:cNvSpPr>
          <p:nvPr/>
        </p:nvSpPr>
        <p:spPr bwMode="auto">
          <a:xfrm>
            <a:off x="549520" y="5700714"/>
            <a:ext cx="42479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330200" indent="-330200" defTabSz="879475">
              <a:spcBef>
                <a:spcPct val="20000"/>
              </a:spcBef>
            </a:pPr>
            <a:r>
              <a:rPr lang="en-US"/>
              <a:t>R2</a:t>
            </a:r>
          </a:p>
        </p:txBody>
      </p:sp>
    </p:spTree>
    <p:extLst>
      <p:ext uri="{BB962C8B-B14F-4D97-AF65-F5344CB8AC3E}">
        <p14:creationId xmlns:p14="http://schemas.microsoft.com/office/powerpoint/2010/main" val="236786789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1295400"/>
            <a:ext cx="8469923" cy="990600"/>
          </a:xfrm>
          <a:noFill/>
        </p:spPr>
        <p:txBody>
          <a:bodyPr>
            <a:normAutofit fontScale="90000"/>
          </a:bodyPr>
          <a:lstStyle/>
          <a:p>
            <a:r>
              <a:rPr lang="en-US" dirty="0" smtClean="0"/>
              <a:t>4.2 Quality of Service – Group Communication</a:t>
            </a:r>
          </a:p>
        </p:txBody>
      </p:sp>
      <p:sp>
        <p:nvSpPr>
          <p:cNvPr id="50179" name="Rectangle 3"/>
          <p:cNvSpPr>
            <a:spLocks noGrp="1" noChangeArrowheads="1"/>
          </p:cNvSpPr>
          <p:nvPr>
            <p:ph type="body" idx="1"/>
          </p:nvPr>
        </p:nvSpPr>
        <p:spPr>
          <a:xfrm>
            <a:off x="597877" y="2362200"/>
            <a:ext cx="7948246" cy="4800600"/>
          </a:xfrm>
          <a:noFill/>
        </p:spPr>
        <p:txBody>
          <a:bodyPr>
            <a:normAutofit/>
          </a:bodyPr>
          <a:lstStyle/>
          <a:p>
            <a:r>
              <a:rPr lang="en-US" sz="2000" dirty="0" smtClean="0"/>
              <a:t>Problem: To achieve reliable broadcast/multicast is very expensive.</a:t>
            </a:r>
          </a:p>
          <a:p>
            <a:r>
              <a:rPr lang="en-US" sz="2000" dirty="0" smtClean="0"/>
              <a:t>Degrees of reliability:</a:t>
            </a:r>
          </a:p>
          <a:p>
            <a:pPr lvl="1"/>
            <a:r>
              <a:rPr lang="en-US" sz="1800" b="1" dirty="0" smtClean="0"/>
              <a:t>Best-effort</a:t>
            </a:r>
            <a:r>
              <a:rPr lang="en-US" sz="1800" dirty="0" smtClean="0"/>
              <a:t> is the lowest of these degrees. No explicit measure are taken to guarantee a certain quality.</a:t>
            </a:r>
          </a:p>
          <a:p>
            <a:pPr lvl="1"/>
            <a:r>
              <a:rPr lang="en-US" sz="1800" b="1" dirty="0" smtClean="0"/>
              <a:t>K-reliability</a:t>
            </a:r>
            <a:r>
              <a:rPr lang="en-US" sz="1800" dirty="0" smtClean="0"/>
              <a:t> is a guarantee that at least k messages are going to be delivered to their recipients.</a:t>
            </a:r>
          </a:p>
          <a:p>
            <a:pPr lvl="1"/>
            <a:r>
              <a:rPr lang="en-US" sz="1800" b="1" dirty="0" smtClean="0"/>
              <a:t>Totally-ordered</a:t>
            </a:r>
            <a:r>
              <a:rPr lang="en-US" sz="1800" dirty="0" smtClean="0"/>
              <a:t> delivery refers to the fact that messages of one communication cycle are not overtaken by a later cycle.</a:t>
            </a:r>
          </a:p>
          <a:p>
            <a:pPr lvl="1"/>
            <a:r>
              <a:rPr lang="en-US" sz="1800" b="1" dirty="0" smtClean="0"/>
              <a:t>Atomicity</a:t>
            </a:r>
            <a:r>
              <a:rPr lang="en-US" sz="1800" dirty="0" smtClean="0"/>
              <a:t> denotes the fact that either messages are delivered to all recipients or to none at all.</a:t>
            </a:r>
          </a:p>
          <a:p>
            <a:r>
              <a:rPr lang="en-US" sz="2000" dirty="0" smtClean="0"/>
              <a:t>Choose the degree of reliability needed and be prepared to pay the price.</a:t>
            </a:r>
          </a:p>
        </p:txBody>
      </p:sp>
    </p:spTree>
    <p:extLst>
      <p:ext uri="{BB962C8B-B14F-4D97-AF65-F5344CB8AC3E}">
        <p14:creationId xmlns:p14="http://schemas.microsoft.com/office/powerpoint/2010/main" val="519880962"/>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p:spPr>
        <p:txBody>
          <a:bodyPr>
            <a:normAutofit fontScale="90000"/>
          </a:bodyPr>
          <a:lstStyle/>
          <a:p>
            <a:r>
              <a:rPr lang="en-US" smtClean="0"/>
              <a:t>5 Summary</a:t>
            </a:r>
          </a:p>
        </p:txBody>
      </p:sp>
      <p:sp>
        <p:nvSpPr>
          <p:cNvPr id="51203" name="Rectangle 3"/>
          <p:cNvSpPr>
            <a:spLocks noGrp="1" noChangeArrowheads="1"/>
          </p:cNvSpPr>
          <p:nvPr>
            <p:ph type="body" idx="1"/>
          </p:nvPr>
        </p:nvSpPr>
        <p:spPr>
          <a:noFill/>
        </p:spPr>
        <p:txBody>
          <a:bodyPr/>
          <a:lstStyle/>
          <a:p>
            <a:r>
              <a:rPr lang="en-US" sz="2400" dirty="0" smtClean="0"/>
              <a:t>What communication primitives do distributed systems use?</a:t>
            </a:r>
            <a:r>
              <a:rPr lang="en-US" sz="2400" dirty="0"/>
              <a:t> </a:t>
            </a:r>
            <a:r>
              <a:rPr lang="en-US" sz="2400" dirty="0" smtClean="0"/>
              <a:t>(OSI stack)</a:t>
            </a:r>
          </a:p>
          <a:p>
            <a:r>
              <a:rPr lang="en-US" sz="2400" dirty="0" smtClean="0"/>
              <a:t>How are differences between application and communication  layer resolved? (XDR/ASN)</a:t>
            </a:r>
          </a:p>
          <a:p>
            <a:r>
              <a:rPr lang="en-US" sz="2400" dirty="0" smtClean="0"/>
              <a:t>What quality of service do the client/server protocols achieve that we discussed? (M/LO/MO/EO)</a:t>
            </a:r>
          </a:p>
          <a:p>
            <a:r>
              <a:rPr lang="en-US" sz="2400" dirty="0" smtClean="0"/>
              <a:t>What quality of services are involved in group communication?  (Best Eff./K-</a:t>
            </a:r>
            <a:r>
              <a:rPr lang="en-US" sz="2400" dirty="0" err="1" smtClean="0"/>
              <a:t>Rel</a:t>
            </a:r>
            <a:r>
              <a:rPr lang="en-US" sz="2400" dirty="0" smtClean="0"/>
              <a:t>/Tot. Ord./Atomic)</a:t>
            </a:r>
          </a:p>
        </p:txBody>
      </p:sp>
    </p:spTree>
    <p:extLst>
      <p:ext uri="{BB962C8B-B14F-4D97-AF65-F5344CB8AC3E}">
        <p14:creationId xmlns:p14="http://schemas.microsoft.com/office/powerpoint/2010/main" val="223101925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p:spPr>
        <p:txBody>
          <a:bodyPr>
            <a:normAutofit fontScale="90000"/>
          </a:bodyPr>
          <a:lstStyle/>
          <a:p>
            <a:r>
              <a:rPr lang="en-US" smtClean="0"/>
              <a:t>Outline</a:t>
            </a:r>
          </a:p>
        </p:txBody>
      </p:sp>
      <p:sp>
        <p:nvSpPr>
          <p:cNvPr id="6147" name="Rectangle 3"/>
          <p:cNvSpPr>
            <a:spLocks noGrp="1" noChangeArrowheads="1"/>
          </p:cNvSpPr>
          <p:nvPr>
            <p:ph type="body" idx="1"/>
          </p:nvPr>
        </p:nvSpPr>
        <p:spPr>
          <a:xfrm>
            <a:off x="838200" y="1981200"/>
            <a:ext cx="7636119" cy="3962400"/>
          </a:xfrm>
          <a:noFill/>
        </p:spPr>
        <p:txBody>
          <a:bodyPr>
            <a:normAutofit/>
          </a:bodyPr>
          <a:lstStyle/>
          <a:p>
            <a:pPr>
              <a:lnSpc>
                <a:spcPct val="110000"/>
              </a:lnSpc>
              <a:buFont typeface="Monotype Sorts" charset="2"/>
              <a:buNone/>
            </a:pPr>
            <a:r>
              <a:rPr lang="en-US" dirty="0" smtClean="0"/>
              <a:t>1 Communication: Introduction</a:t>
            </a:r>
          </a:p>
          <a:p>
            <a:pPr>
              <a:lnSpc>
                <a:spcPct val="110000"/>
              </a:lnSpc>
              <a:buFont typeface="Monotype Sorts" charset="2"/>
              <a:buNone/>
            </a:pPr>
            <a:r>
              <a:rPr lang="en-US" dirty="0" smtClean="0"/>
              <a:t>2 Communication Primitives</a:t>
            </a:r>
          </a:p>
          <a:p>
            <a:pPr>
              <a:lnSpc>
                <a:spcPct val="110000"/>
              </a:lnSpc>
              <a:spcBef>
                <a:spcPct val="67000"/>
              </a:spcBef>
              <a:buFont typeface="Monotype Sorts" charset="2"/>
              <a:buNone/>
            </a:pPr>
            <a:r>
              <a:rPr lang="en-US" dirty="0" smtClean="0"/>
              <a:t>3 Client/Server Communication</a:t>
            </a:r>
          </a:p>
          <a:p>
            <a:pPr>
              <a:lnSpc>
                <a:spcPct val="110000"/>
              </a:lnSpc>
              <a:spcBef>
                <a:spcPct val="67000"/>
              </a:spcBef>
              <a:buFont typeface="Monotype Sorts" charset="2"/>
              <a:buNone/>
            </a:pPr>
            <a:r>
              <a:rPr lang="en-US" dirty="0" smtClean="0"/>
              <a:t>4 Group Communication</a:t>
            </a:r>
          </a:p>
          <a:p>
            <a:pPr>
              <a:lnSpc>
                <a:spcPct val="110000"/>
              </a:lnSpc>
              <a:spcBef>
                <a:spcPct val="67000"/>
              </a:spcBef>
              <a:buFont typeface="Monotype Sorts" charset="2"/>
              <a:buNone/>
            </a:pPr>
            <a:r>
              <a:rPr lang="en-US" dirty="0" smtClean="0"/>
              <a:t>5 Summary</a:t>
            </a:r>
          </a:p>
        </p:txBody>
      </p:sp>
    </p:spTree>
    <p:extLst>
      <p:ext uri="{BB962C8B-B14F-4D97-AF65-F5344CB8AC3E}">
        <p14:creationId xmlns:p14="http://schemas.microsoft.com/office/powerpoint/2010/main" val="1000026605"/>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ChangeArrowheads="1"/>
          </p:cNvSpPr>
          <p:nvPr/>
        </p:nvSpPr>
        <p:spPr bwMode="auto">
          <a:xfrm>
            <a:off x="5498123" y="5105400"/>
            <a:ext cx="3645877" cy="596900"/>
          </a:xfrm>
          <a:prstGeom prst="rect">
            <a:avLst/>
          </a:prstGeom>
          <a:solidFill>
            <a:schemeClr val="hlink"/>
          </a:solidFill>
          <a:ln w="12700">
            <a:solidFill>
              <a:schemeClr val="tx1"/>
            </a:solidFill>
            <a:miter lim="800000"/>
            <a:headEnd/>
            <a:tailEnd/>
          </a:ln>
        </p:spPr>
        <p:txBody>
          <a:bodyPr wrap="none" anchor="ctr"/>
          <a:lstStyle/>
          <a:p>
            <a:endParaRPr lang="en-US"/>
          </a:p>
        </p:txBody>
      </p:sp>
      <p:sp>
        <p:nvSpPr>
          <p:cNvPr id="52228" name="Rectangle 4"/>
          <p:cNvSpPr>
            <a:spLocks noChangeArrowheads="1"/>
          </p:cNvSpPr>
          <p:nvPr/>
        </p:nvSpPr>
        <p:spPr bwMode="auto">
          <a:xfrm>
            <a:off x="5498123" y="1447800"/>
            <a:ext cx="3645877" cy="596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2229" name="Rectangle 5"/>
          <p:cNvSpPr>
            <a:spLocks noChangeArrowheads="1"/>
          </p:cNvSpPr>
          <p:nvPr/>
        </p:nvSpPr>
        <p:spPr bwMode="auto">
          <a:xfrm>
            <a:off x="5498123" y="2057400"/>
            <a:ext cx="3645877" cy="596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2230" name="Rectangle 6"/>
          <p:cNvSpPr>
            <a:spLocks noChangeArrowheads="1"/>
          </p:cNvSpPr>
          <p:nvPr/>
        </p:nvSpPr>
        <p:spPr bwMode="auto">
          <a:xfrm>
            <a:off x="5498123" y="2667000"/>
            <a:ext cx="3645877" cy="596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2231" name="Rectangle 7"/>
          <p:cNvSpPr>
            <a:spLocks noChangeArrowheads="1"/>
          </p:cNvSpPr>
          <p:nvPr/>
        </p:nvSpPr>
        <p:spPr bwMode="auto">
          <a:xfrm>
            <a:off x="5498123" y="3276600"/>
            <a:ext cx="3645877" cy="596900"/>
          </a:xfrm>
          <a:prstGeom prst="rect">
            <a:avLst/>
          </a:prstGeom>
          <a:solidFill>
            <a:schemeClr val="hlink"/>
          </a:solidFill>
          <a:ln w="12700">
            <a:solidFill>
              <a:schemeClr val="tx1"/>
            </a:solidFill>
            <a:miter lim="800000"/>
            <a:headEnd/>
            <a:tailEnd/>
          </a:ln>
        </p:spPr>
        <p:txBody>
          <a:bodyPr wrap="none" anchor="ctr"/>
          <a:lstStyle/>
          <a:p>
            <a:endParaRPr lang="en-US"/>
          </a:p>
        </p:txBody>
      </p:sp>
      <p:sp>
        <p:nvSpPr>
          <p:cNvPr id="52232" name="Rectangle 8"/>
          <p:cNvSpPr>
            <a:spLocks noChangeArrowheads="1"/>
          </p:cNvSpPr>
          <p:nvPr/>
        </p:nvSpPr>
        <p:spPr bwMode="auto">
          <a:xfrm>
            <a:off x="5498123" y="3886200"/>
            <a:ext cx="3645877" cy="596900"/>
          </a:xfrm>
          <a:prstGeom prst="rect">
            <a:avLst/>
          </a:prstGeom>
          <a:solidFill>
            <a:schemeClr val="hlink"/>
          </a:solidFill>
          <a:ln w="12700">
            <a:solidFill>
              <a:schemeClr val="tx1"/>
            </a:solidFill>
            <a:miter lim="800000"/>
            <a:headEnd/>
            <a:tailEnd/>
          </a:ln>
        </p:spPr>
        <p:txBody>
          <a:bodyPr wrap="none" anchor="ctr"/>
          <a:lstStyle/>
          <a:p>
            <a:endParaRPr lang="en-US"/>
          </a:p>
        </p:txBody>
      </p:sp>
      <p:sp>
        <p:nvSpPr>
          <p:cNvPr id="52233" name="Rectangle 9"/>
          <p:cNvSpPr>
            <a:spLocks noChangeArrowheads="1"/>
          </p:cNvSpPr>
          <p:nvPr/>
        </p:nvSpPr>
        <p:spPr bwMode="auto">
          <a:xfrm>
            <a:off x="5498123" y="4495800"/>
            <a:ext cx="3645877" cy="596900"/>
          </a:xfrm>
          <a:prstGeom prst="rect">
            <a:avLst/>
          </a:prstGeom>
          <a:solidFill>
            <a:schemeClr val="hlink"/>
          </a:solidFill>
          <a:ln w="12700">
            <a:solidFill>
              <a:schemeClr val="tx1"/>
            </a:solidFill>
            <a:miter lim="800000"/>
            <a:headEnd/>
            <a:tailEnd/>
          </a:ln>
        </p:spPr>
        <p:txBody>
          <a:bodyPr wrap="none" anchor="ctr"/>
          <a:lstStyle/>
          <a:p>
            <a:endParaRPr lang="en-US"/>
          </a:p>
        </p:txBody>
      </p:sp>
      <p:sp>
        <p:nvSpPr>
          <p:cNvPr id="52234" name="Rectangle 10"/>
          <p:cNvSpPr>
            <a:spLocks noChangeArrowheads="1"/>
          </p:cNvSpPr>
          <p:nvPr/>
        </p:nvSpPr>
        <p:spPr bwMode="auto">
          <a:xfrm>
            <a:off x="6434504" y="1533525"/>
            <a:ext cx="1830759"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a:t>Application</a:t>
            </a:r>
          </a:p>
        </p:txBody>
      </p:sp>
      <p:sp>
        <p:nvSpPr>
          <p:cNvPr id="52235" name="Rectangle 11"/>
          <p:cNvSpPr>
            <a:spLocks noChangeArrowheads="1"/>
          </p:cNvSpPr>
          <p:nvPr/>
        </p:nvSpPr>
        <p:spPr bwMode="auto">
          <a:xfrm>
            <a:off x="6315808" y="2143125"/>
            <a:ext cx="2036071"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a:t>Presentation</a:t>
            </a:r>
          </a:p>
        </p:txBody>
      </p:sp>
      <p:sp>
        <p:nvSpPr>
          <p:cNvPr id="52236" name="Rectangle 12"/>
          <p:cNvSpPr>
            <a:spLocks noChangeArrowheads="1"/>
          </p:cNvSpPr>
          <p:nvPr/>
        </p:nvSpPr>
        <p:spPr bwMode="auto">
          <a:xfrm>
            <a:off x="6535616" y="3286125"/>
            <a:ext cx="1575289"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a:t>Transport</a:t>
            </a:r>
          </a:p>
        </p:txBody>
      </p:sp>
      <p:sp>
        <p:nvSpPr>
          <p:cNvPr id="52237" name="Rectangle 13"/>
          <p:cNvSpPr>
            <a:spLocks noChangeArrowheads="1"/>
          </p:cNvSpPr>
          <p:nvPr/>
        </p:nvSpPr>
        <p:spPr bwMode="auto">
          <a:xfrm>
            <a:off x="6635261" y="3895725"/>
            <a:ext cx="1442255"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a:t>Network</a:t>
            </a:r>
          </a:p>
        </p:txBody>
      </p:sp>
      <p:sp>
        <p:nvSpPr>
          <p:cNvPr id="52238" name="Rectangle 14"/>
          <p:cNvSpPr>
            <a:spLocks noChangeArrowheads="1"/>
          </p:cNvSpPr>
          <p:nvPr/>
        </p:nvSpPr>
        <p:spPr bwMode="auto">
          <a:xfrm>
            <a:off x="6598627" y="4581525"/>
            <a:ext cx="1446334"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a:t>Data link</a:t>
            </a:r>
          </a:p>
        </p:txBody>
      </p:sp>
      <p:sp>
        <p:nvSpPr>
          <p:cNvPr id="52239" name="Rectangle 15"/>
          <p:cNvSpPr>
            <a:spLocks noChangeArrowheads="1"/>
          </p:cNvSpPr>
          <p:nvPr/>
        </p:nvSpPr>
        <p:spPr bwMode="auto">
          <a:xfrm>
            <a:off x="6626469" y="5191125"/>
            <a:ext cx="1335175"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a:t>Physical</a:t>
            </a:r>
          </a:p>
        </p:txBody>
      </p:sp>
      <p:sp>
        <p:nvSpPr>
          <p:cNvPr id="52240" name="Rectangle 16"/>
          <p:cNvSpPr>
            <a:spLocks noChangeArrowheads="1"/>
          </p:cNvSpPr>
          <p:nvPr/>
        </p:nvSpPr>
        <p:spPr bwMode="auto">
          <a:xfrm>
            <a:off x="6654312" y="2752725"/>
            <a:ext cx="1267977"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a:t>Session</a:t>
            </a:r>
          </a:p>
        </p:txBody>
      </p:sp>
      <p:sp>
        <p:nvSpPr>
          <p:cNvPr id="52241" name="Text Box 17"/>
          <p:cNvSpPr txBox="1">
            <a:spLocks noChangeArrowheads="1"/>
          </p:cNvSpPr>
          <p:nvPr/>
        </p:nvSpPr>
        <p:spPr bwMode="auto">
          <a:xfrm>
            <a:off x="0" y="1295401"/>
            <a:ext cx="30948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pPr>
            <a:r>
              <a:rPr lang="en-GB" dirty="0"/>
              <a:t>4.</a:t>
            </a:r>
            <a:r>
              <a:rPr lang="en-GB" sz="2000" dirty="0"/>
              <a:t> </a:t>
            </a:r>
            <a:r>
              <a:rPr lang="en-GB" dirty="0"/>
              <a:t>Transport Layer</a:t>
            </a:r>
            <a:endParaRPr lang="en-GB" sz="2000" dirty="0"/>
          </a:p>
        </p:txBody>
      </p:sp>
      <p:sp>
        <p:nvSpPr>
          <p:cNvPr id="52242" name="Text Box 18"/>
          <p:cNvSpPr txBox="1">
            <a:spLocks noChangeArrowheads="1"/>
          </p:cNvSpPr>
          <p:nvPr/>
        </p:nvSpPr>
        <p:spPr bwMode="auto">
          <a:xfrm>
            <a:off x="228600" y="1600200"/>
            <a:ext cx="485335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pPr>
            <a:r>
              <a:rPr lang="en-US" sz="2000" dirty="0">
                <a:latin typeface="Times New Roman" charset="0"/>
              </a:rPr>
              <a:t>connects two distributed components and isolates upper layers from concerns as to how reliable lower layers are. Responsible for end-to-end error </a:t>
            </a:r>
            <a:r>
              <a:rPr lang="en-US" sz="2000" dirty="0" err="1">
                <a:latin typeface="Times New Roman" charset="0"/>
              </a:rPr>
              <a:t>recovery.It</a:t>
            </a:r>
            <a:r>
              <a:rPr lang="en-US" sz="2000" dirty="0">
                <a:latin typeface="Times New Roman" charset="0"/>
              </a:rPr>
              <a:t> ensures complete data transfer</a:t>
            </a:r>
            <a:endParaRPr lang="en-GB" dirty="0">
              <a:latin typeface="Times New Roman" charset="0"/>
            </a:endParaRPr>
          </a:p>
        </p:txBody>
      </p:sp>
      <p:sp>
        <p:nvSpPr>
          <p:cNvPr id="52243" name="Text Box 19"/>
          <p:cNvSpPr txBox="1">
            <a:spLocks noChangeArrowheads="1"/>
          </p:cNvSpPr>
          <p:nvPr/>
        </p:nvSpPr>
        <p:spPr bwMode="auto">
          <a:xfrm>
            <a:off x="0" y="3195935"/>
            <a:ext cx="34465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pPr>
            <a:r>
              <a:rPr lang="en-GB" dirty="0"/>
              <a:t>3.</a:t>
            </a:r>
            <a:r>
              <a:rPr lang="en-GB" sz="2000" dirty="0"/>
              <a:t> </a:t>
            </a:r>
            <a:r>
              <a:rPr lang="en-GB" dirty="0"/>
              <a:t>Network Layer</a:t>
            </a:r>
            <a:endParaRPr lang="en-GB" sz="2000" dirty="0"/>
          </a:p>
        </p:txBody>
      </p:sp>
      <p:sp>
        <p:nvSpPr>
          <p:cNvPr id="52244" name="Text Box 20"/>
          <p:cNvSpPr txBox="1">
            <a:spLocks noChangeArrowheads="1"/>
          </p:cNvSpPr>
          <p:nvPr/>
        </p:nvSpPr>
        <p:spPr bwMode="auto">
          <a:xfrm>
            <a:off x="1195754" y="4419600"/>
            <a:ext cx="1899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pPr>
            <a:endParaRPr lang="en-GB"/>
          </a:p>
        </p:txBody>
      </p:sp>
      <p:sp>
        <p:nvSpPr>
          <p:cNvPr id="52245" name="Text Box 21"/>
          <p:cNvSpPr txBox="1">
            <a:spLocks noChangeArrowheads="1"/>
          </p:cNvSpPr>
          <p:nvPr/>
        </p:nvSpPr>
        <p:spPr bwMode="auto">
          <a:xfrm>
            <a:off x="199292" y="3505201"/>
            <a:ext cx="5134708"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sz="2000" dirty="0">
                <a:latin typeface="Times New Roman" charset="0"/>
              </a:rPr>
              <a:t>isolates the higher layers from routing and switching considerations</a:t>
            </a:r>
            <a:endParaRPr lang="en-US" sz="1400" dirty="0">
              <a:latin typeface="Times New Roman" charset="0"/>
            </a:endParaRPr>
          </a:p>
          <a:p>
            <a:pPr>
              <a:spcBef>
                <a:spcPct val="50000"/>
              </a:spcBef>
            </a:pPr>
            <a:endParaRPr lang="en-GB" dirty="0"/>
          </a:p>
        </p:txBody>
      </p:sp>
      <p:sp>
        <p:nvSpPr>
          <p:cNvPr id="52246" name="Text Box 22"/>
          <p:cNvSpPr txBox="1">
            <a:spLocks noChangeArrowheads="1"/>
          </p:cNvSpPr>
          <p:nvPr/>
        </p:nvSpPr>
        <p:spPr bwMode="auto">
          <a:xfrm>
            <a:off x="0" y="4191001"/>
            <a:ext cx="30948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pPr>
            <a:r>
              <a:rPr lang="en-GB" dirty="0"/>
              <a:t>2. Data Link Layer</a:t>
            </a:r>
            <a:endParaRPr lang="en-GB" sz="2000" dirty="0"/>
          </a:p>
        </p:txBody>
      </p:sp>
      <p:sp>
        <p:nvSpPr>
          <p:cNvPr id="52247" name="Text Box 23"/>
          <p:cNvSpPr txBox="1">
            <a:spLocks noChangeArrowheads="1"/>
          </p:cNvSpPr>
          <p:nvPr/>
        </p:nvSpPr>
        <p:spPr bwMode="auto">
          <a:xfrm>
            <a:off x="351692" y="5638800"/>
            <a:ext cx="3587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pPr>
            <a:endParaRPr lang="en-GB"/>
          </a:p>
        </p:txBody>
      </p:sp>
      <p:sp>
        <p:nvSpPr>
          <p:cNvPr id="52248" name="Text Box 24"/>
          <p:cNvSpPr txBox="1">
            <a:spLocks noChangeArrowheads="1"/>
          </p:cNvSpPr>
          <p:nvPr/>
        </p:nvSpPr>
        <p:spPr bwMode="auto">
          <a:xfrm>
            <a:off x="211015" y="4724401"/>
            <a:ext cx="541606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pPr>
            <a:r>
              <a:rPr lang="en-US" sz="2000" dirty="0">
                <a:latin typeface="Times New Roman" charset="0"/>
              </a:rPr>
              <a:t>Maps the physical circuit (the cable) and converts it into a point-to-point link that appears relatively error-free (checksums, parity checking is done here)</a:t>
            </a:r>
            <a:endParaRPr lang="en-GB" sz="1400" dirty="0">
              <a:latin typeface="Times New Roman" charset="0"/>
            </a:endParaRPr>
          </a:p>
        </p:txBody>
      </p:sp>
      <p:sp>
        <p:nvSpPr>
          <p:cNvPr id="52249" name="Text Box 25"/>
          <p:cNvSpPr txBox="1">
            <a:spLocks noChangeArrowheads="1"/>
          </p:cNvSpPr>
          <p:nvPr/>
        </p:nvSpPr>
        <p:spPr bwMode="auto">
          <a:xfrm>
            <a:off x="0" y="5939135"/>
            <a:ext cx="30948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pPr>
            <a:r>
              <a:rPr lang="en-GB" dirty="0"/>
              <a:t>1. Physical Layer</a:t>
            </a:r>
            <a:endParaRPr lang="en-GB" sz="2000" dirty="0"/>
          </a:p>
        </p:txBody>
      </p:sp>
      <p:sp>
        <p:nvSpPr>
          <p:cNvPr id="52250" name="Text Box 26"/>
          <p:cNvSpPr txBox="1">
            <a:spLocks noChangeArrowheads="1"/>
          </p:cNvSpPr>
          <p:nvPr/>
        </p:nvSpPr>
        <p:spPr bwMode="auto">
          <a:xfrm>
            <a:off x="492369" y="6096000"/>
            <a:ext cx="436098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pPr>
            <a:endParaRPr lang="en-GB"/>
          </a:p>
        </p:txBody>
      </p:sp>
      <p:sp>
        <p:nvSpPr>
          <p:cNvPr id="52251" name="Text Box 27"/>
          <p:cNvSpPr txBox="1">
            <a:spLocks noChangeArrowheads="1"/>
          </p:cNvSpPr>
          <p:nvPr/>
        </p:nvSpPr>
        <p:spPr bwMode="auto">
          <a:xfrm>
            <a:off x="422031" y="6308725"/>
            <a:ext cx="63304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pPr>
            <a:r>
              <a:rPr lang="en-US" sz="2000" dirty="0">
                <a:latin typeface="Times New Roman" charset="0"/>
              </a:rPr>
              <a:t>Concerned with transmission of bits over a physical circuit</a:t>
            </a:r>
            <a:endParaRPr lang="en-GB" sz="1400" dirty="0">
              <a:latin typeface="Times New Roman" charset="0"/>
            </a:endParaRPr>
          </a:p>
        </p:txBody>
      </p:sp>
      <p:sp>
        <p:nvSpPr>
          <p:cNvPr id="52252" name="Line 28"/>
          <p:cNvSpPr>
            <a:spLocks noChangeShapeType="1"/>
          </p:cNvSpPr>
          <p:nvPr/>
        </p:nvSpPr>
        <p:spPr bwMode="auto">
          <a:xfrm flipV="1">
            <a:off x="5835162" y="1844675"/>
            <a:ext cx="0" cy="3671888"/>
          </a:xfrm>
          <a:prstGeom prst="line">
            <a:avLst/>
          </a:prstGeom>
          <a:noFill/>
          <a:ln w="762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9556337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ChangeArrowheads="1"/>
          </p:cNvSpPr>
          <p:nvPr/>
        </p:nvSpPr>
        <p:spPr bwMode="auto">
          <a:xfrm>
            <a:off x="5498123" y="5105400"/>
            <a:ext cx="3645877" cy="596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252" name="Rectangle 4"/>
          <p:cNvSpPr>
            <a:spLocks noChangeArrowheads="1"/>
          </p:cNvSpPr>
          <p:nvPr/>
        </p:nvSpPr>
        <p:spPr bwMode="auto">
          <a:xfrm>
            <a:off x="5498123" y="1447800"/>
            <a:ext cx="3645877" cy="596900"/>
          </a:xfrm>
          <a:prstGeom prst="rect">
            <a:avLst/>
          </a:prstGeom>
          <a:solidFill>
            <a:schemeClr val="hlink"/>
          </a:solidFill>
          <a:ln w="12700">
            <a:solidFill>
              <a:schemeClr val="tx1"/>
            </a:solidFill>
            <a:miter lim="800000"/>
            <a:headEnd/>
            <a:tailEnd/>
          </a:ln>
        </p:spPr>
        <p:txBody>
          <a:bodyPr wrap="none" anchor="ctr"/>
          <a:lstStyle/>
          <a:p>
            <a:endParaRPr lang="en-US"/>
          </a:p>
        </p:txBody>
      </p:sp>
      <p:sp>
        <p:nvSpPr>
          <p:cNvPr id="53253" name="Rectangle 5"/>
          <p:cNvSpPr>
            <a:spLocks noChangeArrowheads="1"/>
          </p:cNvSpPr>
          <p:nvPr/>
        </p:nvSpPr>
        <p:spPr bwMode="auto">
          <a:xfrm>
            <a:off x="5498123" y="2057400"/>
            <a:ext cx="3645877" cy="596900"/>
          </a:xfrm>
          <a:prstGeom prst="rect">
            <a:avLst/>
          </a:prstGeom>
          <a:solidFill>
            <a:schemeClr val="hlink"/>
          </a:solidFill>
          <a:ln w="12700">
            <a:solidFill>
              <a:schemeClr val="tx1"/>
            </a:solidFill>
            <a:miter lim="800000"/>
            <a:headEnd/>
            <a:tailEnd/>
          </a:ln>
        </p:spPr>
        <p:txBody>
          <a:bodyPr wrap="none" anchor="ctr"/>
          <a:lstStyle/>
          <a:p>
            <a:endParaRPr lang="en-US"/>
          </a:p>
        </p:txBody>
      </p:sp>
      <p:sp>
        <p:nvSpPr>
          <p:cNvPr id="53254" name="Rectangle 6"/>
          <p:cNvSpPr>
            <a:spLocks noChangeArrowheads="1"/>
          </p:cNvSpPr>
          <p:nvPr/>
        </p:nvSpPr>
        <p:spPr bwMode="auto">
          <a:xfrm>
            <a:off x="5498123" y="2667000"/>
            <a:ext cx="3645877" cy="596900"/>
          </a:xfrm>
          <a:prstGeom prst="rect">
            <a:avLst/>
          </a:prstGeom>
          <a:solidFill>
            <a:schemeClr val="hlink"/>
          </a:solidFill>
          <a:ln w="12700">
            <a:solidFill>
              <a:schemeClr val="tx1"/>
            </a:solidFill>
            <a:miter lim="800000"/>
            <a:headEnd/>
            <a:tailEnd/>
          </a:ln>
        </p:spPr>
        <p:txBody>
          <a:bodyPr wrap="none" anchor="ctr"/>
          <a:lstStyle/>
          <a:p>
            <a:endParaRPr lang="en-US"/>
          </a:p>
        </p:txBody>
      </p:sp>
      <p:sp>
        <p:nvSpPr>
          <p:cNvPr id="53255" name="Rectangle 7"/>
          <p:cNvSpPr>
            <a:spLocks noChangeArrowheads="1"/>
          </p:cNvSpPr>
          <p:nvPr/>
        </p:nvSpPr>
        <p:spPr bwMode="auto">
          <a:xfrm>
            <a:off x="5498123" y="3276600"/>
            <a:ext cx="3645877" cy="596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256" name="Rectangle 8"/>
          <p:cNvSpPr>
            <a:spLocks noChangeArrowheads="1"/>
          </p:cNvSpPr>
          <p:nvPr/>
        </p:nvSpPr>
        <p:spPr bwMode="auto">
          <a:xfrm>
            <a:off x="5498123" y="3886200"/>
            <a:ext cx="3645877" cy="596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257" name="Rectangle 9"/>
          <p:cNvSpPr>
            <a:spLocks noChangeArrowheads="1"/>
          </p:cNvSpPr>
          <p:nvPr/>
        </p:nvSpPr>
        <p:spPr bwMode="auto">
          <a:xfrm>
            <a:off x="5498123" y="4495800"/>
            <a:ext cx="3645877" cy="596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258" name="Rectangle 10"/>
          <p:cNvSpPr>
            <a:spLocks noChangeArrowheads="1"/>
          </p:cNvSpPr>
          <p:nvPr/>
        </p:nvSpPr>
        <p:spPr bwMode="auto">
          <a:xfrm>
            <a:off x="6434504" y="1533525"/>
            <a:ext cx="1830759"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a:t>Application</a:t>
            </a:r>
          </a:p>
        </p:txBody>
      </p:sp>
      <p:sp>
        <p:nvSpPr>
          <p:cNvPr id="53259" name="Rectangle 11"/>
          <p:cNvSpPr>
            <a:spLocks noChangeArrowheads="1"/>
          </p:cNvSpPr>
          <p:nvPr/>
        </p:nvSpPr>
        <p:spPr bwMode="auto">
          <a:xfrm>
            <a:off x="6315808" y="2143125"/>
            <a:ext cx="2036071"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a:t>Presentation</a:t>
            </a:r>
          </a:p>
        </p:txBody>
      </p:sp>
      <p:sp>
        <p:nvSpPr>
          <p:cNvPr id="53260" name="Rectangle 12"/>
          <p:cNvSpPr>
            <a:spLocks noChangeArrowheads="1"/>
          </p:cNvSpPr>
          <p:nvPr/>
        </p:nvSpPr>
        <p:spPr bwMode="auto">
          <a:xfrm>
            <a:off x="6535616" y="3286125"/>
            <a:ext cx="1575289"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a:t>Transport</a:t>
            </a:r>
          </a:p>
        </p:txBody>
      </p:sp>
      <p:sp>
        <p:nvSpPr>
          <p:cNvPr id="53261" name="Rectangle 13"/>
          <p:cNvSpPr>
            <a:spLocks noChangeArrowheads="1"/>
          </p:cNvSpPr>
          <p:nvPr/>
        </p:nvSpPr>
        <p:spPr bwMode="auto">
          <a:xfrm>
            <a:off x="6635261" y="3895725"/>
            <a:ext cx="1442255"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a:t>Network</a:t>
            </a:r>
          </a:p>
        </p:txBody>
      </p:sp>
      <p:sp>
        <p:nvSpPr>
          <p:cNvPr id="53262" name="Rectangle 14"/>
          <p:cNvSpPr>
            <a:spLocks noChangeArrowheads="1"/>
          </p:cNvSpPr>
          <p:nvPr/>
        </p:nvSpPr>
        <p:spPr bwMode="auto">
          <a:xfrm>
            <a:off x="6598627" y="4581525"/>
            <a:ext cx="1446334"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a:t>Data link</a:t>
            </a:r>
          </a:p>
        </p:txBody>
      </p:sp>
      <p:sp>
        <p:nvSpPr>
          <p:cNvPr id="53263" name="Rectangle 15"/>
          <p:cNvSpPr>
            <a:spLocks noChangeArrowheads="1"/>
          </p:cNvSpPr>
          <p:nvPr/>
        </p:nvSpPr>
        <p:spPr bwMode="auto">
          <a:xfrm>
            <a:off x="6626469" y="5191125"/>
            <a:ext cx="1335175"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a:t>Physical</a:t>
            </a:r>
          </a:p>
        </p:txBody>
      </p:sp>
      <p:sp>
        <p:nvSpPr>
          <p:cNvPr id="53264" name="Rectangle 16"/>
          <p:cNvSpPr>
            <a:spLocks noChangeArrowheads="1"/>
          </p:cNvSpPr>
          <p:nvPr/>
        </p:nvSpPr>
        <p:spPr bwMode="auto">
          <a:xfrm>
            <a:off x="6654312" y="2752725"/>
            <a:ext cx="1267977"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a:t>Session</a:t>
            </a:r>
          </a:p>
        </p:txBody>
      </p:sp>
      <p:sp>
        <p:nvSpPr>
          <p:cNvPr id="53265" name="Text Box 17"/>
          <p:cNvSpPr txBox="1">
            <a:spLocks noChangeArrowheads="1"/>
          </p:cNvSpPr>
          <p:nvPr/>
        </p:nvSpPr>
        <p:spPr bwMode="auto">
          <a:xfrm>
            <a:off x="0" y="1371601"/>
            <a:ext cx="30948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pPr>
            <a:r>
              <a:rPr lang="en-GB" dirty="0"/>
              <a:t>7.</a:t>
            </a:r>
            <a:r>
              <a:rPr lang="en-GB" sz="2000" dirty="0"/>
              <a:t> </a:t>
            </a:r>
            <a:r>
              <a:rPr lang="en-GB" dirty="0"/>
              <a:t>Application Layer</a:t>
            </a:r>
            <a:endParaRPr lang="en-GB" sz="2000" dirty="0"/>
          </a:p>
        </p:txBody>
      </p:sp>
      <p:sp>
        <p:nvSpPr>
          <p:cNvPr id="53266" name="Text Box 18"/>
          <p:cNvSpPr txBox="1">
            <a:spLocks noChangeArrowheads="1"/>
          </p:cNvSpPr>
          <p:nvPr/>
        </p:nvSpPr>
        <p:spPr bwMode="auto">
          <a:xfrm>
            <a:off x="492369" y="1905001"/>
            <a:ext cx="4853354"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pPr>
            <a:r>
              <a:rPr lang="en-US" sz="2000" dirty="0">
                <a:latin typeface="Times New Roman" charset="0"/>
              </a:rPr>
              <a:t>concerned with distributed components and their interaction. CORBA objects and their interactions are one example. Remote procedure calls are another</a:t>
            </a:r>
            <a:endParaRPr lang="en-GB" sz="1400" dirty="0">
              <a:latin typeface="Times New Roman" charset="0"/>
            </a:endParaRPr>
          </a:p>
        </p:txBody>
      </p:sp>
      <p:sp>
        <p:nvSpPr>
          <p:cNvPr id="53267" name="Text Box 19"/>
          <p:cNvSpPr txBox="1">
            <a:spLocks noChangeArrowheads="1"/>
          </p:cNvSpPr>
          <p:nvPr/>
        </p:nvSpPr>
        <p:spPr bwMode="auto">
          <a:xfrm>
            <a:off x="0" y="3352801"/>
            <a:ext cx="34465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pPr>
            <a:r>
              <a:rPr lang="en-GB" dirty="0"/>
              <a:t>6.</a:t>
            </a:r>
            <a:r>
              <a:rPr lang="en-GB" sz="2000" dirty="0"/>
              <a:t> </a:t>
            </a:r>
            <a:r>
              <a:rPr lang="en-GB" dirty="0"/>
              <a:t>Presentation Layer</a:t>
            </a:r>
            <a:endParaRPr lang="en-GB" sz="2000" dirty="0"/>
          </a:p>
        </p:txBody>
      </p:sp>
      <p:sp>
        <p:nvSpPr>
          <p:cNvPr id="53268" name="Text Box 20"/>
          <p:cNvSpPr txBox="1">
            <a:spLocks noChangeArrowheads="1"/>
          </p:cNvSpPr>
          <p:nvPr/>
        </p:nvSpPr>
        <p:spPr bwMode="auto">
          <a:xfrm>
            <a:off x="1195754" y="4419600"/>
            <a:ext cx="1899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pPr>
            <a:endParaRPr lang="en-GB"/>
          </a:p>
        </p:txBody>
      </p:sp>
      <p:sp>
        <p:nvSpPr>
          <p:cNvPr id="53269" name="Text Box 21"/>
          <p:cNvSpPr txBox="1">
            <a:spLocks noChangeArrowheads="1"/>
          </p:cNvSpPr>
          <p:nvPr/>
        </p:nvSpPr>
        <p:spPr bwMode="auto">
          <a:xfrm>
            <a:off x="351692" y="3886201"/>
            <a:ext cx="513470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sz="2000">
                <a:latin typeface="Times New Roman" charset="0"/>
              </a:rPr>
              <a:t>has to resolve differences in information representation between distributed components. (Only needed for connection-oriented protocols)</a:t>
            </a:r>
            <a:endParaRPr lang="en-US" sz="1400">
              <a:latin typeface="Times New Roman" charset="0"/>
            </a:endParaRPr>
          </a:p>
          <a:p>
            <a:pPr>
              <a:spcBef>
                <a:spcPct val="50000"/>
              </a:spcBef>
            </a:pPr>
            <a:endParaRPr lang="en-GB"/>
          </a:p>
        </p:txBody>
      </p:sp>
      <p:sp>
        <p:nvSpPr>
          <p:cNvPr id="53270" name="Text Box 22"/>
          <p:cNvSpPr txBox="1">
            <a:spLocks noChangeArrowheads="1"/>
          </p:cNvSpPr>
          <p:nvPr/>
        </p:nvSpPr>
        <p:spPr bwMode="auto">
          <a:xfrm>
            <a:off x="0" y="5029201"/>
            <a:ext cx="309489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pPr>
            <a:r>
              <a:rPr lang="en-GB" sz="2800"/>
              <a:t>5. Session Layer</a:t>
            </a:r>
            <a:endParaRPr lang="en-GB"/>
          </a:p>
        </p:txBody>
      </p:sp>
      <p:sp>
        <p:nvSpPr>
          <p:cNvPr id="53271" name="Text Box 23"/>
          <p:cNvSpPr txBox="1">
            <a:spLocks noChangeArrowheads="1"/>
          </p:cNvSpPr>
          <p:nvPr/>
        </p:nvSpPr>
        <p:spPr bwMode="auto">
          <a:xfrm>
            <a:off x="351692" y="5638800"/>
            <a:ext cx="3587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pPr>
            <a:endParaRPr lang="en-GB"/>
          </a:p>
        </p:txBody>
      </p:sp>
      <p:sp>
        <p:nvSpPr>
          <p:cNvPr id="53272" name="Text Box 24"/>
          <p:cNvSpPr txBox="1">
            <a:spLocks noChangeArrowheads="1"/>
          </p:cNvSpPr>
          <p:nvPr/>
        </p:nvSpPr>
        <p:spPr bwMode="auto">
          <a:xfrm>
            <a:off x="211015" y="5638801"/>
            <a:ext cx="541606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pPr>
            <a:r>
              <a:rPr lang="en-US" sz="2000">
                <a:latin typeface="Times New Roman" charset="0"/>
              </a:rPr>
              <a:t>provides facilities to support and maintain associations between two or more distributed components</a:t>
            </a:r>
            <a:endParaRPr lang="en-GB" sz="1400">
              <a:latin typeface="Times New Roman" charset="0"/>
            </a:endParaRPr>
          </a:p>
        </p:txBody>
      </p:sp>
      <p:sp>
        <p:nvSpPr>
          <p:cNvPr id="53273" name="Line 25"/>
          <p:cNvSpPr>
            <a:spLocks noChangeShapeType="1"/>
          </p:cNvSpPr>
          <p:nvPr/>
        </p:nvSpPr>
        <p:spPr bwMode="auto">
          <a:xfrm flipV="1">
            <a:off x="5835162" y="1844675"/>
            <a:ext cx="0" cy="3671888"/>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2" name="Title 1"/>
          <p:cNvSpPr>
            <a:spLocks noGrp="1"/>
          </p:cNvSpPr>
          <p:nvPr>
            <p:ph type="title"/>
          </p:nvPr>
        </p:nvSpPr>
        <p:spPr/>
        <p:txBody>
          <a:bodyPr>
            <a:normAutofit fontScale="90000"/>
          </a:bodyPr>
          <a:lstStyle/>
          <a:p>
            <a:endParaRPr lang="en-US"/>
          </a:p>
        </p:txBody>
      </p:sp>
    </p:spTree>
    <p:extLst>
      <p:ext uri="{BB962C8B-B14F-4D97-AF65-F5344CB8AC3E}">
        <p14:creationId xmlns:p14="http://schemas.microsoft.com/office/powerpoint/2010/main" val="30204918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ormAutofit fontScale="90000"/>
          </a:bodyPr>
          <a:lstStyle/>
          <a:p>
            <a:r>
              <a:rPr lang="en-GB" smtClean="0"/>
              <a:t>2.10 TCP Segments</a:t>
            </a:r>
          </a:p>
        </p:txBody>
      </p:sp>
      <p:sp>
        <p:nvSpPr>
          <p:cNvPr id="54275" name="Rectangle 3"/>
          <p:cNvSpPr>
            <a:spLocks noGrp="1" noChangeArrowheads="1"/>
          </p:cNvSpPr>
          <p:nvPr>
            <p:ph type="body" idx="1"/>
          </p:nvPr>
        </p:nvSpPr>
        <p:spPr>
          <a:xfrm>
            <a:off x="0" y="2514600"/>
            <a:ext cx="6189785" cy="4800600"/>
          </a:xfrm>
        </p:spPr>
        <p:txBody>
          <a:bodyPr/>
          <a:lstStyle/>
          <a:p>
            <a:r>
              <a:rPr lang="en-GB" smtClean="0"/>
              <a:t>Source &amp; Destination Port numbers</a:t>
            </a:r>
          </a:p>
          <a:p>
            <a:pPr lvl="1"/>
            <a:r>
              <a:rPr lang="en-GB" sz="2000" smtClean="0"/>
              <a:t>processes wait for connections at pre-agreed port numbers</a:t>
            </a:r>
            <a:endParaRPr lang="en-GB" smtClean="0"/>
          </a:p>
          <a:p>
            <a:r>
              <a:rPr lang="en-GB" smtClean="0"/>
              <a:t>Segment and ACK Numbers</a:t>
            </a:r>
          </a:p>
          <a:p>
            <a:pPr lvl="1"/>
            <a:r>
              <a:rPr lang="en-GB" sz="2000" smtClean="0"/>
              <a:t>Every data segment is identified by a 32-bit Sequence number(for explicit acknowledgement)</a:t>
            </a:r>
          </a:p>
          <a:p>
            <a:pPr lvl="1"/>
            <a:r>
              <a:rPr lang="en-GB" sz="2000" smtClean="0"/>
              <a:t>ACK number identifies the next sequence number that the sender of the acknowledgement expects to receive</a:t>
            </a:r>
            <a:endParaRPr lang="en-GB" smtClean="0"/>
          </a:p>
          <a:p>
            <a:r>
              <a:rPr lang="en-GB" smtClean="0"/>
              <a:t>Application Data</a:t>
            </a:r>
          </a:p>
        </p:txBody>
      </p:sp>
      <p:pic>
        <p:nvPicPr>
          <p:cNvPr id="54276" name="Picture 4" descr="seg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7031" y="1447800"/>
            <a:ext cx="3006969"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Text Box 5"/>
          <p:cNvSpPr txBox="1">
            <a:spLocks noChangeArrowheads="1"/>
          </p:cNvSpPr>
          <p:nvPr/>
        </p:nvSpPr>
        <p:spPr bwMode="auto">
          <a:xfrm>
            <a:off x="0" y="1371600"/>
            <a:ext cx="626012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pPr>
            <a:r>
              <a:rPr lang="en-GB"/>
              <a:t>TCP slices incoming byte-stream into data segments. A segment contains administrative header and App Data</a:t>
            </a:r>
          </a:p>
        </p:txBody>
      </p:sp>
    </p:spTree>
    <p:extLst>
      <p:ext uri="{BB962C8B-B14F-4D97-AF65-F5344CB8AC3E}">
        <p14:creationId xmlns:p14="http://schemas.microsoft.com/office/powerpoint/2010/main" val="34078114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fontScale="90000"/>
          </a:bodyPr>
          <a:lstStyle/>
          <a:p>
            <a:r>
              <a:rPr lang="en-US" sz="3800" smtClean="0"/>
              <a:t>2.5.2 IP Packet</a:t>
            </a:r>
          </a:p>
        </p:txBody>
      </p:sp>
      <p:pic>
        <p:nvPicPr>
          <p:cNvPr id="55299"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52046" y="1557338"/>
            <a:ext cx="8891954" cy="4800600"/>
          </a:xfrm>
        </p:spPr>
      </p:pic>
    </p:spTree>
    <p:extLst>
      <p:ext uri="{BB962C8B-B14F-4D97-AF65-F5344CB8AC3E}">
        <p14:creationId xmlns:p14="http://schemas.microsoft.com/office/powerpoint/2010/main" val="1040202980"/>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513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r>
              <a:rPr lang="en-GB" smtClean="0"/>
              <a:t>1.0 Introduction</a:t>
            </a:r>
          </a:p>
        </p:txBody>
      </p:sp>
      <p:sp>
        <p:nvSpPr>
          <p:cNvPr id="7171" name="Rectangle 3"/>
          <p:cNvSpPr>
            <a:spLocks noGrp="1" noChangeArrowheads="1"/>
          </p:cNvSpPr>
          <p:nvPr>
            <p:ph type="body" idx="1"/>
          </p:nvPr>
        </p:nvSpPr>
        <p:spPr>
          <a:xfrm>
            <a:off x="523143" y="1981200"/>
            <a:ext cx="8480180" cy="2514600"/>
          </a:xfrm>
        </p:spPr>
        <p:txBody>
          <a:bodyPr>
            <a:normAutofit/>
          </a:bodyPr>
          <a:lstStyle/>
          <a:p>
            <a:r>
              <a:rPr lang="en-GB" sz="2800" dirty="0" smtClean="0"/>
              <a:t>No shared memory in Distributed System</a:t>
            </a:r>
          </a:p>
          <a:p>
            <a:r>
              <a:rPr lang="en-GB" sz="2800" dirty="0" smtClean="0"/>
              <a:t>So all communication based on message passing</a:t>
            </a:r>
          </a:p>
          <a:p>
            <a:r>
              <a:rPr lang="en-GB" sz="2800" dirty="0" smtClean="0"/>
              <a:t>Consider Process/ Component P1 communicating with P2, what is required?</a:t>
            </a:r>
          </a:p>
        </p:txBody>
      </p:sp>
      <p:sp>
        <p:nvSpPr>
          <p:cNvPr id="7172" name="AutoShape 6"/>
          <p:cNvSpPr>
            <a:spLocks noChangeArrowheads="1"/>
          </p:cNvSpPr>
          <p:nvPr/>
        </p:nvSpPr>
        <p:spPr bwMode="auto">
          <a:xfrm>
            <a:off x="3798277" y="6019800"/>
            <a:ext cx="1899138" cy="762000"/>
          </a:xfrm>
          <a:prstGeom prst="octagon">
            <a:avLst>
              <a:gd name="adj" fmla="val 29287"/>
            </a:avLst>
          </a:prstGeom>
          <a:solidFill>
            <a:schemeClr val="accent1"/>
          </a:solidFill>
          <a:ln w="12700">
            <a:solidFill>
              <a:schemeClr val="tx1"/>
            </a:solidFill>
            <a:miter lim="800000"/>
            <a:headEnd/>
            <a:tailEnd/>
          </a:ln>
        </p:spPr>
        <p:txBody>
          <a:bodyPr wrap="none" anchor="ctr"/>
          <a:lstStyle/>
          <a:p>
            <a:pPr algn="ctr"/>
            <a:r>
              <a:rPr lang="en-GB"/>
              <a:t>network</a:t>
            </a:r>
          </a:p>
        </p:txBody>
      </p:sp>
      <p:grpSp>
        <p:nvGrpSpPr>
          <p:cNvPr id="7173" name="Group 19"/>
          <p:cNvGrpSpPr>
            <a:grpSpLocks/>
          </p:cNvGrpSpPr>
          <p:nvPr/>
        </p:nvGrpSpPr>
        <p:grpSpPr bwMode="auto">
          <a:xfrm>
            <a:off x="773723" y="4267200"/>
            <a:ext cx="2532185" cy="2209800"/>
            <a:chOff x="528" y="2448"/>
            <a:chExt cx="1728" cy="1392"/>
          </a:xfrm>
        </p:grpSpPr>
        <p:grpSp>
          <p:nvGrpSpPr>
            <p:cNvPr id="7183" name="Group 11"/>
            <p:cNvGrpSpPr>
              <a:grpSpLocks/>
            </p:cNvGrpSpPr>
            <p:nvPr/>
          </p:nvGrpSpPr>
          <p:grpSpPr bwMode="auto">
            <a:xfrm>
              <a:off x="720" y="2688"/>
              <a:ext cx="1344" cy="1031"/>
              <a:chOff x="624" y="2544"/>
              <a:chExt cx="1344" cy="1031"/>
            </a:xfrm>
          </p:grpSpPr>
          <p:sp>
            <p:nvSpPr>
              <p:cNvPr id="7186" name="Rectangle 7"/>
              <p:cNvSpPr>
                <a:spLocks noChangeArrowheads="1"/>
              </p:cNvSpPr>
              <p:nvPr/>
            </p:nvSpPr>
            <p:spPr bwMode="auto">
              <a:xfrm>
                <a:off x="624" y="2544"/>
                <a:ext cx="1344" cy="912"/>
              </a:xfrm>
              <a:prstGeom prst="rect">
                <a:avLst/>
              </a:prstGeom>
              <a:solidFill>
                <a:schemeClr val="bg2"/>
              </a:solidFill>
              <a:ln w="12700">
                <a:solidFill>
                  <a:schemeClr val="tx1"/>
                </a:solidFill>
                <a:miter lim="800000"/>
                <a:headEnd/>
                <a:tailEnd/>
              </a:ln>
            </p:spPr>
            <p:txBody>
              <a:bodyPr wrap="none" anchor="ctr"/>
              <a:lstStyle/>
              <a:p>
                <a:endParaRPr lang="en-US"/>
              </a:p>
            </p:txBody>
          </p:sp>
          <p:sp>
            <p:nvSpPr>
              <p:cNvPr id="7187" name="Oval 4"/>
              <p:cNvSpPr>
                <a:spLocks noChangeArrowheads="1"/>
              </p:cNvSpPr>
              <p:nvPr/>
            </p:nvSpPr>
            <p:spPr bwMode="auto">
              <a:xfrm>
                <a:off x="816" y="2544"/>
                <a:ext cx="720" cy="528"/>
              </a:xfrm>
              <a:prstGeom prst="ellipse">
                <a:avLst/>
              </a:prstGeom>
              <a:solidFill>
                <a:srgbClr val="FF0000"/>
              </a:solidFill>
              <a:ln w="12700">
                <a:solidFill>
                  <a:schemeClr val="tx1"/>
                </a:solidFill>
                <a:round/>
                <a:headEnd/>
                <a:tailEnd/>
              </a:ln>
            </p:spPr>
            <p:txBody>
              <a:bodyPr wrap="none" anchor="ctr"/>
              <a:lstStyle/>
              <a:p>
                <a:pPr algn="ctr"/>
                <a:r>
                  <a:rPr lang="en-GB"/>
                  <a:t>P1</a:t>
                </a:r>
              </a:p>
            </p:txBody>
          </p:sp>
          <p:sp>
            <p:nvSpPr>
              <p:cNvPr id="7188" name="Text Box 9"/>
              <p:cNvSpPr txBox="1">
                <a:spLocks noChangeArrowheads="1"/>
              </p:cNvSpPr>
              <p:nvPr/>
            </p:nvSpPr>
            <p:spPr bwMode="auto">
              <a:xfrm>
                <a:off x="624" y="3168"/>
                <a:ext cx="1296"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pPr>
                <a:r>
                  <a:rPr lang="en-GB" sz="1800"/>
                  <a:t>Operating system</a:t>
                </a:r>
                <a:endParaRPr lang="en-GB"/>
              </a:p>
            </p:txBody>
          </p:sp>
        </p:grpSp>
        <p:sp>
          <p:nvSpPr>
            <p:cNvPr id="7184" name="Rectangle 17"/>
            <p:cNvSpPr>
              <a:spLocks noChangeArrowheads="1"/>
            </p:cNvSpPr>
            <p:nvPr/>
          </p:nvSpPr>
          <p:spPr bwMode="auto">
            <a:xfrm>
              <a:off x="528" y="2448"/>
              <a:ext cx="1728" cy="1392"/>
            </a:xfrm>
            <a:prstGeom prst="rect">
              <a:avLst/>
            </a:prstGeom>
            <a:noFill/>
            <a:ln w="57150">
              <a:solidFill>
                <a:srgbClr val="339966"/>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85" name="Text Box 18"/>
            <p:cNvSpPr txBox="1">
              <a:spLocks noChangeArrowheads="1"/>
            </p:cNvSpPr>
            <p:nvPr/>
          </p:nvSpPr>
          <p:spPr bwMode="auto">
            <a:xfrm>
              <a:off x="720" y="2448"/>
              <a:ext cx="14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pPr>
              <a:r>
                <a:rPr lang="en-GB" sz="1800"/>
                <a:t>Address space 1</a:t>
              </a:r>
              <a:endParaRPr lang="en-GB"/>
            </a:p>
          </p:txBody>
        </p:sp>
      </p:grpSp>
      <p:grpSp>
        <p:nvGrpSpPr>
          <p:cNvPr id="7174" name="Group 20"/>
          <p:cNvGrpSpPr>
            <a:grpSpLocks/>
          </p:cNvGrpSpPr>
          <p:nvPr/>
        </p:nvGrpSpPr>
        <p:grpSpPr bwMode="auto">
          <a:xfrm>
            <a:off x="6260123" y="4267200"/>
            <a:ext cx="2532185" cy="2209800"/>
            <a:chOff x="528" y="2448"/>
            <a:chExt cx="1728" cy="1392"/>
          </a:xfrm>
        </p:grpSpPr>
        <p:grpSp>
          <p:nvGrpSpPr>
            <p:cNvPr id="7177" name="Group 21"/>
            <p:cNvGrpSpPr>
              <a:grpSpLocks/>
            </p:cNvGrpSpPr>
            <p:nvPr/>
          </p:nvGrpSpPr>
          <p:grpSpPr bwMode="auto">
            <a:xfrm>
              <a:off x="720" y="2688"/>
              <a:ext cx="1344" cy="1031"/>
              <a:chOff x="624" y="2544"/>
              <a:chExt cx="1344" cy="1031"/>
            </a:xfrm>
          </p:grpSpPr>
          <p:sp>
            <p:nvSpPr>
              <p:cNvPr id="7180" name="Rectangle 22"/>
              <p:cNvSpPr>
                <a:spLocks noChangeArrowheads="1"/>
              </p:cNvSpPr>
              <p:nvPr/>
            </p:nvSpPr>
            <p:spPr bwMode="auto">
              <a:xfrm>
                <a:off x="624" y="2544"/>
                <a:ext cx="1344" cy="912"/>
              </a:xfrm>
              <a:prstGeom prst="rect">
                <a:avLst/>
              </a:prstGeom>
              <a:solidFill>
                <a:schemeClr val="bg2"/>
              </a:solidFill>
              <a:ln w="12700">
                <a:solidFill>
                  <a:schemeClr val="tx1"/>
                </a:solidFill>
                <a:miter lim="800000"/>
                <a:headEnd/>
                <a:tailEnd/>
              </a:ln>
            </p:spPr>
            <p:txBody>
              <a:bodyPr wrap="none" anchor="ctr"/>
              <a:lstStyle/>
              <a:p>
                <a:endParaRPr lang="en-US"/>
              </a:p>
            </p:txBody>
          </p:sp>
          <p:sp>
            <p:nvSpPr>
              <p:cNvPr id="7181" name="Oval 23"/>
              <p:cNvSpPr>
                <a:spLocks noChangeArrowheads="1"/>
              </p:cNvSpPr>
              <p:nvPr/>
            </p:nvSpPr>
            <p:spPr bwMode="auto">
              <a:xfrm>
                <a:off x="816" y="2544"/>
                <a:ext cx="720" cy="528"/>
              </a:xfrm>
              <a:prstGeom prst="ellipse">
                <a:avLst/>
              </a:prstGeom>
              <a:solidFill>
                <a:srgbClr val="FF0000"/>
              </a:solidFill>
              <a:ln w="12700">
                <a:solidFill>
                  <a:schemeClr val="tx1"/>
                </a:solidFill>
                <a:round/>
                <a:headEnd/>
                <a:tailEnd/>
              </a:ln>
            </p:spPr>
            <p:txBody>
              <a:bodyPr wrap="none" anchor="ctr"/>
              <a:lstStyle/>
              <a:p>
                <a:pPr algn="ctr"/>
                <a:r>
                  <a:rPr lang="en-GB"/>
                  <a:t>P2</a:t>
                </a:r>
              </a:p>
            </p:txBody>
          </p:sp>
          <p:sp>
            <p:nvSpPr>
              <p:cNvPr id="7182" name="Text Box 24"/>
              <p:cNvSpPr txBox="1">
                <a:spLocks noChangeArrowheads="1"/>
              </p:cNvSpPr>
              <p:nvPr/>
            </p:nvSpPr>
            <p:spPr bwMode="auto">
              <a:xfrm>
                <a:off x="624" y="3168"/>
                <a:ext cx="1296"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pPr>
                <a:r>
                  <a:rPr lang="en-GB" sz="1800"/>
                  <a:t>Operating system</a:t>
                </a:r>
                <a:endParaRPr lang="en-GB"/>
              </a:p>
            </p:txBody>
          </p:sp>
        </p:grpSp>
        <p:sp>
          <p:nvSpPr>
            <p:cNvPr id="7178" name="Rectangle 25"/>
            <p:cNvSpPr>
              <a:spLocks noChangeArrowheads="1"/>
            </p:cNvSpPr>
            <p:nvPr/>
          </p:nvSpPr>
          <p:spPr bwMode="auto">
            <a:xfrm>
              <a:off x="528" y="2448"/>
              <a:ext cx="1728" cy="1392"/>
            </a:xfrm>
            <a:prstGeom prst="rect">
              <a:avLst/>
            </a:prstGeom>
            <a:noFill/>
            <a:ln w="57150">
              <a:solidFill>
                <a:srgbClr val="339966"/>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9" name="Text Box 26"/>
            <p:cNvSpPr txBox="1">
              <a:spLocks noChangeArrowheads="1"/>
            </p:cNvSpPr>
            <p:nvPr/>
          </p:nvSpPr>
          <p:spPr bwMode="auto">
            <a:xfrm>
              <a:off x="720" y="2448"/>
              <a:ext cx="14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pPr>
              <a:r>
                <a:rPr lang="en-GB" sz="1800"/>
                <a:t>Address space 2</a:t>
              </a:r>
              <a:endParaRPr lang="en-GB"/>
            </a:p>
          </p:txBody>
        </p:sp>
      </p:grpSp>
      <p:sp>
        <p:nvSpPr>
          <p:cNvPr id="7175" name="Line 27"/>
          <p:cNvSpPr>
            <a:spLocks noChangeShapeType="1"/>
          </p:cNvSpPr>
          <p:nvPr/>
        </p:nvSpPr>
        <p:spPr bwMode="auto">
          <a:xfrm>
            <a:off x="2180492" y="5410200"/>
            <a:ext cx="2391508" cy="1066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6" name="Line 28"/>
          <p:cNvSpPr>
            <a:spLocks noChangeShapeType="1"/>
          </p:cNvSpPr>
          <p:nvPr/>
        </p:nvSpPr>
        <p:spPr bwMode="auto">
          <a:xfrm flipV="1">
            <a:off x="4501661" y="5410200"/>
            <a:ext cx="2532185" cy="1066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125156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GB" smtClean="0"/>
              <a:t>1.1 Introduction</a:t>
            </a:r>
          </a:p>
        </p:txBody>
      </p:sp>
      <p:sp>
        <p:nvSpPr>
          <p:cNvPr id="8195" name="Rectangle 3"/>
          <p:cNvSpPr>
            <a:spLocks noGrp="1" noChangeArrowheads="1"/>
          </p:cNvSpPr>
          <p:nvPr>
            <p:ph type="body" idx="1"/>
          </p:nvPr>
        </p:nvSpPr>
        <p:spPr/>
        <p:txBody>
          <a:bodyPr>
            <a:normAutofit fontScale="92500" lnSpcReduction="20000"/>
          </a:bodyPr>
          <a:lstStyle/>
          <a:p>
            <a:r>
              <a:rPr lang="en-GB" smtClean="0"/>
              <a:t>P1 builds a message in its address space</a:t>
            </a:r>
          </a:p>
          <a:p>
            <a:r>
              <a:rPr lang="en-GB" smtClean="0"/>
              <a:t>Executes a system call </a:t>
            </a:r>
          </a:p>
          <a:p>
            <a:r>
              <a:rPr lang="en-GB" smtClean="0"/>
              <a:t>Operating system fetches message  and transmits over network to P2</a:t>
            </a:r>
          </a:p>
          <a:p>
            <a:r>
              <a:rPr lang="en-GB" smtClean="0"/>
              <a:t>Issues &amp; agreements??</a:t>
            </a:r>
          </a:p>
          <a:p>
            <a:pPr lvl="1"/>
            <a:r>
              <a:rPr lang="en-GB" sz="2000" smtClean="0"/>
              <a:t>Meaning of bits being sent ?</a:t>
            </a:r>
          </a:p>
          <a:p>
            <a:pPr lvl="1"/>
            <a:r>
              <a:rPr lang="en-GB" sz="2000" smtClean="0"/>
              <a:t>Volts being used to signal 0-bit, 1-bit ?</a:t>
            </a:r>
          </a:p>
          <a:p>
            <a:pPr lvl="1"/>
            <a:r>
              <a:rPr lang="en-GB" sz="2000" smtClean="0"/>
              <a:t>which was the last bit sent?</a:t>
            </a:r>
          </a:p>
          <a:p>
            <a:pPr lvl="1"/>
            <a:r>
              <a:rPr lang="en-GB" sz="2000" smtClean="0"/>
              <a:t>Error detection?</a:t>
            </a:r>
          </a:p>
          <a:p>
            <a:pPr lvl="1"/>
            <a:r>
              <a:rPr lang="en-GB" sz="2000" smtClean="0"/>
              <a:t>How long are numbers, strings etc?</a:t>
            </a:r>
          </a:p>
          <a:p>
            <a:pPr lvl="1"/>
            <a:r>
              <a:rPr lang="en-GB" sz="2000" smtClean="0"/>
              <a:t>How are they represented?</a:t>
            </a:r>
            <a:endParaRPr lang="en-GB" smtClean="0"/>
          </a:p>
        </p:txBody>
      </p:sp>
    </p:spTree>
    <p:extLst>
      <p:ext uri="{BB962C8B-B14F-4D97-AF65-F5344CB8AC3E}">
        <p14:creationId xmlns:p14="http://schemas.microsoft.com/office/powerpoint/2010/main" val="337566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r>
              <a:rPr lang="en-GB" smtClean="0"/>
              <a:t>1.2 Communication Standards</a:t>
            </a:r>
          </a:p>
        </p:txBody>
      </p:sp>
      <p:sp>
        <p:nvSpPr>
          <p:cNvPr id="9219" name="Rectangle 3"/>
          <p:cNvSpPr>
            <a:spLocks noGrp="1" noChangeArrowheads="1"/>
          </p:cNvSpPr>
          <p:nvPr>
            <p:ph type="body" idx="1"/>
          </p:nvPr>
        </p:nvSpPr>
        <p:spPr>
          <a:xfrm>
            <a:off x="0" y="2057400"/>
            <a:ext cx="9144000" cy="4800600"/>
          </a:xfrm>
        </p:spPr>
        <p:txBody>
          <a:bodyPr>
            <a:normAutofit/>
          </a:bodyPr>
          <a:lstStyle/>
          <a:p>
            <a:r>
              <a:rPr lang="en-GB" sz="2800" dirty="0" smtClean="0"/>
              <a:t>Need for standards to deal with numerous levels and issues in communication</a:t>
            </a:r>
          </a:p>
          <a:p>
            <a:r>
              <a:rPr lang="en-GB" sz="2800" b="1" dirty="0" smtClean="0"/>
              <a:t>OSI Reference Model</a:t>
            </a:r>
            <a:r>
              <a:rPr lang="en-GB" sz="2800" dirty="0" smtClean="0"/>
              <a:t> developed by (ISO) for open systems</a:t>
            </a:r>
          </a:p>
          <a:p>
            <a:r>
              <a:rPr lang="en-GB" sz="2800" dirty="0" smtClean="0"/>
              <a:t>Identifies various levels, assigns standard names and defines functionality</a:t>
            </a:r>
          </a:p>
          <a:p>
            <a:r>
              <a:rPr lang="en-GB" sz="2800" dirty="0" smtClean="0"/>
              <a:t>Defines PROTOCOLS</a:t>
            </a:r>
          </a:p>
          <a:p>
            <a:r>
              <a:rPr lang="en-GB" sz="2800" dirty="0" smtClean="0"/>
              <a:t>A protocol is an agreement between communicating parties on how communication is to proceed</a:t>
            </a:r>
          </a:p>
        </p:txBody>
      </p:sp>
    </p:spTree>
    <p:extLst>
      <p:ext uri="{BB962C8B-B14F-4D97-AF65-F5344CB8AC3E}">
        <p14:creationId xmlns:p14="http://schemas.microsoft.com/office/powerpoint/2010/main" val="1886476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r>
              <a:rPr lang="en-GB" smtClean="0"/>
              <a:t>1.3 Protocols</a:t>
            </a:r>
          </a:p>
        </p:txBody>
      </p:sp>
      <p:sp>
        <p:nvSpPr>
          <p:cNvPr id="10243" name="Rectangle 3"/>
          <p:cNvSpPr>
            <a:spLocks noGrp="1" noChangeArrowheads="1"/>
          </p:cNvSpPr>
          <p:nvPr>
            <p:ph type="body" idx="1"/>
          </p:nvPr>
        </p:nvSpPr>
        <p:spPr>
          <a:xfrm>
            <a:off x="228600" y="2057400"/>
            <a:ext cx="8932985" cy="4800600"/>
          </a:xfrm>
        </p:spPr>
        <p:txBody>
          <a:bodyPr>
            <a:normAutofit/>
          </a:bodyPr>
          <a:lstStyle/>
          <a:p>
            <a:r>
              <a:rPr lang="en-GB" sz="2800" dirty="0" smtClean="0"/>
              <a:t>To allow a group of machines to communicate over a network, all must agree on protocols to use</a:t>
            </a:r>
          </a:p>
          <a:p>
            <a:r>
              <a:rPr lang="en-GB" sz="2800" dirty="0" smtClean="0"/>
              <a:t>OSI distinguishes two types of protocols</a:t>
            </a:r>
          </a:p>
          <a:p>
            <a:pPr lvl="1"/>
            <a:r>
              <a:rPr lang="en-GB" sz="2400" dirty="0" smtClean="0"/>
              <a:t>Connection-oriented (like in </a:t>
            </a:r>
            <a:r>
              <a:rPr lang="en-GB" sz="2400" dirty="0" smtClean="0"/>
              <a:t>telephone)</a:t>
            </a:r>
            <a:endParaRPr lang="en-GB" sz="2400" dirty="0" smtClean="0"/>
          </a:p>
          <a:p>
            <a:pPr lvl="1"/>
            <a:r>
              <a:rPr lang="en-GB" sz="2400" dirty="0" smtClean="0"/>
              <a:t>Connectionless (postal service)</a:t>
            </a:r>
          </a:p>
          <a:p>
            <a:r>
              <a:rPr lang="en-GB" sz="2800" dirty="0" smtClean="0"/>
              <a:t>In OSI model, communication is partitioned into 7 layers</a:t>
            </a:r>
          </a:p>
          <a:p>
            <a:r>
              <a:rPr lang="en-GB" sz="2800" dirty="0" smtClean="0"/>
              <a:t>Each layer deals with one aspect of communication </a:t>
            </a:r>
          </a:p>
          <a:p>
            <a:endParaRPr lang="en-GB" dirty="0" smtClean="0"/>
          </a:p>
        </p:txBody>
      </p:sp>
    </p:spTree>
    <p:extLst>
      <p:ext uri="{BB962C8B-B14F-4D97-AF65-F5344CB8AC3E}">
        <p14:creationId xmlns:p14="http://schemas.microsoft.com/office/powerpoint/2010/main" val="1063747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8484</Words>
  <Application>Microsoft Office PowerPoint</Application>
  <PresentationFormat>On-screen Show (4:3)</PresentationFormat>
  <Paragraphs>630</Paragraphs>
  <Slides>54</Slides>
  <Notes>51</Notes>
  <HiddenSlides>10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CSH3J3 SISTEM PARALEL DAN TERDISTRIBUSI</vt:lpstr>
      <vt:lpstr>0 Outline &amp; Review</vt:lpstr>
      <vt:lpstr>0.2 WHY? </vt:lpstr>
      <vt:lpstr>Objective For this session</vt:lpstr>
      <vt:lpstr>Outline</vt:lpstr>
      <vt:lpstr>1.0 Introduction</vt:lpstr>
      <vt:lpstr>1.1 Introduction</vt:lpstr>
      <vt:lpstr>1.2 Communication Standards</vt:lpstr>
      <vt:lpstr>1.3 Protocols</vt:lpstr>
      <vt:lpstr>2 Communication Primitives</vt:lpstr>
      <vt:lpstr>2.7 Physical Layer</vt:lpstr>
      <vt:lpstr>2.6 Data Link Layer</vt:lpstr>
      <vt:lpstr>2.5 Network Layer</vt:lpstr>
      <vt:lpstr>2.5.1 Example of a Net Layer Protocol: Internet Protocol (IP)</vt:lpstr>
      <vt:lpstr>Transport Layer</vt:lpstr>
      <vt:lpstr>2.4 Transport Layer</vt:lpstr>
      <vt:lpstr>2.8 ISO/OSI Transport Layer</vt:lpstr>
      <vt:lpstr>2.9  Transmission Control Protocol: TCP</vt:lpstr>
      <vt:lpstr>2.11 TCP Operation</vt:lpstr>
      <vt:lpstr>2.12 User Datagram Protocol: UDP</vt:lpstr>
      <vt:lpstr>2.13 Transport Layer: Sockets</vt:lpstr>
      <vt:lpstr>2.3 Session Layer</vt:lpstr>
      <vt:lpstr>2.2 Presentation Layer</vt:lpstr>
      <vt:lpstr>Presentation Layer</vt:lpstr>
      <vt:lpstr>2.14 ISO/OSI Presentation Layer</vt:lpstr>
      <vt:lpstr>2.16 Heterogeneity</vt:lpstr>
      <vt:lpstr>2.18  Solution Heterogeneity</vt:lpstr>
      <vt:lpstr>2.1 Application Layer</vt:lpstr>
      <vt:lpstr>2.20 Communication Patterns</vt:lpstr>
      <vt:lpstr>2.29 Request</vt:lpstr>
      <vt:lpstr>2.21 Synchronous Communication</vt:lpstr>
      <vt:lpstr>1.3 Synchronous Communication</vt:lpstr>
      <vt:lpstr>2.23 Communication Deadlocks</vt:lpstr>
      <vt:lpstr>2.28 Notification</vt:lpstr>
      <vt:lpstr>2.25. Asynchronous Communication </vt:lpstr>
      <vt:lpstr>1.3 Asynchronous Communication</vt:lpstr>
      <vt:lpstr>2.26 Asynchronous Communication  Pros and Cons</vt:lpstr>
      <vt:lpstr>3.0 Client/Server Communication</vt:lpstr>
      <vt:lpstr>3.1 Quality of service – Client/Server</vt:lpstr>
      <vt:lpstr>3.2 Request Protocol</vt:lpstr>
      <vt:lpstr>3.3 Request/Reply Protocol</vt:lpstr>
      <vt:lpstr>3.4 RRA Protocol</vt:lpstr>
      <vt:lpstr>RR &amp; RRA – Quality of Service?</vt:lpstr>
      <vt:lpstr>4 Group Communication</vt:lpstr>
      <vt:lpstr>4.1 Concepts</vt:lpstr>
      <vt:lpstr>3.2 Qualities of Service</vt:lpstr>
      <vt:lpstr>3.2 Qualities of Service</vt:lpstr>
      <vt:lpstr>4.2 Quality of Service – Group Communication</vt:lpstr>
      <vt:lpstr>5 Summary</vt:lpstr>
      <vt:lpstr>PowerPoint Presentation</vt:lpstr>
      <vt:lpstr>PowerPoint Presentation</vt:lpstr>
      <vt:lpstr>2.10 TCP Segments</vt:lpstr>
      <vt:lpstr>2.5.2 IP Packet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Gandalf</dc:creator>
  <cp:lastModifiedBy>gandalf</cp:lastModifiedBy>
  <cp:revision>79</cp:revision>
  <dcterms:created xsi:type="dcterms:W3CDTF">2017-01-07T07:13:05Z</dcterms:created>
  <dcterms:modified xsi:type="dcterms:W3CDTF">2018-01-31T02:11:29Z</dcterms:modified>
</cp:coreProperties>
</file>