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90" r:id="rId2"/>
    <p:sldId id="291" r:id="rId3"/>
    <p:sldId id="292" r:id="rId4"/>
    <p:sldId id="293" r:id="rId5"/>
    <p:sldId id="294" r:id="rId6"/>
    <p:sldId id="295" r:id="rId7"/>
    <p:sldId id="328" r:id="rId8"/>
    <p:sldId id="329" r:id="rId9"/>
    <p:sldId id="330" r:id="rId10"/>
    <p:sldId id="331" r:id="rId11"/>
    <p:sldId id="296" r:id="rId12"/>
    <p:sldId id="297" r:id="rId13"/>
    <p:sldId id="303" r:id="rId14"/>
    <p:sldId id="332" r:id="rId15"/>
    <p:sldId id="304" r:id="rId16"/>
    <p:sldId id="305" r:id="rId17"/>
    <p:sldId id="313" r:id="rId18"/>
    <p:sldId id="33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25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72DBD-0558-446A-880A-8866B0EE786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8C0ED-8D7C-4DA4-B6F2-0AFEA9BD0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97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 (XDR, ASN.1, NDR)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67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which all of the messages transmitted to a group reach all of the members in the same order.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81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66800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3429000"/>
            <a:ext cx="4267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ED24-47F8-40FC-82FD-3C867DC539F9}" type="datetime1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/>
          <p:nvPr userDrawn="1"/>
        </p:nvPicPr>
        <p:blipFill>
          <a:blip r:embed="rId2"/>
          <a:stretch/>
        </p:blipFill>
        <p:spPr>
          <a:xfrm>
            <a:off x="5589720" y="216720"/>
            <a:ext cx="3263400" cy="647280"/>
          </a:xfrm>
          <a:prstGeom prst="rect">
            <a:avLst/>
          </a:prstGeom>
          <a:ln>
            <a:noFill/>
          </a:ln>
        </p:spPr>
      </p:pic>
      <p:pic>
        <p:nvPicPr>
          <p:cNvPr id="8" name="Picture 2"/>
          <p:cNvPicPr/>
          <p:nvPr userDrawn="1"/>
        </p:nvPicPr>
        <p:blipFill>
          <a:blip r:embed="rId3"/>
          <a:srcRect r="17786" b="11856"/>
          <a:stretch/>
        </p:blipFill>
        <p:spPr>
          <a:xfrm>
            <a:off x="43560" y="3251520"/>
            <a:ext cx="3847320" cy="3093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322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19CD-5EAD-4701-B0F0-778F493B7B77}" type="datetime1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4639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371600"/>
            <a:ext cx="2057400" cy="475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6019800" cy="4754563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31E5-F8DC-49B2-8FB4-636D16D6CA37}" type="datetime1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2438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/>
          <p:nvPr userDrawn="1"/>
        </p:nvPicPr>
        <p:blipFill>
          <a:blip r:embed="rId2"/>
          <a:srcRect t="17910" b="13979"/>
          <a:stretch/>
        </p:blipFill>
        <p:spPr>
          <a:xfrm>
            <a:off x="-2520" y="0"/>
            <a:ext cx="9142560" cy="4669560"/>
          </a:xfrm>
          <a:prstGeom prst="rect">
            <a:avLst/>
          </a:prstGeom>
          <a:ln>
            <a:noFill/>
          </a:ln>
        </p:spPr>
      </p:pic>
      <p:pic>
        <p:nvPicPr>
          <p:cNvPr id="9" name="Picture 2"/>
          <p:cNvPicPr/>
          <p:nvPr userDrawn="1"/>
        </p:nvPicPr>
        <p:blipFill>
          <a:blip r:embed="rId3"/>
          <a:stretch/>
        </p:blipFill>
        <p:spPr>
          <a:xfrm>
            <a:off x="154440" y="142920"/>
            <a:ext cx="3037680" cy="602280"/>
          </a:xfrm>
          <a:prstGeom prst="rect">
            <a:avLst/>
          </a:prstGeom>
          <a:ln>
            <a:noFill/>
          </a:ln>
        </p:spPr>
      </p:pic>
      <p:sp>
        <p:nvSpPr>
          <p:cNvPr id="10" name="CustomShape 4"/>
          <p:cNvSpPr/>
          <p:nvPr userDrawn="1"/>
        </p:nvSpPr>
        <p:spPr>
          <a:xfrm>
            <a:off x="-360" y="4671000"/>
            <a:ext cx="9140400" cy="9216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" name="CustomShape 3"/>
          <p:cNvSpPr/>
          <p:nvPr userDrawn="1"/>
        </p:nvSpPr>
        <p:spPr>
          <a:xfrm>
            <a:off x="434520" y="4489200"/>
            <a:ext cx="8325000" cy="211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Brush Script Std"/>
                <a:ea typeface="ＭＳ Ｐゴシック"/>
              </a:rPr>
              <a:t>THANK YOU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9870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2035F-CCC3-4414-95E2-EA647F5D556B}" type="datetime1">
              <a:rPr lang="en-US" smtClean="0"/>
              <a:t>1/13/2018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8235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0A5F4DC-91B5-443F-A6AB-4024FC43B326}" type="datetime1">
              <a:rPr lang="en-US" smtClean="0"/>
              <a:t>1/13/2018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8716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FB09D3C-62D6-40A4-BDB4-982582067BE5}" type="datetime1">
              <a:rPr lang="en-US" smtClean="0"/>
              <a:t>1/13/2018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1316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21DEF-B2A9-4712-B835-914B1C2C7E71}" type="datetime1">
              <a:rPr lang="en-US" smtClean="0"/>
              <a:t>1/13/2018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98042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CA22-4E4A-4534-A8A9-8B417085E27D}" type="datetime1">
              <a:rPr lang="en-US" smtClean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1382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3026-17B1-43F3-A703-A24AA4336344}" type="datetime1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510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391C-9BA1-4207-B408-B002EB0AD70F}" type="datetime1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2057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5103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43199"/>
            <a:ext cx="4040188" cy="3382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510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43199"/>
            <a:ext cx="4041775" cy="3382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ED96-17CA-475E-9DD4-A439E15E2273}" type="datetime1">
              <a:rPr lang="en-US" smtClean="0"/>
              <a:t>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5059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4770-06A8-49B4-A2FA-61216F5E0A8C}" type="datetime1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0669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C3A2B-D995-4403-9B38-1735022961E9}" type="datetime1">
              <a:rPr lang="en-US" smtClean="0"/>
              <a:t>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0390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3008313" cy="914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62200"/>
            <a:ext cx="3008313" cy="3763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DD17-2A03-45A5-A3D2-A50877A3F55E}" type="datetime1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9267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71599"/>
            <a:ext cx="5486400" cy="3355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0765-E2DF-49AA-8713-8E410D7C47C3}" type="datetime1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/>
          <p:cNvPicPr/>
          <p:nvPr userDrawn="1"/>
        </p:nvPicPr>
        <p:blipFill>
          <a:blip r:embed="rId2"/>
          <a:stretch/>
        </p:blipFill>
        <p:spPr>
          <a:xfrm>
            <a:off x="0" y="0"/>
            <a:ext cx="9142560" cy="124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4668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/>
          <p:nvPr userDrawn="1"/>
        </p:nvPicPr>
        <p:blipFill>
          <a:blip r:embed="rId18"/>
          <a:stretch/>
        </p:blipFill>
        <p:spPr>
          <a:xfrm>
            <a:off x="0" y="6248520"/>
            <a:ext cx="9142560" cy="608040"/>
          </a:xfrm>
          <a:prstGeom prst="rect">
            <a:avLst/>
          </a:prstGeom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579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D74D7F-97DA-44F2-AB23-04D454860D24}" type="datetime1">
              <a:rPr lang="en-US" smtClean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CSH3J3 –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8A5523F-4C95-49F3-8F3F-2B05583CC1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2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CSH3J3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SISTEM PARALEL DAN TERDISTRIBUSI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9"/>
          <p:cNvSpPr txBox="1">
            <a:spLocks/>
          </p:cNvSpPr>
          <p:nvPr/>
        </p:nvSpPr>
        <p:spPr bwMode="auto">
          <a:xfrm>
            <a:off x="3786187" y="3450467"/>
            <a:ext cx="4757737" cy="163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sz="3200" b="0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MATERI 4: </a:t>
            </a:r>
            <a:r>
              <a:rPr lang="en-US" sz="3200" b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200" b="0" dirty="0" err="1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Interprocess</a:t>
            </a:r>
            <a:r>
              <a:rPr lang="en-US" sz="3200" b="0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 Communication</a:t>
            </a:r>
            <a:endParaRPr lang="en-US" sz="3200" b="0" dirty="0">
              <a:ln w="0"/>
              <a:effectLst>
                <a:reflection blurRad="6350" stA="53000" endA="300" endPos="35500" dir="5400000" sy="-9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83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324099"/>
              </p:ext>
            </p:extLst>
          </p:nvPr>
        </p:nvGraphicFramePr>
        <p:xfrm>
          <a:off x="457200" y="1676400"/>
          <a:ext cx="8229600" cy="4297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581400"/>
                <a:gridCol w="4648200"/>
              </a:tblGrid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 err="1">
                          <a:effectLst/>
                        </a:rPr>
                        <a:t>sock.recvfrom</a:t>
                      </a:r>
                      <a:r>
                        <a:rPr lang="en-US" b="1" dirty="0">
                          <a:effectLst/>
                        </a:rPr>
                        <a:t>( </a:t>
                      </a:r>
                      <a:r>
                        <a:rPr lang="en-US" b="1" dirty="0" err="1">
                          <a:effectLst/>
                        </a:rPr>
                        <a:t>buflen</a:t>
                      </a:r>
                      <a:r>
                        <a:rPr lang="en-US" b="1" dirty="0">
                          <a:effectLst/>
                        </a:rPr>
                        <a:t>[, flags] )</a:t>
                      </a:r>
                    </a:p>
                  </a:txBody>
                  <a:tcPr marL="190500" marR="190500" marT="152400" marB="1524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effectLst/>
                        </a:rPr>
                        <a:t>Receive data from the socket, up to </a:t>
                      </a:r>
                      <a:r>
                        <a:rPr lang="en-US" b="1" dirty="0" err="1">
                          <a:effectLst/>
                        </a:rPr>
                        <a:t>buflen</a:t>
                      </a:r>
                      <a:r>
                        <a:rPr lang="en-US" b="1" dirty="0">
                          <a:effectLst/>
                        </a:rPr>
                        <a:t> bytes, returning also the 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remote host and port from which the data came</a:t>
                      </a:r>
                      <a:endParaRPr lang="en-US" b="1" dirty="0">
                        <a:effectLst/>
                      </a:endParaRPr>
                    </a:p>
                  </a:txBody>
                  <a:tcPr marL="190500" marR="190500" marT="152400" marB="152400" anchor="ctr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 err="1">
                          <a:effectLst/>
                        </a:rPr>
                        <a:t>sock.send</a:t>
                      </a:r>
                      <a:r>
                        <a:rPr lang="en-US" b="1" dirty="0">
                          <a:effectLst/>
                        </a:rPr>
                        <a:t>( data[, flags] )</a:t>
                      </a:r>
                    </a:p>
                  </a:txBody>
                  <a:tcPr marL="190500" marR="190500" marT="152400" marB="1524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</a:rPr>
                        <a:t>Send the data through the socket</a:t>
                      </a:r>
                    </a:p>
                  </a:txBody>
                  <a:tcPr marL="190500" marR="190500" marT="152400" marB="152400" anchor="ctr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 err="1">
                          <a:effectLst/>
                        </a:rPr>
                        <a:t>sock.sendto</a:t>
                      </a:r>
                      <a:r>
                        <a:rPr lang="en-US" b="1" dirty="0">
                          <a:effectLst/>
                        </a:rPr>
                        <a:t>( data[, flags], </a:t>
                      </a:r>
                      <a:r>
                        <a:rPr lang="en-US" b="1" dirty="0" err="1">
                          <a:effectLst/>
                        </a:rPr>
                        <a:t>addr</a:t>
                      </a:r>
                      <a:r>
                        <a:rPr lang="en-US" b="1" dirty="0">
                          <a:effectLst/>
                        </a:rPr>
                        <a:t> )</a:t>
                      </a:r>
                    </a:p>
                  </a:txBody>
                  <a:tcPr marL="190500" marR="190500" marT="152400" marB="1524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</a:rPr>
                        <a:t>Send the data through the socket</a:t>
                      </a:r>
                    </a:p>
                  </a:txBody>
                  <a:tcPr marL="190500" marR="190500" marT="152400" marB="152400" anchor="ctr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 err="1">
                          <a:effectLst/>
                        </a:rPr>
                        <a:t>sock.close</a:t>
                      </a:r>
                      <a:r>
                        <a:rPr lang="en-US" b="1" dirty="0">
                          <a:effectLst/>
                        </a:rPr>
                        <a:t>()</a:t>
                      </a:r>
                    </a:p>
                  </a:txBody>
                  <a:tcPr marL="190500" marR="190500" marT="152400" marB="1524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effectLst/>
                        </a:rPr>
                        <a:t>Close the socket</a:t>
                      </a:r>
                    </a:p>
                  </a:txBody>
                  <a:tcPr marL="190500" marR="190500" marT="152400" marB="152400" anchor="ctr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</a:rPr>
                        <a:t>sock.getsockopt( lvl, optname )</a:t>
                      </a:r>
                    </a:p>
                  </a:txBody>
                  <a:tcPr marL="190500" marR="190500" marT="152400" marB="1524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effectLst/>
                        </a:rPr>
                        <a:t>Get the value for the specified socket option</a:t>
                      </a:r>
                    </a:p>
                  </a:txBody>
                  <a:tcPr marL="190500" marR="190500" marT="152400" marB="152400" anchor="ctr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 err="1">
                          <a:effectLst/>
                        </a:rPr>
                        <a:t>sock.setsockopt</a:t>
                      </a:r>
                      <a:r>
                        <a:rPr lang="en-US" b="1" dirty="0">
                          <a:effectLst/>
                        </a:rPr>
                        <a:t>( </a:t>
                      </a:r>
                      <a:r>
                        <a:rPr lang="en-US" b="1" dirty="0" err="1">
                          <a:effectLst/>
                        </a:rPr>
                        <a:t>lvl</a:t>
                      </a:r>
                      <a:r>
                        <a:rPr lang="en-US" b="1" dirty="0">
                          <a:effectLst/>
                        </a:rPr>
                        <a:t>, </a:t>
                      </a:r>
                      <a:r>
                        <a:rPr lang="en-US" b="1" dirty="0" err="1">
                          <a:effectLst/>
                        </a:rPr>
                        <a:t>optname</a:t>
                      </a:r>
                      <a:r>
                        <a:rPr lang="en-US" b="1" dirty="0">
                          <a:effectLst/>
                        </a:rPr>
                        <a:t>, </a:t>
                      </a:r>
                      <a:r>
                        <a:rPr lang="en-US" b="1" dirty="0" err="1">
                          <a:effectLst/>
                        </a:rPr>
                        <a:t>val</a:t>
                      </a:r>
                      <a:r>
                        <a:rPr lang="en-US" b="1" dirty="0">
                          <a:effectLst/>
                        </a:rPr>
                        <a:t> )</a:t>
                      </a:r>
                    </a:p>
                  </a:txBody>
                  <a:tcPr marL="190500" marR="190500" marT="152400" marB="1524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effectLst/>
                        </a:rPr>
                        <a:t>Set the value for the specified socket option</a:t>
                      </a:r>
                    </a:p>
                  </a:txBody>
                  <a:tcPr marL="190500" marR="190500" marT="152400" marB="152400"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20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c. UDP </a:t>
            </a:r>
            <a:r>
              <a:rPr lang="en-US" dirty="0" smtClean="0"/>
              <a:t>Datagram Comm.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 </a:t>
            </a:r>
            <a:r>
              <a:rPr lang="en-US" sz="2400" dirty="0"/>
              <a:t>sending process to a receiving process without acknowledgement or </a:t>
            </a:r>
            <a:r>
              <a:rPr lang="en-US" sz="2400" dirty="0" smtClean="0"/>
              <a:t>retries</a:t>
            </a:r>
          </a:p>
          <a:p>
            <a:pPr marL="0" indent="0">
              <a:buNone/>
            </a:pPr>
            <a:endParaRPr lang="en-US" sz="2400" dirty="0"/>
          </a:p>
          <a:p>
            <a:pPr marL="339725" indent="-339725">
              <a:buFont typeface="Wingdings" panose="05000000000000000000" pitchFamily="2" charset="2"/>
              <a:buChar char="ü"/>
            </a:pPr>
            <a:r>
              <a:rPr lang="en-US" sz="2400" dirty="0"/>
              <a:t>Failure model for UDP datagrams : checksum error or because no buffer space</a:t>
            </a:r>
            <a:endParaRPr lang="en-US" sz="2400" dirty="0" smtClean="0"/>
          </a:p>
          <a:p>
            <a:pPr marL="339725" indent="-339725">
              <a:buFont typeface="Wingdings" panose="05000000000000000000" pitchFamily="2" charset="2"/>
              <a:buChar char="ü"/>
            </a:pPr>
            <a:r>
              <a:rPr lang="en-US" sz="2400" dirty="0"/>
              <a:t>Use of </a:t>
            </a:r>
            <a:r>
              <a:rPr lang="en-US" sz="2400" dirty="0" smtClean="0"/>
              <a:t>UDP : DNS and </a:t>
            </a:r>
            <a:r>
              <a:rPr lang="en-US" sz="2400" dirty="0" smtClean="0"/>
              <a:t>VoIP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34512"/>
            <a:ext cx="7895741" cy="110971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8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026" name="Picture 2" descr="P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1336417"/>
            <a:ext cx="5343525" cy="494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12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 : UDP client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13</a:t>
            </a:fld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137990"/>
              </p:ext>
            </p:extLst>
          </p:nvPr>
        </p:nvGraphicFramePr>
        <p:xfrm>
          <a:off x="533400" y="2133600"/>
          <a:ext cx="8259763" cy="352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3" imgW="5943600" imgH="2538720" progId="Word.OpenDocumentText.12">
                  <p:embed/>
                </p:oleObj>
              </mc:Choice>
              <mc:Fallback>
                <p:oleObj name="Document" r:id="rId3" imgW="5943600" imgH="2538720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133600"/>
                        <a:ext cx="8259763" cy="3521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571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 : UDP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14</a:t>
            </a:fld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084018"/>
              </p:ext>
            </p:extLst>
          </p:nvPr>
        </p:nvGraphicFramePr>
        <p:xfrm>
          <a:off x="685800" y="2182536"/>
          <a:ext cx="7848600" cy="345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" r:id="rId3" imgW="5943600" imgH="2618280" progId="Word.OpenDocumentText.12">
                  <p:embed/>
                </p:oleObj>
              </mc:Choice>
              <mc:Fallback>
                <p:oleObj name="Document" r:id="rId3" imgW="5943600" imgH="2618280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82536"/>
                        <a:ext cx="7848600" cy="34562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0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d. TCP Stream Comm.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/>
              <a:t>Stream </a:t>
            </a:r>
            <a:r>
              <a:rPr lang="en-US" sz="2400" dirty="0"/>
              <a:t>communication assumes that when </a:t>
            </a:r>
            <a:r>
              <a:rPr lang="en-US" sz="2400" dirty="0">
                <a:solidFill>
                  <a:srgbClr val="0000FF"/>
                </a:solidFill>
              </a:rPr>
              <a:t>a pair of processes </a:t>
            </a:r>
            <a:r>
              <a:rPr lang="en-US" sz="2400" dirty="0"/>
              <a:t>are establishing a connection, </a:t>
            </a:r>
            <a:r>
              <a:rPr lang="en-US" sz="2400" dirty="0">
                <a:solidFill>
                  <a:srgbClr val="FF0000"/>
                </a:solidFill>
              </a:rPr>
              <a:t>one</a:t>
            </a:r>
            <a:r>
              <a:rPr lang="en-US" sz="2400" dirty="0"/>
              <a:t> of them plays the client role and the </a:t>
            </a:r>
            <a:r>
              <a:rPr lang="en-US" sz="2400" dirty="0">
                <a:solidFill>
                  <a:srgbClr val="FF0000"/>
                </a:solidFill>
              </a:rPr>
              <a:t>other</a:t>
            </a:r>
            <a:r>
              <a:rPr lang="en-US" sz="2400" dirty="0"/>
              <a:t> plays the server role, but thereafter they could </a:t>
            </a:r>
            <a:r>
              <a:rPr lang="en-US" sz="2400" dirty="0" smtClean="0"/>
              <a:t>be peers.</a:t>
            </a:r>
          </a:p>
          <a:p>
            <a:pPr marL="0" indent="0" algn="just">
              <a:buNone/>
            </a:pPr>
            <a:endParaRPr lang="en-US" sz="2400" dirty="0"/>
          </a:p>
          <a:p>
            <a:pPr marL="339725" indent="-339725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</a:rPr>
              <a:t>Failure model </a:t>
            </a:r>
            <a:r>
              <a:rPr lang="en-US" sz="2400" dirty="0"/>
              <a:t>: use checksums to detect and reject corrupt packets and sequence numbers to detect and reject duplicate packets.</a:t>
            </a:r>
          </a:p>
          <a:p>
            <a:pPr marL="339725" indent="-339725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</a:rPr>
              <a:t>Use of TCP </a:t>
            </a:r>
            <a:r>
              <a:rPr lang="en-US" sz="2400" dirty="0"/>
              <a:t>: HTTP, FTP, and SSH</a:t>
            </a:r>
          </a:p>
          <a:p>
            <a:pPr marL="339725" indent="-339725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</a:rPr>
              <a:t>Java API for TCP streams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2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2050" name="Picture 2" descr="P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657" y="1394834"/>
            <a:ext cx="3771197" cy="488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30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 : TCP </a:t>
            </a: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17</a:t>
            </a:fld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058476"/>
              </p:ext>
            </p:extLst>
          </p:nvPr>
        </p:nvGraphicFramePr>
        <p:xfrm>
          <a:off x="493900" y="2209800"/>
          <a:ext cx="83453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r:id="rId3" imgW="5946064" imgH="2333445" progId="Word.OpenDocumentText.12">
                  <p:embed/>
                </p:oleObj>
              </mc:Choice>
              <mc:Fallback>
                <p:oleObj name="Document" r:id="rId3" imgW="5946064" imgH="2333445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900" y="2209800"/>
                        <a:ext cx="8345300" cy="327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408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 : TCP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18</a:t>
            </a:fld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587824"/>
              </p:ext>
            </p:extLst>
          </p:nvPr>
        </p:nvGraphicFramePr>
        <p:xfrm>
          <a:off x="381000" y="2133600"/>
          <a:ext cx="8333295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Document" r:id="rId3" imgW="5946064" imgH="2764407" progId="Word.OpenDocumentText.12">
                  <p:embed/>
                </p:oleObj>
              </mc:Choice>
              <mc:Fallback>
                <p:oleObj name="Document" r:id="rId3" imgW="5946064" imgH="2764407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133600"/>
                        <a:ext cx="8333295" cy="3886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927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External </a:t>
            </a:r>
            <a:r>
              <a:rPr lang="en-US" dirty="0" smtClean="0"/>
              <a:t>Data Representation [</a:t>
            </a:r>
            <a:r>
              <a:rPr lang="en-US" dirty="0" smtClean="0">
                <a:solidFill>
                  <a:srgbClr val="7030A0"/>
                </a:solidFill>
              </a:rPr>
              <a:t>PET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259" y="1878500"/>
            <a:ext cx="3118133" cy="20787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4114800"/>
            <a:ext cx="3629025" cy="21050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3206" y="2924940"/>
            <a:ext cx="857079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Marshalling			   			                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Unmarshalling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Outline Today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4– Inter Process Communication</a:t>
            </a:r>
          </a:p>
          <a:p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0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 : Presentation </a:t>
            </a:r>
            <a:r>
              <a:rPr lang="en-US" dirty="0" err="1" smtClean="0"/>
              <a:t>Formating</a:t>
            </a:r>
            <a:r>
              <a:rPr lang="en-US" dirty="0" smtClean="0"/>
              <a:t> [</a:t>
            </a:r>
            <a:r>
              <a:rPr lang="en-US" dirty="0" smtClean="0">
                <a:solidFill>
                  <a:srgbClr val="7030A0"/>
                </a:solidFill>
              </a:rPr>
              <a:t>PET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f07-06-9780123850591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249" y="2342463"/>
            <a:ext cx="3889503" cy="1332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f07-07-9780123850591 cop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248" y="4050622"/>
            <a:ext cx="4968479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f07-10-9780123850591 copy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249" y="5231732"/>
            <a:ext cx="4869656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60091" y="2342462"/>
            <a:ext cx="1563248" cy="34163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XDR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endParaRPr lang="en-US" b="1" dirty="0">
              <a:solidFill>
                <a:srgbClr val="7030A0"/>
              </a:solidFill>
            </a:endParaRP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ASN.1 BER</a:t>
            </a: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endParaRPr lang="en-US" b="1" dirty="0">
              <a:solidFill>
                <a:srgbClr val="7030A0"/>
              </a:solidFill>
            </a:endParaRP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NDR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0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External Data </a:t>
            </a:r>
            <a:r>
              <a:rPr lang="en-US" dirty="0" smtClean="0"/>
              <a:t>Representation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dirty="0"/>
              <a:t>Three alternative approaches to external data representation and </a:t>
            </a:r>
            <a:r>
              <a:rPr lang="en-US" sz="2400" dirty="0" err="1" smtClean="0"/>
              <a:t>marshalling</a:t>
            </a:r>
            <a:r>
              <a:rPr lang="en-US" sz="2400" dirty="0" smtClean="0"/>
              <a:t>: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>
                <a:solidFill>
                  <a:srgbClr val="0000FF"/>
                </a:solidFill>
              </a:rPr>
              <a:t>CORBA’s common data representation</a:t>
            </a:r>
            <a:r>
              <a:rPr lang="en-US" sz="2400" dirty="0"/>
              <a:t>, which is concerned with an external representation for the structured and primitive types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 smtClean="0">
                <a:solidFill>
                  <a:srgbClr val="0000FF"/>
                </a:solidFill>
              </a:rPr>
              <a:t>Java’s </a:t>
            </a:r>
            <a:r>
              <a:rPr lang="en-US" sz="2400" dirty="0">
                <a:solidFill>
                  <a:srgbClr val="0000FF"/>
                </a:solidFill>
              </a:rPr>
              <a:t>object serialization</a:t>
            </a:r>
            <a:r>
              <a:rPr lang="en-US" sz="2400" dirty="0"/>
              <a:t>, which is concerned with the flattening and </a:t>
            </a:r>
            <a:r>
              <a:rPr lang="en-US" sz="2400" dirty="0" smtClean="0"/>
              <a:t>external data </a:t>
            </a:r>
            <a:r>
              <a:rPr lang="en-US" sz="2400" dirty="0"/>
              <a:t>representation of any single object or tree of objects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 smtClean="0">
                <a:solidFill>
                  <a:srgbClr val="0000FF"/>
                </a:solidFill>
              </a:rPr>
              <a:t>XML </a:t>
            </a:r>
            <a:r>
              <a:rPr lang="en-US" sz="2400" dirty="0">
                <a:solidFill>
                  <a:srgbClr val="0000FF"/>
                </a:solidFill>
              </a:rPr>
              <a:t>(Extensible Markup Language)</a:t>
            </a:r>
            <a:r>
              <a:rPr lang="en-US" sz="2400" dirty="0"/>
              <a:t>, which defines a textual </a:t>
            </a:r>
            <a:r>
              <a:rPr lang="en-US" sz="2400" dirty="0" smtClean="0"/>
              <a:t>format </a:t>
            </a:r>
            <a:r>
              <a:rPr lang="en-US" sz="2400" dirty="0"/>
              <a:t>for representing structured data.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1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a. CORBA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39725" indent="-339725" algn="just"/>
            <a:endParaRPr lang="en-US" sz="2400" dirty="0" smtClean="0"/>
          </a:p>
          <a:p>
            <a:pPr marL="339725" indent="-339725" algn="just"/>
            <a:r>
              <a:rPr lang="en-US" sz="2400" dirty="0" smtClean="0"/>
              <a:t>CORBA’s </a:t>
            </a:r>
            <a:r>
              <a:rPr lang="en-US" sz="2400" dirty="0"/>
              <a:t>Common Data Representation (</a:t>
            </a:r>
            <a:r>
              <a:rPr lang="en-US" sz="2400" dirty="0">
                <a:solidFill>
                  <a:srgbClr val="0000FF"/>
                </a:solidFill>
              </a:rPr>
              <a:t>CDR</a:t>
            </a:r>
            <a:r>
              <a:rPr lang="en-US" sz="2400" dirty="0" smtClean="0"/>
              <a:t>)</a:t>
            </a:r>
          </a:p>
          <a:p>
            <a:pPr marL="339725" indent="-339725" algn="just"/>
            <a:r>
              <a:rPr lang="en-US" sz="2400" dirty="0"/>
              <a:t>These consist of </a:t>
            </a:r>
            <a:r>
              <a:rPr lang="en-US" sz="2400" dirty="0">
                <a:solidFill>
                  <a:srgbClr val="0000FF"/>
                </a:solidFill>
              </a:rPr>
              <a:t>15 primitive types</a:t>
            </a:r>
            <a:r>
              <a:rPr lang="en-US" sz="2400" dirty="0"/>
              <a:t>, </a:t>
            </a:r>
            <a:r>
              <a:rPr lang="en-US" sz="2400" dirty="0" smtClean="0"/>
              <a:t>which include </a:t>
            </a:r>
            <a:r>
              <a:rPr lang="en-US" sz="2400" dirty="0"/>
              <a:t>short (16-bit), long (32-bit), unsigned short, unsigned long, float (32-bit</a:t>
            </a:r>
            <a:r>
              <a:rPr lang="en-US" sz="2400" dirty="0" smtClean="0"/>
              <a:t>), double </a:t>
            </a:r>
            <a:r>
              <a:rPr lang="en-US" sz="2400" dirty="0"/>
              <a:t>(64-bit), char, </a:t>
            </a:r>
            <a:r>
              <a:rPr lang="en-US" sz="2400" dirty="0" err="1"/>
              <a:t>boolean</a:t>
            </a:r>
            <a:r>
              <a:rPr lang="en-US" sz="2400" dirty="0"/>
              <a:t> (TRUE, FALSE), octet (8-bit), and any (which </a:t>
            </a:r>
            <a:r>
              <a:rPr lang="en-US" sz="2400" dirty="0" smtClean="0"/>
              <a:t>can represent </a:t>
            </a:r>
            <a:r>
              <a:rPr lang="en-US" sz="2400" dirty="0"/>
              <a:t>any basic or constructed type</a:t>
            </a:r>
            <a:r>
              <a:rPr lang="en-US" sz="2400" dirty="0" smtClean="0"/>
              <a:t>)</a:t>
            </a:r>
          </a:p>
          <a:p>
            <a:pPr marL="339725" indent="-339725" algn="just"/>
            <a:r>
              <a:rPr lang="en-US" sz="2400" dirty="0">
                <a:solidFill>
                  <a:srgbClr val="0000FF"/>
                </a:solidFill>
              </a:rPr>
              <a:t>Marshalling</a:t>
            </a:r>
            <a:r>
              <a:rPr lang="en-US" sz="2400" dirty="0"/>
              <a:t> in CORBA</a:t>
            </a:r>
          </a:p>
          <a:p>
            <a:pPr marL="3716338" indent="0" algn="just">
              <a:buNone/>
            </a:pP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{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716338" indent="0" algn="just">
              <a:buNone/>
            </a:pP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string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pPr marL="3716338" indent="0" algn="just">
              <a:buNone/>
            </a:pP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string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place;</a:t>
            </a:r>
          </a:p>
          <a:p>
            <a:pPr marL="3716338" indent="0" algn="just">
              <a:buNone/>
            </a:pPr>
            <a:r>
              <a:rPr lang="en-US" sz="20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unsigned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year;</a:t>
            </a:r>
          </a:p>
          <a:p>
            <a:pPr marL="3716338" indent="0" algn="just"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Ex: CORBA CDR Message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 smtClean="0"/>
              <a:t>Contains </a:t>
            </a:r>
            <a:r>
              <a:rPr lang="en-US" sz="2000" dirty="0"/>
              <a:t>the three fields of a </a:t>
            </a:r>
            <a:r>
              <a:rPr lang="en-US" sz="2000" dirty="0" err="1"/>
              <a:t>struct</a:t>
            </a:r>
            <a:r>
              <a:rPr lang="en-US" sz="2000" dirty="0"/>
              <a:t> whose respective types </a:t>
            </a:r>
            <a:r>
              <a:rPr lang="en-US" sz="2000" dirty="0" smtClean="0"/>
              <a:t>are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string</a:t>
            </a:r>
            <a:r>
              <a:rPr lang="en-US" sz="2000" dirty="0">
                <a:solidFill>
                  <a:srgbClr val="7030A0"/>
                </a:solidFill>
              </a:rPr>
              <a:t>, string and unsigned long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223" y="3301365"/>
            <a:ext cx="3664744" cy="273367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4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b. Java Object Serialization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endParaRPr lang="en-US" sz="3800" dirty="0" smtClean="0"/>
          </a:p>
          <a:p>
            <a:pPr algn="just"/>
            <a:r>
              <a:rPr lang="en-US" sz="3600" dirty="0" smtClean="0"/>
              <a:t>In </a:t>
            </a:r>
            <a:r>
              <a:rPr lang="en-US" sz="3600" dirty="0"/>
              <a:t>Java RMI, both </a:t>
            </a:r>
            <a:r>
              <a:rPr lang="en-US" sz="3600" dirty="0">
                <a:solidFill>
                  <a:srgbClr val="7030A0"/>
                </a:solidFill>
              </a:rPr>
              <a:t>objects</a:t>
            </a:r>
            <a:r>
              <a:rPr lang="en-US" sz="3600" dirty="0"/>
              <a:t> and </a:t>
            </a:r>
            <a:r>
              <a:rPr lang="en-US" sz="3600" dirty="0">
                <a:solidFill>
                  <a:srgbClr val="7030A0"/>
                </a:solidFill>
              </a:rPr>
              <a:t>primitive data values </a:t>
            </a:r>
            <a:r>
              <a:rPr lang="en-US" sz="3600" dirty="0"/>
              <a:t>may be passed as arguments </a:t>
            </a:r>
            <a:r>
              <a:rPr lang="en-US" sz="3600" dirty="0" smtClean="0"/>
              <a:t>and results </a:t>
            </a:r>
            <a:r>
              <a:rPr lang="en-US" sz="3600" dirty="0"/>
              <a:t>of method </a:t>
            </a:r>
            <a:r>
              <a:rPr lang="en-US" sz="3600" dirty="0" smtClean="0"/>
              <a:t>invocations.</a:t>
            </a:r>
          </a:p>
          <a:p>
            <a:pPr algn="just"/>
            <a:r>
              <a:rPr lang="en-US" sz="3600" dirty="0" smtClean="0"/>
              <a:t>An </a:t>
            </a:r>
            <a:r>
              <a:rPr lang="en-US" sz="3600" dirty="0">
                <a:solidFill>
                  <a:srgbClr val="7030A0"/>
                </a:solidFill>
              </a:rPr>
              <a:t>object</a:t>
            </a:r>
            <a:r>
              <a:rPr lang="en-US" sz="3600" dirty="0"/>
              <a:t> is an instance of a Java </a:t>
            </a:r>
            <a:r>
              <a:rPr lang="en-US" sz="3600" dirty="0" smtClean="0"/>
              <a:t>class</a:t>
            </a:r>
          </a:p>
          <a:p>
            <a:pPr algn="just"/>
            <a:endParaRPr lang="en-US" dirty="0"/>
          </a:p>
          <a:p>
            <a:pPr marL="914400" indent="0">
              <a:buNone/>
            </a:pPr>
            <a:r>
              <a:rPr lang="en-US" sz="2800" i="1" dirty="0"/>
              <a:t>public class Person implements </a:t>
            </a:r>
            <a:r>
              <a:rPr lang="en-US" sz="2800" i="1" dirty="0" err="1"/>
              <a:t>Serializable</a:t>
            </a:r>
            <a:r>
              <a:rPr lang="en-US" sz="2800" i="1" dirty="0"/>
              <a:t> {</a:t>
            </a:r>
          </a:p>
          <a:p>
            <a:pPr marL="914400" indent="0">
              <a:buNone/>
            </a:pPr>
            <a:r>
              <a:rPr lang="en-US" sz="2800" i="1" dirty="0" smtClean="0"/>
              <a:t>	private </a:t>
            </a:r>
            <a:r>
              <a:rPr lang="en-US" sz="2800" i="1" dirty="0"/>
              <a:t>String name;</a:t>
            </a:r>
          </a:p>
          <a:p>
            <a:pPr marL="914400" indent="0">
              <a:buNone/>
            </a:pPr>
            <a:r>
              <a:rPr lang="en-US" sz="2800" i="1" dirty="0" smtClean="0"/>
              <a:t>	private </a:t>
            </a:r>
            <a:r>
              <a:rPr lang="en-US" sz="2800" i="1" dirty="0"/>
              <a:t>String place;</a:t>
            </a:r>
          </a:p>
          <a:p>
            <a:pPr marL="914400" indent="0">
              <a:buNone/>
            </a:pPr>
            <a:r>
              <a:rPr lang="en-US" sz="2800" i="1" dirty="0" smtClean="0"/>
              <a:t>	private </a:t>
            </a:r>
            <a:r>
              <a:rPr lang="en-US" sz="2800" i="1" dirty="0" err="1"/>
              <a:t>int</a:t>
            </a:r>
            <a:r>
              <a:rPr lang="en-US" sz="2800" i="1" dirty="0"/>
              <a:t> year;</a:t>
            </a:r>
          </a:p>
          <a:p>
            <a:pPr marL="914400" indent="0">
              <a:buNone/>
            </a:pPr>
            <a:r>
              <a:rPr lang="en-US" sz="2800" i="1" dirty="0" smtClean="0"/>
              <a:t>	public </a:t>
            </a:r>
            <a:r>
              <a:rPr lang="en-US" sz="2800" i="1" dirty="0"/>
              <a:t>Person(String </a:t>
            </a:r>
            <a:r>
              <a:rPr lang="en-US" sz="2800" i="1" dirty="0" err="1"/>
              <a:t>aName</a:t>
            </a:r>
            <a:r>
              <a:rPr lang="en-US" sz="2800" i="1" dirty="0"/>
              <a:t>, String </a:t>
            </a:r>
            <a:r>
              <a:rPr lang="en-US" sz="2800" i="1" dirty="0" err="1"/>
              <a:t>aPlace</a:t>
            </a:r>
            <a:r>
              <a:rPr lang="en-US" sz="2800" i="1" dirty="0"/>
              <a:t>, </a:t>
            </a:r>
            <a:r>
              <a:rPr lang="en-US" sz="2800" i="1" dirty="0" err="1"/>
              <a:t>int</a:t>
            </a:r>
            <a:r>
              <a:rPr lang="en-US" sz="2800" i="1" dirty="0"/>
              <a:t> </a:t>
            </a:r>
            <a:r>
              <a:rPr lang="en-US" sz="2800" i="1" dirty="0" err="1"/>
              <a:t>aYear</a:t>
            </a:r>
            <a:r>
              <a:rPr lang="en-US" sz="2800" i="1" dirty="0"/>
              <a:t>) {</a:t>
            </a:r>
          </a:p>
          <a:p>
            <a:pPr marL="914400" indent="0">
              <a:buNone/>
            </a:pPr>
            <a:r>
              <a:rPr lang="en-US" sz="2800" i="1" dirty="0" smtClean="0"/>
              <a:t>		name </a:t>
            </a:r>
            <a:r>
              <a:rPr lang="en-US" sz="2800" i="1" dirty="0"/>
              <a:t>= </a:t>
            </a:r>
            <a:r>
              <a:rPr lang="en-US" sz="2800" i="1" dirty="0" err="1"/>
              <a:t>aName</a:t>
            </a:r>
            <a:r>
              <a:rPr lang="en-US" sz="2800" i="1" dirty="0"/>
              <a:t>;</a:t>
            </a:r>
          </a:p>
          <a:p>
            <a:pPr marL="914400" indent="0">
              <a:buNone/>
            </a:pPr>
            <a:r>
              <a:rPr lang="en-US" sz="2800" i="1" dirty="0" smtClean="0"/>
              <a:t>		place </a:t>
            </a:r>
            <a:r>
              <a:rPr lang="en-US" sz="2800" i="1" dirty="0"/>
              <a:t>= </a:t>
            </a:r>
            <a:r>
              <a:rPr lang="en-US" sz="2800" i="1" dirty="0" err="1"/>
              <a:t>aPlace</a:t>
            </a:r>
            <a:r>
              <a:rPr lang="en-US" sz="2800" i="1" dirty="0"/>
              <a:t>;</a:t>
            </a:r>
          </a:p>
          <a:p>
            <a:pPr marL="914400" indent="0">
              <a:buNone/>
            </a:pPr>
            <a:r>
              <a:rPr lang="en-US" sz="2800" i="1" dirty="0" smtClean="0"/>
              <a:t>		year </a:t>
            </a:r>
            <a:r>
              <a:rPr lang="en-US" sz="2800" i="1" dirty="0"/>
              <a:t>= </a:t>
            </a:r>
            <a:r>
              <a:rPr lang="en-US" sz="2800" i="1" dirty="0" err="1"/>
              <a:t>aYear</a:t>
            </a:r>
            <a:r>
              <a:rPr lang="en-US" sz="2800" i="1" dirty="0"/>
              <a:t>;</a:t>
            </a:r>
          </a:p>
          <a:p>
            <a:pPr marL="914400" indent="0">
              <a:buNone/>
            </a:pPr>
            <a:r>
              <a:rPr lang="en-US" sz="2800" i="1" dirty="0"/>
              <a:t>    </a:t>
            </a:r>
            <a:r>
              <a:rPr lang="en-US" sz="2800" i="1" dirty="0" smtClean="0"/>
              <a:t>	}</a:t>
            </a:r>
            <a:endParaRPr lang="en-US" sz="2800" i="1" dirty="0"/>
          </a:p>
          <a:p>
            <a:pPr marL="914400" indent="0">
              <a:buNone/>
            </a:pPr>
            <a:r>
              <a:rPr lang="en-US" sz="2800" i="1" dirty="0" smtClean="0"/>
              <a:t>	// </a:t>
            </a:r>
            <a:r>
              <a:rPr lang="en-US" sz="2800" i="1" dirty="0"/>
              <a:t>followed by methods for accessing the instance variables </a:t>
            </a:r>
          </a:p>
          <a:p>
            <a:pPr marL="914400" indent="0">
              <a:buNone/>
            </a:pPr>
            <a:r>
              <a:rPr lang="en-US" sz="2600" i="1" dirty="0" smtClean="0"/>
              <a:t>}</a:t>
            </a:r>
            <a:endParaRPr lang="en-US" sz="2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0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Ex : </a:t>
            </a:r>
            <a:r>
              <a:rPr lang="en-US" sz="3600" dirty="0"/>
              <a:t>Java </a:t>
            </a:r>
            <a:r>
              <a:rPr lang="en-US" sz="3600" dirty="0" smtClean="0"/>
              <a:t>Serialized Form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701" y="2346067"/>
            <a:ext cx="6446599" cy="18460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48700" y="4847454"/>
            <a:ext cx="69030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As an example, consider the </a:t>
            </a:r>
            <a:r>
              <a:rPr lang="en-US" sz="2000" dirty="0" smtClean="0"/>
              <a:t>serialization </a:t>
            </a:r>
            <a:r>
              <a:rPr lang="en-US" sz="2000" dirty="0"/>
              <a:t>of the following object:</a:t>
            </a:r>
          </a:p>
          <a:p>
            <a:endParaRPr lang="en-US" sz="2000" i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Person 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 = new Person("Smith", "London", 1984);</a:t>
            </a:r>
            <a:endParaRPr lang="en-US" sz="2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5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c. </a:t>
            </a:r>
            <a:r>
              <a:rPr lang="en-US" dirty="0"/>
              <a:t>Extensible Markup Language (XML)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400" dirty="0"/>
              <a:t>XML is a </a:t>
            </a:r>
            <a:r>
              <a:rPr lang="en-US" sz="2400" dirty="0">
                <a:solidFill>
                  <a:srgbClr val="7030A0"/>
                </a:solidFill>
              </a:rPr>
              <a:t>markup language </a:t>
            </a:r>
            <a:r>
              <a:rPr lang="en-US" sz="2400" dirty="0"/>
              <a:t>that was defined by the World Wide Web </a:t>
            </a:r>
            <a:r>
              <a:rPr lang="en-US" sz="2400" dirty="0" smtClean="0"/>
              <a:t>Consortium (W3C</a:t>
            </a:r>
            <a:r>
              <a:rPr lang="en-US" sz="2400" dirty="0"/>
              <a:t>) for general use on the Web.</a:t>
            </a:r>
          </a:p>
          <a:p>
            <a:pPr algn="just"/>
            <a:r>
              <a:rPr lang="en-US" sz="2400" dirty="0" smtClean="0"/>
              <a:t>Both </a:t>
            </a:r>
            <a:r>
              <a:rPr lang="en-US" sz="2400" dirty="0">
                <a:solidFill>
                  <a:srgbClr val="7030A0"/>
                </a:solidFill>
              </a:rPr>
              <a:t>XML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7030A0"/>
                </a:solidFill>
              </a:rPr>
              <a:t>HTML</a:t>
            </a:r>
            <a:r>
              <a:rPr lang="en-US" sz="2400" dirty="0"/>
              <a:t> were derived from SGML (Standardized Generalized Markup Language) [ISO 8879]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XML </a:t>
            </a:r>
            <a:r>
              <a:rPr lang="en-US" sz="2400" dirty="0"/>
              <a:t>data items are tagged with ‘</a:t>
            </a:r>
            <a:r>
              <a:rPr lang="en-US" sz="2400" dirty="0">
                <a:solidFill>
                  <a:srgbClr val="7030A0"/>
                </a:solidFill>
              </a:rPr>
              <a:t>markup</a:t>
            </a:r>
            <a:r>
              <a:rPr lang="en-US" sz="2400" dirty="0"/>
              <a:t>’ strings</a:t>
            </a:r>
            <a:r>
              <a:rPr lang="en-US" sz="2400" dirty="0" smtClean="0"/>
              <a:t>.</a:t>
            </a:r>
          </a:p>
          <a:p>
            <a:pPr marL="1828800" indent="0"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&lt;person id="123456789"&gt;</a:t>
            </a:r>
          </a:p>
          <a:p>
            <a:pPr marL="1828800" indent="0"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&lt;name&gt;Smith&lt;/name&gt;</a:t>
            </a:r>
          </a:p>
          <a:p>
            <a:pPr marL="1828800" indent="0"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&lt;place&gt;London&lt;/place&gt;</a:t>
            </a:r>
          </a:p>
          <a:p>
            <a:pPr marL="1828800" indent="0"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&lt;year&gt;1984&lt;/year&gt;</a:t>
            </a:r>
          </a:p>
          <a:p>
            <a:pPr marL="1828800" indent="0"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&lt;!-- a comment --&gt;</a:t>
            </a:r>
          </a:p>
          <a:p>
            <a:pPr marL="1828800" indent="0">
              <a:buNone/>
            </a:pP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&lt;/person &gt;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8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Multicast </a:t>
            </a:r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A multicast operation is more appropriate – this is an operation that </a:t>
            </a:r>
            <a:r>
              <a:rPr lang="en-US" dirty="0">
                <a:solidFill>
                  <a:srgbClr val="FF0000"/>
                </a:solidFill>
              </a:rPr>
              <a:t>sends</a:t>
            </a:r>
            <a:r>
              <a:rPr lang="en-US" dirty="0"/>
              <a:t> a single message 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one process </a:t>
            </a:r>
            <a:r>
              <a:rPr lang="en-US" dirty="0" smtClean="0">
                <a:solidFill>
                  <a:srgbClr val="FF0000"/>
                </a:solidFill>
              </a:rPr>
              <a:t>to</a:t>
            </a:r>
            <a:r>
              <a:rPr lang="en-US" dirty="0" smtClean="0"/>
              <a:t> each </a:t>
            </a:r>
            <a:r>
              <a:rPr lang="en-US" dirty="0"/>
              <a:t>of the members of a group of processes, usually in such a way that the membership of the group is </a:t>
            </a:r>
            <a:r>
              <a:rPr lang="en-US" dirty="0">
                <a:solidFill>
                  <a:srgbClr val="7030A0"/>
                </a:solidFill>
              </a:rPr>
              <a:t>transparent to the sender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Multicast messages characteristics:</a:t>
            </a:r>
          </a:p>
          <a:p>
            <a:pPr marL="1031875" indent="-574675" algn="just">
              <a:buFont typeface="+mj-lt"/>
              <a:buAutoNum type="arabicParenR"/>
            </a:pPr>
            <a:r>
              <a:rPr lang="en-US" dirty="0" smtClean="0">
                <a:solidFill>
                  <a:srgbClr val="0000FF"/>
                </a:solidFill>
              </a:rPr>
              <a:t>Fault </a:t>
            </a:r>
            <a:r>
              <a:rPr lang="en-US" dirty="0">
                <a:solidFill>
                  <a:srgbClr val="0000FF"/>
                </a:solidFill>
              </a:rPr>
              <a:t>tolerance based on replicated services</a:t>
            </a:r>
            <a:r>
              <a:rPr lang="en-US" dirty="0"/>
              <a:t>: a group of servers</a:t>
            </a:r>
          </a:p>
          <a:p>
            <a:pPr marL="1031875" indent="-574675" algn="just">
              <a:buFont typeface="+mj-lt"/>
              <a:buAutoNum type="arabicParenR"/>
            </a:pPr>
            <a:r>
              <a:rPr lang="en-US" dirty="0" smtClean="0">
                <a:solidFill>
                  <a:srgbClr val="0000FF"/>
                </a:solidFill>
              </a:rPr>
              <a:t>Discovering </a:t>
            </a:r>
            <a:r>
              <a:rPr lang="en-US" dirty="0">
                <a:solidFill>
                  <a:srgbClr val="0000FF"/>
                </a:solidFill>
              </a:rPr>
              <a:t>services in spontaneous networking</a:t>
            </a:r>
            <a:r>
              <a:rPr lang="en-US" dirty="0"/>
              <a:t>: to locate available services</a:t>
            </a:r>
          </a:p>
          <a:p>
            <a:pPr marL="1031875" indent="-574675" algn="just">
              <a:buFont typeface="+mj-lt"/>
              <a:buAutoNum type="arabicParenR"/>
            </a:pPr>
            <a:r>
              <a:rPr lang="en-US" dirty="0" smtClean="0">
                <a:solidFill>
                  <a:srgbClr val="0000FF"/>
                </a:solidFill>
              </a:rPr>
              <a:t>Better </a:t>
            </a:r>
            <a:r>
              <a:rPr lang="en-US" dirty="0">
                <a:solidFill>
                  <a:srgbClr val="0000FF"/>
                </a:solidFill>
              </a:rPr>
              <a:t>performance through replicated data</a:t>
            </a:r>
            <a:r>
              <a:rPr lang="en-US" dirty="0"/>
              <a:t>: managing the replicas</a:t>
            </a:r>
          </a:p>
          <a:p>
            <a:pPr marL="1031875" indent="-574675" algn="just">
              <a:buFont typeface="+mj-lt"/>
              <a:buAutoNum type="arabicParenR"/>
            </a:pPr>
            <a:r>
              <a:rPr lang="en-US" dirty="0" smtClean="0">
                <a:solidFill>
                  <a:srgbClr val="0000FF"/>
                </a:solidFill>
              </a:rPr>
              <a:t>Propagation </a:t>
            </a:r>
            <a:r>
              <a:rPr lang="en-US" dirty="0">
                <a:solidFill>
                  <a:srgbClr val="0000FF"/>
                </a:solidFill>
              </a:rPr>
              <a:t>of event notifications</a:t>
            </a:r>
            <a:r>
              <a:rPr lang="en-US" dirty="0"/>
              <a:t>: be used to notify processes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7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a. IP Multicast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rgbClr val="7030A0"/>
                </a:solidFill>
              </a:rPr>
              <a:t>IP </a:t>
            </a:r>
            <a:r>
              <a:rPr lang="en-US" sz="2400" b="1" dirty="0">
                <a:solidFill>
                  <a:srgbClr val="7030A0"/>
                </a:solidFill>
              </a:rPr>
              <a:t>multicast </a:t>
            </a:r>
            <a:r>
              <a:rPr lang="en-US" sz="2400" dirty="0"/>
              <a:t>is built on top of the Internet Protocol (IP).</a:t>
            </a:r>
          </a:p>
          <a:p>
            <a:pPr algn="just"/>
            <a:r>
              <a:rPr lang="en-US" sz="2400" dirty="0"/>
              <a:t>A multicast group is specified by a </a:t>
            </a:r>
            <a:r>
              <a:rPr lang="en-US" sz="2400" b="1" dirty="0">
                <a:solidFill>
                  <a:srgbClr val="7030A0"/>
                </a:solidFill>
              </a:rPr>
              <a:t>Class D Internet </a:t>
            </a:r>
            <a:r>
              <a:rPr lang="en-US" sz="2400" dirty="0"/>
              <a:t>address (the range </a:t>
            </a:r>
            <a:r>
              <a:rPr lang="en-US" sz="2400" dirty="0">
                <a:solidFill>
                  <a:srgbClr val="FF0000"/>
                </a:solidFill>
              </a:rPr>
              <a:t>224.0.0.0 to 239.255.255.255</a:t>
            </a:r>
            <a:r>
              <a:rPr lang="en-US" sz="2400" dirty="0"/>
              <a:t>).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2506" y="4135271"/>
            <a:ext cx="3077257" cy="2166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7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</a:t>
            </a:r>
            <a:r>
              <a:rPr lang="en-US" dirty="0"/>
              <a:t>. Reliability and Ordering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Some </a:t>
            </a:r>
            <a:r>
              <a:rPr lang="en-US" sz="2400" dirty="0"/>
              <a:t>applications require a multicast protocol that is </a:t>
            </a:r>
            <a:r>
              <a:rPr lang="en-US" sz="2400" dirty="0">
                <a:solidFill>
                  <a:srgbClr val="0000FF"/>
                </a:solidFill>
              </a:rPr>
              <a:t>more reliable than IP </a:t>
            </a:r>
            <a:r>
              <a:rPr lang="en-US" sz="2400" dirty="0" smtClean="0">
                <a:solidFill>
                  <a:srgbClr val="0000FF"/>
                </a:solidFill>
              </a:rPr>
              <a:t>multicast</a:t>
            </a:r>
            <a:r>
              <a:rPr lang="en-US" sz="2400" dirty="0" smtClean="0"/>
              <a:t>.</a:t>
            </a:r>
            <a:endParaRPr lang="en-US" sz="2400" dirty="0"/>
          </a:p>
          <a:p>
            <a:pPr algn="just"/>
            <a:r>
              <a:rPr lang="en-US" sz="2400" dirty="0" smtClean="0"/>
              <a:t>There </a:t>
            </a:r>
            <a:r>
              <a:rPr lang="en-US" sz="2400" dirty="0"/>
              <a:t>is a need for </a:t>
            </a:r>
            <a:r>
              <a:rPr lang="en-US" sz="2400" dirty="0">
                <a:solidFill>
                  <a:srgbClr val="0000FF"/>
                </a:solidFill>
              </a:rPr>
              <a:t>reliable multicast</a:t>
            </a:r>
            <a:r>
              <a:rPr lang="en-US" sz="2400" dirty="0"/>
              <a:t>, in which any message transmitted is either received by all members of a group or by none of them.</a:t>
            </a:r>
          </a:p>
          <a:p>
            <a:pPr algn="just"/>
            <a:r>
              <a:rPr lang="en-US" sz="2400" dirty="0"/>
              <a:t>The examples also suggest that some applications </a:t>
            </a:r>
            <a:r>
              <a:rPr lang="en-US" sz="2400" dirty="0">
                <a:solidFill>
                  <a:srgbClr val="FF0000"/>
                </a:solidFill>
              </a:rPr>
              <a:t>have strong requirements for ordering</a:t>
            </a:r>
            <a:r>
              <a:rPr lang="en-US" sz="2400" dirty="0"/>
              <a:t>, the strictest of which is called totally ordered </a:t>
            </a:r>
            <a:r>
              <a:rPr lang="en-US" sz="2400" dirty="0" smtClean="0"/>
              <a:t>multicast.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3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39725" indent="-339725" algn="just"/>
            <a:r>
              <a:rPr lang="en-US" sz="2400" dirty="0"/>
              <a:t>Chapter 3 discussed the Internet transport-level protocols UDP and TCP </a:t>
            </a:r>
            <a:r>
              <a:rPr lang="en-US" sz="2400" dirty="0">
                <a:solidFill>
                  <a:srgbClr val="7030A0"/>
                </a:solidFill>
              </a:rPr>
              <a:t>without</a:t>
            </a:r>
            <a:r>
              <a:rPr lang="en-US" sz="2400" dirty="0"/>
              <a:t> saying how middleware and application programs could use these </a:t>
            </a:r>
            <a:r>
              <a:rPr lang="en-US" sz="2400" dirty="0" smtClean="0"/>
              <a:t>protocols.</a:t>
            </a:r>
          </a:p>
          <a:p>
            <a:pPr marL="339725" indent="-339725" algn="just"/>
            <a:r>
              <a:rPr lang="en-US" sz="2400" dirty="0" smtClean="0"/>
              <a:t>The </a:t>
            </a:r>
            <a:r>
              <a:rPr lang="en-US" sz="2400" dirty="0"/>
              <a:t>next section of this chapter </a:t>
            </a:r>
            <a:r>
              <a:rPr lang="en-US" sz="2400" dirty="0" smtClean="0"/>
              <a:t>introduces</a:t>
            </a:r>
          </a:p>
          <a:p>
            <a:pPr marL="914400" indent="-339725" algn="just">
              <a:buFont typeface="Wingdings" panose="05000000000000000000" pitchFamily="2" charset="2"/>
              <a:buChar char="ü"/>
            </a:pPr>
            <a:r>
              <a:rPr lang="en-US" sz="2400" dirty="0" smtClean="0"/>
              <a:t>the </a:t>
            </a:r>
            <a:r>
              <a:rPr lang="en-US" sz="2400" dirty="0"/>
              <a:t>characteristics of </a:t>
            </a:r>
            <a:r>
              <a:rPr lang="en-US" sz="2400" dirty="0" err="1">
                <a:solidFill>
                  <a:srgbClr val="FF0000"/>
                </a:solidFill>
              </a:rPr>
              <a:t>interprocess</a:t>
            </a:r>
            <a:r>
              <a:rPr lang="en-US" sz="2400" dirty="0">
                <a:solidFill>
                  <a:srgbClr val="FF0000"/>
                </a:solidFill>
              </a:rPr>
              <a:t> communication </a:t>
            </a:r>
            <a:r>
              <a:rPr lang="en-US" sz="2400" dirty="0"/>
              <a:t>and then discusses UDP and TCP from a programmer’s point of view, </a:t>
            </a:r>
            <a:endParaRPr lang="en-US" sz="2400" dirty="0" smtClean="0"/>
          </a:p>
          <a:p>
            <a:pPr marL="914400" indent="-339725" algn="just">
              <a:buFont typeface="Wingdings" panose="05000000000000000000" pitchFamily="2" charset="2"/>
              <a:buChar char="ü"/>
            </a:pPr>
            <a:r>
              <a:rPr lang="en-US" sz="2400" dirty="0" smtClean="0"/>
              <a:t>presenting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Java interface </a:t>
            </a:r>
            <a:r>
              <a:rPr lang="en-US" sz="2400" dirty="0"/>
              <a:t>to each of these two protocols, together with a discussion of their failure models Figure 4.1 Middleware layers </a:t>
            </a:r>
            <a:r>
              <a:rPr lang="en-US" sz="2400" dirty="0" smtClean="0"/>
              <a:t>Applications,</a:t>
            </a:r>
          </a:p>
          <a:p>
            <a:pPr marL="914400" indent="-339725" algn="just">
              <a:buFont typeface="Wingdings" panose="05000000000000000000" pitchFamily="2" charset="2"/>
              <a:buChar char="ü"/>
            </a:pPr>
            <a:r>
              <a:rPr lang="en-US" sz="2400" dirty="0" smtClean="0"/>
              <a:t>services </a:t>
            </a:r>
            <a:r>
              <a:rPr lang="en-US" sz="2400" dirty="0">
                <a:solidFill>
                  <a:srgbClr val="FF0000"/>
                </a:solidFill>
              </a:rPr>
              <a:t>Middleware layers </a:t>
            </a:r>
            <a:r>
              <a:rPr lang="en-US" sz="2400" dirty="0"/>
              <a:t>Underlying </a:t>
            </a:r>
            <a:r>
              <a:rPr lang="en-US" sz="2400" dirty="0" err="1"/>
              <a:t>interprocess</a:t>
            </a:r>
            <a:r>
              <a:rPr lang="en-US" sz="2400" dirty="0"/>
              <a:t> communication primitives: UDP </a:t>
            </a:r>
            <a:r>
              <a:rPr lang="en-US" sz="2400" dirty="0" smtClean="0"/>
              <a:t>and TCP.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5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Network Virtualization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400" dirty="0"/>
          </a:p>
          <a:p>
            <a:pPr algn="just"/>
            <a:r>
              <a:rPr lang="en-US" sz="2400" dirty="0"/>
              <a:t>Network virtualization is concerned with the construction of many </a:t>
            </a:r>
            <a:r>
              <a:rPr lang="en-US" sz="2400" dirty="0">
                <a:solidFill>
                  <a:srgbClr val="7030A0"/>
                </a:solidFill>
              </a:rPr>
              <a:t>different virtual networks </a:t>
            </a:r>
            <a:r>
              <a:rPr lang="en-US" sz="2400" dirty="0"/>
              <a:t>over an existing network such as the Internet.</a:t>
            </a:r>
          </a:p>
          <a:p>
            <a:pPr algn="just"/>
            <a:r>
              <a:rPr lang="en-US" sz="2400" dirty="0"/>
              <a:t>Each virtual network can be designed to support a </a:t>
            </a:r>
            <a:r>
              <a:rPr lang="en-US" sz="2400" dirty="0">
                <a:solidFill>
                  <a:srgbClr val="7030A0"/>
                </a:solidFill>
              </a:rPr>
              <a:t>particular distributed application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Each virtual network has its </a:t>
            </a:r>
            <a:r>
              <a:rPr lang="en-US" sz="2400" dirty="0">
                <a:solidFill>
                  <a:srgbClr val="0000FF"/>
                </a:solidFill>
              </a:rPr>
              <a:t>own particular addressing scheme, protocols and routing algorithms</a:t>
            </a:r>
            <a:r>
              <a:rPr lang="en-US" sz="2400" dirty="0"/>
              <a:t>, but redefined to meet the needs of particular application classes.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1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Overlay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56" y="1862905"/>
            <a:ext cx="3766831" cy="46419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668" y="2253226"/>
            <a:ext cx="3846314" cy="2387141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5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Skype Overlay Architecture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778" y="2061908"/>
            <a:ext cx="3108055" cy="3973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6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951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API for IP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/>
              <a:t>The </a:t>
            </a:r>
            <a:r>
              <a:rPr lang="en-US" sz="2400" dirty="0"/>
              <a:t>general characteristics of </a:t>
            </a:r>
            <a:r>
              <a:rPr lang="en-US" sz="2400" dirty="0" err="1"/>
              <a:t>interprocess</a:t>
            </a:r>
            <a:r>
              <a:rPr lang="en-US" sz="2400" dirty="0"/>
              <a:t> communication and </a:t>
            </a:r>
            <a:r>
              <a:rPr lang="en-US" sz="2400" dirty="0" smtClean="0"/>
              <a:t>then </a:t>
            </a:r>
            <a:r>
              <a:rPr lang="en-US" sz="2400" dirty="0"/>
              <a:t>discuss the Internet protocols as an example, </a:t>
            </a:r>
            <a:r>
              <a:rPr lang="en-US" sz="2400" dirty="0">
                <a:solidFill>
                  <a:srgbClr val="7030A0"/>
                </a:solidFill>
              </a:rPr>
              <a:t>explaining how programmers can use </a:t>
            </a:r>
            <a:r>
              <a:rPr lang="en-US" sz="2400" dirty="0" smtClean="0">
                <a:solidFill>
                  <a:srgbClr val="7030A0"/>
                </a:solidFill>
              </a:rPr>
              <a:t>them</a:t>
            </a:r>
            <a:r>
              <a:rPr lang="en-US" sz="2400" dirty="0"/>
              <a:t>, either by means of </a:t>
            </a:r>
            <a:r>
              <a:rPr lang="en-US" sz="2400" dirty="0">
                <a:solidFill>
                  <a:srgbClr val="0000FF"/>
                </a:solidFill>
              </a:rPr>
              <a:t>UDP messages </a:t>
            </a:r>
            <a:r>
              <a:rPr lang="en-US" sz="2400" dirty="0"/>
              <a:t>or through </a:t>
            </a:r>
            <a:r>
              <a:rPr lang="en-US" sz="2400" dirty="0" smtClean="0">
                <a:solidFill>
                  <a:srgbClr val="0000FF"/>
                </a:solidFill>
              </a:rPr>
              <a:t>TCP </a:t>
            </a:r>
            <a:r>
              <a:rPr lang="en-US" sz="2400" dirty="0">
                <a:solidFill>
                  <a:srgbClr val="0000FF"/>
                </a:solidFill>
              </a:rPr>
              <a:t>streams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marL="514350" indent="-514350" algn="just">
              <a:buFont typeface="+mj-lt"/>
              <a:buAutoNum type="alphaLcParenR"/>
            </a:pPr>
            <a:r>
              <a:rPr lang="en-US" sz="2400" dirty="0"/>
              <a:t>The </a:t>
            </a:r>
            <a:r>
              <a:rPr lang="en-US" sz="2400" dirty="0" smtClean="0"/>
              <a:t>characteristics of </a:t>
            </a:r>
            <a:r>
              <a:rPr lang="en-US" sz="2400" dirty="0" err="1" smtClean="0"/>
              <a:t>interprocess</a:t>
            </a:r>
            <a:r>
              <a:rPr lang="en-US" sz="2400" dirty="0" smtClean="0"/>
              <a:t> communication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400" dirty="0" smtClean="0"/>
              <a:t>Sockets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400" dirty="0"/>
              <a:t>UDP datagram </a:t>
            </a:r>
            <a:r>
              <a:rPr lang="en-US" sz="2400" dirty="0" smtClean="0"/>
              <a:t>communication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400" dirty="0"/>
              <a:t>TCP stream communication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4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a. Characteristics </a:t>
            </a:r>
            <a:r>
              <a:rPr lang="en-US" dirty="0"/>
              <a:t>of </a:t>
            </a:r>
            <a:r>
              <a:rPr lang="en-US" dirty="0" err="1" smtClean="0"/>
              <a:t>Inter.Comm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Message </a:t>
            </a:r>
            <a:r>
              <a:rPr lang="en-US" sz="2400" dirty="0"/>
              <a:t>passing between a pair of processes can be supported by two message </a:t>
            </a:r>
            <a:r>
              <a:rPr lang="en-US" sz="2400" dirty="0" smtClean="0"/>
              <a:t>communication </a:t>
            </a:r>
            <a:r>
              <a:rPr lang="en-US" sz="2400" dirty="0"/>
              <a:t>operations, </a:t>
            </a:r>
            <a:r>
              <a:rPr lang="en-US" sz="2400" dirty="0" smtClean="0">
                <a:solidFill>
                  <a:srgbClr val="0000FF"/>
                </a:solidFill>
              </a:rPr>
              <a:t>send </a:t>
            </a:r>
            <a:r>
              <a:rPr lang="en-US" sz="2400" dirty="0" smtClean="0"/>
              <a:t>and </a:t>
            </a:r>
            <a:r>
              <a:rPr lang="en-US" sz="2400" dirty="0">
                <a:solidFill>
                  <a:srgbClr val="0000FF"/>
                </a:solidFill>
              </a:rPr>
              <a:t>receive</a:t>
            </a:r>
            <a:r>
              <a:rPr lang="en-US" sz="2400" dirty="0"/>
              <a:t>, defined in terms of destinations and </a:t>
            </a:r>
            <a:r>
              <a:rPr lang="en-US" sz="2400" dirty="0" smtClean="0"/>
              <a:t>messages.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Synchronous </a:t>
            </a:r>
            <a:r>
              <a:rPr lang="en-US" sz="2400" dirty="0">
                <a:solidFill>
                  <a:srgbClr val="FF0000"/>
                </a:solidFill>
              </a:rPr>
              <a:t>and </a:t>
            </a:r>
            <a:r>
              <a:rPr lang="en-US" sz="2400" dirty="0" smtClean="0">
                <a:solidFill>
                  <a:srgbClr val="FF0000"/>
                </a:solidFill>
              </a:rPr>
              <a:t>asynchronous</a:t>
            </a:r>
            <a:r>
              <a:rPr lang="en-US" sz="2400" dirty="0" smtClean="0"/>
              <a:t>: block and non-block.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Message destinations </a:t>
            </a:r>
            <a:r>
              <a:rPr lang="en-US" sz="2400" dirty="0"/>
              <a:t>: Internet </a:t>
            </a:r>
            <a:r>
              <a:rPr lang="en-US" sz="2400" dirty="0" smtClean="0"/>
              <a:t>address and </a:t>
            </a:r>
            <a:r>
              <a:rPr lang="en-US" sz="2400" dirty="0"/>
              <a:t>local </a:t>
            </a:r>
            <a:r>
              <a:rPr lang="en-US" sz="2400" dirty="0" smtClean="0"/>
              <a:t>port.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Reliability</a:t>
            </a:r>
            <a:r>
              <a:rPr lang="en-US" sz="2400" dirty="0"/>
              <a:t> : validity and </a:t>
            </a:r>
            <a:r>
              <a:rPr lang="en-US" sz="2400" dirty="0" smtClean="0"/>
              <a:t>integrity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Ordering</a:t>
            </a:r>
            <a:r>
              <a:rPr lang="en-US" sz="2400" dirty="0" smtClean="0"/>
              <a:t> </a:t>
            </a:r>
            <a:r>
              <a:rPr lang="en-US" sz="2400" dirty="0"/>
              <a:t>: sender </a:t>
            </a:r>
            <a:r>
              <a:rPr lang="en-US" sz="2400" dirty="0" smtClean="0"/>
              <a:t>order</a:t>
            </a:r>
          </a:p>
          <a:p>
            <a:pPr algn="just"/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4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b. Sockets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9725" indent="-339725" algn="just"/>
            <a:r>
              <a:rPr lang="en-US" sz="2400" dirty="0" smtClean="0"/>
              <a:t>Both </a:t>
            </a:r>
            <a:r>
              <a:rPr lang="en-US" sz="2400" dirty="0"/>
              <a:t>forms of communication (</a:t>
            </a:r>
            <a:r>
              <a:rPr lang="en-US" sz="2400" dirty="0">
                <a:solidFill>
                  <a:srgbClr val="0000FF"/>
                </a:solidFill>
              </a:rPr>
              <a:t>UDP and TCP</a:t>
            </a:r>
            <a:r>
              <a:rPr lang="en-US" sz="2400" dirty="0"/>
              <a:t>) use the </a:t>
            </a:r>
            <a:r>
              <a:rPr lang="en-US" sz="2400" dirty="0" smtClean="0"/>
              <a:t>socket abstraction</a:t>
            </a:r>
            <a:r>
              <a:rPr lang="en-US" sz="2400" dirty="0"/>
              <a:t>, which </a:t>
            </a:r>
            <a:r>
              <a:rPr lang="en-US" sz="2400" dirty="0" smtClean="0"/>
              <a:t>provides </a:t>
            </a:r>
            <a:r>
              <a:rPr lang="en-US" sz="2400" dirty="0"/>
              <a:t>an </a:t>
            </a:r>
            <a:r>
              <a:rPr lang="en-US" sz="2400" dirty="0" smtClean="0"/>
              <a:t>end point for communication </a:t>
            </a:r>
            <a:r>
              <a:rPr lang="en-US" sz="2400" dirty="0"/>
              <a:t>between processes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891" y="4681443"/>
            <a:ext cx="4283691" cy="1606384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7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Socket Module Python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478896"/>
              </p:ext>
            </p:extLst>
          </p:nvPr>
        </p:nvGraphicFramePr>
        <p:xfrm>
          <a:off x="457200" y="1884680"/>
          <a:ext cx="8229600" cy="408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Socket</a:t>
                      </a:r>
                    </a:p>
                  </a:txBody>
                  <a:tcPr marL="190500" marR="190500" marT="152400" marB="1524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Low-level networking interface </a:t>
                      </a:r>
                      <a:r>
                        <a:rPr lang="en-US" dirty="0" smtClean="0">
                          <a:effectLst/>
                        </a:rPr>
                        <a:t>(import)</a:t>
                      </a:r>
                      <a:endParaRPr lang="en-US" dirty="0">
                        <a:effectLst/>
                      </a:endParaRPr>
                    </a:p>
                  </a:txBody>
                  <a:tcPr marL="190500" marR="190500" marT="152400" marB="152400" anchor="ctr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>
                          <a:effectLst/>
                        </a:rPr>
                        <a:t>socket.socket</a:t>
                      </a:r>
                      <a:r>
                        <a:rPr lang="en-US" dirty="0">
                          <a:effectLst/>
                        </a:rPr>
                        <a:t>(family, type)</a:t>
                      </a:r>
                    </a:p>
                  </a:txBody>
                  <a:tcPr marL="190500" marR="190500" marT="152400" marB="1524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Create and return a new socket object</a:t>
                      </a:r>
                    </a:p>
                  </a:txBody>
                  <a:tcPr marL="190500" marR="190500" marT="152400" marB="152400" anchor="ctr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socket.getfqdn(name)</a:t>
                      </a:r>
                    </a:p>
                  </a:txBody>
                  <a:tcPr marL="190500" marR="190500" marT="152400" marB="1524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Convert a string quad dotted IP address to a fully qualified domain name</a:t>
                      </a:r>
                    </a:p>
                  </a:txBody>
                  <a:tcPr marL="190500" marR="190500" marT="152400" marB="152400" anchor="ctr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socket.gethostbyname(hostname)</a:t>
                      </a:r>
                    </a:p>
                  </a:txBody>
                  <a:tcPr marL="190500" marR="190500" marT="152400" marB="1524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Resolve a hostname to a string quad dotted IP address</a:t>
                      </a:r>
                    </a:p>
                  </a:txBody>
                  <a:tcPr marL="190500" marR="190500" marT="152400" marB="152400" anchor="ctr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socket.fromfd(fd, family, type)</a:t>
                      </a:r>
                    </a:p>
                  </a:txBody>
                  <a:tcPr marL="190500" marR="190500" marT="152400" marB="1524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Create a socket object from an existing file descriptor</a:t>
                      </a:r>
                    </a:p>
                  </a:txBody>
                  <a:tcPr marL="190500" marR="190500" marT="152400" marB="152400"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64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523031"/>
              </p:ext>
            </p:extLst>
          </p:nvPr>
        </p:nvGraphicFramePr>
        <p:xfrm>
          <a:off x="517525" y="1371600"/>
          <a:ext cx="8123238" cy="479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3" imgW="6129020" imgH="3619859" progId="Word.Document.12">
                  <p:embed/>
                </p:oleObj>
              </mc:Choice>
              <mc:Fallback>
                <p:oleObj name="Document" r:id="rId3" imgW="6129020" imgH="36198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7525" y="1371600"/>
                        <a:ext cx="8123238" cy="479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0560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715835"/>
              </p:ext>
            </p:extLst>
          </p:nvPr>
        </p:nvGraphicFramePr>
        <p:xfrm>
          <a:off x="457200" y="1676400"/>
          <a:ext cx="8229600" cy="426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581400"/>
                <a:gridCol w="4648200"/>
              </a:tblGrid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>
                          <a:effectLst/>
                        </a:rPr>
                        <a:t>sock.bind</a:t>
                      </a:r>
                      <a:r>
                        <a:rPr lang="en-US" dirty="0">
                          <a:effectLst/>
                        </a:rPr>
                        <a:t>( (</a:t>
                      </a:r>
                      <a:r>
                        <a:rPr lang="en-US" dirty="0" err="1">
                          <a:effectLst/>
                        </a:rPr>
                        <a:t>adrs</a:t>
                      </a:r>
                      <a:r>
                        <a:rPr lang="en-US" dirty="0">
                          <a:effectLst/>
                        </a:rPr>
                        <a:t>, port) )</a:t>
                      </a:r>
                    </a:p>
                  </a:txBody>
                  <a:tcPr marL="190500" marR="190500" marT="152400" marB="1524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Bind the socket to the address and port</a:t>
                      </a:r>
                    </a:p>
                  </a:txBody>
                  <a:tcPr marL="190500" marR="190500" marT="152400" marB="152400" anchor="ctr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</a:rPr>
                        <a:t>sock.accept()</a:t>
                      </a:r>
                    </a:p>
                  </a:txBody>
                  <a:tcPr marL="190500" marR="190500" marT="152400" marB="1524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effectLst/>
                        </a:rPr>
                        <a:t>Return a client socket (with peer address information)</a:t>
                      </a:r>
                    </a:p>
                  </a:txBody>
                  <a:tcPr marL="190500" marR="190500" marT="152400" marB="152400" anchor="ctr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 err="1">
                          <a:effectLst/>
                        </a:rPr>
                        <a:t>sock.listen</a:t>
                      </a:r>
                      <a:r>
                        <a:rPr lang="en-US" b="1" dirty="0">
                          <a:effectLst/>
                        </a:rPr>
                        <a:t>(backlog)</a:t>
                      </a:r>
                    </a:p>
                  </a:txBody>
                  <a:tcPr marL="190500" marR="190500" marT="152400" marB="1524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</a:rPr>
                        <a:t>Place the socket into the listening state, able to pend backlogoutstanding connection requests</a:t>
                      </a:r>
                    </a:p>
                  </a:txBody>
                  <a:tcPr marL="190500" marR="190500" marT="152400" marB="152400" anchor="ctr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</a:rPr>
                        <a:t>sock.connect( (adrs, port) )</a:t>
                      </a:r>
                    </a:p>
                  </a:txBody>
                  <a:tcPr marL="190500" marR="190500" marT="152400" marB="1524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</a:rPr>
                        <a:t>Connect the socket to the defined host and port</a:t>
                      </a:r>
                    </a:p>
                  </a:txBody>
                  <a:tcPr marL="190500" marR="190500" marT="152400" marB="152400" anchor="ctr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</a:rPr>
                        <a:t>sock.recv( buflen[, flags] )</a:t>
                      </a:r>
                    </a:p>
                  </a:txBody>
                  <a:tcPr marL="190500" marR="190500" marT="152400" marB="1524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effectLst/>
                        </a:rPr>
                        <a:t>Receive data from the socket, up to </a:t>
                      </a:r>
                      <a:r>
                        <a:rPr lang="en-US" b="1" dirty="0" err="1">
                          <a:effectLst/>
                        </a:rPr>
                        <a:t>buflen</a:t>
                      </a:r>
                      <a:r>
                        <a:rPr lang="en-US" b="1" dirty="0">
                          <a:effectLst/>
                        </a:rPr>
                        <a:t> bytes</a:t>
                      </a:r>
                    </a:p>
                  </a:txBody>
                  <a:tcPr marL="190500" marR="190500" marT="152400" marB="152400"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CSH3J3 – Sistem Paralel dan Terdistribusi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523F-4C95-49F3-8F3F-2B05583CC1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96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1448</Words>
  <Application>Microsoft Office PowerPoint</Application>
  <PresentationFormat>On-screen Show (4:3)</PresentationFormat>
  <Paragraphs>234</Paragraphs>
  <Slides>33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Office Theme</vt:lpstr>
      <vt:lpstr>Microsoft Word Document</vt:lpstr>
      <vt:lpstr>OpenDocument Text</vt:lpstr>
      <vt:lpstr>CSH3J3 SISTEM PARALEL DAN TERDISTRIBUSI</vt:lpstr>
      <vt:lpstr>Outline Today</vt:lpstr>
      <vt:lpstr>Introduction</vt:lpstr>
      <vt:lpstr>1. API for IP</vt:lpstr>
      <vt:lpstr>a. Characteristics of Inter.Comm.</vt:lpstr>
      <vt:lpstr>b. Sockets</vt:lpstr>
      <vt:lpstr>Socket Module Python</vt:lpstr>
      <vt:lpstr>PowerPoint Presentation</vt:lpstr>
      <vt:lpstr>PowerPoint Presentation</vt:lpstr>
      <vt:lpstr>PowerPoint Presentation</vt:lpstr>
      <vt:lpstr>c. UDP Datagram Comm.</vt:lpstr>
      <vt:lpstr>PowerPoint Presentation</vt:lpstr>
      <vt:lpstr>Ex : UDP client</vt:lpstr>
      <vt:lpstr>Ex : UDP Server</vt:lpstr>
      <vt:lpstr>d. TCP Stream Comm.</vt:lpstr>
      <vt:lpstr>PowerPoint Presentation</vt:lpstr>
      <vt:lpstr>Ex : TCP client</vt:lpstr>
      <vt:lpstr>Ex : TCP Server</vt:lpstr>
      <vt:lpstr>2. External Data Representation [PET]</vt:lpstr>
      <vt:lpstr>Ex : Presentation Formating [PET]</vt:lpstr>
      <vt:lpstr>2. External Data Representation (con’t)</vt:lpstr>
      <vt:lpstr>a. CORBA</vt:lpstr>
      <vt:lpstr>Ex: CORBA CDR Message</vt:lpstr>
      <vt:lpstr>b. Java Object Serialization</vt:lpstr>
      <vt:lpstr>Ex : Java Serialized Form</vt:lpstr>
      <vt:lpstr>c. Extensible Markup Language (XML)</vt:lpstr>
      <vt:lpstr>3. Multicast Communication</vt:lpstr>
      <vt:lpstr>a. IP Multicast</vt:lpstr>
      <vt:lpstr>b. Reliability and Ordering </vt:lpstr>
      <vt:lpstr>4. Network Virtualization</vt:lpstr>
      <vt:lpstr>Types of Overlay</vt:lpstr>
      <vt:lpstr>Skype Overlay Architecture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Gandalf</dc:creator>
  <cp:lastModifiedBy>gandalf</cp:lastModifiedBy>
  <cp:revision>78</cp:revision>
  <dcterms:created xsi:type="dcterms:W3CDTF">2017-01-07T07:13:05Z</dcterms:created>
  <dcterms:modified xsi:type="dcterms:W3CDTF">2018-01-13T11:13:00Z</dcterms:modified>
</cp:coreProperties>
</file>