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90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25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72DBD-0558-446A-880A-8866B0EE786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8C0ED-8D7C-4DA4-B6F2-0AFEA9BD0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97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 references: Objects can be accessed via object references.</a:t>
            </a:r>
          </a:p>
          <a:p>
            <a:r>
              <a:rPr lang="en-US" dirty="0" smtClean="0"/>
              <a:t>Interfaces: An interface provides a definition of the signatures of a set of methods</a:t>
            </a:r>
          </a:p>
          <a:p>
            <a:r>
              <a:rPr lang="en-US" dirty="0" smtClean="0"/>
              <a:t>Actions : Action in an object-oriented program is initiated by an object invoking a method in another object.</a:t>
            </a:r>
          </a:p>
          <a:p>
            <a:r>
              <a:rPr lang="en-US" dirty="0" smtClean="0"/>
              <a:t>Exceptions : Programs can encounter many sorts of errors and unexpected conditions of varying seriousness.</a:t>
            </a:r>
          </a:p>
          <a:p>
            <a:r>
              <a:rPr lang="en-US" dirty="0" smtClean="0"/>
              <a:t>Garbage collection : It is necessary to provide a means of freeing the space occupied by objects when they are no longer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65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066800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3429000"/>
            <a:ext cx="4267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F39D-59DC-44C0-BE27-D5F9864CF726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/>
          <p:nvPr userDrawn="1"/>
        </p:nvPicPr>
        <p:blipFill>
          <a:blip r:embed="rId2"/>
          <a:stretch/>
        </p:blipFill>
        <p:spPr>
          <a:xfrm>
            <a:off x="5589720" y="216720"/>
            <a:ext cx="3263400" cy="647280"/>
          </a:xfrm>
          <a:prstGeom prst="rect">
            <a:avLst/>
          </a:prstGeom>
          <a:ln>
            <a:noFill/>
          </a:ln>
        </p:spPr>
      </p:pic>
      <p:pic>
        <p:nvPicPr>
          <p:cNvPr id="8" name="Picture 2"/>
          <p:cNvPicPr/>
          <p:nvPr userDrawn="1"/>
        </p:nvPicPr>
        <p:blipFill>
          <a:blip r:embed="rId3"/>
          <a:srcRect r="17786" b="11856"/>
          <a:stretch/>
        </p:blipFill>
        <p:spPr>
          <a:xfrm>
            <a:off x="43560" y="3251520"/>
            <a:ext cx="3847320" cy="3093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322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EA34-807F-4FEA-9E36-3059B6D08849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4639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371600"/>
            <a:ext cx="2057400" cy="4754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6019800" cy="4754563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C2F-230B-40A7-A7C3-2BA75D9E7F31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2438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/>
          <p:nvPr userDrawn="1"/>
        </p:nvPicPr>
        <p:blipFill>
          <a:blip r:embed="rId2"/>
          <a:srcRect t="17910" b="13979"/>
          <a:stretch/>
        </p:blipFill>
        <p:spPr>
          <a:xfrm>
            <a:off x="-2520" y="0"/>
            <a:ext cx="9142560" cy="4669560"/>
          </a:xfrm>
          <a:prstGeom prst="rect">
            <a:avLst/>
          </a:prstGeom>
          <a:ln>
            <a:noFill/>
          </a:ln>
        </p:spPr>
      </p:pic>
      <p:pic>
        <p:nvPicPr>
          <p:cNvPr id="9" name="Picture 2"/>
          <p:cNvPicPr/>
          <p:nvPr userDrawn="1"/>
        </p:nvPicPr>
        <p:blipFill>
          <a:blip r:embed="rId3"/>
          <a:stretch/>
        </p:blipFill>
        <p:spPr>
          <a:xfrm>
            <a:off x="154440" y="142920"/>
            <a:ext cx="3037680" cy="602280"/>
          </a:xfrm>
          <a:prstGeom prst="rect">
            <a:avLst/>
          </a:prstGeom>
          <a:ln>
            <a:noFill/>
          </a:ln>
        </p:spPr>
      </p:pic>
      <p:sp>
        <p:nvSpPr>
          <p:cNvPr id="10" name="CustomShape 4"/>
          <p:cNvSpPr/>
          <p:nvPr userDrawn="1"/>
        </p:nvSpPr>
        <p:spPr>
          <a:xfrm>
            <a:off x="-360" y="4671000"/>
            <a:ext cx="9140400" cy="9216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" name="CustomShape 3"/>
          <p:cNvSpPr/>
          <p:nvPr userDrawn="1"/>
        </p:nvSpPr>
        <p:spPr>
          <a:xfrm>
            <a:off x="434520" y="4489200"/>
            <a:ext cx="8325000" cy="211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Brush Script Std"/>
                <a:ea typeface="ＭＳ Ｐゴシック"/>
              </a:rPr>
              <a:t>THANK YOU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9870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595CC-8171-4672-837A-0685FD565EA1}" type="datetime1">
              <a:rPr lang="en-US" smtClean="0"/>
              <a:t>1/16/2018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8235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5B396DD-54E2-4BB2-8F98-8F36DEC9DDF8}" type="datetime1">
              <a:rPr lang="en-US" smtClean="0"/>
              <a:t>1/16/2018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58716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05271C1-9D5E-4AE4-9C5D-583ED5D64DA7}" type="datetime1">
              <a:rPr lang="en-US" smtClean="0"/>
              <a:t>1/16/2018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13167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90B2-B882-4148-AF9C-4262CFDE1BB8}" type="datetime1">
              <a:rPr lang="en-US" smtClean="0"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1382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CB78-6100-4699-B559-342D371D170E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510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C330-DE26-47B3-B734-25138C2F0295}" type="datetime1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2057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5103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43199"/>
            <a:ext cx="4040188" cy="3382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5103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43199"/>
            <a:ext cx="4041775" cy="3382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4355-D5A6-4FE2-AB2C-B87DF65CF608}" type="datetime1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5059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AD50-1323-4EAF-87A3-9DCFA7331525}" type="datetime1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0669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49CB-E07F-4F6A-AF85-CA41C37D1503}" type="datetime1">
              <a:rPr lang="en-US" smtClean="0"/>
              <a:t>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0390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3008313" cy="914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0"/>
            <a:ext cx="5111750" cy="4754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62200"/>
            <a:ext cx="3008313" cy="3763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BECF-97F7-429C-95FD-1A7D5E9E4906}" type="datetime1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9267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71599"/>
            <a:ext cx="5486400" cy="3355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EB7F-2273-4F52-B3DC-040DD4C22E71}" type="datetime1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4668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/>
          <p:nvPr userDrawn="1"/>
        </p:nvPicPr>
        <p:blipFill>
          <a:blip r:embed="rId17"/>
          <a:stretch/>
        </p:blipFill>
        <p:spPr>
          <a:xfrm>
            <a:off x="0" y="6248520"/>
            <a:ext cx="9142560" cy="608040"/>
          </a:xfrm>
          <a:prstGeom prst="rect">
            <a:avLst/>
          </a:prstGeom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579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92EE659-38BD-45D2-ADB3-BE357F68296A}" type="datetime1">
              <a:rPr lang="en-US" smtClean="0"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8A5523F-4C95-49F3-8F3F-2B05583CC1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2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bject_(computer_science)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ss_stub" TargetMode="External"/><Relationship Id="rId7" Type="http://schemas.openxmlformats.org/officeDocument/2006/relationships/hyperlink" Target="https://en.wikipedia.org/wiki/Unmarshalling" TargetMode="External"/><Relationship Id="rId2" Type="http://schemas.openxmlformats.org/officeDocument/2006/relationships/hyperlink" Target="https://en.wikipedia.org/wiki/Stub_(distributed_computing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lass_skeleton" TargetMode="External"/><Relationship Id="rId5" Type="http://schemas.openxmlformats.org/officeDocument/2006/relationships/hyperlink" Target="https://en.wikipedia.org/wiki/Operating_system" TargetMode="External"/><Relationship Id="rId4" Type="http://schemas.openxmlformats.org/officeDocument/2006/relationships/hyperlink" Target="https://en.wikipedia.org/wiki/Marshalling_(computer_science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CSH3J3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SISTEM PARALEL DAN TERDISTRIBUSI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le 9"/>
          <p:cNvSpPr txBox="1">
            <a:spLocks/>
          </p:cNvSpPr>
          <p:nvPr/>
        </p:nvSpPr>
        <p:spPr bwMode="auto">
          <a:xfrm>
            <a:off x="3786187" y="3450467"/>
            <a:ext cx="4757737" cy="1635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en-US" sz="3200" b="0" dirty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MATERI 5: </a:t>
            </a:r>
            <a:r>
              <a:rPr lang="en-US" sz="3200" b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200" b="0" dirty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Remote Invocation</a:t>
            </a:r>
            <a:endParaRPr lang="en-US" sz="3200" b="0" dirty="0">
              <a:ln w="0"/>
              <a:effectLst>
                <a:reflection blurRad="6350" stA="53000" endA="300" endPos="35500" dir="5400000" sy="-9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1838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A client and server through two asynchronous RPCs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060" y="2268855"/>
            <a:ext cx="6247881" cy="378142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Role of </a:t>
            </a:r>
            <a:r>
              <a:rPr lang="en-US" sz="2800" dirty="0" smtClean="0"/>
              <a:t>Client </a:t>
            </a:r>
            <a:r>
              <a:rPr lang="en-US" sz="2800" dirty="0"/>
              <a:t>and </a:t>
            </a:r>
            <a:r>
              <a:rPr lang="en-US" sz="2800" dirty="0" smtClean="0"/>
              <a:t>Server </a:t>
            </a:r>
            <a:r>
              <a:rPr lang="en-US" sz="2800" dirty="0"/>
              <a:t>stub </a:t>
            </a:r>
            <a:r>
              <a:rPr lang="en-US" sz="2800" dirty="0" smtClean="0"/>
              <a:t>Procedures </a:t>
            </a:r>
            <a:r>
              <a:rPr lang="en-US" sz="2800" dirty="0"/>
              <a:t>in RPC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956" y="2498776"/>
            <a:ext cx="6060089" cy="307611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4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Marshalling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</a:t>
            </a:r>
            <a:r>
              <a:rPr lang="en-US" dirty="0" smtClean="0"/>
              <a:t>rocess </a:t>
            </a:r>
            <a:r>
              <a:rPr lang="en-US" dirty="0"/>
              <a:t>of transforming the memory representation of an </a:t>
            </a:r>
            <a:r>
              <a:rPr lang="en-US" dirty="0">
                <a:hlinkClick r:id="rId2" tooltip="Object (computer science)"/>
              </a:rPr>
              <a:t>object</a:t>
            </a:r>
            <a:r>
              <a:rPr lang="en-US" dirty="0"/>
              <a:t> to a data format suitable for storage or transmission, and it is typically used when data must be moved between different parts of a computer program or from one program to another.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71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a. Design issues for RPC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400" dirty="0" smtClean="0"/>
              <a:t>Three </a:t>
            </a:r>
            <a:r>
              <a:rPr lang="en-US" sz="2400" dirty="0"/>
              <a:t>issues that are important in understanding this concept</a:t>
            </a:r>
            <a:r>
              <a:rPr lang="en-US" sz="2400" dirty="0" smtClean="0"/>
              <a:t>:</a:t>
            </a:r>
          </a:p>
          <a:p>
            <a:pPr marL="0" indent="0" algn="just">
              <a:buNone/>
            </a:pPr>
            <a:endParaRPr lang="en-US" sz="24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Programming with interfaces :</a:t>
            </a:r>
          </a:p>
          <a:p>
            <a:pPr marL="914400" lvl="1" indent="-457200" algn="just">
              <a:buFont typeface="+mj-lt"/>
              <a:buAutoNum type="alphaLcParenR"/>
            </a:pPr>
            <a:r>
              <a:rPr lang="en-US" sz="2000" dirty="0" smtClean="0"/>
              <a:t>Interfaces </a:t>
            </a:r>
            <a:r>
              <a:rPr lang="en-US" sz="2000" dirty="0"/>
              <a:t>in distributed systems : modular programming, Extrapolating to distributed systems, software </a:t>
            </a:r>
            <a:r>
              <a:rPr lang="en-US" sz="2000" dirty="0" smtClean="0"/>
              <a:t>evolution</a:t>
            </a:r>
          </a:p>
          <a:p>
            <a:pPr marL="914400" lvl="1" indent="-457200" algn="just">
              <a:buFont typeface="+mj-lt"/>
              <a:buAutoNum type="alphaLcParenR"/>
            </a:pPr>
            <a:r>
              <a:rPr lang="en-US" sz="2000" dirty="0"/>
              <a:t>Interface definition languages: allow procedures implemented in different languages to invoke one another</a:t>
            </a:r>
            <a:endParaRPr lang="en-US" sz="20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RPC call semantics (Retry request message, Duplicate filtering, and Retransmission of results)</a:t>
            </a:r>
            <a:endParaRPr lang="en-US" sz="2400" dirty="0" smtClean="0"/>
          </a:p>
          <a:p>
            <a:pPr marL="914400" lvl="1" indent="-457200" algn="just">
              <a:buFont typeface="+mj-lt"/>
              <a:buAutoNum type="alphaLcParenR"/>
            </a:pPr>
            <a:r>
              <a:rPr lang="en-US" sz="2000" dirty="0"/>
              <a:t>Maybe semantics</a:t>
            </a:r>
          </a:p>
          <a:p>
            <a:pPr marL="914400" lvl="1" indent="-457200" algn="just">
              <a:buFont typeface="+mj-lt"/>
              <a:buAutoNum type="alphaLcParenR"/>
            </a:pPr>
            <a:r>
              <a:rPr lang="en-US" sz="2000" dirty="0"/>
              <a:t>At-least-once semantics</a:t>
            </a:r>
          </a:p>
          <a:p>
            <a:pPr marL="914400" lvl="1" indent="-457200" algn="just">
              <a:buFont typeface="+mj-lt"/>
              <a:buAutoNum type="alphaLcParenR"/>
            </a:pPr>
            <a:r>
              <a:rPr lang="en-US" sz="2000" dirty="0"/>
              <a:t>At-most-once semantics</a:t>
            </a:r>
            <a:endParaRPr lang="en-US" sz="20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Transparency</a:t>
            </a:r>
            <a:endParaRPr lang="en-US" sz="2000" dirty="0" smtClean="0"/>
          </a:p>
          <a:p>
            <a:pPr algn="just"/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7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Call Semantics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373" y="2733828"/>
            <a:ext cx="6061255" cy="2900056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4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b. Implementation of RPC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We focus on “RPC Protocol (stack</a:t>
            </a:r>
            <a:r>
              <a:rPr lang="en-US" sz="2000" dirty="0" smtClean="0"/>
              <a:t>)” [</a:t>
            </a:r>
            <a:r>
              <a:rPr lang="en-US" sz="2000" b="1" dirty="0" smtClean="0">
                <a:solidFill>
                  <a:srgbClr val="FF0000"/>
                </a:solidFill>
              </a:rPr>
              <a:t>PET’12</a:t>
            </a:r>
            <a:r>
              <a:rPr lang="en-US" sz="2000" dirty="0" smtClean="0"/>
              <a:t>]</a:t>
            </a:r>
            <a:endParaRPr lang="en-US" sz="2000" dirty="0"/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fragments and reassembles large messages (by </a:t>
            </a:r>
            <a:r>
              <a:rPr lang="en-US" sz="2000" dirty="0">
                <a:solidFill>
                  <a:srgbClr val="0000FF"/>
                </a:solidFill>
              </a:rPr>
              <a:t>BLAST</a:t>
            </a:r>
            <a:r>
              <a:rPr lang="en-US" sz="20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synchronizes request and reply messages  (by </a:t>
            </a:r>
            <a:r>
              <a:rPr lang="en-US" sz="2000" dirty="0">
                <a:solidFill>
                  <a:srgbClr val="0000FF"/>
                </a:solidFill>
              </a:rPr>
              <a:t>CHAN</a:t>
            </a:r>
            <a:r>
              <a:rPr lang="en-US" sz="20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dispatches request to the correct process/procedure (by </a:t>
            </a:r>
            <a:r>
              <a:rPr lang="en-US" sz="2000" dirty="0">
                <a:solidFill>
                  <a:srgbClr val="0000FF"/>
                </a:solidFill>
              </a:rPr>
              <a:t>SELECT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009" y="4640504"/>
            <a:ext cx="1691696" cy="1811096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c. Case study: Sun RPC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>
                <a:solidFill>
                  <a:srgbClr val="7030A0"/>
                </a:solidFill>
              </a:rPr>
              <a:t>RFC 1831</a:t>
            </a:r>
            <a:r>
              <a:rPr lang="en-US" sz="2400" dirty="0"/>
              <a:t> [Srinivasan 1995a] describes Sun RPC, which was designed for </a:t>
            </a:r>
            <a:r>
              <a:rPr lang="en-US" sz="2400" dirty="0" smtClean="0"/>
              <a:t>client-server communication </a:t>
            </a:r>
            <a:r>
              <a:rPr lang="en-US" sz="2400" dirty="0"/>
              <a:t>in the Sun Network File System (NFS</a:t>
            </a:r>
            <a:r>
              <a:rPr lang="en-US" sz="2400" dirty="0" smtClean="0"/>
              <a:t>).</a:t>
            </a:r>
          </a:p>
          <a:p>
            <a:pPr algn="just"/>
            <a:r>
              <a:rPr lang="en-US" sz="2400" dirty="0"/>
              <a:t>Sun RPC is sometimes called </a:t>
            </a:r>
            <a:r>
              <a:rPr lang="en-US" sz="2400" b="1" i="1" dirty="0" smtClean="0">
                <a:solidFill>
                  <a:srgbClr val="7030A0"/>
                </a:solidFill>
              </a:rPr>
              <a:t>ONC </a:t>
            </a:r>
            <a:r>
              <a:rPr lang="en-US" sz="2400" b="1" i="1" dirty="0">
                <a:solidFill>
                  <a:srgbClr val="7030A0"/>
                </a:solidFill>
              </a:rPr>
              <a:t>(Open Network Computing) </a:t>
            </a:r>
            <a:r>
              <a:rPr lang="en-US" sz="2400" dirty="0"/>
              <a:t>RPC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The Sun RPC system provides an interface language called </a:t>
            </a:r>
            <a:r>
              <a:rPr lang="en-US" sz="2400" dirty="0">
                <a:solidFill>
                  <a:srgbClr val="0000FF"/>
                </a:solidFill>
              </a:rPr>
              <a:t>XDR</a:t>
            </a:r>
            <a:r>
              <a:rPr lang="en-US" sz="2400" dirty="0"/>
              <a:t> and an interface </a:t>
            </a:r>
            <a:r>
              <a:rPr lang="en-US" sz="2400" dirty="0" smtClean="0"/>
              <a:t>compiler </a:t>
            </a:r>
            <a:r>
              <a:rPr lang="en-US" sz="2400" dirty="0"/>
              <a:t>called </a:t>
            </a:r>
            <a:r>
              <a:rPr lang="en-US" sz="2400" dirty="0" err="1">
                <a:solidFill>
                  <a:srgbClr val="0000FF"/>
                </a:solidFill>
              </a:rPr>
              <a:t>rpcgen</a:t>
            </a:r>
            <a:r>
              <a:rPr lang="en-US" sz="2400" dirty="0"/>
              <a:t>, which is intended for use with the </a:t>
            </a:r>
            <a:r>
              <a:rPr lang="en-US" sz="2400" dirty="0">
                <a:solidFill>
                  <a:srgbClr val="0000FF"/>
                </a:solidFill>
              </a:rPr>
              <a:t>C programming language</a:t>
            </a:r>
            <a:r>
              <a:rPr lang="en-US" sz="2400" dirty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8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c. Case study: Sun RPC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/>
              <a:t>Sun RPC details :</a:t>
            </a:r>
          </a:p>
          <a:p>
            <a:pPr algn="just"/>
            <a:r>
              <a:rPr lang="en-US" sz="2400" dirty="0" smtClean="0">
                <a:solidFill>
                  <a:srgbClr val="7030A0"/>
                </a:solidFill>
              </a:rPr>
              <a:t>Interface </a:t>
            </a:r>
            <a:r>
              <a:rPr lang="en-US" sz="2400" dirty="0">
                <a:solidFill>
                  <a:srgbClr val="7030A0"/>
                </a:solidFill>
              </a:rPr>
              <a:t>definition language </a:t>
            </a:r>
            <a:r>
              <a:rPr lang="en-US" sz="2400" dirty="0"/>
              <a:t>: The Sun XDR language</a:t>
            </a:r>
          </a:p>
          <a:p>
            <a:pPr algn="just"/>
            <a:r>
              <a:rPr lang="en-US" sz="2400" dirty="0">
                <a:solidFill>
                  <a:srgbClr val="7030A0"/>
                </a:solidFill>
              </a:rPr>
              <a:t>Binding</a:t>
            </a:r>
            <a:r>
              <a:rPr lang="en-US" sz="2400" dirty="0"/>
              <a:t> : a local binding service called the port mapper (well-known)</a:t>
            </a:r>
          </a:p>
          <a:p>
            <a:pPr algn="just"/>
            <a:r>
              <a:rPr lang="en-US" sz="2400" dirty="0">
                <a:solidFill>
                  <a:srgbClr val="7030A0"/>
                </a:solidFill>
              </a:rPr>
              <a:t>Authentication</a:t>
            </a:r>
            <a:r>
              <a:rPr lang="en-US" sz="2400" dirty="0"/>
              <a:t> : request and reply messages</a:t>
            </a:r>
          </a:p>
          <a:p>
            <a:pPr algn="just"/>
            <a:r>
              <a:rPr lang="en-US" sz="2400" dirty="0">
                <a:solidFill>
                  <a:srgbClr val="7030A0"/>
                </a:solidFill>
              </a:rPr>
              <a:t>Client and server programs </a:t>
            </a:r>
            <a:r>
              <a:rPr lang="en-US" sz="2400" dirty="0"/>
              <a:t>: www.cdk5.net/rmi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7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Remote </a:t>
            </a:r>
            <a:r>
              <a:rPr lang="en-US" dirty="0" smtClean="0"/>
              <a:t>Method Invocation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5041286"/>
              </p:ext>
            </p:extLst>
          </p:nvPr>
        </p:nvGraphicFramePr>
        <p:xfrm>
          <a:off x="457200" y="2687320"/>
          <a:ext cx="8229757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4810"/>
                <a:gridCol w="43149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Commonalities</a:t>
                      </a:r>
                      <a:endParaRPr lang="en-US" dirty="0"/>
                    </a:p>
                  </a:txBody>
                  <a:tcPr marL="77038" marR="770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Differences</a:t>
                      </a:r>
                      <a:endParaRPr lang="en-US" dirty="0"/>
                    </a:p>
                  </a:txBody>
                  <a:tcPr marL="77038" marR="77038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support programming with interfaces</a:t>
                      </a:r>
                      <a:endParaRPr lang="en-US" dirty="0"/>
                    </a:p>
                  </a:txBody>
                  <a:tcPr marL="77038" marR="770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full expressive power of object-oriented </a:t>
                      </a:r>
                    </a:p>
                    <a:p>
                      <a:pPr algn="ctr"/>
                      <a:r>
                        <a:rPr lang="en-US" dirty="0" smtClean="0"/>
                        <a:t>programming in the development of distributed systems software</a:t>
                      </a:r>
                      <a:endParaRPr lang="en-US" dirty="0"/>
                    </a:p>
                  </a:txBody>
                  <a:tcPr marL="77038" marR="77038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constructed on top of request-reply protocols and can offer </a:t>
                      </a:r>
                    </a:p>
                    <a:p>
                      <a:pPr algn="ctr"/>
                      <a:r>
                        <a:rPr lang="en-US" dirty="0" smtClean="0"/>
                        <a:t>a range of call semantics</a:t>
                      </a:r>
                      <a:endParaRPr lang="en-US" dirty="0"/>
                    </a:p>
                  </a:txBody>
                  <a:tcPr marL="77038" marR="770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 objects </a:t>
                      </a:r>
                    </a:p>
                    <a:p>
                      <a:pPr algn="ctr"/>
                      <a:r>
                        <a:rPr lang="en-US" dirty="0" smtClean="0"/>
                        <a:t>in an RMI-based system have unique object references</a:t>
                      </a:r>
                      <a:endParaRPr lang="en-US" dirty="0"/>
                    </a:p>
                  </a:txBody>
                  <a:tcPr marL="77038" marR="77038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similar level of transparency</a:t>
                      </a:r>
                      <a:endParaRPr lang="en-US" dirty="0"/>
                    </a:p>
                  </a:txBody>
                  <a:tcPr marL="77038" marR="77038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7038" marR="77038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47698" y="1961535"/>
            <a:ext cx="167225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RMI vs RPC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8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a. Design issues for RMI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400" dirty="0"/>
              <a:t>The key added design issue relates to the object model and, in particular, </a:t>
            </a:r>
            <a:r>
              <a:rPr lang="en-US" sz="2400" dirty="0" smtClean="0"/>
              <a:t>achieving </a:t>
            </a:r>
            <a:r>
              <a:rPr lang="en-US" sz="2400" dirty="0"/>
              <a:t>the transition from objects to distributed objects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endParaRPr lang="en-US" sz="2400" dirty="0"/>
          </a:p>
          <a:p>
            <a:pPr marL="457200" indent="-457200" algn="just">
              <a:buFont typeface="+mj-lt"/>
              <a:buAutoNum type="arabicParenR"/>
            </a:pPr>
            <a:r>
              <a:rPr lang="en-US" sz="2400" dirty="0">
                <a:solidFill>
                  <a:srgbClr val="7030A0"/>
                </a:solidFill>
              </a:rPr>
              <a:t>The object </a:t>
            </a:r>
            <a:r>
              <a:rPr lang="en-US" sz="2400" dirty="0" smtClean="0">
                <a:solidFill>
                  <a:srgbClr val="7030A0"/>
                </a:solidFill>
              </a:rPr>
              <a:t>model </a:t>
            </a:r>
            <a:r>
              <a:rPr lang="en-US" sz="2400" dirty="0" smtClean="0"/>
              <a:t>: Object references, Interfaces,  Actions, Exceptions, and Garbage collection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400" dirty="0">
                <a:solidFill>
                  <a:srgbClr val="7030A0"/>
                </a:solidFill>
              </a:rPr>
              <a:t>Distributed objects </a:t>
            </a:r>
            <a:r>
              <a:rPr lang="en-US" sz="2400" dirty="0"/>
              <a:t>: The state of an object consists of the values of its instance </a:t>
            </a:r>
            <a:r>
              <a:rPr lang="en-US" sz="2400" dirty="0" smtClean="0"/>
              <a:t>variables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400" dirty="0">
                <a:solidFill>
                  <a:srgbClr val="7030A0"/>
                </a:solidFill>
              </a:rPr>
              <a:t>The distributed object model </a:t>
            </a:r>
            <a:r>
              <a:rPr lang="en-US" sz="2400" dirty="0"/>
              <a:t>:  extensions to the object model </a:t>
            </a:r>
            <a:r>
              <a:rPr lang="en-US" sz="2400" dirty="0" smtClean="0"/>
              <a:t>to make </a:t>
            </a:r>
            <a:r>
              <a:rPr lang="en-US" sz="2400" dirty="0"/>
              <a:t>it applicable to distributed objects</a:t>
            </a:r>
            <a:endParaRPr lang="en-US" sz="2400" dirty="0" smtClean="0"/>
          </a:p>
          <a:p>
            <a:pPr marL="457200" indent="-457200" algn="just">
              <a:buFont typeface="+mj-lt"/>
              <a:buAutoNum type="arabicParenR"/>
            </a:pPr>
            <a:r>
              <a:rPr lang="en-US" sz="2400" dirty="0">
                <a:solidFill>
                  <a:srgbClr val="7030A0"/>
                </a:solidFill>
              </a:rPr>
              <a:t>Actions</a:t>
            </a:r>
            <a:r>
              <a:rPr lang="en-US" sz="2400" dirty="0"/>
              <a:t> in a distributed object system : is </a:t>
            </a:r>
            <a:r>
              <a:rPr lang="en-US" sz="2400" dirty="0" smtClean="0"/>
              <a:t>initiated </a:t>
            </a:r>
            <a:r>
              <a:rPr lang="en-US" sz="2400" dirty="0"/>
              <a:t>by a method invocation, which may result in further invocations on methods in </a:t>
            </a:r>
            <a:r>
              <a:rPr lang="en-US" sz="2400" dirty="0" smtClean="0"/>
              <a:t>other </a:t>
            </a:r>
            <a:r>
              <a:rPr lang="en-US" sz="2400" dirty="0"/>
              <a:t>objects.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3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 Today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Chapter </a:t>
            </a:r>
            <a:r>
              <a:rPr lang="en-US" b="1" dirty="0" smtClean="0"/>
              <a:t>5 – Remote Invocation.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Request-Reply Protocols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RPC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Remote </a:t>
            </a:r>
            <a:r>
              <a:rPr lang="en-US" dirty="0"/>
              <a:t>Method </a:t>
            </a:r>
            <a:r>
              <a:rPr lang="en-US" dirty="0" smtClean="0"/>
              <a:t>Invocation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objects are accessed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897" y="1836790"/>
            <a:ext cx="4773454" cy="14964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796" y="3333285"/>
            <a:ext cx="4537555" cy="1990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1896" y="5324010"/>
            <a:ext cx="4773454" cy="14153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2263" y="2201418"/>
            <a:ext cx="2772372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Remote and local method </a:t>
            </a:r>
            <a:r>
              <a:rPr lang="en-US" b="1" dirty="0" smtClean="0">
                <a:solidFill>
                  <a:srgbClr val="7030A0"/>
                </a:solidFill>
              </a:rPr>
              <a:t>invocations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endParaRPr lang="en-US" b="1" dirty="0" smtClean="0">
              <a:solidFill>
                <a:srgbClr val="7030A0"/>
              </a:solidFill>
            </a:endParaRPr>
          </a:p>
          <a:p>
            <a:endParaRPr lang="en-US" b="1" dirty="0">
              <a:solidFill>
                <a:srgbClr val="7030A0"/>
              </a:solidFill>
            </a:endParaRPr>
          </a:p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A remote object and its remote interface</a:t>
            </a:r>
          </a:p>
          <a:p>
            <a:endParaRPr lang="en-US" b="1" dirty="0" smtClean="0">
              <a:solidFill>
                <a:srgbClr val="7030A0"/>
              </a:solidFill>
            </a:endParaRPr>
          </a:p>
          <a:p>
            <a:endParaRPr lang="en-US" b="1" dirty="0">
              <a:solidFill>
                <a:srgbClr val="7030A0"/>
              </a:solidFill>
            </a:endParaRPr>
          </a:p>
          <a:p>
            <a:endParaRPr lang="en-US" b="1" dirty="0" smtClean="0">
              <a:solidFill>
                <a:srgbClr val="7030A0"/>
              </a:solidFill>
            </a:endParaRPr>
          </a:p>
          <a:p>
            <a:endParaRPr lang="en-US" b="1" dirty="0">
              <a:solidFill>
                <a:srgbClr val="7030A0"/>
              </a:solidFill>
            </a:endParaRPr>
          </a:p>
          <a:p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Instantiation </a:t>
            </a:r>
            <a:r>
              <a:rPr lang="en-US" b="1" dirty="0">
                <a:solidFill>
                  <a:srgbClr val="7030A0"/>
                </a:solidFill>
              </a:rPr>
              <a:t>of remote objects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0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b. Implementation of RMI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rgbClr val="7030A0"/>
                </a:solidFill>
              </a:rPr>
              <a:t>Communication module </a:t>
            </a:r>
            <a:r>
              <a:rPr lang="en-US" sz="2400" dirty="0"/>
              <a:t>: the message type, </a:t>
            </a:r>
            <a:r>
              <a:rPr lang="en-US" sz="2400" dirty="0" smtClean="0"/>
              <a:t>its </a:t>
            </a:r>
            <a:r>
              <a:rPr lang="en-US" sz="2400" dirty="0" err="1"/>
              <a:t>requestId</a:t>
            </a:r>
            <a:r>
              <a:rPr lang="en-US" sz="2400" dirty="0"/>
              <a:t> and the remote reference of the object to be invoked.</a:t>
            </a:r>
          </a:p>
          <a:p>
            <a:pPr algn="just"/>
            <a:r>
              <a:rPr lang="en-US" sz="2400" dirty="0">
                <a:solidFill>
                  <a:srgbClr val="7030A0"/>
                </a:solidFill>
              </a:rPr>
              <a:t>Remote reference module </a:t>
            </a:r>
            <a:r>
              <a:rPr lang="en-US" sz="2400" dirty="0"/>
              <a:t>: responsible for translating between local and remote object references and for creating remote object references.</a:t>
            </a:r>
          </a:p>
          <a:p>
            <a:pPr algn="just"/>
            <a:r>
              <a:rPr lang="en-US" sz="2400" dirty="0">
                <a:solidFill>
                  <a:srgbClr val="7030A0"/>
                </a:solidFill>
              </a:rPr>
              <a:t>Servants</a:t>
            </a:r>
            <a:r>
              <a:rPr lang="en-US" sz="2400" dirty="0"/>
              <a:t> : is an instance of a class that provides the body of a remote object</a:t>
            </a:r>
          </a:p>
          <a:p>
            <a:pPr algn="just"/>
            <a:r>
              <a:rPr lang="en-US" sz="2400" dirty="0">
                <a:solidFill>
                  <a:srgbClr val="7030A0"/>
                </a:solidFill>
              </a:rPr>
              <a:t>The RMI software </a:t>
            </a:r>
            <a:r>
              <a:rPr lang="en-US" sz="2400" dirty="0"/>
              <a:t>: Proxy, Dispatcher, and Skeleton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>
                <a:solidFill>
                  <a:srgbClr val="7030A0"/>
                </a:solidFill>
              </a:rPr>
              <a:t>Dynamic </a:t>
            </a:r>
            <a:r>
              <a:rPr lang="en-US" sz="2400" dirty="0" smtClean="0">
                <a:solidFill>
                  <a:srgbClr val="7030A0"/>
                </a:solidFill>
              </a:rPr>
              <a:t>invocation </a:t>
            </a:r>
            <a:r>
              <a:rPr lang="en-US" sz="2400" dirty="0" smtClean="0"/>
              <a:t>: </a:t>
            </a:r>
            <a:r>
              <a:rPr lang="en-US" sz="2400" dirty="0"/>
              <a:t>An alternative to proxies</a:t>
            </a:r>
          </a:p>
          <a:p>
            <a:pPr algn="just"/>
            <a:r>
              <a:rPr lang="en-US" sz="2400" dirty="0">
                <a:solidFill>
                  <a:srgbClr val="7030A0"/>
                </a:solidFill>
              </a:rPr>
              <a:t>Server and client programs </a:t>
            </a:r>
            <a:r>
              <a:rPr lang="en-US" sz="2400" dirty="0"/>
              <a:t>: java.sun.com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1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951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992" y="2718926"/>
            <a:ext cx="6752016" cy="307719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6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Request-Reply </a:t>
            </a:r>
            <a:r>
              <a:rPr lang="en-US" dirty="0"/>
              <a:t>Protocols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endParaRPr lang="en-US" sz="2400" dirty="0" smtClean="0"/>
          </a:p>
          <a:p>
            <a:pPr algn="just"/>
            <a:r>
              <a:rPr lang="en-US" sz="2400" b="1" dirty="0" smtClean="0">
                <a:solidFill>
                  <a:srgbClr val="0000FF"/>
                </a:solidFill>
              </a:rPr>
              <a:t>Request-Reply Communication </a:t>
            </a:r>
            <a:r>
              <a:rPr lang="en-US" sz="2400" dirty="0" smtClean="0"/>
              <a:t>is synchronous </a:t>
            </a:r>
            <a:r>
              <a:rPr lang="en-US" sz="2400" dirty="0"/>
              <a:t>because the client process blocks until the reply arrives from the server.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It can also be </a:t>
            </a:r>
            <a:r>
              <a:rPr lang="en-US" sz="2400" dirty="0" smtClean="0">
                <a:solidFill>
                  <a:srgbClr val="7030A0"/>
                </a:solidFill>
              </a:rPr>
              <a:t>Reliable</a:t>
            </a:r>
            <a:r>
              <a:rPr lang="en-US" sz="2400" dirty="0" smtClean="0"/>
              <a:t> </a:t>
            </a:r>
            <a:r>
              <a:rPr lang="en-US" sz="2400" dirty="0"/>
              <a:t>because the reply from the server is effectively an acknowledgement to the client.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client-server</a:t>
            </a:r>
            <a:r>
              <a:rPr lang="en-US" sz="2400" dirty="0"/>
              <a:t> exchanges are described in the following paragraphs in terms </a:t>
            </a:r>
            <a:r>
              <a:rPr lang="en-US" sz="2400" dirty="0" smtClean="0"/>
              <a:t>of the </a:t>
            </a:r>
            <a:r>
              <a:rPr lang="en-US" sz="2400" dirty="0">
                <a:solidFill>
                  <a:srgbClr val="FF0000"/>
                </a:solidFill>
              </a:rPr>
              <a:t>send</a:t>
            </a:r>
            <a:r>
              <a:rPr lang="en-US" sz="2400" dirty="0"/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receive</a:t>
            </a:r>
            <a:r>
              <a:rPr lang="en-US" sz="2400" dirty="0" smtClean="0"/>
              <a:t> operations </a:t>
            </a:r>
            <a:r>
              <a:rPr lang="en-US" sz="2400" dirty="0"/>
              <a:t>in the Java API for UDP datagrams, although </a:t>
            </a:r>
            <a:r>
              <a:rPr lang="en-US" sz="2400" dirty="0" smtClean="0"/>
              <a:t>many current </a:t>
            </a:r>
            <a:r>
              <a:rPr lang="en-US" sz="2400" dirty="0"/>
              <a:t>implementations use TCP streams.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2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Request-Reply Communication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322" y="2293834"/>
            <a:ext cx="5891357" cy="325156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4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Request-Reply Protocols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 algn="just">
              <a:buFont typeface="+mj-lt"/>
              <a:buAutoNum type="alphaLcParenR"/>
            </a:pPr>
            <a:endParaRPr lang="en-US" sz="2000" dirty="0" smtClean="0">
              <a:solidFill>
                <a:srgbClr val="7030A0"/>
              </a:solidFill>
            </a:endParaRPr>
          </a:p>
          <a:p>
            <a:pPr marL="457200" indent="-457200" algn="just">
              <a:buFont typeface="+mj-lt"/>
              <a:buAutoNum type="alphaLcParenR"/>
            </a:pPr>
            <a:r>
              <a:rPr lang="en-US" sz="2000" dirty="0" smtClean="0">
                <a:solidFill>
                  <a:srgbClr val="7030A0"/>
                </a:solidFill>
              </a:rPr>
              <a:t>The </a:t>
            </a:r>
            <a:r>
              <a:rPr lang="en-US" sz="2000" dirty="0">
                <a:solidFill>
                  <a:srgbClr val="7030A0"/>
                </a:solidFill>
              </a:rPr>
              <a:t>Request-Reply Protocol </a:t>
            </a:r>
            <a:r>
              <a:rPr lang="en-US" sz="2000" dirty="0"/>
              <a:t>: </a:t>
            </a:r>
            <a:r>
              <a:rPr lang="en-US" sz="2000" dirty="0" err="1"/>
              <a:t>doOperation</a:t>
            </a:r>
            <a:r>
              <a:rPr lang="en-US" sz="2000" dirty="0"/>
              <a:t>, </a:t>
            </a:r>
            <a:r>
              <a:rPr lang="en-US" sz="2000" dirty="0" err="1"/>
              <a:t>getRequest</a:t>
            </a:r>
            <a:r>
              <a:rPr lang="en-US" sz="2000" dirty="0"/>
              <a:t> and </a:t>
            </a:r>
            <a:r>
              <a:rPr lang="en-US" sz="2000" dirty="0" err="1"/>
              <a:t>sendReply</a:t>
            </a:r>
            <a:endParaRPr lang="en-US" sz="2000" dirty="0"/>
          </a:p>
          <a:p>
            <a:pPr marL="457200" indent="-457200" algn="just">
              <a:buFont typeface="+mj-lt"/>
              <a:buAutoNum type="alphaLcParenR"/>
            </a:pPr>
            <a:r>
              <a:rPr lang="en-US" sz="2000" dirty="0">
                <a:solidFill>
                  <a:srgbClr val="7030A0"/>
                </a:solidFill>
              </a:rPr>
              <a:t>Message identifiers </a:t>
            </a:r>
            <a:r>
              <a:rPr lang="en-US" sz="2000" dirty="0"/>
              <a:t>: </a:t>
            </a:r>
            <a:r>
              <a:rPr lang="en-US" sz="2000" dirty="0" err="1"/>
              <a:t>requestId</a:t>
            </a:r>
            <a:r>
              <a:rPr lang="en-US" sz="2000" dirty="0"/>
              <a:t> and identifier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000" dirty="0">
                <a:solidFill>
                  <a:srgbClr val="7030A0"/>
                </a:solidFill>
              </a:rPr>
              <a:t>Failure model </a:t>
            </a:r>
            <a:r>
              <a:rPr lang="en-US" sz="2000" dirty="0"/>
              <a:t>: omission failures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000" dirty="0">
                <a:solidFill>
                  <a:srgbClr val="7030A0"/>
                </a:solidFill>
              </a:rPr>
              <a:t>Timeouts</a:t>
            </a:r>
            <a:r>
              <a:rPr lang="en-US" sz="2000" dirty="0"/>
              <a:t> : return immediately 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000" dirty="0">
                <a:solidFill>
                  <a:srgbClr val="7030A0"/>
                </a:solidFill>
              </a:rPr>
              <a:t>Discarding duplicate request messages </a:t>
            </a:r>
            <a:r>
              <a:rPr lang="en-US" sz="2000" dirty="0"/>
              <a:t>: receive it more than once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000" dirty="0">
                <a:solidFill>
                  <a:srgbClr val="7030A0"/>
                </a:solidFill>
              </a:rPr>
              <a:t>Lost reply messages </a:t>
            </a:r>
            <a:r>
              <a:rPr lang="en-US" sz="2000" dirty="0"/>
              <a:t>: has already sent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000" dirty="0">
                <a:solidFill>
                  <a:srgbClr val="7030A0"/>
                </a:solidFill>
              </a:rPr>
              <a:t>History</a:t>
            </a:r>
            <a:r>
              <a:rPr lang="en-US" sz="2000" dirty="0"/>
              <a:t> : contains a record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000" dirty="0">
                <a:solidFill>
                  <a:srgbClr val="7030A0"/>
                </a:solidFill>
              </a:rPr>
              <a:t>Styles of exchange protocols </a:t>
            </a:r>
            <a:r>
              <a:rPr lang="en-US" sz="2000" dirty="0"/>
              <a:t>: R-RR-RRA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000" dirty="0">
                <a:solidFill>
                  <a:srgbClr val="7030A0"/>
                </a:solidFill>
              </a:rPr>
              <a:t>Use of TCP streams to implement the request-reply protocol </a:t>
            </a:r>
            <a:r>
              <a:rPr lang="en-US" sz="2000" dirty="0"/>
              <a:t>: reliably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000" dirty="0" smtClean="0">
                <a:solidFill>
                  <a:srgbClr val="7030A0"/>
                </a:solidFill>
              </a:rPr>
              <a:t>HTTP </a:t>
            </a:r>
            <a:r>
              <a:rPr lang="en-US" sz="2000" dirty="0" smtClean="0"/>
              <a:t>: </a:t>
            </a:r>
            <a:r>
              <a:rPr lang="en-US" sz="2000" dirty="0"/>
              <a:t>An example of a request-reply protocol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000" dirty="0">
                <a:solidFill>
                  <a:srgbClr val="7030A0"/>
                </a:solidFill>
              </a:rPr>
              <a:t>Message contents</a:t>
            </a:r>
            <a:r>
              <a:rPr lang="en-US" sz="2000" dirty="0"/>
              <a:t> : message body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6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RPC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concept of a </a:t>
            </a:r>
            <a:r>
              <a:rPr lang="en-US" sz="2400" b="1" dirty="0" smtClean="0">
                <a:solidFill>
                  <a:srgbClr val="0000FF"/>
                </a:solidFill>
              </a:rPr>
              <a:t>Remote Procedure Call (RPC)</a:t>
            </a:r>
            <a:r>
              <a:rPr lang="en-US" sz="2400" dirty="0" smtClean="0"/>
              <a:t> </a:t>
            </a:r>
            <a:r>
              <a:rPr lang="en-US" sz="2400" dirty="0"/>
              <a:t>represents </a:t>
            </a:r>
            <a:r>
              <a:rPr lang="en-US" sz="2400" dirty="0" smtClean="0"/>
              <a:t>a major </a:t>
            </a:r>
            <a:r>
              <a:rPr lang="en-US" sz="2400" dirty="0"/>
              <a:t>intellectual breakthrough in distributed computing, with the goal of </a:t>
            </a:r>
            <a:r>
              <a:rPr lang="en-US" sz="2400" dirty="0">
                <a:solidFill>
                  <a:srgbClr val="7030A0"/>
                </a:solidFill>
              </a:rPr>
              <a:t>making </a:t>
            </a:r>
            <a:r>
              <a:rPr lang="en-US" sz="2400" dirty="0" smtClean="0">
                <a:solidFill>
                  <a:srgbClr val="7030A0"/>
                </a:solidFill>
              </a:rPr>
              <a:t>the programming </a:t>
            </a:r>
            <a:r>
              <a:rPr lang="en-US" sz="2400" dirty="0"/>
              <a:t>of distributed systems look similar, </a:t>
            </a:r>
            <a:r>
              <a:rPr lang="en-US" sz="2400" dirty="0">
                <a:solidFill>
                  <a:srgbClr val="FF0000"/>
                </a:solidFill>
              </a:rPr>
              <a:t>if not </a:t>
            </a:r>
            <a:r>
              <a:rPr lang="en-US" sz="2400" dirty="0"/>
              <a:t>identical, </a:t>
            </a:r>
            <a:r>
              <a:rPr lang="en-US" sz="2400" dirty="0">
                <a:solidFill>
                  <a:srgbClr val="7030A0"/>
                </a:solidFill>
              </a:rPr>
              <a:t>to </a:t>
            </a:r>
            <a:r>
              <a:rPr lang="en-US" sz="2400" dirty="0" smtClean="0">
                <a:solidFill>
                  <a:srgbClr val="7030A0"/>
                </a:solidFill>
              </a:rPr>
              <a:t>conventional programming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That </a:t>
            </a:r>
            <a:r>
              <a:rPr lang="en-US" sz="2400" dirty="0"/>
              <a:t>is, achieving a high level of distribution transparency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in </a:t>
            </a:r>
            <a:r>
              <a:rPr lang="en-US" sz="2400" b="1" dirty="0">
                <a:solidFill>
                  <a:srgbClr val="7030A0"/>
                </a:solidFill>
              </a:rPr>
              <a:t>RPC</a:t>
            </a:r>
            <a:r>
              <a:rPr lang="en-US" sz="2400" dirty="0"/>
              <a:t>, procedures on </a:t>
            </a:r>
            <a:r>
              <a:rPr lang="en-US" sz="2400" dirty="0" smtClean="0"/>
              <a:t>remote machines </a:t>
            </a:r>
            <a:r>
              <a:rPr lang="en-US" sz="2400" dirty="0"/>
              <a:t>can be called as if they are procedures in the local address space.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6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59" y="1434640"/>
            <a:ext cx="7722572" cy="4781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4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of event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client calls the client </a:t>
            </a:r>
            <a:r>
              <a:rPr lang="en-US" dirty="0">
                <a:hlinkClick r:id="rId2" tooltip="Stub (distributed computing)"/>
              </a:rPr>
              <a:t>stub</a:t>
            </a:r>
            <a:r>
              <a:rPr lang="en-US" dirty="0"/>
              <a:t>. The call is a local procedure call, with parameters pushed on to the stack in the normal way.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 </a:t>
            </a:r>
            <a:r>
              <a:rPr lang="en-US" dirty="0">
                <a:hlinkClick r:id="rId3" tooltip="Class stub"/>
              </a:rPr>
              <a:t>client stub</a:t>
            </a:r>
            <a:r>
              <a:rPr lang="en-US" dirty="0"/>
              <a:t> packs the parameters into a message and makes a system call to send the message. Packing the parameters is called </a:t>
            </a:r>
            <a:r>
              <a:rPr lang="en-US" dirty="0" err="1">
                <a:hlinkClick r:id="rId4" tooltip="Marshalling (computer science)"/>
              </a:rPr>
              <a:t>marshalling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client's local </a:t>
            </a:r>
            <a:r>
              <a:rPr lang="en-US" dirty="0">
                <a:hlinkClick r:id="rId5" tooltip="Operating system"/>
              </a:rPr>
              <a:t>operating system</a:t>
            </a:r>
            <a:r>
              <a:rPr lang="en-US" dirty="0"/>
              <a:t> sends the message from the client machine to the server machine.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local </a:t>
            </a:r>
            <a:r>
              <a:rPr lang="en-US" dirty="0">
                <a:hlinkClick r:id="rId5" tooltip="Operating system"/>
              </a:rPr>
              <a:t>operating system</a:t>
            </a:r>
            <a:r>
              <a:rPr lang="en-US" dirty="0"/>
              <a:t> on the server machine passes the incoming packets to the </a:t>
            </a:r>
            <a:r>
              <a:rPr lang="en-US" dirty="0">
                <a:hlinkClick r:id="rId6" tooltip="Class skeleton"/>
              </a:rPr>
              <a:t>server stub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server stub unpacks the parameters from the message. Unpacking the parameters is called </a:t>
            </a:r>
            <a:r>
              <a:rPr lang="en-US" dirty="0" err="1">
                <a:hlinkClick r:id="rId7" tooltip="Unmarshalling"/>
              </a:rPr>
              <a:t>unmarshalling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Finally, the server stub calls the server procedure. The reply traces the same steps in the reverse direction.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12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1016</Words>
  <Application>Microsoft Office PowerPoint</Application>
  <PresentationFormat>On-screen Show (4:3)</PresentationFormat>
  <Paragraphs>160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CSH3J3 SISTEM PARALEL DAN TERDISTRIBUSI</vt:lpstr>
      <vt:lpstr>Outline Today</vt:lpstr>
      <vt:lpstr>Introduction</vt:lpstr>
      <vt:lpstr>1. Request-Reply Protocols</vt:lpstr>
      <vt:lpstr>Request-Reply Communication</vt:lpstr>
      <vt:lpstr>1. Request-Reply Protocols (con’t)</vt:lpstr>
      <vt:lpstr>2. RPC</vt:lpstr>
      <vt:lpstr>PowerPoint Presentation</vt:lpstr>
      <vt:lpstr>Sequence of event</vt:lpstr>
      <vt:lpstr>A client and server through two asynchronous RPCs</vt:lpstr>
      <vt:lpstr>Role of Client and Server stub Procedures in RPC</vt:lpstr>
      <vt:lpstr>Marshalling</vt:lpstr>
      <vt:lpstr>a. Design issues for RPC</vt:lpstr>
      <vt:lpstr>Call Semantics</vt:lpstr>
      <vt:lpstr>b. Implementation of RPC</vt:lpstr>
      <vt:lpstr>c. Case study: Sun RPC</vt:lpstr>
      <vt:lpstr>c. Case study: Sun RPC</vt:lpstr>
      <vt:lpstr>3. Remote Method Invocation</vt:lpstr>
      <vt:lpstr>a. Design issues for RMI</vt:lpstr>
      <vt:lpstr>objects are accessed</vt:lpstr>
      <vt:lpstr>b. Implementation of RMI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Gandalf</dc:creator>
  <cp:lastModifiedBy>gandalf</cp:lastModifiedBy>
  <cp:revision>68</cp:revision>
  <dcterms:created xsi:type="dcterms:W3CDTF">2017-01-07T07:13:05Z</dcterms:created>
  <dcterms:modified xsi:type="dcterms:W3CDTF">2018-01-16T06:24:13Z</dcterms:modified>
</cp:coreProperties>
</file>