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EC50-EFE4-4334-B175-16B424741E71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425C-3772-42C8-901B-844638CDF27B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08B5-EBEB-47FE-AB29-2650530B97BA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07440-BABC-4015-B16E-BB0B8ACCC097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AB44C2-F147-432D-8D1C-09855F90599B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1D3E5-2E0E-45FC-8BBC-0615D970AAE6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D7C0-F2C4-4231-B643-1C2AEBF59E9F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B2C-F1EA-4984-97E0-D70941D06C20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836E-C933-4FBB-9C4E-D2E1084D6A70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061D-870E-42C3-9F46-030C5E2D6E2C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A537-B667-4AAA-AB43-F243FF3E0792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92C0-CBC9-47FF-A09E-1577FF47043A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6271-A610-4BEA-9574-178D82CAE49A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EADF-C06E-47F6-8408-46F105D5B461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7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0726219-A55B-4666-8ABB-AD7B40805D2E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</a:t>
            </a: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Indirect Communication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role of group membership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70" y="1843088"/>
            <a:ext cx="5072261" cy="429767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publish-subscribe system is a system </a:t>
            </a:r>
            <a:r>
              <a:rPr lang="en-US" dirty="0" smtClean="0"/>
              <a:t>where </a:t>
            </a:r>
            <a:r>
              <a:rPr lang="en-US" i="1" dirty="0" smtClean="0"/>
              <a:t>publishers </a:t>
            </a:r>
            <a:r>
              <a:rPr lang="en-US" dirty="0"/>
              <a:t>publish </a:t>
            </a:r>
            <a:r>
              <a:rPr lang="en-US" dirty="0" smtClean="0"/>
              <a:t>structured events </a:t>
            </a:r>
            <a:r>
              <a:rPr lang="en-US" dirty="0"/>
              <a:t>to an event service and </a:t>
            </a:r>
            <a:r>
              <a:rPr lang="en-US" i="1" dirty="0"/>
              <a:t>subscribers </a:t>
            </a:r>
            <a:r>
              <a:rPr lang="en-US" dirty="0"/>
              <a:t>express interest </a:t>
            </a:r>
            <a:r>
              <a:rPr lang="en-US" dirty="0" smtClean="0"/>
              <a:t>in particular </a:t>
            </a:r>
            <a:r>
              <a:rPr lang="en-US" dirty="0"/>
              <a:t>events </a:t>
            </a:r>
            <a:r>
              <a:rPr lang="en-US" dirty="0" smtClean="0"/>
              <a:t>through </a:t>
            </a:r>
            <a:r>
              <a:rPr lang="en-US" i="1" dirty="0" smtClean="0"/>
              <a:t>subscriptions </a:t>
            </a:r>
            <a:r>
              <a:rPr lang="en-US" dirty="0"/>
              <a:t>which can be arbitrary patterns over the structured events</a:t>
            </a:r>
            <a:r>
              <a:rPr lang="en-US" dirty="0" smtClean="0"/>
              <a:t>.</a:t>
            </a:r>
          </a:p>
          <a:p>
            <a:r>
              <a:rPr lang="en-US" dirty="0"/>
              <a:t>The task of the </a:t>
            </a:r>
            <a:r>
              <a:rPr lang="en-US" dirty="0" smtClean="0"/>
              <a:t>publish-subscribe </a:t>
            </a:r>
            <a:r>
              <a:rPr lang="en-US" dirty="0"/>
              <a:t>system is to match subscriptions against published events and ensure </a:t>
            </a:r>
            <a:r>
              <a:rPr lang="en-US" dirty="0" smtClean="0"/>
              <a:t>the correct </a:t>
            </a:r>
            <a:r>
              <a:rPr lang="en-US" dirty="0"/>
              <a:t>delivery of </a:t>
            </a:r>
            <a:r>
              <a:rPr lang="en-US" i="1" dirty="0"/>
              <a:t>event notifications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4" y="1322769"/>
            <a:ext cx="7366593" cy="494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The Programming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1950360"/>
            <a:ext cx="7095202" cy="426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Implementation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9" y="2623026"/>
            <a:ext cx="6873710" cy="354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5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5" y="2038959"/>
            <a:ext cx="6935171" cy="419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8" y="2019872"/>
            <a:ext cx="8359014" cy="403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5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Whereas groups and </a:t>
            </a:r>
            <a:r>
              <a:rPr lang="en-US" dirty="0" smtClean="0"/>
              <a:t>publish-subscribe </a:t>
            </a:r>
            <a:r>
              <a:rPr lang="en-US" dirty="0"/>
              <a:t>provide a one-to-many style of communication, message queues provide </a:t>
            </a:r>
            <a:r>
              <a:rPr lang="en-US" dirty="0" smtClean="0"/>
              <a:t>a </a:t>
            </a:r>
            <a:r>
              <a:rPr lang="en-US" i="1" dirty="0" smtClean="0"/>
              <a:t>point-to-point </a:t>
            </a:r>
            <a:r>
              <a:rPr lang="en-US" dirty="0"/>
              <a:t>service using the concept of a message queue as an indirection, </a:t>
            </a:r>
            <a:r>
              <a:rPr lang="en-US" dirty="0" smtClean="0"/>
              <a:t>thus achieving </a:t>
            </a:r>
            <a:r>
              <a:rPr lang="en-US" dirty="0"/>
              <a:t>the desired properties of space and time </a:t>
            </a:r>
            <a:r>
              <a:rPr lang="en-US" dirty="0" smtClean="0"/>
              <a:t>uncoupling</a:t>
            </a:r>
          </a:p>
          <a:p>
            <a:r>
              <a:rPr lang="en-US" dirty="0"/>
              <a:t>They are </a:t>
            </a:r>
            <a:r>
              <a:rPr lang="en-US" dirty="0" smtClean="0"/>
              <a:t>point-to-point in </a:t>
            </a:r>
            <a:r>
              <a:rPr lang="en-US" dirty="0"/>
              <a:t>that the sender places the message into a queue, and it is then removed by a </a:t>
            </a:r>
            <a:r>
              <a:rPr lang="en-US" dirty="0" smtClean="0"/>
              <a:t>single process</a:t>
            </a:r>
            <a:r>
              <a:rPr lang="en-US" dirty="0"/>
              <a:t>. Message queues are also referred to as Message-Oriented </a:t>
            </a:r>
            <a:r>
              <a:rPr lang="en-US" dirty="0" smtClean="0"/>
              <a:t>Middleware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5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The Programming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2210363"/>
            <a:ext cx="7888548" cy="363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7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Implementation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= bottleneck, single point of failure</a:t>
            </a:r>
          </a:p>
          <a:p>
            <a:r>
              <a:rPr lang="en-US" dirty="0" smtClean="0"/>
              <a:t>Decentralized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Chapter </a:t>
            </a:r>
            <a:r>
              <a:rPr lang="en-US" b="1" dirty="0" smtClean="0"/>
              <a:t> 6– Indirect Communication.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Introduction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Group Communication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Publish Subscribe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Message 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Shared Memory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Memory Approaches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Distributed </a:t>
            </a:r>
            <a:r>
              <a:rPr lang="en-US" sz="2400" dirty="0"/>
              <a:t>shared memory techniques that </a:t>
            </a:r>
            <a:r>
              <a:rPr lang="en-US" sz="2400" dirty="0" smtClean="0"/>
              <a:t>were developed </a:t>
            </a:r>
            <a:r>
              <a:rPr lang="en-US" sz="2400" dirty="0"/>
              <a:t>principally for </a:t>
            </a:r>
            <a:r>
              <a:rPr lang="en-US" sz="2400" dirty="0">
                <a:solidFill>
                  <a:srgbClr val="0000FF"/>
                </a:solidFill>
              </a:rPr>
              <a:t>parallel computing </a:t>
            </a:r>
            <a:r>
              <a:rPr lang="en-US" sz="2400" dirty="0"/>
              <a:t>before </a:t>
            </a:r>
            <a:r>
              <a:rPr lang="en-US" sz="2400" dirty="0">
                <a:solidFill>
                  <a:srgbClr val="7030A0"/>
                </a:solidFill>
              </a:rPr>
              <a:t>moving on to tuple </a:t>
            </a:r>
            <a:r>
              <a:rPr lang="en-US" sz="2400" dirty="0" smtClean="0">
                <a:solidFill>
                  <a:srgbClr val="7030A0"/>
                </a:solidFill>
              </a:rPr>
              <a:t>space communication</a:t>
            </a:r>
            <a:r>
              <a:rPr lang="en-US" sz="2400" dirty="0"/>
              <a:t>, an approach that allows programmers </a:t>
            </a:r>
            <a:r>
              <a:rPr lang="en-US" sz="2400" dirty="0">
                <a:solidFill>
                  <a:srgbClr val="0000FF"/>
                </a:solidFill>
              </a:rPr>
              <a:t>to read and write tuples </a:t>
            </a:r>
            <a:r>
              <a:rPr lang="en-US" sz="2400" dirty="0"/>
              <a:t>from a </a:t>
            </a:r>
            <a:r>
              <a:rPr lang="en-US" sz="2400" dirty="0" smtClean="0">
                <a:solidFill>
                  <a:srgbClr val="FF0000"/>
                </a:solidFill>
              </a:rPr>
              <a:t>shared </a:t>
            </a:r>
            <a:r>
              <a:rPr lang="en-US" sz="2400" dirty="0">
                <a:solidFill>
                  <a:srgbClr val="FF0000"/>
                </a:solidFill>
              </a:rPr>
              <a:t>tuple 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Whereas </a:t>
            </a:r>
            <a:r>
              <a:rPr lang="en-US" sz="2400" dirty="0"/>
              <a:t>distributed shared memory operates at the level of reading </a:t>
            </a:r>
            <a:r>
              <a:rPr lang="en-US" sz="2400" dirty="0" smtClean="0"/>
              <a:t>and </a:t>
            </a:r>
            <a:r>
              <a:rPr lang="en-US" sz="2400" dirty="0"/>
              <a:t>writing bytes, tuple spaces offer a higher-level perspective in the form of semi-structured data.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Shared Memory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</a:rPr>
              <a:t>Distributed shared memory (DSM) </a:t>
            </a:r>
            <a:r>
              <a:rPr lang="en-US" sz="2000" dirty="0"/>
              <a:t>is an abstraction used for sharing data between </a:t>
            </a:r>
            <a:r>
              <a:rPr lang="en-US" sz="2000" dirty="0" smtClean="0"/>
              <a:t>computers </a:t>
            </a:r>
            <a:r>
              <a:rPr lang="en-US" sz="2000" dirty="0"/>
              <a:t>that </a:t>
            </a:r>
            <a:r>
              <a:rPr lang="en-US" sz="2000" dirty="0">
                <a:solidFill>
                  <a:srgbClr val="FF0000"/>
                </a:solidFill>
              </a:rPr>
              <a:t>do not </a:t>
            </a:r>
            <a:r>
              <a:rPr lang="en-US" sz="2000" dirty="0"/>
              <a:t>share physical memory. </a:t>
            </a:r>
            <a:endParaRPr lang="en-US" sz="2000" dirty="0" smtClean="0"/>
          </a:p>
          <a:p>
            <a:pPr algn="just"/>
            <a:r>
              <a:rPr lang="en-US" sz="2000" dirty="0" smtClean="0"/>
              <a:t>Processes </a:t>
            </a:r>
            <a:r>
              <a:rPr lang="en-US" sz="2000" dirty="0"/>
              <a:t>access DSM by </a:t>
            </a:r>
            <a:r>
              <a:rPr lang="en-US" sz="2000" dirty="0">
                <a:solidFill>
                  <a:srgbClr val="0000FF"/>
                </a:solidFill>
              </a:rPr>
              <a:t>reads and </a:t>
            </a:r>
            <a:r>
              <a:rPr lang="en-US" sz="2000" dirty="0" smtClean="0">
                <a:solidFill>
                  <a:srgbClr val="0000FF"/>
                </a:solidFill>
              </a:rPr>
              <a:t>updates </a:t>
            </a:r>
            <a:r>
              <a:rPr lang="en-US" sz="2000" dirty="0"/>
              <a:t>to what appears </a:t>
            </a:r>
            <a:r>
              <a:rPr lang="en-US" sz="2000" dirty="0">
                <a:solidFill>
                  <a:srgbClr val="FF0000"/>
                </a:solidFill>
              </a:rPr>
              <a:t>to be ordinary memory</a:t>
            </a:r>
            <a:r>
              <a:rPr lang="en-US" sz="2000" dirty="0"/>
              <a:t> within their address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69" y="2036445"/>
            <a:ext cx="3700463" cy="24193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Tuple </a:t>
            </a:r>
            <a:r>
              <a:rPr lang="en-US" dirty="0" smtClean="0"/>
              <a:t>Space Communication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 this approach, processes communicate indirectly by </a:t>
            </a:r>
            <a:r>
              <a:rPr lang="en-US" sz="2000" dirty="0">
                <a:solidFill>
                  <a:srgbClr val="7030A0"/>
                </a:solidFill>
              </a:rPr>
              <a:t>placing tuples </a:t>
            </a:r>
            <a:r>
              <a:rPr lang="en-US" sz="2000" dirty="0" smtClean="0">
                <a:solidFill>
                  <a:srgbClr val="7030A0"/>
                </a:solidFill>
              </a:rPr>
              <a:t>in </a:t>
            </a:r>
            <a:r>
              <a:rPr lang="en-US" sz="2000" dirty="0">
                <a:solidFill>
                  <a:srgbClr val="7030A0"/>
                </a:solidFill>
              </a:rPr>
              <a:t>a tuple space</a:t>
            </a:r>
            <a:r>
              <a:rPr lang="en-US" sz="2000" dirty="0"/>
              <a:t>, from which other processes </a:t>
            </a:r>
            <a:r>
              <a:rPr lang="en-US" sz="2000" dirty="0">
                <a:solidFill>
                  <a:srgbClr val="FF0000"/>
                </a:solidFill>
              </a:rPr>
              <a:t>can read or remove</a:t>
            </a:r>
            <a:r>
              <a:rPr lang="en-US" sz="2000" dirty="0"/>
              <a:t> </a:t>
            </a:r>
            <a:r>
              <a:rPr lang="en-US" sz="2000" dirty="0" smtClean="0"/>
              <a:t>them.</a:t>
            </a:r>
          </a:p>
          <a:p>
            <a:pPr algn="just"/>
            <a:r>
              <a:rPr lang="en-US" sz="2000" dirty="0" smtClean="0"/>
              <a:t>Tuples </a:t>
            </a:r>
            <a:r>
              <a:rPr lang="en-US" sz="2000" dirty="0">
                <a:solidFill>
                  <a:srgbClr val="FF0000"/>
                </a:solidFill>
              </a:rPr>
              <a:t>do not </a:t>
            </a:r>
            <a:r>
              <a:rPr lang="en-US" sz="2000" dirty="0" smtClean="0"/>
              <a:t>have </a:t>
            </a:r>
            <a:r>
              <a:rPr lang="en-US" sz="2000" dirty="0"/>
              <a:t>an address </a:t>
            </a:r>
            <a:r>
              <a:rPr lang="en-US" sz="2000" dirty="0">
                <a:solidFill>
                  <a:srgbClr val="FF0000"/>
                </a:solidFill>
              </a:rPr>
              <a:t>but</a:t>
            </a:r>
            <a:r>
              <a:rPr lang="en-US" sz="2000" dirty="0"/>
              <a:t> are accessed by pattern matching on </a:t>
            </a:r>
            <a:r>
              <a:rPr lang="en-US" sz="2000" dirty="0" smtClean="0"/>
              <a:t>content</a:t>
            </a:r>
          </a:p>
          <a:p>
            <a:pPr algn="just"/>
            <a:r>
              <a:rPr lang="en-US" sz="2000" dirty="0" smtClean="0"/>
              <a:t>Tuples are </a:t>
            </a:r>
            <a:r>
              <a:rPr lang="en-US" sz="2000" i="1" dirty="0" smtClean="0"/>
              <a:t>immutable</a:t>
            </a:r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8" y="1542471"/>
            <a:ext cx="5636526" cy="4458474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Partitioning in the York Linda Kernel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3" y="1983105"/>
            <a:ext cx="4556894" cy="44481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indent="-1371600" algn="just">
              <a:buNone/>
            </a:pPr>
            <a:r>
              <a:rPr lang="en-US" sz="1800" dirty="0" smtClean="0"/>
              <a:t>[COU’12] 	</a:t>
            </a:r>
            <a:r>
              <a:rPr lang="en-US" sz="1800" dirty="0" err="1" smtClean="0"/>
              <a:t>Coulouris</a:t>
            </a:r>
            <a:r>
              <a:rPr lang="en-US" sz="1800" dirty="0"/>
              <a:t>, G. </a:t>
            </a:r>
            <a:r>
              <a:rPr lang="en-US" sz="1800" dirty="0" err="1"/>
              <a:t>Dollimore</a:t>
            </a:r>
            <a:r>
              <a:rPr lang="en-US" sz="1800" dirty="0"/>
              <a:t>, J., </a:t>
            </a:r>
            <a:r>
              <a:rPr lang="en-US" sz="1800" dirty="0" err="1"/>
              <a:t>Kindberg</a:t>
            </a:r>
            <a:r>
              <a:rPr lang="en-US" sz="1800" dirty="0"/>
              <a:t>, T., Blair, G., DISTRIBUTED SYSTEMS :Concepts and Design Fifth Edition, Pearson Education, Inc., United States of America, </a:t>
            </a:r>
            <a:r>
              <a:rPr lang="en-US" sz="1800" dirty="0" smtClean="0"/>
              <a:t>2012.</a:t>
            </a:r>
            <a:endParaRPr lang="en-US" sz="1800" dirty="0"/>
          </a:p>
          <a:p>
            <a:pPr marL="1371600" indent="-1371600" algn="just">
              <a:buNone/>
            </a:pPr>
            <a:r>
              <a:rPr lang="en-US" sz="1800" dirty="0" smtClean="0"/>
              <a:t>[TAN’07]	</a:t>
            </a:r>
            <a:r>
              <a:rPr lang="en-US" sz="1800" dirty="0" err="1" smtClean="0"/>
              <a:t>Tanenbaum</a:t>
            </a:r>
            <a:r>
              <a:rPr lang="en-US" sz="1800" dirty="0"/>
              <a:t>, A.S., Steen, M.V., DISTRIBUTED SYSTEMS : Principles and Paradigms Second Edition, Pearson Education, Inc., United States of America, 2007</a:t>
            </a:r>
            <a:r>
              <a:rPr lang="en-US" sz="1800" dirty="0" smtClean="0"/>
              <a:t>.</a:t>
            </a:r>
          </a:p>
          <a:p>
            <a:pPr marL="1371600" indent="-1371600" algn="just">
              <a:buNone/>
            </a:pPr>
            <a:r>
              <a:rPr lang="en-US" sz="1800" dirty="0" smtClean="0"/>
              <a:t>[PET’12]	Peterson</a:t>
            </a:r>
            <a:r>
              <a:rPr lang="en-US" sz="1800" dirty="0"/>
              <a:t>, L.L., and Davie, B.S., Computer Networks: A Systems Approach Fifth Edition, Morgan Kaufmann, Burlington USA, 2012</a:t>
            </a:r>
            <a:r>
              <a:rPr lang="en-US" sz="1800" dirty="0" smtClean="0"/>
              <a:t>.</a:t>
            </a:r>
          </a:p>
          <a:p>
            <a:pPr marL="1371600" indent="-1371600" algn="just">
              <a:buNone/>
            </a:pPr>
            <a:r>
              <a:rPr lang="en-US" sz="1800" dirty="0"/>
              <a:t>			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Indirect Communication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Indirect communication</a:t>
            </a:r>
            <a:r>
              <a:rPr lang="en-US" sz="2000" dirty="0"/>
              <a:t> is defined as communication between entities in a </a:t>
            </a:r>
            <a:r>
              <a:rPr lang="en-US" sz="2000" dirty="0" smtClean="0"/>
              <a:t>distributed </a:t>
            </a:r>
            <a:r>
              <a:rPr lang="en-US" sz="2000" dirty="0"/>
              <a:t>system through an </a:t>
            </a:r>
            <a:r>
              <a:rPr lang="en-US" sz="2000" dirty="0">
                <a:solidFill>
                  <a:srgbClr val="7030A0"/>
                </a:solidFill>
              </a:rPr>
              <a:t>intermediary</a:t>
            </a:r>
            <a:r>
              <a:rPr lang="en-US" sz="2000" dirty="0"/>
              <a:t> with </a:t>
            </a:r>
            <a:r>
              <a:rPr lang="en-US" sz="2000" dirty="0">
                <a:solidFill>
                  <a:srgbClr val="7030A0"/>
                </a:solidFill>
              </a:rPr>
              <a:t>no direct coupling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between</a:t>
            </a:r>
            <a:r>
              <a:rPr lang="en-US" sz="2000" dirty="0"/>
              <a:t> the sender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/>
              <a:t>the receiver(s).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Jim Gray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performance problem that cannot be solved by eliminating </a:t>
            </a:r>
            <a:r>
              <a:rPr lang="en-US" b="1" dirty="0" smtClean="0"/>
              <a:t>a level </a:t>
            </a:r>
            <a:r>
              <a:rPr lang="en-US" b="1" dirty="0"/>
              <a:t>of indirection.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7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Space uncoupling, </a:t>
            </a:r>
            <a:r>
              <a:rPr lang="en-US" dirty="0"/>
              <a:t>in which the sender does not know or need to know the </a:t>
            </a:r>
            <a:r>
              <a:rPr lang="en-US" dirty="0" smtClean="0"/>
              <a:t>identity of </a:t>
            </a:r>
            <a:r>
              <a:rPr lang="en-US" dirty="0"/>
              <a:t>the receiver(s), and vice </a:t>
            </a:r>
            <a:r>
              <a:rPr lang="en-US" dirty="0" smtClean="0"/>
              <a:t>versa</a:t>
            </a:r>
          </a:p>
          <a:p>
            <a:r>
              <a:rPr lang="en-US" i="1" dirty="0"/>
              <a:t>Time uncoupling, </a:t>
            </a:r>
            <a:r>
              <a:rPr lang="en-US" dirty="0"/>
              <a:t>in which the sender and receiver(s) can have </a:t>
            </a:r>
            <a:r>
              <a:rPr lang="en-US" dirty="0" smtClean="0"/>
              <a:t>independent lifetimes</a:t>
            </a:r>
            <a:r>
              <a:rPr lang="en-US" dirty="0"/>
              <a:t>. In other words, the sender and receiver(s) do not need to exist at the </a:t>
            </a:r>
            <a:r>
              <a:rPr lang="en-US" dirty="0" smtClean="0"/>
              <a:t>same time </a:t>
            </a:r>
            <a:r>
              <a:rPr lang="en-US" dirty="0"/>
              <a:t>to communicate.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7" y="2050494"/>
            <a:ext cx="7067564" cy="412007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Communication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Group communication </a:t>
            </a:r>
            <a:r>
              <a:rPr lang="en-US" sz="2400" dirty="0">
                <a:solidFill>
                  <a:srgbClr val="7030A0"/>
                </a:solidFill>
              </a:rPr>
              <a:t>provides</a:t>
            </a:r>
            <a:r>
              <a:rPr lang="en-US" sz="2400" dirty="0"/>
              <a:t> our first example of an indirect communication </a:t>
            </a:r>
            <a:r>
              <a:rPr lang="en-US" sz="2400" dirty="0" smtClean="0"/>
              <a:t>paradigm.</a:t>
            </a:r>
          </a:p>
          <a:p>
            <a:pPr algn="just"/>
            <a:r>
              <a:rPr lang="en-US" sz="2400" dirty="0" smtClean="0"/>
              <a:t>Group communication </a:t>
            </a:r>
            <a:r>
              <a:rPr lang="en-US" sz="2400" dirty="0" smtClean="0">
                <a:solidFill>
                  <a:srgbClr val="7030A0"/>
                </a:solidFill>
              </a:rPr>
              <a:t>offers</a:t>
            </a:r>
            <a:r>
              <a:rPr lang="en-US" sz="2400" dirty="0" smtClean="0"/>
              <a:t> </a:t>
            </a:r>
            <a:r>
              <a:rPr lang="en-US" sz="2400" dirty="0"/>
              <a:t>a service whereby a message is sent to a group </a:t>
            </a:r>
            <a:r>
              <a:rPr lang="en-US" sz="2400" dirty="0" smtClean="0">
                <a:solidFill>
                  <a:srgbClr val="7030A0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/>
              <a:t>then this message is delivered to all members of the </a:t>
            </a:r>
            <a:r>
              <a:rPr lang="en-US" sz="2400" dirty="0" smtClean="0"/>
              <a:t>group.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this action, the sender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7030A0"/>
                </a:solidFill>
              </a:rPr>
              <a:t>not aware </a:t>
            </a:r>
            <a:r>
              <a:rPr lang="en-US" sz="2400" dirty="0"/>
              <a:t>of the identities of the </a:t>
            </a:r>
            <a:r>
              <a:rPr lang="en-US" sz="2400" dirty="0" smtClean="0"/>
              <a:t>receivers.</a:t>
            </a:r>
          </a:p>
          <a:p>
            <a:pPr algn="just"/>
            <a:r>
              <a:rPr lang="en-US" sz="2400" dirty="0" smtClean="0"/>
              <a:t>Group </a:t>
            </a:r>
            <a:r>
              <a:rPr lang="en-US" sz="2400" dirty="0"/>
              <a:t>communication </a:t>
            </a:r>
            <a:r>
              <a:rPr lang="en-US" sz="2400" dirty="0">
                <a:solidFill>
                  <a:srgbClr val="7030A0"/>
                </a:solidFill>
              </a:rPr>
              <a:t>represents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abstraction </a:t>
            </a:r>
            <a:r>
              <a:rPr lang="en-US" sz="2400" dirty="0">
                <a:solidFill>
                  <a:srgbClr val="FF0000"/>
                </a:solidFill>
              </a:rPr>
              <a:t>over multicast communication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and</a:t>
            </a:r>
            <a:r>
              <a:rPr lang="en-US" sz="2400" dirty="0"/>
              <a:t> may be </a:t>
            </a:r>
            <a:r>
              <a:rPr lang="en-US" sz="2400" dirty="0">
                <a:solidFill>
                  <a:srgbClr val="FF0000"/>
                </a:solidFill>
              </a:rPr>
              <a:t>implemented over IP multicast </a:t>
            </a:r>
            <a:r>
              <a:rPr lang="en-US" sz="2400" dirty="0"/>
              <a:t>or </a:t>
            </a:r>
            <a:r>
              <a:rPr lang="en-US" sz="2400" dirty="0" smtClean="0"/>
              <a:t>an </a:t>
            </a:r>
            <a:r>
              <a:rPr lang="en-US" sz="2400" dirty="0"/>
              <a:t>equivalent overlay network, adding significant extra value in terms of managing </a:t>
            </a:r>
            <a:r>
              <a:rPr lang="en-US" sz="2400" dirty="0" smtClean="0"/>
              <a:t>group </a:t>
            </a:r>
            <a:r>
              <a:rPr lang="en-US" sz="2400" dirty="0"/>
              <a:t>membership, detecting failures and providing reliability and ordering guarantees.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 </a:t>
            </a:r>
            <a:r>
              <a:rPr lang="en-US" dirty="0" smtClean="0"/>
              <a:t>The </a:t>
            </a:r>
            <a:r>
              <a:rPr lang="en-US" dirty="0"/>
              <a:t>programming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In </a:t>
            </a:r>
            <a:r>
              <a:rPr lang="en-US" sz="2400" dirty="0"/>
              <a:t>group communication, the </a:t>
            </a:r>
            <a:r>
              <a:rPr lang="en-US" sz="2400" dirty="0">
                <a:solidFill>
                  <a:srgbClr val="FF0000"/>
                </a:solidFill>
              </a:rPr>
              <a:t>central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concept</a:t>
            </a:r>
            <a:r>
              <a:rPr lang="en-US" sz="2400" dirty="0"/>
              <a:t> is that of a group with associated group </a:t>
            </a:r>
            <a:r>
              <a:rPr lang="en-US" sz="2400" dirty="0" smtClean="0"/>
              <a:t>membership</a:t>
            </a:r>
            <a:r>
              <a:rPr lang="en-US" sz="2400" dirty="0"/>
              <a:t>, whereby processes may </a:t>
            </a:r>
            <a:r>
              <a:rPr lang="en-US" sz="2400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 or </a:t>
            </a:r>
            <a:r>
              <a:rPr lang="en-US" sz="2400" dirty="0">
                <a:solidFill>
                  <a:srgbClr val="FF0000"/>
                </a:solidFill>
              </a:rPr>
              <a:t>leave</a:t>
            </a:r>
            <a:r>
              <a:rPr lang="en-US" sz="2400" dirty="0"/>
              <a:t> the group.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Process </a:t>
            </a:r>
            <a:r>
              <a:rPr lang="en-US" sz="2400" dirty="0">
                <a:solidFill>
                  <a:srgbClr val="7030A0"/>
                </a:solidFill>
              </a:rPr>
              <a:t>groups and object groups </a:t>
            </a:r>
            <a:r>
              <a:rPr lang="en-US" sz="2400" dirty="0"/>
              <a:t>: groups where the communicating entities are  processes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Other key distinctions </a:t>
            </a:r>
            <a:r>
              <a:rPr lang="en-US" sz="2400" dirty="0"/>
              <a:t>:Closed and open groups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Implementation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properties of the underlying multicast service in terms of </a:t>
            </a:r>
            <a:r>
              <a:rPr lang="en-US" sz="2400" dirty="0">
                <a:solidFill>
                  <a:srgbClr val="0000FF"/>
                </a:solidFill>
              </a:rPr>
              <a:t>reliability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ordering </a:t>
            </a:r>
            <a:r>
              <a:rPr lang="en-US" sz="2400" dirty="0"/>
              <a:t>and also the key role of group membership management in dynamic environments, where </a:t>
            </a:r>
            <a:r>
              <a:rPr lang="en-US" sz="2400" dirty="0" smtClean="0"/>
              <a:t>processes </a:t>
            </a:r>
            <a:r>
              <a:rPr lang="en-US" sz="2400" dirty="0"/>
              <a:t>can join and leave or fail at any time.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Reliability and ordering in multicast </a:t>
            </a:r>
            <a:r>
              <a:rPr lang="en-US" sz="2400" dirty="0"/>
              <a:t>: delivery guarantees and scheduling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Group membership management </a:t>
            </a:r>
            <a:r>
              <a:rPr lang="en-US" sz="2400" dirty="0"/>
              <a:t>: Providing an interface for group membership changes, Failure detection, Notifying members of group membership changes, and Performing group address expansion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859</Words>
  <Application>Microsoft Office PowerPoint</Application>
  <PresentationFormat>On-screen Show (4:3)</PresentationFormat>
  <Paragraphs>115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CSH3J3 SISTEM PARALEL DAN TERDISTRIBUSI</vt:lpstr>
      <vt:lpstr>Outline Today</vt:lpstr>
      <vt:lpstr>Indirect Communication</vt:lpstr>
      <vt:lpstr>Jim Gray</vt:lpstr>
      <vt:lpstr>Couplings</vt:lpstr>
      <vt:lpstr>Relationship</vt:lpstr>
      <vt:lpstr>Group Communication</vt:lpstr>
      <vt:lpstr>a. The programming model</vt:lpstr>
      <vt:lpstr>b. Implementation Issues</vt:lpstr>
      <vt:lpstr>The role of group membership management</vt:lpstr>
      <vt:lpstr>Publish-Subscribe</vt:lpstr>
      <vt:lpstr>PowerPoint Presentation</vt:lpstr>
      <vt:lpstr>a. The Programming Model</vt:lpstr>
      <vt:lpstr>b. Implementation</vt:lpstr>
      <vt:lpstr>Architecture</vt:lpstr>
      <vt:lpstr>Example</vt:lpstr>
      <vt:lpstr>Message Queue</vt:lpstr>
      <vt:lpstr>a. The Programming Model</vt:lpstr>
      <vt:lpstr>b. Implementation</vt:lpstr>
      <vt:lpstr>Shared Memory Approaches</vt:lpstr>
      <vt:lpstr>Distributed Shared Memory</vt:lpstr>
      <vt:lpstr>b. Tuple Space Communication</vt:lpstr>
      <vt:lpstr>PowerPoint Presentation</vt:lpstr>
      <vt:lpstr>Partitioning in the York Linda Kernel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66</cp:revision>
  <dcterms:created xsi:type="dcterms:W3CDTF">2017-01-07T07:13:05Z</dcterms:created>
  <dcterms:modified xsi:type="dcterms:W3CDTF">2017-11-09T04:36:15Z</dcterms:modified>
</cp:coreProperties>
</file>