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90"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39" r:id="rId50"/>
    <p:sldId id="340" r:id="rId51"/>
    <p:sldId id="341" r:id="rId52"/>
    <p:sldId id="342" r:id="rId53"/>
    <p:sldId id="343" r:id="rId54"/>
    <p:sldId id="344" r:id="rId55"/>
    <p:sldId id="345" r:id="rId56"/>
    <p:sldId id="346" r:id="rId57"/>
    <p:sldId id="347"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360" r:id="rId71"/>
    <p:sldId id="361" r:id="rId72"/>
    <p:sldId id="362" r:id="rId73"/>
    <p:sldId id="259"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072DBD-0558-446A-880A-8866B0EE7860}" type="datetimeFigureOut">
              <a:rPr lang="en-US" smtClean="0"/>
              <a:t>11/9/2017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8C0ED-8D7C-4DA4-B6F2-0AFEA9BD0501}" type="slidenum">
              <a:rPr lang="en-US" smtClean="0"/>
              <a:t>‹#›</a:t>
            </a:fld>
            <a:endParaRPr lang="en-US"/>
          </a:p>
        </p:txBody>
      </p:sp>
    </p:spTree>
    <p:extLst>
      <p:ext uri="{BB962C8B-B14F-4D97-AF65-F5344CB8AC3E}">
        <p14:creationId xmlns:p14="http://schemas.microsoft.com/office/powerpoint/2010/main" val="187929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191000" y="3429000"/>
            <a:ext cx="4267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75C9D71-124B-4332-8D3D-8D11579250CA}" type="datetime1">
              <a:rPr lang="en-US" smtClean="0"/>
              <a:t>11/9/2017</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2"/>
          <p:cNvPicPr/>
          <p:nvPr userDrawn="1"/>
        </p:nvPicPr>
        <p:blipFill>
          <a:blip r:embed="rId2"/>
          <a:stretch/>
        </p:blipFill>
        <p:spPr>
          <a:xfrm>
            <a:off x="5589720" y="216720"/>
            <a:ext cx="3263400" cy="647280"/>
          </a:xfrm>
          <a:prstGeom prst="rect">
            <a:avLst/>
          </a:prstGeom>
          <a:ln>
            <a:noFill/>
          </a:ln>
        </p:spPr>
      </p:pic>
      <p:pic>
        <p:nvPicPr>
          <p:cNvPr id="8" name="Picture 2"/>
          <p:cNvPicPr/>
          <p:nvPr userDrawn="1"/>
        </p:nvPicPr>
        <p:blipFill>
          <a:blip r:embed="rId3"/>
          <a:srcRect r="17786" b="11856"/>
          <a:stretch/>
        </p:blipFill>
        <p:spPr>
          <a:xfrm>
            <a:off x="43560" y="3251520"/>
            <a:ext cx="3847320" cy="3093120"/>
          </a:xfrm>
          <a:prstGeom prst="rect">
            <a:avLst/>
          </a:prstGeom>
          <a:ln>
            <a:noFill/>
          </a:ln>
        </p:spPr>
      </p:pic>
    </p:spTree>
    <p:extLst>
      <p:ext uri="{BB962C8B-B14F-4D97-AF65-F5344CB8AC3E}">
        <p14:creationId xmlns:p14="http://schemas.microsoft.com/office/powerpoint/2010/main" val="783226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96AF7-4306-4953-9BC6-0DEA1B8925E0}" type="datetime1">
              <a:rPr lang="en-US" smtClean="0"/>
              <a:t>11/9/2017</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8946392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24038CE-3D67-4215-9209-C62B5511DE81}" type="datetime1">
              <a:rPr lang="en-US" smtClean="0"/>
              <a:t>11/9/2017</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86243850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2"/>
          <p:cNvPicPr/>
          <p:nvPr userDrawn="1"/>
        </p:nvPicPr>
        <p:blipFill>
          <a:blip r:embed="rId2"/>
          <a:srcRect t="17910" b="13979"/>
          <a:stretch/>
        </p:blipFill>
        <p:spPr>
          <a:xfrm>
            <a:off x="-2520" y="0"/>
            <a:ext cx="9142560" cy="4669560"/>
          </a:xfrm>
          <a:prstGeom prst="rect">
            <a:avLst/>
          </a:prstGeom>
          <a:ln>
            <a:noFill/>
          </a:ln>
        </p:spPr>
      </p:pic>
      <p:pic>
        <p:nvPicPr>
          <p:cNvPr id="9" name="Picture 2"/>
          <p:cNvPicPr/>
          <p:nvPr userDrawn="1"/>
        </p:nvPicPr>
        <p:blipFill>
          <a:blip r:embed="rId3"/>
          <a:stretch/>
        </p:blipFill>
        <p:spPr>
          <a:xfrm>
            <a:off x="154440" y="142920"/>
            <a:ext cx="3037680" cy="602280"/>
          </a:xfrm>
          <a:prstGeom prst="rect">
            <a:avLst/>
          </a:prstGeom>
          <a:ln>
            <a:noFill/>
          </a:ln>
        </p:spPr>
      </p:pic>
      <p:sp>
        <p:nvSpPr>
          <p:cNvPr id="10" name="CustomShape 4"/>
          <p:cNvSpPr/>
          <p:nvPr userDrawn="1"/>
        </p:nvSpPr>
        <p:spPr>
          <a:xfrm>
            <a:off x="-360" y="4671000"/>
            <a:ext cx="9140400" cy="92160"/>
          </a:xfrm>
          <a:prstGeom prst="rect">
            <a:avLst/>
          </a:prstGeom>
          <a:solidFill>
            <a:srgbClr val="C0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 name="CustomShape 3"/>
          <p:cNvSpPr/>
          <p:nvPr userDrawn="1"/>
        </p:nvSpPr>
        <p:spPr>
          <a:xfrm>
            <a:off x="434520" y="4489200"/>
            <a:ext cx="8325000" cy="211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dirty="0">
                <a:solidFill>
                  <a:srgbClr val="C00000"/>
                </a:solidFill>
                <a:uFill>
                  <a:solidFill>
                    <a:srgbClr val="FFFFFF"/>
                  </a:solidFill>
                </a:uFill>
                <a:latin typeface="Brush Script Std"/>
                <a:ea typeface="ＭＳ Ｐゴシック"/>
              </a:rPr>
              <a:t>THANK YOU</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998703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pPr>
                <a:defRPr/>
              </a:pPr>
              <a:t>‹#›</a:t>
            </a:fld>
            <a:endParaRPr lang="en-US" dirty="0"/>
          </a:p>
        </p:txBody>
      </p:sp>
      <p:sp>
        <p:nvSpPr>
          <p:cNvPr id="6" name="Date Placeholder 2"/>
          <p:cNvSpPr>
            <a:spLocks noGrp="1"/>
          </p:cNvSpPr>
          <p:nvPr>
            <p:ph type="dt" sz="half" idx="16"/>
          </p:nvPr>
        </p:nvSpPr>
        <p:spPr/>
        <p:txBody>
          <a:bodyPr/>
          <a:lstStyle>
            <a:lvl1pPr>
              <a:defRPr/>
            </a:lvl1pPr>
          </a:lstStyle>
          <a:p>
            <a:pPr>
              <a:defRPr/>
            </a:pPr>
            <a:fld id="{32E30B76-1AE0-4AAE-85DE-CFD8086932A7}" type="datetime1">
              <a:rPr lang="en-US" smtClean="0"/>
              <a:t>11/9/2017</a:t>
            </a:fld>
            <a:endParaRPr lang="en-US" dirty="0"/>
          </a:p>
        </p:txBody>
      </p:sp>
      <p:sp>
        <p:nvSpPr>
          <p:cNvPr id="2" name="Rectangle 1"/>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3364582357"/>
      </p:ext>
    </p:extLst>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AF969C72-2367-45B2-B5F8-3C1EE0B8D67E}" type="datetime1">
              <a:rPr lang="en-US" smtClean="0"/>
              <a:t>11/9/2017</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1696587169"/>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415E8419-7450-46F8-A96B-8537EC500034}" type="datetime1">
              <a:rPr lang="en-US" smtClean="0"/>
              <a:t>11/9/2017</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4033131675"/>
      </p:ext>
    </p:extLst>
  </p:cSld>
  <p:clrMapOvr>
    <a:masterClrMapping/>
  </p:clrMapOvr>
  <p:transition spd="slow">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3EA23CC5-82C9-4304-AF5C-7619902F1FAB}" type="datetime1">
              <a:rPr lang="en-US" smtClean="0"/>
              <a:t>11/9/2017</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33670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A3577-BC8F-4275-BC26-97554EE53F42}" type="datetime1">
              <a:rPr lang="en-US" smtClean="0"/>
              <a:t>11/9/2017</a:t>
            </a:fld>
            <a:endParaRPr lang="en-US" dirty="0"/>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051382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6DCC7-E5A1-4EA7-80CB-2D7E7A79B5EE}" type="datetime1">
              <a:rPr lang="en-US" smtClean="0"/>
              <a:t>11/9/2017</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8795108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1A6000F-D265-4B89-9A2A-EE45035F67AF}" type="datetime1">
              <a:rPr lang="en-US" smtClean="0"/>
              <a:t>11/9/2017</a:t>
            </a:fld>
            <a:endParaRPr lang="en-US"/>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342057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510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743199"/>
            <a:ext cx="4040188"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9510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43199"/>
            <a:ext cx="4041775"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DD2867E5-C6C4-4D5D-9650-00042DC59F49}" type="datetime1">
              <a:rPr lang="en-US" smtClean="0"/>
              <a:t>11/9/2017</a:t>
            </a:fld>
            <a:endParaRPr lang="en-US"/>
          </a:p>
        </p:txBody>
      </p:sp>
      <p:sp>
        <p:nvSpPr>
          <p:cNvPr id="8" name="Footer Placeholder 7"/>
          <p:cNvSpPr>
            <a:spLocks noGrp="1"/>
          </p:cNvSpPr>
          <p:nvPr>
            <p:ph type="ftr" sz="quarter" idx="11"/>
          </p:nvPr>
        </p:nvSpPr>
        <p:spPr/>
        <p:txBody>
          <a:bodyPr/>
          <a:lstStyle/>
          <a:p>
            <a:r>
              <a:rPr lang="en-US" smtClean="0"/>
              <a:t>CSH3J3 - Sistem Paralel dan Terdistribusi</a:t>
            </a:r>
            <a:endParaRPr lang="en-US" dirty="0"/>
          </a:p>
        </p:txBody>
      </p:sp>
      <p:sp>
        <p:nvSpPr>
          <p:cNvPr id="9" name="Slide Number Placeholder 8"/>
          <p:cNvSpPr>
            <a:spLocks noGrp="1"/>
          </p:cNvSpPr>
          <p:nvPr>
            <p:ph type="sldNum" sz="quarter" idx="12"/>
          </p:nvPr>
        </p:nvSpPr>
        <p:spPr/>
        <p:txBody>
          <a:bodyPr/>
          <a:lstStyle/>
          <a:p>
            <a:fld id="{68A5523F-4C95-49F3-8F3F-2B05583CC12F}" type="slidenum">
              <a:rPr lang="en-US" smtClean="0"/>
              <a:t>‹#›</a:t>
            </a:fld>
            <a:endParaRPr lang="en-US"/>
          </a:p>
        </p:txBody>
      </p:sp>
      <p:pic>
        <p:nvPicPr>
          <p:cNvPr id="10"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4250593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FF8F5C-2AC5-4483-8774-803BD2F56DA1}" type="datetime1">
              <a:rPr lang="en-US" smtClean="0"/>
              <a:t>11/9/2017</a:t>
            </a:fld>
            <a:endParaRPr lang="en-US"/>
          </a:p>
        </p:txBody>
      </p:sp>
      <p:sp>
        <p:nvSpPr>
          <p:cNvPr id="4" name="Footer Placeholder 3"/>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a:t>
            </a:fld>
            <a:endParaRPr lang="en-US"/>
          </a:p>
        </p:txBody>
      </p:sp>
      <p:pic>
        <p:nvPicPr>
          <p:cNvPr id="6"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3306695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F5B67-CAFB-4A8B-A81D-048CF75B6A8D}" type="datetime1">
              <a:rPr lang="en-US" smtClean="0"/>
              <a:t>11/9/2017</a:t>
            </a:fld>
            <a:endParaRPr lang="en-US"/>
          </a:p>
        </p:txBody>
      </p:sp>
      <p:sp>
        <p:nvSpPr>
          <p:cNvPr id="3" name="Footer Placeholder 2"/>
          <p:cNvSpPr>
            <a:spLocks noGrp="1"/>
          </p:cNvSpPr>
          <p:nvPr>
            <p:ph type="ftr" sz="quarter" idx="11"/>
          </p:nvPr>
        </p:nvSpPr>
        <p:spPr/>
        <p:txBody>
          <a:bodyPr/>
          <a:lstStyle/>
          <a:p>
            <a:r>
              <a:rPr lang="en-US" smtClean="0"/>
              <a:t>CSH3J3 - Sistem Paralel dan Terdistribusi</a:t>
            </a:r>
            <a:endParaRPr lang="en-US" dirty="0"/>
          </a:p>
        </p:txBody>
      </p:sp>
      <p:sp>
        <p:nvSpPr>
          <p:cNvPr id="4" name="Slide Number Placeholder 3"/>
          <p:cNvSpPr>
            <a:spLocks noGrp="1"/>
          </p:cNvSpPr>
          <p:nvPr>
            <p:ph type="sldNum" sz="quarter" idx="12"/>
          </p:nvPr>
        </p:nvSpPr>
        <p:spPr/>
        <p:txBody>
          <a:bodyPr/>
          <a:lstStyle/>
          <a:p>
            <a:fld id="{68A5523F-4C95-49F3-8F3F-2B05583CC12F}" type="slidenum">
              <a:rPr lang="en-US" smtClean="0"/>
              <a:t>‹#›</a:t>
            </a:fld>
            <a:endParaRPr lang="en-US"/>
          </a:p>
        </p:txBody>
      </p:sp>
      <p:pic>
        <p:nvPicPr>
          <p:cNvPr id="5"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6403900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3008313" cy="9144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62200"/>
            <a:ext cx="3008313" cy="3763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6613B-E0F1-4D80-98AC-3F325BA0A429}" type="datetime1">
              <a:rPr lang="en-US" smtClean="0"/>
              <a:t>11/9/2017</a:t>
            </a:fld>
            <a:endParaRPr lang="en-US"/>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9"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40892676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71599"/>
            <a:ext cx="5486400" cy="3355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016A37-B2DD-46E3-B2E6-992BD289CC94}" type="datetime1">
              <a:rPr lang="en-US" smtClean="0"/>
              <a:t>11/9/2017</a:t>
            </a:fld>
            <a:endParaRPr lang="en-US"/>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294668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p:nvPr userDrawn="1"/>
        </p:nvPicPr>
        <p:blipFill>
          <a:blip r:embed="rId18"/>
          <a:stretch/>
        </p:blipFill>
        <p:spPr>
          <a:xfrm>
            <a:off x="0" y="6248520"/>
            <a:ext cx="9142560" cy="608040"/>
          </a:xfrm>
          <a:prstGeom prst="rect">
            <a:avLst/>
          </a:prstGeom>
          <a:ln>
            <a:noFill/>
          </a:ln>
        </p:spPr>
      </p:pic>
      <p:sp>
        <p:nvSpPr>
          <p:cNvPr id="2" name="Title Placeholder 1"/>
          <p:cNvSpPr>
            <a:spLocks noGrp="1"/>
          </p:cNvSpPr>
          <p:nvPr>
            <p:ph type="title"/>
          </p:nvPr>
        </p:nvSpPr>
        <p:spPr>
          <a:xfrm>
            <a:off x="457200" y="1295400"/>
            <a:ext cx="8229600" cy="57943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81200"/>
            <a:ext cx="8229600"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144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77AADB40-2B53-44DF-B52E-71A857B7730C}" type="datetime1">
              <a:rPr lang="en-US" smtClean="0"/>
              <a:t>11/9/2017</a:t>
            </a:fld>
            <a:endParaRPr lang="en-US" dirty="0"/>
          </a:p>
        </p:txBody>
      </p:sp>
      <p:sp>
        <p:nvSpPr>
          <p:cNvPr id="5" name="Footer Placeholder 4"/>
          <p:cNvSpPr>
            <a:spLocks noGrp="1"/>
          </p:cNvSpPr>
          <p:nvPr>
            <p:ph type="ftr" sz="quarter" idx="3"/>
          </p:nvPr>
        </p:nvSpPr>
        <p:spPr>
          <a:xfrm>
            <a:off x="5791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CSH3J3 - Sistem Paralel dan Terdistribusi</a:t>
            </a:r>
            <a:endParaRPr lang="en-US" dirty="0"/>
          </a:p>
        </p:txBody>
      </p:sp>
      <p:sp>
        <p:nvSpPr>
          <p:cNvPr id="6" name="Slide Number Placeholder 5"/>
          <p:cNvSpPr>
            <a:spLocks noGrp="1"/>
          </p:cNvSpPr>
          <p:nvPr>
            <p:ph type="sldNum" sz="quarter" idx="4"/>
          </p:nvPr>
        </p:nvSpPr>
        <p:spPr>
          <a:xfrm>
            <a:off x="457200" y="6356350"/>
            <a:ext cx="381000" cy="365125"/>
          </a:xfrm>
          <a:prstGeom prst="rect">
            <a:avLst/>
          </a:prstGeom>
        </p:spPr>
        <p:txBody>
          <a:bodyPr vert="horz" lIns="91440" tIns="45720" rIns="91440" bIns="45720" rtlCol="0" anchor="ctr"/>
          <a:lstStyle>
            <a:lvl1pPr algn="r">
              <a:defRPr sz="1200">
                <a:solidFill>
                  <a:schemeClr val="tx1"/>
                </a:solidFill>
              </a:defRPr>
            </a:lvl1pPr>
          </a:lstStyle>
          <a:p>
            <a:fld id="{68A5523F-4C95-49F3-8F3F-2B05583CC12F}" type="slidenum">
              <a:rPr lang="en-US" smtClean="0"/>
              <a:pPr/>
              <a:t>‹#›</a:t>
            </a:fld>
            <a:endParaRPr lang="en-US" dirty="0"/>
          </a:p>
        </p:txBody>
      </p:sp>
    </p:spTree>
    <p:extLst>
      <p:ext uri="{BB962C8B-B14F-4D97-AF65-F5344CB8AC3E}">
        <p14:creationId xmlns:p14="http://schemas.microsoft.com/office/powerpoint/2010/main" val="3496024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n.wikipedia.org/wiki/Grand_Challeng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boincsynergy.com/stats/" TargetMode="External"/><Relationship Id="rId2" Type="http://schemas.openxmlformats.org/officeDocument/2006/relationships/hyperlink" Target="http://setiathome.berkeley.edu/" TargetMode="External"/><Relationship Id="rId1" Type="http://schemas.openxmlformats.org/officeDocument/2006/relationships/slideLayout" Target="../slideLayouts/slideLayout2.xml"/><Relationship Id="rId4" Type="http://schemas.openxmlformats.org/officeDocument/2006/relationships/hyperlink" Target="http://folding.stanford.edu/"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CSH3J3</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SISTEM PARALEL DAN TERDISTRIBUSI</a:t>
            </a:r>
            <a:endParaRPr lang="en-US" dirty="0">
              <a:latin typeface="Times New Roman" pitchFamily="18" charset="0"/>
              <a:cs typeface="Times New Roman" pitchFamily="18" charset="0"/>
            </a:endParaRPr>
          </a:p>
        </p:txBody>
      </p:sp>
      <p:sp>
        <p:nvSpPr>
          <p:cNvPr id="8" name="Title 9"/>
          <p:cNvSpPr txBox="1">
            <a:spLocks/>
          </p:cNvSpPr>
          <p:nvPr/>
        </p:nvSpPr>
        <p:spPr bwMode="auto">
          <a:xfrm>
            <a:off x="3786187" y="3450467"/>
            <a:ext cx="4757737" cy="163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lnSpc>
                <a:spcPct val="90000"/>
              </a:lnSpc>
              <a:spcBef>
                <a:spcPct val="0"/>
              </a:spcBef>
              <a:spcAft>
                <a:spcPct val="0"/>
              </a:spcAft>
              <a:defRPr sz="2800" b="1" kern="1200">
                <a:solidFill>
                  <a:schemeClr val="tx1"/>
                </a:solidFill>
                <a:latin typeface="+mn-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r"/>
            <a:r>
              <a:rPr lang="en-US" sz="3200" b="0" smtClean="0">
                <a:ln w="0"/>
                <a:effectLst>
                  <a:reflection blurRad="6350" stA="53000" endA="300" endPos="35500" dir="5400000" sy="-90000" algn="bl" rotWithShape="0"/>
                </a:effectLst>
                <a:latin typeface="Times New Roman" pitchFamily="18" charset="0"/>
                <a:cs typeface="Times New Roman" pitchFamily="18" charset="0"/>
              </a:rPr>
              <a:t>MATERI 8: </a:t>
            </a:r>
            <a:r>
              <a:rPr lang="en-US" sz="3200" b="0" dirty="0">
                <a:ln w="0"/>
                <a:effectLst>
                  <a:reflection blurRad="6350" stA="53000" endA="300" endPos="35500" dir="5400000" sy="-90000" algn="bl" rotWithShape="0"/>
                </a:effectLst>
                <a:latin typeface="Times New Roman" pitchFamily="18" charset="0"/>
                <a:cs typeface="Times New Roman" pitchFamily="18" charset="0"/>
              </a:rPr>
              <a:t/>
            </a:r>
            <a:br>
              <a:rPr lang="en-US" sz="3200" b="0" dirty="0">
                <a:ln w="0"/>
                <a:effectLst>
                  <a:reflection blurRad="6350" stA="53000" endA="300" endPos="35500" dir="5400000" sy="-90000" algn="bl" rotWithShape="0"/>
                </a:effectLst>
                <a:latin typeface="Times New Roman" pitchFamily="18" charset="0"/>
                <a:cs typeface="Times New Roman" pitchFamily="18" charset="0"/>
              </a:rPr>
            </a:br>
            <a:r>
              <a:rPr lang="en-US" sz="3200" b="0" dirty="0" err="1" smtClean="0">
                <a:ln w="0"/>
                <a:effectLst>
                  <a:reflection blurRad="6350" stA="53000" endA="300" endPos="35500" dir="5400000" sy="-90000" algn="bl" rotWithShape="0"/>
                </a:effectLst>
                <a:latin typeface="Times New Roman" pitchFamily="18" charset="0"/>
                <a:cs typeface="Times New Roman" pitchFamily="18" charset="0"/>
              </a:rPr>
              <a:t>Pengantar</a:t>
            </a: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 </a:t>
            </a:r>
            <a:r>
              <a:rPr lang="en-US" sz="3200" b="0" dirty="0" err="1" smtClean="0">
                <a:ln w="0"/>
                <a:effectLst>
                  <a:reflection blurRad="6350" stA="53000" endA="300" endPos="35500" dir="5400000" sy="-90000" algn="bl" rotWithShape="0"/>
                </a:effectLst>
                <a:latin typeface="Times New Roman" pitchFamily="18" charset="0"/>
                <a:cs typeface="Times New Roman" pitchFamily="18" charset="0"/>
              </a:rPr>
              <a:t>Sistem</a:t>
            </a: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 </a:t>
            </a:r>
            <a:r>
              <a:rPr lang="en-US" sz="3200" b="0" dirty="0" err="1" smtClean="0">
                <a:ln w="0"/>
                <a:effectLst>
                  <a:reflection blurRad="6350" stA="53000" endA="300" endPos="35500" dir="5400000" sy="-90000" algn="bl" rotWithShape="0"/>
                </a:effectLst>
                <a:latin typeface="Times New Roman" pitchFamily="18" charset="0"/>
                <a:cs typeface="Times New Roman" pitchFamily="18" charset="0"/>
              </a:rPr>
              <a:t>Paralel</a:t>
            </a:r>
            <a:endParaRPr lang="en-US" sz="3200" b="0" dirty="0">
              <a:ln w="0"/>
              <a:effectLst>
                <a:reflection blurRad="6350" stA="53000" endA="300" endPos="35500" dir="5400000" sy="-90000" algn="bl" rotWithShape="0"/>
              </a:effectLst>
              <a:latin typeface="Times New Roman" pitchFamily="18" charset="0"/>
              <a:cs typeface="Times New Roman" pitchFamily="18" charset="0"/>
            </a:endParaRPr>
          </a:p>
        </p:txBody>
      </p:sp>
      <p:sp>
        <p:nvSpPr>
          <p:cNvPr id="3" name="Slide Number Placeholder 2"/>
          <p:cNvSpPr>
            <a:spLocks noGrp="1"/>
          </p:cNvSpPr>
          <p:nvPr>
            <p:ph type="sldNum" sz="quarter" idx="15"/>
          </p:nvPr>
        </p:nvSpPr>
        <p:spPr/>
        <p:txBody>
          <a:bodyPr/>
          <a:lstStyle/>
          <a:p>
            <a:pPr>
              <a:defRPr/>
            </a:pPr>
            <a:fld id="{FA0FCE97-1E5D-3942-9893-29D29393C492}" type="slidenum">
              <a:rPr lang="en-US" smtClean="0"/>
              <a:pPr>
                <a:defRPr/>
              </a:pPr>
              <a:t>1</a:t>
            </a:fld>
            <a:endParaRPr lang="en-US" dirty="0"/>
          </a:p>
        </p:txBody>
      </p:sp>
    </p:spTree>
    <p:extLst>
      <p:ext uri="{BB962C8B-B14F-4D97-AF65-F5344CB8AC3E}">
        <p14:creationId xmlns:p14="http://schemas.microsoft.com/office/powerpoint/2010/main" val="167618381"/>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The computational problem should </a:t>
            </a:r>
            <a:r>
              <a:rPr lang="en-US" sz="3200" dirty="0" smtClean="0"/>
              <a:t>be able to:</a:t>
            </a:r>
            <a:endParaRPr lang="en-US" sz="3200" dirty="0"/>
          </a:p>
        </p:txBody>
      </p:sp>
      <p:sp>
        <p:nvSpPr>
          <p:cNvPr id="2" name="Content Placeholder 1"/>
          <p:cNvSpPr>
            <a:spLocks noGrp="1"/>
          </p:cNvSpPr>
          <p:nvPr>
            <p:ph idx="1"/>
          </p:nvPr>
        </p:nvSpPr>
        <p:spPr/>
        <p:txBody>
          <a:bodyPr/>
          <a:lstStyle/>
          <a:p>
            <a:r>
              <a:rPr lang="en-US" dirty="0" smtClean="0"/>
              <a:t>Be </a:t>
            </a:r>
            <a:r>
              <a:rPr lang="en-US" dirty="0"/>
              <a:t>broken apart into discrete pieces of work that can be solved simultaneously;</a:t>
            </a:r>
          </a:p>
          <a:p>
            <a:r>
              <a:rPr lang="en-US" dirty="0"/>
              <a:t>Execute multiple program instructions at any moment in time;</a:t>
            </a:r>
          </a:p>
          <a:p>
            <a:r>
              <a:rPr lang="en-US" dirty="0"/>
              <a:t>Be solved in less time with multiple compute resources than with a single compute resource.</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10</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972191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The Compute Resource</a:t>
            </a:r>
            <a:endParaRPr lang="en-US" dirty="0"/>
          </a:p>
        </p:txBody>
      </p:sp>
      <p:sp>
        <p:nvSpPr>
          <p:cNvPr id="2" name="Content Placeholder 1"/>
          <p:cNvSpPr>
            <a:spLocks noGrp="1"/>
          </p:cNvSpPr>
          <p:nvPr>
            <p:ph idx="1"/>
          </p:nvPr>
        </p:nvSpPr>
        <p:spPr/>
        <p:txBody>
          <a:bodyPr/>
          <a:lstStyle/>
          <a:p>
            <a:r>
              <a:rPr lang="en-US" dirty="0"/>
              <a:t>A single computer with multiple processors/cores</a:t>
            </a:r>
          </a:p>
          <a:p>
            <a:r>
              <a:rPr lang="en-US" dirty="0"/>
              <a:t>An arbitrary number of such computers connected by a </a:t>
            </a:r>
            <a:r>
              <a:rPr lang="en-US" dirty="0" smtClean="0"/>
              <a:t>network</a:t>
            </a:r>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11</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909295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Parallel Computers</a:t>
            </a:r>
          </a:p>
        </p:txBody>
      </p:sp>
      <p:sp>
        <p:nvSpPr>
          <p:cNvPr id="2" name="Content Placeholder 1"/>
          <p:cNvSpPr>
            <a:spLocks noGrp="1"/>
          </p:cNvSpPr>
          <p:nvPr>
            <p:ph idx="1"/>
          </p:nvPr>
        </p:nvSpPr>
        <p:spPr/>
        <p:txBody>
          <a:bodyPr/>
          <a:lstStyle/>
          <a:p>
            <a:r>
              <a:rPr lang="en-US" dirty="0"/>
              <a:t>Virtually all stand-alone computers today are parallel from a hardware perspective</a:t>
            </a:r>
            <a:r>
              <a:rPr lang="en-US" dirty="0" smtClean="0"/>
              <a:t>:</a:t>
            </a:r>
          </a:p>
          <a:p>
            <a:pPr lvl="1"/>
            <a:r>
              <a:rPr lang="en-US" dirty="0" smtClean="0"/>
              <a:t>Multiple </a:t>
            </a:r>
            <a:r>
              <a:rPr lang="en-US" dirty="0"/>
              <a:t>functional units (L1 cache, L2 cache, branch, </a:t>
            </a:r>
            <a:r>
              <a:rPr lang="en-US" dirty="0" err="1"/>
              <a:t>prefetch</a:t>
            </a:r>
            <a:r>
              <a:rPr lang="en-US" dirty="0"/>
              <a:t>, decode, floating-point, graphics processing (GPU), integer, etc.)</a:t>
            </a:r>
          </a:p>
          <a:p>
            <a:pPr lvl="1"/>
            <a:r>
              <a:rPr lang="en-US" dirty="0"/>
              <a:t>Multiple execution units/cores</a:t>
            </a:r>
          </a:p>
          <a:p>
            <a:pPr lvl="1"/>
            <a:r>
              <a:rPr lang="en-US" dirty="0"/>
              <a:t>Multiple hardware threads</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12</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80812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13</a:t>
            </a:fld>
            <a:endParaRPr lang="en-US" dirty="0"/>
          </a:p>
        </p:txBody>
      </p:sp>
      <p:pic>
        <p:nvPicPr>
          <p:cNvPr id="5122" name="Picture 2" descr="https://computing.llnl.gov/tutorials/parallel_comp/images/bgqComputeCh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039" y="1336417"/>
            <a:ext cx="4831307" cy="486351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292509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Networked computers</a:t>
            </a:r>
            <a:endParaRPr lang="en-US" dirty="0"/>
          </a:p>
        </p:txBody>
      </p:sp>
      <p:sp>
        <p:nvSpPr>
          <p:cNvPr id="2" name="Content Placeholder 1"/>
          <p:cNvSpPr>
            <a:spLocks noGrp="1"/>
          </p:cNvSpPr>
          <p:nvPr>
            <p:ph idx="1"/>
          </p:nvPr>
        </p:nvSpPr>
        <p:spPr/>
        <p:txBody>
          <a:bodyPr/>
          <a:lstStyle/>
          <a:p>
            <a:r>
              <a:rPr lang="en-US" dirty="0"/>
              <a:t>Networks connect multiple stand-alone computers (nodes) to make larger parallel computer clusters</a:t>
            </a:r>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14</a:t>
            </a:fld>
            <a:endParaRPr lang="en-US" dirty="0"/>
          </a:p>
        </p:txBody>
      </p:sp>
      <p:pic>
        <p:nvPicPr>
          <p:cNvPr id="6146" name="Picture 2" descr="https://computing.llnl.gov/tutorials/parallel_comp/images/nodesNetwor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28" y="3177628"/>
            <a:ext cx="7978253" cy="275914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802592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LLNL parallel computer cluster</a:t>
            </a:r>
            <a:endParaRPr lang="en-US" dirty="0"/>
          </a:p>
        </p:txBody>
      </p:sp>
      <p:sp>
        <p:nvSpPr>
          <p:cNvPr id="2" name="Content Placeholder 1"/>
          <p:cNvSpPr>
            <a:spLocks noGrp="1"/>
          </p:cNvSpPr>
          <p:nvPr>
            <p:ph idx="1"/>
          </p:nvPr>
        </p:nvSpPr>
        <p:spPr/>
        <p:txBody>
          <a:bodyPr/>
          <a:lstStyle/>
          <a:p>
            <a:r>
              <a:rPr lang="en-US" dirty="0"/>
              <a:t>Each compute node is a multi-processor parallel computer in itself</a:t>
            </a:r>
          </a:p>
          <a:p>
            <a:r>
              <a:rPr lang="en-US" dirty="0"/>
              <a:t>Multiple compute nodes are networked together with an </a:t>
            </a:r>
            <a:r>
              <a:rPr lang="en-US" dirty="0" err="1"/>
              <a:t>Infiniband</a:t>
            </a:r>
            <a:r>
              <a:rPr lang="en-US" dirty="0"/>
              <a:t> network</a:t>
            </a:r>
          </a:p>
          <a:p>
            <a:r>
              <a:rPr lang="en-US" dirty="0"/>
              <a:t>Special purpose nodes, also multi-processor, are used for other purposes</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15</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328825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16</a:t>
            </a:fld>
            <a:endParaRPr lang="en-US" dirty="0"/>
          </a:p>
        </p:txBody>
      </p:sp>
      <p:pic>
        <p:nvPicPr>
          <p:cNvPr id="7170" name="Picture 2" descr="https://computing.llnl.gov/tutorials/parallel_comp/images/parallelComputer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1555074"/>
            <a:ext cx="8247562" cy="424522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935750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Vendors</a:t>
            </a:r>
            <a:endParaRPr lang="en-US" dirty="0"/>
          </a:p>
        </p:txBody>
      </p:sp>
      <p:sp>
        <p:nvSpPr>
          <p:cNvPr id="7" name="Content Placeholder 6"/>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17</a:t>
            </a:fld>
            <a:endParaRPr lang="en-US" dirty="0"/>
          </a:p>
        </p:txBody>
      </p:sp>
      <p:pic>
        <p:nvPicPr>
          <p:cNvPr id="8194" name="Picture 2" descr="https://computing.llnl.gov/tutorials/parallel_comp/images/top500Vend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788" y="2009550"/>
            <a:ext cx="5254388" cy="427902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631082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Why Use Parallel Computing?</a:t>
            </a:r>
          </a:p>
        </p:txBody>
      </p:sp>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18</a:t>
            </a:fld>
            <a:endParaRPr lang="en-US"/>
          </a:p>
        </p:txBody>
      </p:sp>
    </p:spTree>
    <p:extLst>
      <p:ext uri="{BB962C8B-B14F-4D97-AF65-F5344CB8AC3E}">
        <p14:creationId xmlns:p14="http://schemas.microsoft.com/office/powerpoint/2010/main" val="17173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The Real World is Massively Parallel</a:t>
            </a:r>
          </a:p>
        </p:txBody>
      </p:sp>
      <p:sp>
        <p:nvSpPr>
          <p:cNvPr id="8" name="Content Placeholder 7"/>
          <p:cNvSpPr>
            <a:spLocks noGrp="1"/>
          </p:cNvSpPr>
          <p:nvPr>
            <p:ph idx="1"/>
          </p:nvPr>
        </p:nvSpPr>
        <p:spPr/>
        <p:txBody>
          <a:bodyPr/>
          <a:lstStyle/>
          <a:p>
            <a:r>
              <a:rPr lang="en-US" dirty="0"/>
              <a:t>In the natural world, many complex, interrelated events are happening at the same time, yet within a temporal sequence.</a:t>
            </a:r>
          </a:p>
          <a:p>
            <a:r>
              <a:rPr lang="en-US" dirty="0"/>
              <a:t>Compared to serial computing, parallel computing is much better suited for modeling, simulating and understanding complex, real world phenomena.</a:t>
            </a:r>
          </a:p>
          <a:p>
            <a:endParaRPr lang="en-US" dirty="0"/>
          </a:p>
        </p:txBody>
      </p:sp>
      <p:sp>
        <p:nvSpPr>
          <p:cNvPr id="6" name="Slide Number Placeholder 5"/>
          <p:cNvSpPr>
            <a:spLocks noGrp="1"/>
          </p:cNvSpPr>
          <p:nvPr>
            <p:ph type="sldNum" sz="quarter" idx="12"/>
          </p:nvPr>
        </p:nvSpPr>
        <p:spPr/>
        <p:txBody>
          <a:bodyPr/>
          <a:lstStyle/>
          <a:p>
            <a:fld id="{12C8B342-6BE8-45CF-92D5-BC48117B50AF}" type="slidenum">
              <a:rPr lang="en-US" smtClean="0"/>
              <a:t>19</a:t>
            </a:fld>
            <a:endParaRPr lang="en-US"/>
          </a:p>
        </p:txBody>
      </p:sp>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73179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smtClean="0"/>
              <a:t>Outline Today</a:t>
            </a:r>
            <a:endParaRPr lang="en-US" dirty="0"/>
          </a:p>
        </p:txBody>
      </p:sp>
      <p:sp>
        <p:nvSpPr>
          <p:cNvPr id="14" name="Content Placeholder 13"/>
          <p:cNvSpPr>
            <a:spLocks noGrp="1"/>
          </p:cNvSpPr>
          <p:nvPr>
            <p:ph idx="1"/>
          </p:nvPr>
        </p:nvSpPr>
        <p:spPr/>
        <p:txBody>
          <a:bodyPr>
            <a:normAutofit/>
          </a:bodyPr>
          <a:lstStyle/>
          <a:p>
            <a:pPr marL="0" indent="0">
              <a:buNone/>
            </a:pPr>
            <a:r>
              <a:rPr lang="en-US" b="1" dirty="0" smtClean="0"/>
              <a:t>Introduction to Parallel Computing</a:t>
            </a:r>
          </a:p>
          <a:p>
            <a:pPr>
              <a:buFont typeface="Wingdings" panose="05000000000000000000" pitchFamily="2" charset="2"/>
              <a:buChar char="v"/>
            </a:pPr>
            <a:r>
              <a:rPr lang="en-US" dirty="0" smtClean="0"/>
              <a:t> Introduction </a:t>
            </a:r>
          </a:p>
          <a:p>
            <a:pPr>
              <a:buFont typeface="Wingdings" panose="05000000000000000000" pitchFamily="2" charset="2"/>
              <a:buChar char="v"/>
            </a:pPr>
            <a:r>
              <a:rPr lang="en-US" dirty="0" smtClean="0"/>
              <a:t> Concept</a:t>
            </a:r>
          </a:p>
          <a:p>
            <a:pPr>
              <a:buFont typeface="Wingdings" panose="05000000000000000000" pitchFamily="2" charset="2"/>
              <a:buChar char="v"/>
            </a:pPr>
            <a:r>
              <a:rPr lang="en-US" dirty="0" smtClean="0"/>
              <a:t> Architecture</a:t>
            </a:r>
          </a:p>
          <a:p>
            <a:pPr>
              <a:buFont typeface="Wingdings" panose="05000000000000000000" pitchFamily="2" charset="2"/>
              <a:buChar char="v"/>
            </a:pPr>
            <a:r>
              <a:rPr lang="en-US" dirty="0" smtClean="0"/>
              <a:t> Limitation</a:t>
            </a:r>
            <a:endParaRPr lang="en-US" dirty="0"/>
          </a:p>
        </p:txBody>
      </p:sp>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
        <p:nvSpPr>
          <p:cNvPr id="3" name="Slide Number Placeholder 2"/>
          <p:cNvSpPr>
            <a:spLocks noGrp="1"/>
          </p:cNvSpPr>
          <p:nvPr>
            <p:ph type="sldNum" sz="quarter" idx="12"/>
          </p:nvPr>
        </p:nvSpPr>
        <p:spPr/>
        <p:txBody>
          <a:bodyPr/>
          <a:lstStyle/>
          <a:p>
            <a:fld id="{68A5523F-4C95-49F3-8F3F-2B05583CC12F}" type="slidenum">
              <a:rPr lang="en-US" smtClean="0"/>
              <a:t>2</a:t>
            </a:fld>
            <a:endParaRPr lang="en-US"/>
          </a:p>
        </p:txBody>
      </p:sp>
    </p:spTree>
    <p:extLst>
      <p:ext uri="{BB962C8B-B14F-4D97-AF65-F5344CB8AC3E}">
        <p14:creationId xmlns:p14="http://schemas.microsoft.com/office/powerpoint/2010/main" val="3600205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Imagine modeling these serially</a:t>
            </a:r>
          </a:p>
        </p:txBody>
      </p:sp>
      <p:sp>
        <p:nvSpPr>
          <p:cNvPr id="7" name="Content Placeholder 6"/>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20</a:t>
            </a:fld>
            <a:endParaRPr lang="en-US" dirty="0"/>
          </a:p>
        </p:txBody>
      </p:sp>
      <p:pic>
        <p:nvPicPr>
          <p:cNvPr id="9218" name="Picture 2" descr="https://computing.llnl.gov/tutorials/parallel_comp/images/realWorldCollag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83" y="2009550"/>
            <a:ext cx="7239000" cy="209550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computing.llnl.gov/tutorials/parallel_comp/images/realWorldCollag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83" y="4105051"/>
            <a:ext cx="7239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97542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SAVE TIME AND/OR MONEY</a:t>
            </a:r>
          </a:p>
        </p:txBody>
      </p:sp>
      <p:sp>
        <p:nvSpPr>
          <p:cNvPr id="2" name="Content Placeholder 1"/>
          <p:cNvSpPr>
            <a:spLocks noGrp="1"/>
          </p:cNvSpPr>
          <p:nvPr>
            <p:ph idx="1"/>
          </p:nvPr>
        </p:nvSpPr>
        <p:spPr/>
        <p:txBody>
          <a:bodyPr/>
          <a:lstStyle/>
          <a:p>
            <a:r>
              <a:rPr lang="en-US" dirty="0"/>
              <a:t>In theory, throwing more resources at a task will shorten its time to completion, with potential cost savings.</a:t>
            </a:r>
          </a:p>
          <a:p>
            <a:r>
              <a:rPr lang="en-US" dirty="0"/>
              <a:t>Parallel computers can be built from cheap, commodity components.</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21</a:t>
            </a:fld>
            <a:endParaRPr lang="en-US" dirty="0"/>
          </a:p>
        </p:txBody>
      </p:sp>
      <p:pic>
        <p:nvPicPr>
          <p:cNvPr id="10242" name="Picture 2" descr="https://computing.llnl.gov/tutorials/parallel_comp/images/timeMone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674304"/>
            <a:ext cx="5189325" cy="1574096"/>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782932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295400"/>
            <a:ext cx="8686800" cy="579438"/>
          </a:xfrm>
        </p:spPr>
        <p:txBody>
          <a:bodyPr>
            <a:noAutofit/>
          </a:bodyPr>
          <a:lstStyle/>
          <a:p>
            <a:r>
              <a:rPr lang="en-US" sz="3600" dirty="0"/>
              <a:t>SOLVE </a:t>
            </a:r>
            <a:r>
              <a:rPr lang="en-US" sz="3600" dirty="0" smtClean="0"/>
              <a:t>LARGER / MORE </a:t>
            </a:r>
            <a:r>
              <a:rPr lang="en-US" sz="3600" dirty="0"/>
              <a:t>COMPLEX PROBLEMS</a:t>
            </a:r>
          </a:p>
        </p:txBody>
      </p:sp>
      <p:sp>
        <p:nvSpPr>
          <p:cNvPr id="2" name="Content Placeholder 1"/>
          <p:cNvSpPr>
            <a:spLocks noGrp="1"/>
          </p:cNvSpPr>
          <p:nvPr>
            <p:ph idx="1"/>
          </p:nvPr>
        </p:nvSpPr>
        <p:spPr/>
        <p:txBody>
          <a:bodyPr>
            <a:normAutofit fontScale="92500" lnSpcReduction="20000"/>
          </a:bodyPr>
          <a:lstStyle/>
          <a:p>
            <a:r>
              <a:rPr lang="en-US" dirty="0"/>
              <a:t>Many problems are so large and/or complex that it is impractical or impossible to solve them on a single computer, especially given limited computer memory.</a:t>
            </a:r>
          </a:p>
          <a:p>
            <a:r>
              <a:rPr lang="en-US" dirty="0"/>
              <a:t>Example: "Grand Challenge Problems" (</a:t>
            </a:r>
            <a:r>
              <a:rPr lang="en-US" u="sng" dirty="0">
                <a:hlinkClick r:id="rId2"/>
              </a:rPr>
              <a:t>en.wikipedia.org/wiki/</a:t>
            </a:r>
            <a:r>
              <a:rPr lang="en-US" u="sng" dirty="0" err="1">
                <a:hlinkClick r:id="rId2"/>
              </a:rPr>
              <a:t>Grand_Challenge</a:t>
            </a:r>
            <a:r>
              <a:rPr lang="en-US" dirty="0"/>
              <a:t>) requiring </a:t>
            </a:r>
            <a:r>
              <a:rPr lang="en-US" dirty="0" err="1"/>
              <a:t>PetaFLOPS</a:t>
            </a:r>
            <a:r>
              <a:rPr lang="en-US" dirty="0"/>
              <a:t> and </a:t>
            </a:r>
            <a:r>
              <a:rPr lang="en-US" dirty="0" err="1"/>
              <a:t>PetaBytes</a:t>
            </a:r>
            <a:r>
              <a:rPr lang="en-US" dirty="0"/>
              <a:t> of computing resources.</a:t>
            </a:r>
          </a:p>
          <a:p>
            <a:r>
              <a:rPr lang="en-US" dirty="0"/>
              <a:t>Example: Web search engines/databases processing millions of transactions every second</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22</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106108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PROVIDE CONCURRENCY</a:t>
            </a:r>
          </a:p>
        </p:txBody>
      </p:sp>
      <p:sp>
        <p:nvSpPr>
          <p:cNvPr id="2" name="Content Placeholder 1"/>
          <p:cNvSpPr>
            <a:spLocks noGrp="1"/>
          </p:cNvSpPr>
          <p:nvPr>
            <p:ph idx="1"/>
          </p:nvPr>
        </p:nvSpPr>
        <p:spPr/>
        <p:txBody>
          <a:bodyPr/>
          <a:lstStyle/>
          <a:p>
            <a:r>
              <a:rPr lang="en-US" dirty="0"/>
              <a:t>A single compute resource can only do one thing at a time. Multiple compute resources can do many things simultaneously.</a:t>
            </a:r>
          </a:p>
          <a:p>
            <a:r>
              <a:rPr lang="en-US" dirty="0"/>
              <a:t>Example: Collaborative Networks provide a global venue where people from around the world can meet and conduct work "virtually".</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23</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658247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TAKE ADVANTAGE OF NON-LOCAL RESOURCES</a:t>
            </a:r>
          </a:p>
        </p:txBody>
      </p:sp>
      <p:sp>
        <p:nvSpPr>
          <p:cNvPr id="2" name="Content Placeholder 1"/>
          <p:cNvSpPr>
            <a:spLocks noGrp="1"/>
          </p:cNvSpPr>
          <p:nvPr>
            <p:ph idx="1"/>
          </p:nvPr>
        </p:nvSpPr>
        <p:spPr/>
        <p:txBody>
          <a:bodyPr>
            <a:normAutofit fontScale="85000" lnSpcReduction="10000"/>
          </a:bodyPr>
          <a:lstStyle/>
          <a:p>
            <a:r>
              <a:rPr lang="en-US" dirty="0"/>
              <a:t>Using compute resources on a wide area network, or even the Internet when local compute resources are scarce or insufficient.</a:t>
            </a:r>
          </a:p>
          <a:p>
            <a:r>
              <a:rPr lang="en-US" dirty="0"/>
              <a:t>Example: </a:t>
            </a:r>
            <a:r>
              <a:rPr lang="en-US" dirty="0" err="1"/>
              <a:t>SETI@home</a:t>
            </a:r>
            <a:r>
              <a:rPr lang="en-US" dirty="0"/>
              <a:t> (</a:t>
            </a:r>
            <a:r>
              <a:rPr lang="en-US" u="sng" dirty="0">
                <a:hlinkClick r:id="rId2"/>
              </a:rPr>
              <a:t>setiathome.berkeley.edu</a:t>
            </a:r>
            <a:r>
              <a:rPr lang="en-US" dirty="0"/>
              <a:t>) over 1.5 million users in nearly every country in the world. Source: </a:t>
            </a:r>
            <a:r>
              <a:rPr lang="en-US" u="sng" dirty="0">
                <a:hlinkClick r:id="rId3"/>
              </a:rPr>
              <a:t>www.boincsynergy.com/stats/</a:t>
            </a:r>
            <a:r>
              <a:rPr lang="en-US" dirty="0"/>
              <a:t> (June, 2015).</a:t>
            </a:r>
          </a:p>
          <a:p>
            <a:r>
              <a:rPr lang="en-US" dirty="0"/>
              <a:t>Example: </a:t>
            </a:r>
            <a:r>
              <a:rPr lang="en-US" dirty="0" err="1"/>
              <a:t>Folding@home</a:t>
            </a:r>
            <a:r>
              <a:rPr lang="en-US" dirty="0"/>
              <a:t> (</a:t>
            </a:r>
            <a:r>
              <a:rPr lang="en-US" u="sng" dirty="0">
                <a:hlinkClick r:id="rId4"/>
              </a:rPr>
              <a:t>folding.stanford.edu</a:t>
            </a:r>
            <a:r>
              <a:rPr lang="en-US" dirty="0"/>
              <a:t>) uses over 160,000 computers globally (June, 2015</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24</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644838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a:t>MAKE BETTER USE OF UNDERLYING PARALLEL HARDWARE</a:t>
            </a:r>
          </a:p>
        </p:txBody>
      </p:sp>
      <p:sp>
        <p:nvSpPr>
          <p:cNvPr id="2" name="Content Placeholder 1"/>
          <p:cNvSpPr>
            <a:spLocks noGrp="1"/>
          </p:cNvSpPr>
          <p:nvPr>
            <p:ph idx="1"/>
          </p:nvPr>
        </p:nvSpPr>
        <p:spPr/>
        <p:txBody>
          <a:bodyPr>
            <a:normAutofit lnSpcReduction="10000"/>
          </a:bodyPr>
          <a:lstStyle/>
          <a:p>
            <a:r>
              <a:rPr lang="en-US" dirty="0"/>
              <a:t>Modern computers, even laptops, are parallel in architecture with multiple processors/cores.</a:t>
            </a:r>
          </a:p>
          <a:p>
            <a:r>
              <a:rPr lang="en-US" dirty="0"/>
              <a:t>Parallel software is specifically intended for parallel hardware with multiple cores, threads, etc.</a:t>
            </a:r>
          </a:p>
          <a:p>
            <a:r>
              <a:rPr lang="en-US" dirty="0"/>
              <a:t>In most cases, serial programs run on modern computers "waste" potential computing power</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25</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32550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The Future</a:t>
            </a:r>
          </a:p>
        </p:txBody>
      </p:sp>
      <p:sp>
        <p:nvSpPr>
          <p:cNvPr id="2" name="Content Placeholder 1"/>
          <p:cNvSpPr>
            <a:spLocks noGrp="1"/>
          </p:cNvSpPr>
          <p:nvPr>
            <p:ph idx="1"/>
          </p:nvPr>
        </p:nvSpPr>
        <p:spPr/>
        <p:txBody>
          <a:bodyPr>
            <a:normAutofit fontScale="92500" lnSpcReduction="20000"/>
          </a:bodyPr>
          <a:lstStyle/>
          <a:p>
            <a:r>
              <a:rPr lang="en-US" dirty="0"/>
              <a:t>During the past 20+ years, the trends indicated by ever faster networks, distributed systems, and multi-processor computer architectures (even at the desktop level) clearly show that </a:t>
            </a:r>
            <a:r>
              <a:rPr lang="en-US" b="1" i="1" dirty="0"/>
              <a:t>parallelism is the future of computing</a:t>
            </a:r>
            <a:r>
              <a:rPr lang="en-US" dirty="0"/>
              <a:t>.</a:t>
            </a:r>
          </a:p>
          <a:p>
            <a:r>
              <a:rPr lang="en-US" dirty="0"/>
              <a:t>In this same time period, there has been a greater than </a:t>
            </a:r>
            <a:r>
              <a:rPr lang="en-US" b="1" dirty="0"/>
              <a:t>500,000x</a:t>
            </a:r>
            <a:r>
              <a:rPr lang="en-US" dirty="0"/>
              <a:t> increase in supercomputer performance, with no end currently in sight.</a:t>
            </a:r>
          </a:p>
          <a:p>
            <a:r>
              <a:rPr lang="en-US" b="1" i="1" dirty="0"/>
              <a:t>The race is already on for </a:t>
            </a:r>
            <a:r>
              <a:rPr lang="en-US" b="1" i="1" dirty="0" err="1"/>
              <a:t>Exascale</a:t>
            </a:r>
            <a:r>
              <a:rPr lang="en-US" b="1" i="1" dirty="0"/>
              <a:t> Computing!</a:t>
            </a:r>
            <a:endParaRPr lang="en-US" dirty="0"/>
          </a:p>
          <a:p>
            <a:pPr lvl="1"/>
            <a:r>
              <a:rPr lang="en-US" dirty="0" err="1"/>
              <a:t>Exaflop</a:t>
            </a:r>
            <a:r>
              <a:rPr lang="en-US" dirty="0"/>
              <a:t> = 10</a:t>
            </a:r>
            <a:r>
              <a:rPr lang="en-US" baseline="30000" dirty="0"/>
              <a:t>18</a:t>
            </a:r>
            <a:r>
              <a:rPr lang="en-US" dirty="0"/>
              <a:t> calculations per second</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26</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349514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Who is Using Parallel Computing?</a:t>
            </a:r>
          </a:p>
        </p:txBody>
      </p:sp>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27</a:t>
            </a:fld>
            <a:endParaRPr lang="en-US"/>
          </a:p>
        </p:txBody>
      </p:sp>
    </p:spTree>
    <p:extLst>
      <p:ext uri="{BB962C8B-B14F-4D97-AF65-F5344CB8AC3E}">
        <p14:creationId xmlns:p14="http://schemas.microsoft.com/office/powerpoint/2010/main" val="1385248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Science and Engineering</a:t>
            </a:r>
          </a:p>
        </p:txBody>
      </p:sp>
      <p:sp>
        <p:nvSpPr>
          <p:cNvPr id="2" name="Content Placeholder 1"/>
          <p:cNvSpPr>
            <a:spLocks noGrp="1"/>
          </p:cNvSpPr>
          <p:nvPr>
            <p:ph idx="1"/>
          </p:nvPr>
        </p:nvSpPr>
        <p:spPr/>
        <p:txBody>
          <a:bodyPr>
            <a:normAutofit fontScale="85000" lnSpcReduction="20000"/>
          </a:bodyPr>
          <a:lstStyle/>
          <a:p>
            <a:r>
              <a:rPr lang="en-US" dirty="0"/>
              <a:t>Historically, parallel computing has been considered to be "the high end of computing", and has been used to model difficult problems in many areas of science and engineering:</a:t>
            </a:r>
            <a:endParaRPr lang="en-US" dirty="0" smtClean="0"/>
          </a:p>
          <a:p>
            <a:r>
              <a:rPr lang="en-US" dirty="0" smtClean="0"/>
              <a:t>Atmosphere</a:t>
            </a:r>
            <a:r>
              <a:rPr lang="en-US" dirty="0"/>
              <a:t>, Earth, Environment</a:t>
            </a:r>
          </a:p>
          <a:p>
            <a:r>
              <a:rPr lang="en-US" dirty="0"/>
              <a:t>Physics - applied, nuclear, particle, condensed matter, high pressure, fusion, photonics</a:t>
            </a:r>
          </a:p>
          <a:p>
            <a:r>
              <a:rPr lang="en-US" dirty="0"/>
              <a:t>Bioscience, Biotechnology, Genetics</a:t>
            </a:r>
          </a:p>
          <a:p>
            <a:r>
              <a:rPr lang="en-US" dirty="0"/>
              <a:t>Chemistry, Molecular Sciences</a:t>
            </a:r>
          </a:p>
          <a:p>
            <a:r>
              <a:rPr lang="en-US" dirty="0"/>
              <a:t>Geology, Seismology</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765373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0" dirty="0"/>
              <a:t> </a:t>
            </a:r>
            <a:r>
              <a:rPr lang="en-US" dirty="0"/>
              <a:t>Industrial and </a:t>
            </a:r>
            <a:r>
              <a:rPr lang="en-US" dirty="0" smtClean="0"/>
              <a:t>Commercial</a:t>
            </a:r>
            <a:endParaRPr lang="en-US" dirty="0"/>
          </a:p>
        </p:txBody>
      </p:sp>
      <p:sp>
        <p:nvSpPr>
          <p:cNvPr id="2" name="Content Placeholder 1"/>
          <p:cNvSpPr>
            <a:spLocks noGrp="1"/>
          </p:cNvSpPr>
          <p:nvPr>
            <p:ph idx="1"/>
          </p:nvPr>
        </p:nvSpPr>
        <p:spPr/>
        <p:txBody>
          <a:bodyPr>
            <a:normAutofit fontScale="85000" lnSpcReduction="20000"/>
          </a:bodyPr>
          <a:lstStyle/>
          <a:p>
            <a:r>
              <a:rPr lang="en-US" dirty="0"/>
              <a:t>Today, commercial applications provide an equal or greater driving force in the development of faster computers. These applications require the processing of large amounts of data in sophisticated ways. For example</a:t>
            </a:r>
            <a:r>
              <a:rPr lang="en-US" dirty="0" smtClean="0"/>
              <a:t>:</a:t>
            </a:r>
          </a:p>
          <a:p>
            <a:r>
              <a:rPr lang="en-US" dirty="0"/>
              <a:t>"Big Data", databases, data mining</a:t>
            </a:r>
          </a:p>
          <a:p>
            <a:r>
              <a:rPr lang="en-US" dirty="0"/>
              <a:t>Oil exploration</a:t>
            </a:r>
          </a:p>
          <a:p>
            <a:r>
              <a:rPr lang="en-US" dirty="0"/>
              <a:t>Web search engines, web based business services</a:t>
            </a:r>
          </a:p>
          <a:p>
            <a:r>
              <a:rPr lang="en-US" dirty="0"/>
              <a:t>Medical imaging and diagnosis</a:t>
            </a:r>
          </a:p>
          <a:p>
            <a:r>
              <a:rPr lang="en-US" dirty="0"/>
              <a:t>Pharmaceutical design</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29</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042018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What is Parallel Computing?</a:t>
            </a:r>
          </a:p>
        </p:txBody>
      </p:sp>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3</a:t>
            </a:fld>
            <a:endParaRPr lang="en-US"/>
          </a:p>
        </p:txBody>
      </p:sp>
    </p:spTree>
    <p:extLst>
      <p:ext uri="{BB962C8B-B14F-4D97-AF65-F5344CB8AC3E}">
        <p14:creationId xmlns:p14="http://schemas.microsoft.com/office/powerpoint/2010/main" val="33337001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Global Application</a:t>
            </a:r>
            <a:endParaRPr lang="en-US" dirty="0"/>
          </a:p>
        </p:txBody>
      </p:sp>
      <p:sp>
        <p:nvSpPr>
          <p:cNvPr id="7" name="Content Placeholder 6"/>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30</a:t>
            </a:fld>
            <a:endParaRPr lang="en-US" dirty="0"/>
          </a:p>
        </p:txBody>
      </p:sp>
      <p:pic>
        <p:nvPicPr>
          <p:cNvPr id="12290" name="Picture 2" descr="https://computing.llnl.gov/tutorials/parallel_comp/images/top500Ap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582" y="1977656"/>
            <a:ext cx="7255705" cy="429753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607490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Concepts and Terminology</a:t>
            </a:r>
          </a:p>
        </p:txBody>
      </p:sp>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31</a:t>
            </a:fld>
            <a:endParaRPr lang="en-US"/>
          </a:p>
        </p:txBody>
      </p:sp>
    </p:spTree>
    <p:extLst>
      <p:ext uri="{BB962C8B-B14F-4D97-AF65-F5344CB8AC3E}">
        <p14:creationId xmlns:p14="http://schemas.microsoft.com/office/powerpoint/2010/main" val="2784187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Von Neumann Architecture</a:t>
            </a:r>
            <a:endParaRPr lang="en-US" dirty="0"/>
          </a:p>
        </p:txBody>
      </p:sp>
      <p:sp>
        <p:nvSpPr>
          <p:cNvPr id="7" name="Content Placeholder 6"/>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a:p>
        </p:txBody>
      </p:sp>
      <p:sp>
        <p:nvSpPr>
          <p:cNvPr id="6" name="Slide Number Placeholder 5"/>
          <p:cNvSpPr>
            <a:spLocks noGrp="1"/>
          </p:cNvSpPr>
          <p:nvPr>
            <p:ph type="sldNum" sz="quarter" idx="12"/>
          </p:nvPr>
        </p:nvSpPr>
        <p:spPr/>
        <p:txBody>
          <a:bodyPr/>
          <a:lstStyle/>
          <a:p>
            <a:fld id="{12C8B342-6BE8-45CF-92D5-BC48117B50AF}" type="slidenum">
              <a:rPr lang="en-US" smtClean="0"/>
              <a:t>32</a:t>
            </a:fld>
            <a:endParaRPr lang="en-US"/>
          </a:p>
        </p:txBody>
      </p:sp>
    </p:spTree>
    <p:extLst>
      <p:ext uri="{BB962C8B-B14F-4D97-AF65-F5344CB8AC3E}">
        <p14:creationId xmlns:p14="http://schemas.microsoft.com/office/powerpoint/2010/main" val="1301284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von Neumann </a:t>
            </a:r>
            <a:r>
              <a:rPr lang="en-US" dirty="0" smtClean="0"/>
              <a:t>Architecture(1)</a:t>
            </a:r>
            <a:endParaRPr lang="en-US" dirty="0"/>
          </a:p>
        </p:txBody>
      </p:sp>
      <p:sp>
        <p:nvSpPr>
          <p:cNvPr id="8" name="Content Placeholder 7"/>
          <p:cNvSpPr>
            <a:spLocks noGrp="1"/>
          </p:cNvSpPr>
          <p:nvPr>
            <p:ph idx="1"/>
          </p:nvPr>
        </p:nvSpPr>
        <p:spPr/>
        <p:txBody>
          <a:bodyPr>
            <a:normAutofit lnSpcReduction="10000"/>
          </a:bodyPr>
          <a:lstStyle/>
          <a:p>
            <a:r>
              <a:rPr lang="en-US" dirty="0"/>
              <a:t>Named after the Hungarian mathematician/genius John von Neumann who first authored the general requirements for an electronic computer in his 1945 papers.</a:t>
            </a:r>
          </a:p>
          <a:p>
            <a:r>
              <a:rPr lang="en-US" dirty="0"/>
              <a:t>Also known as "stored-program computer" - both program instructions and data are kept in electronic memory. Differs from earlier computers which were programmed through "hard wiring".</a:t>
            </a:r>
          </a:p>
          <a:p>
            <a:pPr marL="0" indent="0">
              <a:buNone/>
            </a:pPr>
            <a:endParaRPr lang="en-US" dirty="0"/>
          </a:p>
        </p:txBody>
      </p:sp>
      <p:sp>
        <p:nvSpPr>
          <p:cNvPr id="6" name="Slide Number Placeholder 5"/>
          <p:cNvSpPr>
            <a:spLocks noGrp="1"/>
          </p:cNvSpPr>
          <p:nvPr>
            <p:ph type="sldNum" sz="quarter" idx="12"/>
          </p:nvPr>
        </p:nvSpPr>
        <p:spPr/>
        <p:txBody>
          <a:bodyPr/>
          <a:lstStyle/>
          <a:p>
            <a:fld id="{12C8B342-6BE8-45CF-92D5-BC48117B50AF}" type="slidenum">
              <a:rPr lang="en-US" smtClean="0"/>
              <a:t>33</a:t>
            </a:fld>
            <a:endParaRPr lang="en-US"/>
          </a:p>
        </p:txBody>
      </p:sp>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123949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von Neumann </a:t>
            </a:r>
            <a:r>
              <a:rPr lang="en-US" dirty="0" smtClean="0"/>
              <a:t>Architecture(2)</a:t>
            </a:r>
            <a:endParaRPr lang="en-US" dirty="0"/>
          </a:p>
        </p:txBody>
      </p:sp>
      <p:sp>
        <p:nvSpPr>
          <p:cNvPr id="2" name="Content Placeholder 1"/>
          <p:cNvSpPr>
            <a:spLocks noGrp="1"/>
          </p:cNvSpPr>
          <p:nvPr>
            <p:ph idx="1"/>
          </p:nvPr>
        </p:nvSpPr>
        <p:spPr/>
        <p:txBody>
          <a:bodyPr>
            <a:normAutofit fontScale="92500" lnSpcReduction="20000"/>
          </a:bodyPr>
          <a:lstStyle/>
          <a:p>
            <a:r>
              <a:rPr lang="en-US" dirty="0"/>
              <a:t>Since then, virtually all computers have followed this basic design:</a:t>
            </a:r>
          </a:p>
          <a:p>
            <a:r>
              <a:rPr lang="en-US" dirty="0"/>
              <a:t>Comprised of four main components</a:t>
            </a:r>
            <a:r>
              <a:rPr lang="en-US" dirty="0" smtClean="0"/>
              <a:t>:</a:t>
            </a:r>
          </a:p>
          <a:p>
            <a:pPr lvl="1"/>
            <a:r>
              <a:rPr lang="en-US" dirty="0" smtClean="0"/>
              <a:t>Memory</a:t>
            </a:r>
            <a:endParaRPr lang="en-US" dirty="0"/>
          </a:p>
          <a:p>
            <a:pPr lvl="1"/>
            <a:r>
              <a:rPr lang="en-US" dirty="0"/>
              <a:t>Control Unit</a:t>
            </a:r>
          </a:p>
          <a:p>
            <a:pPr lvl="1"/>
            <a:r>
              <a:rPr lang="en-US" dirty="0"/>
              <a:t>Arithmetic Logic Unit</a:t>
            </a:r>
          </a:p>
          <a:p>
            <a:pPr lvl="1"/>
            <a:r>
              <a:rPr lang="en-US" dirty="0" err="1" smtClean="0"/>
              <a:t>Input/Output</a:t>
            </a:r>
            <a:endParaRPr lang="en-US" dirty="0" smtClean="0"/>
          </a:p>
          <a:p>
            <a:r>
              <a:rPr lang="en-US" dirty="0"/>
              <a:t>Well, parallel computers still follow this basic design, just multiplied in units. The basic, fundamental architecture remains the same.</a:t>
            </a:r>
          </a:p>
          <a:p>
            <a:endParaRPr lang="en-US" dirty="0"/>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34</a:t>
            </a:fld>
            <a:endParaRPr lang="en-US" dirty="0"/>
          </a:p>
        </p:txBody>
      </p:sp>
      <p:pic>
        <p:nvPicPr>
          <p:cNvPr id="13314" name="Picture 2" descr="https://computing.llnl.gov/tutorials/parallel_comp/images/vonNeuman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220" y="2511186"/>
            <a:ext cx="2419721" cy="228758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902460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Flynn’s taxonomy</a:t>
            </a:r>
            <a:endParaRPr lang="en-US" dirty="0"/>
          </a:p>
        </p:txBody>
      </p:sp>
      <p:sp>
        <p:nvSpPr>
          <p:cNvPr id="7" name="Content Placeholder 6"/>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a:p>
        </p:txBody>
      </p:sp>
      <p:sp>
        <p:nvSpPr>
          <p:cNvPr id="6" name="Slide Number Placeholder 5"/>
          <p:cNvSpPr>
            <a:spLocks noGrp="1"/>
          </p:cNvSpPr>
          <p:nvPr>
            <p:ph type="sldNum" sz="quarter" idx="12"/>
          </p:nvPr>
        </p:nvSpPr>
        <p:spPr/>
        <p:txBody>
          <a:bodyPr/>
          <a:lstStyle/>
          <a:p>
            <a:fld id="{12C8B342-6BE8-45CF-92D5-BC48117B50AF}" type="slidenum">
              <a:rPr lang="en-US" smtClean="0"/>
              <a:t>35</a:t>
            </a:fld>
            <a:endParaRPr lang="en-US"/>
          </a:p>
        </p:txBody>
      </p:sp>
    </p:spTree>
    <p:extLst>
      <p:ext uri="{BB962C8B-B14F-4D97-AF65-F5344CB8AC3E}">
        <p14:creationId xmlns:p14="http://schemas.microsoft.com/office/powerpoint/2010/main" val="2271928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Flynn's Classical </a:t>
            </a:r>
            <a:r>
              <a:rPr lang="en-US" dirty="0" smtClean="0"/>
              <a:t>Taxonomy</a:t>
            </a:r>
            <a:endParaRPr lang="en-US" dirty="0"/>
          </a:p>
        </p:txBody>
      </p:sp>
      <p:sp>
        <p:nvSpPr>
          <p:cNvPr id="2" name="Content Placeholder 1"/>
          <p:cNvSpPr>
            <a:spLocks noGrp="1"/>
          </p:cNvSpPr>
          <p:nvPr>
            <p:ph idx="1"/>
          </p:nvPr>
        </p:nvSpPr>
        <p:spPr/>
        <p:txBody>
          <a:bodyPr/>
          <a:lstStyle/>
          <a:p>
            <a:r>
              <a:rPr lang="en-US" dirty="0"/>
              <a:t>Flynn's taxonomy distinguishes multi-processor computer architectures according to how they can be classified along the two independent dimensions of </a:t>
            </a:r>
            <a:r>
              <a:rPr lang="en-US" b="1" i="1" dirty="0"/>
              <a:t>Instruction Stream</a:t>
            </a:r>
            <a:r>
              <a:rPr lang="en-US" dirty="0"/>
              <a:t> and </a:t>
            </a:r>
            <a:r>
              <a:rPr lang="en-US" b="1" i="1" dirty="0"/>
              <a:t>Data Stream</a:t>
            </a:r>
            <a:r>
              <a:rPr lang="en-US" dirty="0"/>
              <a:t>. Each of these dimensions can have only one of two possible </a:t>
            </a:r>
            <a:r>
              <a:rPr lang="en-US" dirty="0" err="1"/>
              <a:t>states:</a:t>
            </a:r>
            <a:r>
              <a:rPr lang="en-US" b="1" i="1" dirty="0" err="1"/>
              <a:t>Single</a:t>
            </a:r>
            <a:r>
              <a:rPr lang="en-US" dirty="0"/>
              <a:t> or </a:t>
            </a:r>
            <a:r>
              <a:rPr lang="en-US" b="1" i="1" dirty="0"/>
              <a:t>Multiple</a:t>
            </a:r>
            <a:r>
              <a:rPr lang="en-US" dirty="0"/>
              <a:t>.</a:t>
            </a:r>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36</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493249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37</a:t>
            </a:fld>
            <a:endParaRPr lang="en-US" dirty="0"/>
          </a:p>
        </p:txBody>
      </p:sp>
      <p:pic>
        <p:nvPicPr>
          <p:cNvPr id="14338" name="Picture 2" descr="https://computing.llnl.gov/tutorials/parallel_comp/images/flynnsTaxonom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046" y="1558686"/>
            <a:ext cx="7248905" cy="447635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825881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Single Instruction, Single Data (SISD)</a:t>
            </a:r>
          </a:p>
        </p:txBody>
      </p:sp>
      <p:sp>
        <p:nvSpPr>
          <p:cNvPr id="2" name="Content Placeholder 1"/>
          <p:cNvSpPr>
            <a:spLocks noGrp="1"/>
          </p:cNvSpPr>
          <p:nvPr>
            <p:ph idx="1"/>
          </p:nvPr>
        </p:nvSpPr>
        <p:spPr/>
        <p:txBody>
          <a:bodyPr>
            <a:normAutofit fontScale="85000" lnSpcReduction="20000"/>
          </a:bodyPr>
          <a:lstStyle/>
          <a:p>
            <a:r>
              <a:rPr lang="en-US" dirty="0"/>
              <a:t>A serial (non-parallel) computer</a:t>
            </a:r>
          </a:p>
          <a:p>
            <a:r>
              <a:rPr lang="en-US" b="1" dirty="0"/>
              <a:t>Single Instruction:</a:t>
            </a:r>
            <a:r>
              <a:rPr lang="en-US" dirty="0"/>
              <a:t> Only one instruction stream is being acted on by the CPU during any one clock cycle</a:t>
            </a:r>
          </a:p>
          <a:p>
            <a:r>
              <a:rPr lang="en-US" b="1" dirty="0"/>
              <a:t>Single Data:</a:t>
            </a:r>
            <a:r>
              <a:rPr lang="en-US" dirty="0"/>
              <a:t> Only one data stream is being used as input during any one clock cycle</a:t>
            </a:r>
          </a:p>
          <a:p>
            <a:r>
              <a:rPr lang="en-US" dirty="0"/>
              <a:t>Deterministic execution</a:t>
            </a:r>
          </a:p>
          <a:p>
            <a:r>
              <a:rPr lang="en-US" dirty="0"/>
              <a:t>This is the oldest type of computer</a:t>
            </a:r>
          </a:p>
          <a:p>
            <a:r>
              <a:rPr lang="en-US" dirty="0"/>
              <a:t>Examples: older generation mainframes, minicomputers, workstations and single processor/core PCs.</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434714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39</a:t>
            </a:fld>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528" y="1336417"/>
            <a:ext cx="6452543" cy="4917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21217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Serial Computing</a:t>
            </a:r>
            <a:endParaRPr lang="en-US" dirty="0"/>
          </a:p>
        </p:txBody>
      </p:sp>
      <p:sp>
        <p:nvSpPr>
          <p:cNvPr id="2" name="Content Placeholder 1"/>
          <p:cNvSpPr>
            <a:spLocks noGrp="1"/>
          </p:cNvSpPr>
          <p:nvPr>
            <p:ph idx="1"/>
          </p:nvPr>
        </p:nvSpPr>
        <p:spPr/>
        <p:txBody>
          <a:bodyPr>
            <a:normAutofit lnSpcReduction="10000"/>
          </a:bodyPr>
          <a:lstStyle/>
          <a:p>
            <a:r>
              <a:rPr lang="en-US" dirty="0"/>
              <a:t>Traditionally, software has been written for </a:t>
            </a:r>
            <a:r>
              <a:rPr lang="en-US" b="1" i="1" dirty="0"/>
              <a:t>serial</a:t>
            </a:r>
            <a:r>
              <a:rPr lang="en-US" dirty="0"/>
              <a:t> </a:t>
            </a:r>
            <a:r>
              <a:rPr lang="en-US" b="1" i="1" dirty="0"/>
              <a:t>computation</a:t>
            </a:r>
            <a:r>
              <a:rPr lang="en-US" dirty="0"/>
              <a:t>:</a:t>
            </a:r>
          </a:p>
          <a:p>
            <a:pPr lvl="1"/>
            <a:r>
              <a:rPr lang="en-US" dirty="0"/>
              <a:t>A problem is broken into a discrete series of instructions</a:t>
            </a:r>
          </a:p>
          <a:p>
            <a:pPr lvl="1"/>
            <a:r>
              <a:rPr lang="en-US" dirty="0"/>
              <a:t>Instructions are executed sequentially one after another</a:t>
            </a:r>
          </a:p>
          <a:p>
            <a:pPr lvl="1"/>
            <a:r>
              <a:rPr lang="en-US" dirty="0"/>
              <a:t>Executed on a single processor</a:t>
            </a:r>
          </a:p>
          <a:p>
            <a:pPr lvl="1"/>
            <a:r>
              <a:rPr lang="en-US" dirty="0"/>
              <a:t>Only one instruction may execute at any moment in </a:t>
            </a:r>
            <a:r>
              <a:rPr lang="en-US" dirty="0" smtClean="0"/>
              <a:t>time</a:t>
            </a:r>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877497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dirty="0"/>
              <a:t>Single Instruction, Multiple Data (SIMD)</a:t>
            </a:r>
          </a:p>
        </p:txBody>
      </p:sp>
      <p:sp>
        <p:nvSpPr>
          <p:cNvPr id="2" name="Content Placeholder 1"/>
          <p:cNvSpPr>
            <a:spLocks noGrp="1"/>
          </p:cNvSpPr>
          <p:nvPr>
            <p:ph idx="1"/>
          </p:nvPr>
        </p:nvSpPr>
        <p:spPr/>
        <p:txBody>
          <a:bodyPr>
            <a:normAutofit fontScale="55000" lnSpcReduction="20000"/>
          </a:bodyPr>
          <a:lstStyle/>
          <a:p>
            <a:r>
              <a:rPr lang="en-US" dirty="0"/>
              <a:t>A type of parallel computer</a:t>
            </a:r>
          </a:p>
          <a:p>
            <a:r>
              <a:rPr lang="en-US" b="1" dirty="0"/>
              <a:t>Single Instruction:</a:t>
            </a:r>
            <a:r>
              <a:rPr lang="en-US" dirty="0"/>
              <a:t> All processing units execute the same instruction at any given clock cycle</a:t>
            </a:r>
          </a:p>
          <a:p>
            <a:r>
              <a:rPr lang="en-US" b="1" dirty="0"/>
              <a:t>Multiple Data:</a:t>
            </a:r>
            <a:r>
              <a:rPr lang="en-US" dirty="0"/>
              <a:t> Each processing unit can operate on a different data element</a:t>
            </a:r>
          </a:p>
          <a:p>
            <a:r>
              <a:rPr lang="en-US" dirty="0"/>
              <a:t>Best suited for specialized problems characterized by a high degree of regularity, such as graphics/image processing.</a:t>
            </a:r>
          </a:p>
          <a:p>
            <a:r>
              <a:rPr lang="en-US" dirty="0"/>
              <a:t>Synchronous (lockstep) and deterministic execution</a:t>
            </a:r>
          </a:p>
          <a:p>
            <a:r>
              <a:rPr lang="en-US" dirty="0"/>
              <a:t>Two varieties: Processor Arrays and Vector Pipelines</a:t>
            </a:r>
          </a:p>
          <a:p>
            <a:r>
              <a:rPr lang="en-US" dirty="0"/>
              <a:t>Examples:</a:t>
            </a:r>
          </a:p>
          <a:p>
            <a:pPr lvl="1"/>
            <a:r>
              <a:rPr lang="en-US" dirty="0"/>
              <a:t>Processor Arrays: Thinking Machines CM-2, </a:t>
            </a:r>
            <a:r>
              <a:rPr lang="en-US" dirty="0" err="1"/>
              <a:t>MasPar</a:t>
            </a:r>
            <a:r>
              <a:rPr lang="en-US" dirty="0"/>
              <a:t> MP-1 &amp; MP-2, ILLIAC IV</a:t>
            </a:r>
          </a:p>
          <a:p>
            <a:pPr lvl="1"/>
            <a:r>
              <a:rPr lang="en-US" dirty="0"/>
              <a:t>Vector Pipelines: IBM 9000, Cray X-MP, Y-MP &amp; C90, Fujitsu VP, NEC SX-2, Hitachi S820, ETA10</a:t>
            </a:r>
          </a:p>
          <a:p>
            <a:r>
              <a:rPr lang="en-US" dirty="0"/>
              <a:t>Most modern computers, particularly those with graphics processor units (GPUs) employ SIMD instructions and execution units</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40</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792409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41</a:t>
            </a:fld>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142" y="1336417"/>
            <a:ext cx="6682025" cy="4856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557810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dirty="0"/>
              <a:t>Multiple Instruction, Single Data (MISD)</a:t>
            </a:r>
          </a:p>
        </p:txBody>
      </p:sp>
      <p:sp>
        <p:nvSpPr>
          <p:cNvPr id="2" name="Content Placeholder 1"/>
          <p:cNvSpPr>
            <a:spLocks noGrp="1"/>
          </p:cNvSpPr>
          <p:nvPr>
            <p:ph idx="1"/>
          </p:nvPr>
        </p:nvSpPr>
        <p:spPr/>
        <p:txBody>
          <a:bodyPr>
            <a:normAutofit fontScale="77500" lnSpcReduction="20000"/>
          </a:bodyPr>
          <a:lstStyle/>
          <a:p>
            <a:r>
              <a:rPr lang="en-US" dirty="0"/>
              <a:t>A type of parallel computer</a:t>
            </a:r>
          </a:p>
          <a:p>
            <a:r>
              <a:rPr lang="en-US" b="1" dirty="0"/>
              <a:t>Multiple Instruction:</a:t>
            </a:r>
            <a:r>
              <a:rPr lang="en-US" dirty="0"/>
              <a:t> Each processing unit operates on the data independently via separate instruction streams.</a:t>
            </a:r>
          </a:p>
          <a:p>
            <a:r>
              <a:rPr lang="en-US" b="1" dirty="0"/>
              <a:t>Single Data:</a:t>
            </a:r>
            <a:r>
              <a:rPr lang="en-US" dirty="0"/>
              <a:t> A single data stream is fed into multiple processing units.</a:t>
            </a:r>
          </a:p>
          <a:p>
            <a:r>
              <a:rPr lang="en-US" dirty="0"/>
              <a:t>Few (if any) actual examples of this class of parallel computer have ever existed.</a:t>
            </a:r>
          </a:p>
          <a:p>
            <a:r>
              <a:rPr lang="en-US" dirty="0"/>
              <a:t>Some conceivable uses might be:</a:t>
            </a:r>
          </a:p>
          <a:p>
            <a:pPr lvl="1"/>
            <a:r>
              <a:rPr lang="en-US" dirty="0"/>
              <a:t>multiple frequency filters operating on a single signal stream</a:t>
            </a:r>
          </a:p>
          <a:p>
            <a:pPr lvl="1"/>
            <a:r>
              <a:rPr lang="en-US" dirty="0"/>
              <a:t>multiple cryptography algorithms attempting to crack a single coded message.</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42</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104081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43</a:t>
            </a:fld>
            <a:endParaRPr 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2195513"/>
            <a:ext cx="86010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96304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fr-FR" sz="3600" dirty="0"/>
              <a:t>Multiple Instruction, Multiple Data (MIMD)</a:t>
            </a:r>
            <a:endParaRPr lang="en-US" sz="3600" dirty="0"/>
          </a:p>
        </p:txBody>
      </p:sp>
      <p:sp>
        <p:nvSpPr>
          <p:cNvPr id="2" name="Content Placeholder 1"/>
          <p:cNvSpPr>
            <a:spLocks noGrp="1"/>
          </p:cNvSpPr>
          <p:nvPr>
            <p:ph idx="1"/>
          </p:nvPr>
        </p:nvSpPr>
        <p:spPr/>
        <p:txBody>
          <a:bodyPr>
            <a:normAutofit fontScale="62500" lnSpcReduction="20000"/>
          </a:bodyPr>
          <a:lstStyle/>
          <a:p>
            <a:r>
              <a:rPr lang="en-US" dirty="0"/>
              <a:t>A type of parallel computer</a:t>
            </a:r>
          </a:p>
          <a:p>
            <a:r>
              <a:rPr lang="en-US" b="1" dirty="0"/>
              <a:t>Multiple Instruction:</a:t>
            </a:r>
            <a:r>
              <a:rPr lang="en-US" dirty="0"/>
              <a:t> Every processor may be executing a different instruction stream</a:t>
            </a:r>
          </a:p>
          <a:p>
            <a:r>
              <a:rPr lang="en-US" b="1" dirty="0"/>
              <a:t>Multiple Data:</a:t>
            </a:r>
            <a:r>
              <a:rPr lang="en-US" dirty="0"/>
              <a:t> Every processor may be working with a different data stream</a:t>
            </a:r>
          </a:p>
          <a:p>
            <a:r>
              <a:rPr lang="en-US" dirty="0"/>
              <a:t>Execution can be synchronous or asynchronous, deterministic or non-deterministic</a:t>
            </a:r>
          </a:p>
          <a:p>
            <a:r>
              <a:rPr lang="en-US" dirty="0"/>
              <a:t>Currently, the most common type of parallel computer - most modern supercomputers fall into this category.</a:t>
            </a:r>
          </a:p>
          <a:p>
            <a:r>
              <a:rPr lang="en-US" dirty="0"/>
              <a:t>Examples: most current supercomputers, networked parallel computer clusters and "grids", multi-processor SMP computers, multi-core PCs.</a:t>
            </a:r>
          </a:p>
          <a:p>
            <a:r>
              <a:rPr lang="en-US" dirty="0"/>
              <a:t>Note: many MIMD architectures also include SIMD execution sub-components</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44</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26813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45</a:t>
            </a:fld>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708" y="1336417"/>
            <a:ext cx="6496334" cy="488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509713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Parallel computer memory architecture</a:t>
            </a:r>
            <a:endParaRPr lang="en-US" sz="3600" dirty="0"/>
          </a:p>
        </p:txBody>
      </p:sp>
      <p:sp>
        <p:nvSpPr>
          <p:cNvPr id="7" name="Content Placeholder 6"/>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a:p>
        </p:txBody>
      </p:sp>
      <p:sp>
        <p:nvSpPr>
          <p:cNvPr id="6" name="Slide Number Placeholder 5"/>
          <p:cNvSpPr>
            <a:spLocks noGrp="1"/>
          </p:cNvSpPr>
          <p:nvPr>
            <p:ph type="sldNum" sz="quarter" idx="12"/>
          </p:nvPr>
        </p:nvSpPr>
        <p:spPr/>
        <p:txBody>
          <a:bodyPr/>
          <a:lstStyle/>
          <a:p>
            <a:fld id="{12C8B342-6BE8-45CF-92D5-BC48117B50AF}" type="slidenum">
              <a:rPr lang="en-US" smtClean="0"/>
              <a:t>46</a:t>
            </a:fld>
            <a:endParaRPr lang="en-US"/>
          </a:p>
        </p:txBody>
      </p:sp>
    </p:spTree>
    <p:extLst>
      <p:ext uri="{BB962C8B-B14F-4D97-AF65-F5344CB8AC3E}">
        <p14:creationId xmlns:p14="http://schemas.microsoft.com/office/powerpoint/2010/main" val="4278391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 memory architecture</a:t>
            </a:r>
            <a:endParaRPr lang="en-US" dirty="0"/>
          </a:p>
        </p:txBody>
      </p:sp>
      <p:sp>
        <p:nvSpPr>
          <p:cNvPr id="7" name="Content Placeholder 6"/>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a:p>
        </p:txBody>
      </p:sp>
      <p:sp>
        <p:nvSpPr>
          <p:cNvPr id="6" name="Slide Number Placeholder 5"/>
          <p:cNvSpPr>
            <a:spLocks noGrp="1"/>
          </p:cNvSpPr>
          <p:nvPr>
            <p:ph type="sldNum" sz="quarter" idx="12"/>
          </p:nvPr>
        </p:nvSpPr>
        <p:spPr/>
        <p:txBody>
          <a:bodyPr/>
          <a:lstStyle/>
          <a:p>
            <a:fld id="{12C8B342-6BE8-45CF-92D5-BC48117B50AF}" type="slidenum">
              <a:rPr lang="en-US" smtClean="0"/>
              <a:t>47</a:t>
            </a:fld>
            <a:endParaRPr lang="en-US"/>
          </a:p>
        </p:txBody>
      </p:sp>
    </p:spTree>
    <p:extLst>
      <p:ext uri="{BB962C8B-B14F-4D97-AF65-F5344CB8AC3E}">
        <p14:creationId xmlns:p14="http://schemas.microsoft.com/office/powerpoint/2010/main" val="1294838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General Characteristics</a:t>
            </a:r>
          </a:p>
        </p:txBody>
      </p:sp>
      <p:sp>
        <p:nvSpPr>
          <p:cNvPr id="8" name="Content Placeholder 7"/>
          <p:cNvSpPr>
            <a:spLocks noGrp="1"/>
          </p:cNvSpPr>
          <p:nvPr>
            <p:ph idx="1"/>
          </p:nvPr>
        </p:nvSpPr>
        <p:spPr/>
        <p:txBody>
          <a:bodyPr>
            <a:normAutofit fontScale="85000" lnSpcReduction="10000"/>
          </a:bodyPr>
          <a:lstStyle/>
          <a:p>
            <a:r>
              <a:rPr lang="en-US" dirty="0"/>
              <a:t>Shared memory parallel computers vary widely, but generally have in common the ability for all processors to access all memory as global address space.</a:t>
            </a:r>
          </a:p>
          <a:p>
            <a:r>
              <a:rPr lang="en-US" dirty="0"/>
              <a:t>Multiple processors can operate independently but share the same memory resources.</a:t>
            </a:r>
          </a:p>
          <a:p>
            <a:r>
              <a:rPr lang="en-US" dirty="0"/>
              <a:t>Changes in a memory location effected by one processor are visible to all other processors.</a:t>
            </a:r>
          </a:p>
          <a:p>
            <a:r>
              <a:rPr lang="en-US" dirty="0"/>
              <a:t>Historically, shared memory machines have been classified as </a:t>
            </a:r>
            <a:r>
              <a:rPr lang="en-US" b="1" i="1" dirty="0"/>
              <a:t>UMA</a:t>
            </a:r>
            <a:r>
              <a:rPr lang="en-US" dirty="0"/>
              <a:t> and </a:t>
            </a:r>
            <a:r>
              <a:rPr lang="en-US" b="1" i="1" dirty="0"/>
              <a:t>NUMA</a:t>
            </a:r>
            <a:r>
              <a:rPr lang="en-US" dirty="0"/>
              <a:t>, based upon memory access times.</a:t>
            </a:r>
          </a:p>
          <a:p>
            <a:endParaRPr lang="en-US" dirty="0"/>
          </a:p>
        </p:txBody>
      </p:sp>
      <p:sp>
        <p:nvSpPr>
          <p:cNvPr id="6" name="Slide Number Placeholder 5"/>
          <p:cNvSpPr>
            <a:spLocks noGrp="1"/>
          </p:cNvSpPr>
          <p:nvPr>
            <p:ph type="sldNum" sz="quarter" idx="12"/>
          </p:nvPr>
        </p:nvSpPr>
        <p:spPr/>
        <p:txBody>
          <a:bodyPr/>
          <a:lstStyle/>
          <a:p>
            <a:fld id="{12C8B342-6BE8-45CF-92D5-BC48117B50AF}" type="slidenum">
              <a:rPr lang="en-US" smtClean="0"/>
              <a:t>48</a:t>
            </a:fld>
            <a:endParaRPr lang="en-US"/>
          </a:p>
        </p:txBody>
      </p:sp>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193346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Uniform Memory Access (UMA</a:t>
            </a:r>
            <a:r>
              <a:rPr lang="en-US" dirty="0" smtClean="0"/>
              <a:t>)</a:t>
            </a:r>
            <a:endParaRPr lang="en-US" dirty="0"/>
          </a:p>
        </p:txBody>
      </p:sp>
      <p:sp>
        <p:nvSpPr>
          <p:cNvPr id="2" name="Content Placeholder 1"/>
          <p:cNvSpPr>
            <a:spLocks noGrp="1"/>
          </p:cNvSpPr>
          <p:nvPr>
            <p:ph idx="1"/>
          </p:nvPr>
        </p:nvSpPr>
        <p:spPr/>
        <p:txBody>
          <a:bodyPr>
            <a:normAutofit fontScale="92500" lnSpcReduction="10000"/>
          </a:bodyPr>
          <a:lstStyle/>
          <a:p>
            <a:r>
              <a:rPr lang="en-US" dirty="0"/>
              <a:t>Most commonly represented today by </a:t>
            </a:r>
            <a:r>
              <a:rPr lang="en-US" b="1" i="1" dirty="0"/>
              <a:t>Symmetric Multiprocessor (SMP)</a:t>
            </a:r>
            <a:r>
              <a:rPr lang="en-US" dirty="0"/>
              <a:t> machines</a:t>
            </a:r>
          </a:p>
          <a:p>
            <a:r>
              <a:rPr lang="en-US" dirty="0"/>
              <a:t>Identical processors</a:t>
            </a:r>
          </a:p>
          <a:p>
            <a:r>
              <a:rPr lang="en-US" dirty="0"/>
              <a:t>Equal access and access times to memory</a:t>
            </a:r>
          </a:p>
          <a:p>
            <a:r>
              <a:rPr lang="en-US" dirty="0"/>
              <a:t>Sometimes called CC-UMA - Cache Coherent UMA. Cache coherent means if one processor updates a location in shared memory, all the other processors know about the update. Cache coherency is accomplished at the hardware level.</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49</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04987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endParaRPr lang="en-US"/>
          </a:p>
        </p:txBody>
      </p:sp>
      <p:sp>
        <p:nvSpPr>
          <p:cNvPr id="9" name="Content Placeholder 8"/>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a:t>
            </a:fld>
            <a:endParaRPr lang="en-US" dirty="0"/>
          </a:p>
        </p:txBody>
      </p:sp>
      <p:pic>
        <p:nvPicPr>
          <p:cNvPr id="7" name="Picture 2" descr="Serial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91" y="2346353"/>
            <a:ext cx="7751221" cy="320828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824657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50</a:t>
            </a:fld>
            <a:endParaRPr lang="en-US" dirty="0"/>
          </a:p>
        </p:txBody>
      </p:sp>
      <p:pic>
        <p:nvPicPr>
          <p:cNvPr id="23554" name="Picture 2" descr="https://computing.llnl.gov/tutorials/parallel_comp/images/shared_m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816" y="2068980"/>
            <a:ext cx="5741396" cy="395241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298523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Non-Uniform Memory Access (NUMA)</a:t>
            </a:r>
          </a:p>
        </p:txBody>
      </p:sp>
      <p:sp>
        <p:nvSpPr>
          <p:cNvPr id="2" name="Content Placeholder 1"/>
          <p:cNvSpPr>
            <a:spLocks noGrp="1"/>
          </p:cNvSpPr>
          <p:nvPr>
            <p:ph idx="1"/>
          </p:nvPr>
        </p:nvSpPr>
        <p:spPr/>
        <p:txBody>
          <a:bodyPr>
            <a:normAutofit fontScale="92500" lnSpcReduction="20000"/>
          </a:bodyPr>
          <a:lstStyle/>
          <a:p>
            <a:r>
              <a:rPr lang="en-US" dirty="0"/>
              <a:t>Often made by physically linking two or more SMPs</a:t>
            </a:r>
          </a:p>
          <a:p>
            <a:r>
              <a:rPr lang="en-US" dirty="0"/>
              <a:t>One SMP can directly access memory of another SMP</a:t>
            </a:r>
          </a:p>
          <a:p>
            <a:r>
              <a:rPr lang="en-US" dirty="0"/>
              <a:t>Not all processors have equal access time to all memories</a:t>
            </a:r>
          </a:p>
          <a:p>
            <a:r>
              <a:rPr lang="en-US" dirty="0"/>
              <a:t>Memory access across link is slower</a:t>
            </a:r>
          </a:p>
          <a:p>
            <a:r>
              <a:rPr lang="en-US" dirty="0"/>
              <a:t>If cache coherency is maintained, then may also be called CC-NUMA - Cache Coherent NUMA</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51</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906459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52</a:t>
            </a:fld>
            <a:endParaRPr lang="en-US" dirty="0"/>
          </a:p>
        </p:txBody>
      </p:sp>
      <p:pic>
        <p:nvPicPr>
          <p:cNvPr id="24578" name="Picture 2" descr="https://computing.llnl.gov/tutorials/parallel_comp/images/num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41" y="2316636"/>
            <a:ext cx="8400300" cy="340177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149804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Advantages and Disadvantages</a:t>
            </a:r>
            <a:endParaRPr lang="en-US" dirty="0"/>
          </a:p>
        </p:txBody>
      </p:sp>
      <p:sp>
        <p:nvSpPr>
          <p:cNvPr id="2" name="Content Placeholder 1"/>
          <p:cNvSpPr>
            <a:spLocks noGrp="1"/>
          </p:cNvSpPr>
          <p:nvPr>
            <p:ph idx="1"/>
          </p:nvPr>
        </p:nvSpPr>
        <p:spPr/>
        <p:txBody>
          <a:bodyPr>
            <a:normAutofit fontScale="70000" lnSpcReduction="20000"/>
          </a:bodyPr>
          <a:lstStyle/>
          <a:p>
            <a:r>
              <a:rPr lang="en-US" dirty="0" smtClean="0"/>
              <a:t>Advantages:</a:t>
            </a:r>
          </a:p>
          <a:p>
            <a:r>
              <a:rPr lang="en-US" dirty="0" smtClean="0"/>
              <a:t>Global </a:t>
            </a:r>
            <a:r>
              <a:rPr lang="en-US" dirty="0"/>
              <a:t>address space provides a user-friendly programming perspective to memory</a:t>
            </a:r>
          </a:p>
          <a:p>
            <a:r>
              <a:rPr lang="en-US" dirty="0"/>
              <a:t>Data sharing between tasks is both fast and uniform due to the proximity of memory to </a:t>
            </a:r>
            <a:r>
              <a:rPr lang="en-US" dirty="0" smtClean="0"/>
              <a:t>CPUs</a:t>
            </a:r>
          </a:p>
          <a:p>
            <a:r>
              <a:rPr lang="en-US" dirty="0" smtClean="0"/>
              <a:t>Disadvantages:</a:t>
            </a:r>
            <a:endParaRPr lang="en-US" dirty="0"/>
          </a:p>
          <a:p>
            <a:r>
              <a:rPr lang="en-US" dirty="0"/>
              <a:t>Primary disadvantage is the lack of scalability between memory and CPUs. Adding more CPUs can geometrically increases traffic on the shared memory-CPU path, and for cache coherent systems, geometrically increase traffic associated with cache/memory management.</a:t>
            </a:r>
          </a:p>
          <a:p>
            <a:r>
              <a:rPr lang="en-US" dirty="0"/>
              <a:t>Programmer responsibility for synchronization constructs that ensure "correct" access of global memory.</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53</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086447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memory architecture</a:t>
            </a:r>
            <a:endParaRPr lang="en-US" dirty="0"/>
          </a:p>
        </p:txBody>
      </p:sp>
      <p:sp>
        <p:nvSpPr>
          <p:cNvPr id="7" name="Content Placeholder 6"/>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a:p>
        </p:txBody>
      </p:sp>
      <p:sp>
        <p:nvSpPr>
          <p:cNvPr id="6" name="Slide Number Placeholder 5"/>
          <p:cNvSpPr>
            <a:spLocks noGrp="1"/>
          </p:cNvSpPr>
          <p:nvPr>
            <p:ph type="sldNum" sz="quarter" idx="12"/>
          </p:nvPr>
        </p:nvSpPr>
        <p:spPr/>
        <p:txBody>
          <a:bodyPr/>
          <a:lstStyle/>
          <a:p>
            <a:fld id="{12C8B342-6BE8-45CF-92D5-BC48117B50AF}" type="slidenum">
              <a:rPr lang="en-US" smtClean="0"/>
              <a:t>54</a:t>
            </a:fld>
            <a:endParaRPr lang="en-US"/>
          </a:p>
        </p:txBody>
      </p:sp>
    </p:spTree>
    <p:extLst>
      <p:ext uri="{BB962C8B-B14F-4D97-AF65-F5344CB8AC3E}">
        <p14:creationId xmlns:p14="http://schemas.microsoft.com/office/powerpoint/2010/main" val="3954631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General Characteristics</a:t>
            </a:r>
          </a:p>
        </p:txBody>
      </p:sp>
      <p:sp>
        <p:nvSpPr>
          <p:cNvPr id="8" name="Content Placeholder 7"/>
          <p:cNvSpPr>
            <a:spLocks noGrp="1"/>
          </p:cNvSpPr>
          <p:nvPr>
            <p:ph idx="1"/>
          </p:nvPr>
        </p:nvSpPr>
        <p:spPr/>
        <p:txBody>
          <a:bodyPr>
            <a:normAutofit fontScale="55000" lnSpcReduction="20000"/>
          </a:bodyPr>
          <a:lstStyle/>
          <a:p>
            <a:r>
              <a:rPr lang="en-US" dirty="0"/>
              <a:t>Like shared memory systems, distributed memory systems vary widely but share a common characteristic. Distributed memory systems require a communication network to connect inter-processor memory</a:t>
            </a:r>
            <a:r>
              <a:rPr lang="en-US" dirty="0" smtClean="0"/>
              <a:t>.</a:t>
            </a:r>
          </a:p>
          <a:p>
            <a:r>
              <a:rPr lang="en-US" dirty="0"/>
              <a:t>Processors have their own local memory. Memory addresses in one processor do not map to another processor, so there is no concept of global address space across all processors.</a:t>
            </a:r>
          </a:p>
          <a:p>
            <a:r>
              <a:rPr lang="en-US" dirty="0"/>
              <a:t>Because each processor has its own local memory, it operates independently. Changes it makes to its local memory have no effect on the memory of other processors. Hence, the concept of cache coherency does not apply.</a:t>
            </a:r>
          </a:p>
          <a:p>
            <a:r>
              <a:rPr lang="en-US" dirty="0"/>
              <a:t>When a processor needs access to data in another processor, it is usually the task of the programmer to explicitly define how and when data is communicated. Synchronization between tasks is likewise the programmer's responsibility.</a:t>
            </a:r>
          </a:p>
          <a:p>
            <a:r>
              <a:rPr lang="en-US" dirty="0"/>
              <a:t>The network "fabric" used for data transfer varies widely, though it can be as simple as Ethernet.</a:t>
            </a:r>
          </a:p>
          <a:p>
            <a:endParaRPr lang="en-US" dirty="0"/>
          </a:p>
        </p:txBody>
      </p:sp>
      <p:sp>
        <p:nvSpPr>
          <p:cNvPr id="6" name="Slide Number Placeholder 5"/>
          <p:cNvSpPr>
            <a:spLocks noGrp="1"/>
          </p:cNvSpPr>
          <p:nvPr>
            <p:ph type="sldNum" sz="quarter" idx="12"/>
          </p:nvPr>
        </p:nvSpPr>
        <p:spPr/>
        <p:txBody>
          <a:bodyPr/>
          <a:lstStyle/>
          <a:p>
            <a:fld id="{12C8B342-6BE8-45CF-92D5-BC48117B50AF}" type="slidenum">
              <a:rPr lang="en-US" smtClean="0"/>
              <a:t>55</a:t>
            </a:fld>
            <a:endParaRPr lang="en-US"/>
          </a:p>
        </p:txBody>
      </p:sp>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195100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56</a:t>
            </a:fld>
            <a:endParaRPr lang="en-US" dirty="0"/>
          </a:p>
        </p:txBody>
      </p:sp>
      <p:pic>
        <p:nvPicPr>
          <p:cNvPr id="25602" name="Picture 2" descr="https://computing.llnl.gov/tutorials/parallel_comp/images/distributed_m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2009550"/>
            <a:ext cx="8720492" cy="353144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659202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Advantages</a:t>
            </a:r>
          </a:p>
        </p:txBody>
      </p:sp>
      <p:sp>
        <p:nvSpPr>
          <p:cNvPr id="2" name="Content Placeholder 1"/>
          <p:cNvSpPr>
            <a:spLocks noGrp="1"/>
          </p:cNvSpPr>
          <p:nvPr>
            <p:ph idx="1"/>
          </p:nvPr>
        </p:nvSpPr>
        <p:spPr/>
        <p:txBody>
          <a:bodyPr>
            <a:normAutofit fontScale="92500" lnSpcReduction="20000"/>
          </a:bodyPr>
          <a:lstStyle/>
          <a:p>
            <a:r>
              <a:rPr lang="en-US" dirty="0"/>
              <a:t>Memory is scalable with the number of processors. Increase the number of processors and the size of memory increases proportionately.</a:t>
            </a:r>
          </a:p>
          <a:p>
            <a:r>
              <a:rPr lang="en-US" dirty="0"/>
              <a:t>Each processor can rapidly access its own memory without interference and without the overhead incurred with trying to maintain global cache coherency.</a:t>
            </a:r>
          </a:p>
          <a:p>
            <a:r>
              <a:rPr lang="en-US" dirty="0"/>
              <a:t>Cost effectiveness: can use commodity, off-the-shelf processors and networking.</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57</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9926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Disadvantages</a:t>
            </a:r>
          </a:p>
        </p:txBody>
      </p:sp>
      <p:sp>
        <p:nvSpPr>
          <p:cNvPr id="2" name="Content Placeholder 1"/>
          <p:cNvSpPr>
            <a:spLocks noGrp="1"/>
          </p:cNvSpPr>
          <p:nvPr>
            <p:ph idx="1"/>
          </p:nvPr>
        </p:nvSpPr>
        <p:spPr/>
        <p:txBody>
          <a:bodyPr>
            <a:normAutofit fontScale="92500" lnSpcReduction="10000"/>
          </a:bodyPr>
          <a:lstStyle/>
          <a:p>
            <a:r>
              <a:rPr lang="en-US" dirty="0"/>
              <a:t>The programmer is responsible for many of the details associated with data communication between processors.</a:t>
            </a:r>
          </a:p>
          <a:p>
            <a:r>
              <a:rPr lang="en-US" dirty="0"/>
              <a:t>It may be difficult to map existing data structures, based on global memory, to this memory organization.</a:t>
            </a:r>
          </a:p>
          <a:p>
            <a:r>
              <a:rPr lang="en-US" dirty="0"/>
              <a:t>Non-uniform memory access times - data residing on a remote node takes longer to access than node local data</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740691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Hybrid</a:t>
            </a:r>
            <a:endParaRPr lang="en-US" dirty="0"/>
          </a:p>
        </p:txBody>
      </p:sp>
      <p:sp>
        <p:nvSpPr>
          <p:cNvPr id="7" name="Content Placeholder 6"/>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a:p>
        </p:txBody>
      </p:sp>
      <p:sp>
        <p:nvSpPr>
          <p:cNvPr id="6" name="Slide Number Placeholder 5"/>
          <p:cNvSpPr>
            <a:spLocks noGrp="1"/>
          </p:cNvSpPr>
          <p:nvPr>
            <p:ph type="sldNum" sz="quarter" idx="12"/>
          </p:nvPr>
        </p:nvSpPr>
        <p:spPr/>
        <p:txBody>
          <a:bodyPr/>
          <a:lstStyle/>
          <a:p>
            <a:fld id="{12C8B342-6BE8-45CF-92D5-BC48117B50AF}" type="slidenum">
              <a:rPr lang="en-US" smtClean="0"/>
              <a:t>59</a:t>
            </a:fld>
            <a:endParaRPr lang="en-US"/>
          </a:p>
        </p:txBody>
      </p:sp>
    </p:spTree>
    <p:extLst>
      <p:ext uri="{BB962C8B-B14F-4D97-AF65-F5344CB8AC3E}">
        <p14:creationId xmlns:p14="http://schemas.microsoft.com/office/powerpoint/2010/main" val="339343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endParaRPr lang="en-US"/>
          </a:p>
        </p:txBody>
      </p:sp>
      <p:sp>
        <p:nvSpPr>
          <p:cNvPr id="9" name="Content Placeholder 8"/>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a:t>
            </a:fld>
            <a:endParaRPr lang="en-US" dirty="0"/>
          </a:p>
        </p:txBody>
      </p:sp>
      <p:pic>
        <p:nvPicPr>
          <p:cNvPr id="7" name="Picture 4" descr="Serial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244" y="2511187"/>
            <a:ext cx="7462200" cy="308865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797696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General Characteristics</a:t>
            </a:r>
          </a:p>
        </p:txBody>
      </p:sp>
      <p:sp>
        <p:nvSpPr>
          <p:cNvPr id="8" name="Content Placeholder 7"/>
          <p:cNvSpPr>
            <a:spLocks noGrp="1"/>
          </p:cNvSpPr>
          <p:nvPr>
            <p:ph idx="1"/>
          </p:nvPr>
        </p:nvSpPr>
        <p:spPr/>
        <p:txBody>
          <a:bodyPr>
            <a:normAutofit fontScale="77500" lnSpcReduction="20000"/>
          </a:bodyPr>
          <a:lstStyle/>
          <a:p>
            <a:r>
              <a:rPr lang="en-US" dirty="0"/>
              <a:t>The largest and fastest computers in the world today employ both shared and distributed memory architectures</a:t>
            </a:r>
            <a:r>
              <a:rPr lang="en-US" dirty="0" smtClean="0"/>
              <a:t>.</a:t>
            </a:r>
          </a:p>
          <a:p>
            <a:r>
              <a:rPr lang="en-US" dirty="0"/>
              <a:t>The shared memory component can be a shared memory machine and/or graphics processing units (GPU).</a:t>
            </a:r>
          </a:p>
          <a:p>
            <a:r>
              <a:rPr lang="en-US" dirty="0"/>
              <a:t>The distributed memory component is the networking of multiple shared memory/GPU machines, which know only about their own memory - not the memory on another machine. Therefore, network communications are required to move data from one machine to another.</a:t>
            </a:r>
          </a:p>
          <a:p>
            <a:r>
              <a:rPr lang="en-US" dirty="0"/>
              <a:t>Current trends seem to indicate that this type of memory architecture will continue to prevail and increase at the high end of computing for the foreseeable future.</a:t>
            </a:r>
          </a:p>
          <a:p>
            <a:endParaRPr lang="en-US" dirty="0"/>
          </a:p>
        </p:txBody>
      </p:sp>
      <p:sp>
        <p:nvSpPr>
          <p:cNvPr id="6" name="Slide Number Placeholder 5"/>
          <p:cNvSpPr>
            <a:spLocks noGrp="1"/>
          </p:cNvSpPr>
          <p:nvPr>
            <p:ph type="sldNum" sz="quarter" idx="12"/>
          </p:nvPr>
        </p:nvSpPr>
        <p:spPr/>
        <p:txBody>
          <a:bodyPr/>
          <a:lstStyle/>
          <a:p>
            <a:fld id="{12C8B342-6BE8-45CF-92D5-BC48117B50AF}" type="slidenum">
              <a:rPr lang="en-US" smtClean="0"/>
              <a:t>60</a:t>
            </a:fld>
            <a:endParaRPr lang="en-US"/>
          </a:p>
        </p:txBody>
      </p:sp>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28028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61</a:t>
            </a:fld>
            <a:endParaRPr lang="en-US" dirty="0"/>
          </a:p>
        </p:txBody>
      </p:sp>
      <p:pic>
        <p:nvPicPr>
          <p:cNvPr id="26626" name="Picture 2" descr="https://computing.llnl.gov/tutorials/parallel_comp/images/hybrid_mem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11" y="2248397"/>
            <a:ext cx="8578366" cy="347388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145853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0" dirty="0"/>
              <a:t> </a:t>
            </a:r>
            <a:r>
              <a:rPr lang="en-US" dirty="0"/>
              <a:t>Advantages and </a:t>
            </a:r>
            <a:r>
              <a:rPr lang="en-US" dirty="0" smtClean="0"/>
              <a:t>Disadvantages</a:t>
            </a:r>
            <a:endParaRPr lang="en-US" dirty="0"/>
          </a:p>
        </p:txBody>
      </p:sp>
      <p:sp>
        <p:nvSpPr>
          <p:cNvPr id="2" name="Content Placeholder 1"/>
          <p:cNvSpPr>
            <a:spLocks noGrp="1"/>
          </p:cNvSpPr>
          <p:nvPr>
            <p:ph idx="1"/>
          </p:nvPr>
        </p:nvSpPr>
        <p:spPr/>
        <p:txBody>
          <a:bodyPr/>
          <a:lstStyle/>
          <a:p>
            <a:r>
              <a:rPr lang="en-US" dirty="0"/>
              <a:t>Whatever is common to both shared and distributed memory architectures.</a:t>
            </a:r>
          </a:p>
          <a:p>
            <a:r>
              <a:rPr lang="en-US" dirty="0"/>
              <a:t>Increased scalability is an important advantage</a:t>
            </a:r>
          </a:p>
          <a:p>
            <a:r>
              <a:rPr lang="en-US" dirty="0"/>
              <a:t>Increased programmer complexity is an important disadvantage</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62</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598013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Amdahl’s law</a:t>
            </a:r>
            <a:endParaRPr lang="en-US" dirty="0"/>
          </a:p>
        </p:txBody>
      </p:sp>
      <p:sp>
        <p:nvSpPr>
          <p:cNvPr id="7" name="Content Placeholder 6"/>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a:p>
        </p:txBody>
      </p:sp>
      <p:sp>
        <p:nvSpPr>
          <p:cNvPr id="6" name="Slide Number Placeholder 5"/>
          <p:cNvSpPr>
            <a:spLocks noGrp="1"/>
          </p:cNvSpPr>
          <p:nvPr>
            <p:ph type="sldNum" sz="quarter" idx="12"/>
          </p:nvPr>
        </p:nvSpPr>
        <p:spPr/>
        <p:txBody>
          <a:bodyPr/>
          <a:lstStyle/>
          <a:p>
            <a:fld id="{12C8B342-6BE8-45CF-92D5-BC48117B50AF}" type="slidenum">
              <a:rPr lang="en-US" smtClean="0"/>
              <a:t>63</a:t>
            </a:fld>
            <a:endParaRPr lang="en-US"/>
          </a:p>
        </p:txBody>
      </p:sp>
    </p:spTree>
    <p:extLst>
      <p:ext uri="{BB962C8B-B14F-4D97-AF65-F5344CB8AC3E}">
        <p14:creationId xmlns:p14="http://schemas.microsoft.com/office/powerpoint/2010/main" val="41095029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Amdahl's </a:t>
            </a:r>
            <a:r>
              <a:rPr lang="en-US" dirty="0" smtClean="0"/>
              <a:t>Law (1)</a:t>
            </a:r>
            <a:endParaRPr lang="en-US" dirty="0"/>
          </a:p>
        </p:txBody>
      </p:sp>
      <p:sp>
        <p:nvSpPr>
          <p:cNvPr id="2" name="Content Placeholder 1"/>
          <p:cNvSpPr>
            <a:spLocks noGrp="1"/>
          </p:cNvSpPr>
          <p:nvPr>
            <p:ph idx="1"/>
          </p:nvPr>
        </p:nvSpPr>
        <p:spPr/>
        <p:txBody>
          <a:bodyPr>
            <a:normAutofit fontScale="70000" lnSpcReduction="20000"/>
          </a:bodyPr>
          <a:lstStyle/>
          <a:p>
            <a:r>
              <a:rPr lang="en-US" b="1" dirty="0"/>
              <a:t>Amdahl's Law</a:t>
            </a:r>
            <a:r>
              <a:rPr lang="en-US" dirty="0"/>
              <a:t> states that potential program speedup is defined by the fraction of code (P) that can be parallelized</a:t>
            </a:r>
            <a:r>
              <a:rPr lang="en-US" dirty="0" smtClean="0"/>
              <a: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r>
              <a:rPr lang="en-US" dirty="0"/>
              <a:t>If none of the code can be parallelized, P = 0 and the speedup = 1 (no speedup).</a:t>
            </a:r>
          </a:p>
          <a:p>
            <a:r>
              <a:rPr lang="en-US" dirty="0"/>
              <a:t>If all of the code is parallelized, P = 1 and the speedup is infinite (in theory).</a:t>
            </a:r>
          </a:p>
          <a:p>
            <a:r>
              <a:rPr lang="en-US" dirty="0"/>
              <a:t>If 50% of the code can be parallelized, maximum speedup = 2, meaning the code will run twice as fast.</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64</a:t>
            </a:fld>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658" y="2576147"/>
            <a:ext cx="3791139" cy="1513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076370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Amdahl's Law </a:t>
            </a:r>
            <a:r>
              <a:rPr lang="en-US" dirty="0" smtClean="0"/>
              <a:t>(2)</a:t>
            </a:r>
            <a:endParaRPr lang="en-US" dirty="0"/>
          </a:p>
        </p:txBody>
      </p:sp>
      <p:sp>
        <p:nvSpPr>
          <p:cNvPr id="2" name="Content Placeholder 1"/>
          <p:cNvSpPr>
            <a:spLocks noGrp="1"/>
          </p:cNvSpPr>
          <p:nvPr>
            <p:ph idx="1"/>
          </p:nvPr>
        </p:nvSpPr>
        <p:spPr/>
        <p:txBody>
          <a:bodyPr/>
          <a:lstStyle/>
          <a:p>
            <a:r>
              <a:rPr lang="en-US" dirty="0"/>
              <a:t>Introducing the number of processors performing the parallel fraction of work, the relationship can be modeled by</a:t>
            </a:r>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65</a:t>
            </a:fld>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232" y="3391257"/>
            <a:ext cx="7342153" cy="2337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362" y="3084394"/>
            <a:ext cx="2967513" cy="22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959257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2" name="Content Placeholder 1"/>
          <p:cNvSpPr>
            <a:spLocks noGrp="1"/>
          </p:cNvSpPr>
          <p:nvPr>
            <p:ph idx="1"/>
          </p:nvPr>
        </p:nvSpPr>
        <p:spPr/>
        <p:txBody>
          <a:bodyPr/>
          <a:lstStyle/>
          <a:p>
            <a:r>
              <a:rPr lang="en-US" dirty="0"/>
              <a:t>It soon becomes obvious that there are limits to the scalability of parallelism</a:t>
            </a:r>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66</a:t>
            </a:fld>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36" y="3457505"/>
            <a:ext cx="485775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956" y="3209271"/>
            <a:ext cx="3496985" cy="2677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795268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a:t>Limits and Costs of Parallel Programming</a:t>
            </a:r>
          </a:p>
        </p:txBody>
      </p:sp>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67</a:t>
            </a:fld>
            <a:endParaRPr lang="en-US"/>
          </a:p>
        </p:txBody>
      </p:sp>
    </p:spTree>
    <p:extLst>
      <p:ext uri="{BB962C8B-B14F-4D97-AF65-F5344CB8AC3E}">
        <p14:creationId xmlns:p14="http://schemas.microsoft.com/office/powerpoint/2010/main" val="33958515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Complexity</a:t>
            </a:r>
          </a:p>
        </p:txBody>
      </p:sp>
      <p:sp>
        <p:nvSpPr>
          <p:cNvPr id="2" name="Content Placeholder 1"/>
          <p:cNvSpPr>
            <a:spLocks noGrp="1"/>
          </p:cNvSpPr>
          <p:nvPr>
            <p:ph idx="1"/>
          </p:nvPr>
        </p:nvSpPr>
        <p:spPr/>
        <p:txBody>
          <a:bodyPr>
            <a:normAutofit fontScale="62500" lnSpcReduction="20000"/>
          </a:bodyPr>
          <a:lstStyle/>
          <a:p>
            <a:r>
              <a:rPr lang="en-US" dirty="0"/>
              <a:t>In general, parallel applications are much more complex than corresponding serial applications, perhaps an order of magnitude. Not only do you have multiple instruction streams executing at the same time, but you also have data flowing between them.</a:t>
            </a:r>
          </a:p>
          <a:p>
            <a:r>
              <a:rPr lang="en-US" dirty="0"/>
              <a:t>The costs of complexity are measured in programmer time in virtually every aspect of the software development cycle:</a:t>
            </a:r>
          </a:p>
          <a:p>
            <a:pPr lvl="1"/>
            <a:r>
              <a:rPr lang="en-US" dirty="0"/>
              <a:t>Design</a:t>
            </a:r>
          </a:p>
          <a:p>
            <a:pPr lvl="1"/>
            <a:r>
              <a:rPr lang="en-US" dirty="0"/>
              <a:t>Coding</a:t>
            </a:r>
          </a:p>
          <a:p>
            <a:pPr lvl="1"/>
            <a:r>
              <a:rPr lang="en-US" dirty="0"/>
              <a:t>Debugging</a:t>
            </a:r>
          </a:p>
          <a:p>
            <a:pPr lvl="1"/>
            <a:r>
              <a:rPr lang="en-US" dirty="0"/>
              <a:t>Tuning</a:t>
            </a:r>
          </a:p>
          <a:p>
            <a:pPr lvl="1"/>
            <a:r>
              <a:rPr lang="en-US" dirty="0"/>
              <a:t>Maintenance</a:t>
            </a:r>
          </a:p>
          <a:p>
            <a:r>
              <a:rPr lang="en-US" dirty="0"/>
              <a:t>Adhering to "good" software development practices is essential when working with parallel applications - especially if somebody besides you will have to work with the software</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826148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0" dirty="0"/>
              <a:t> </a:t>
            </a:r>
            <a:r>
              <a:rPr lang="en-US" dirty="0"/>
              <a:t>Portability</a:t>
            </a:r>
          </a:p>
        </p:txBody>
      </p:sp>
      <p:sp>
        <p:nvSpPr>
          <p:cNvPr id="2" name="Content Placeholder 1"/>
          <p:cNvSpPr>
            <a:spLocks noGrp="1"/>
          </p:cNvSpPr>
          <p:nvPr>
            <p:ph idx="1"/>
          </p:nvPr>
        </p:nvSpPr>
        <p:spPr/>
        <p:txBody>
          <a:bodyPr>
            <a:normAutofit fontScale="70000" lnSpcReduction="20000"/>
          </a:bodyPr>
          <a:lstStyle/>
          <a:p>
            <a:r>
              <a:rPr lang="en-US" dirty="0"/>
              <a:t>Thanks to standardization in several APIs, such as MPI, POSIX threads, and </a:t>
            </a:r>
            <a:r>
              <a:rPr lang="en-US" dirty="0" err="1"/>
              <a:t>OpenMP</a:t>
            </a:r>
            <a:r>
              <a:rPr lang="en-US" dirty="0"/>
              <a:t>, portability issues with parallel programs are not as serious as in years past. However...</a:t>
            </a:r>
          </a:p>
          <a:p>
            <a:r>
              <a:rPr lang="en-US" dirty="0"/>
              <a:t>All of the usual portability issues associated with serial programs apply to parallel programs. For example, if you use vendor "enhancements" to Fortran, C or C++, portability will be a problem.</a:t>
            </a:r>
          </a:p>
          <a:p>
            <a:r>
              <a:rPr lang="en-US" dirty="0"/>
              <a:t>Even though standards exist for several APIs, implementations will differ in a number of details, sometimes to the point of requiring code modifications in order to effect portability.</a:t>
            </a:r>
          </a:p>
          <a:p>
            <a:r>
              <a:rPr lang="en-US" dirty="0"/>
              <a:t>Operating systems can play a key role in code portability issues.</a:t>
            </a:r>
          </a:p>
          <a:p>
            <a:r>
              <a:rPr lang="en-US" dirty="0"/>
              <a:t>Hardware architectures are characteristically highly variable and can affect portability.</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69</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686448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Parallel Computing</a:t>
            </a:r>
          </a:p>
        </p:txBody>
      </p:sp>
      <p:sp>
        <p:nvSpPr>
          <p:cNvPr id="2" name="Content Placeholder 1"/>
          <p:cNvSpPr>
            <a:spLocks noGrp="1"/>
          </p:cNvSpPr>
          <p:nvPr>
            <p:ph idx="1"/>
          </p:nvPr>
        </p:nvSpPr>
        <p:spPr/>
        <p:txBody>
          <a:bodyPr>
            <a:normAutofit fontScale="92500" lnSpcReduction="20000"/>
          </a:bodyPr>
          <a:lstStyle/>
          <a:p>
            <a:r>
              <a:rPr lang="en-US" dirty="0"/>
              <a:t>In the simplest sense, </a:t>
            </a:r>
            <a:r>
              <a:rPr lang="en-US" b="1" i="1" dirty="0"/>
              <a:t>parallel computing</a:t>
            </a:r>
            <a:r>
              <a:rPr lang="en-US" dirty="0"/>
              <a:t> is the simultaneous use of multiple compute resources to solve a computational problem</a:t>
            </a:r>
            <a:r>
              <a:rPr lang="en-US" dirty="0" smtClean="0"/>
              <a:t>:</a:t>
            </a:r>
          </a:p>
          <a:p>
            <a:pPr lvl="1"/>
            <a:r>
              <a:rPr lang="en-US" dirty="0" smtClean="0"/>
              <a:t>A </a:t>
            </a:r>
            <a:r>
              <a:rPr lang="en-US" dirty="0"/>
              <a:t>problem is broken into discrete parts that can be solved concurrently</a:t>
            </a:r>
          </a:p>
          <a:p>
            <a:pPr lvl="1"/>
            <a:r>
              <a:rPr lang="en-US" dirty="0"/>
              <a:t>Each part is further broken down to a series of instructions</a:t>
            </a:r>
          </a:p>
          <a:p>
            <a:pPr lvl="1"/>
            <a:r>
              <a:rPr lang="en-US" dirty="0"/>
              <a:t>Instructions from each part execute simultaneously on different processors</a:t>
            </a:r>
          </a:p>
          <a:p>
            <a:pPr lvl="1"/>
            <a:r>
              <a:rPr lang="en-US" dirty="0"/>
              <a:t>An overall control/coordination mechanism is employed</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7</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74924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Resource Requirements</a:t>
            </a:r>
          </a:p>
        </p:txBody>
      </p:sp>
      <p:sp>
        <p:nvSpPr>
          <p:cNvPr id="2" name="Content Placeholder 1"/>
          <p:cNvSpPr>
            <a:spLocks noGrp="1"/>
          </p:cNvSpPr>
          <p:nvPr>
            <p:ph idx="1"/>
          </p:nvPr>
        </p:nvSpPr>
        <p:spPr/>
        <p:txBody>
          <a:bodyPr>
            <a:normAutofit fontScale="70000" lnSpcReduction="20000"/>
          </a:bodyPr>
          <a:lstStyle/>
          <a:p>
            <a:r>
              <a:rPr lang="en-US" dirty="0"/>
              <a:t>The primary intent of parallel programming is to decrease execution wall clock time, however in order to accomplish this, more CPU time is required. For example, a parallel code that runs in 1 hour on 8 processors actually uses 8 hours of CPU time.</a:t>
            </a:r>
          </a:p>
          <a:p>
            <a:r>
              <a:rPr lang="en-US" dirty="0"/>
              <a:t>The amount of memory required can be greater for parallel codes than serial codes, due to the need to replicate data and for overheads associated with parallel support libraries and subsystems.</a:t>
            </a:r>
          </a:p>
          <a:p>
            <a:r>
              <a:rPr lang="en-US" dirty="0"/>
              <a:t>For short running parallel programs, there can actually be a decrease in performance compared to a similar serial implementation. The overhead costs associated with setting up the parallel environment, task creation, communications and task termination can comprise a significant portion of the total execution time for short runs</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70</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135015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Scalability</a:t>
            </a:r>
          </a:p>
        </p:txBody>
      </p:sp>
      <p:sp>
        <p:nvSpPr>
          <p:cNvPr id="2" name="Content Placeholder 1"/>
          <p:cNvSpPr>
            <a:spLocks noGrp="1"/>
          </p:cNvSpPr>
          <p:nvPr>
            <p:ph idx="1"/>
          </p:nvPr>
        </p:nvSpPr>
        <p:spPr/>
        <p:txBody>
          <a:bodyPr>
            <a:normAutofit fontScale="55000" lnSpcReduction="20000"/>
          </a:bodyPr>
          <a:lstStyle/>
          <a:p>
            <a:r>
              <a:rPr lang="en-US" dirty="0"/>
              <a:t>Two types of scaling based on time to solution:</a:t>
            </a:r>
          </a:p>
          <a:p>
            <a:pPr lvl="1"/>
            <a:r>
              <a:rPr lang="en-US" b="1" dirty="0"/>
              <a:t>Strong scaling:</a:t>
            </a:r>
            <a:r>
              <a:rPr lang="en-US" dirty="0"/>
              <a:t> The total problem size stays fixed as more processors are added.</a:t>
            </a:r>
          </a:p>
          <a:p>
            <a:pPr lvl="1"/>
            <a:r>
              <a:rPr lang="en-US" b="1" dirty="0"/>
              <a:t>Weak scaling:</a:t>
            </a:r>
            <a:r>
              <a:rPr lang="en-US" dirty="0"/>
              <a:t> The problem size </a:t>
            </a:r>
            <a:r>
              <a:rPr lang="en-US" i="1" dirty="0"/>
              <a:t>per processor</a:t>
            </a:r>
            <a:r>
              <a:rPr lang="en-US" dirty="0"/>
              <a:t> stays fixed as more processors are added.</a:t>
            </a:r>
          </a:p>
          <a:p>
            <a:r>
              <a:rPr lang="en-US" dirty="0"/>
              <a:t>The ability of a parallel program's performance to scale is a result of a number of interrelated factors. Simply adding more processors is rarely the answer.</a:t>
            </a:r>
          </a:p>
          <a:p>
            <a:r>
              <a:rPr lang="en-US" dirty="0"/>
              <a:t>The algorithm may have inherent limits to scalability. At some point, adding more resources causes performance to decrease. Many parallel solutions demonstrate this characteristic at some point.</a:t>
            </a:r>
          </a:p>
          <a:p>
            <a:r>
              <a:rPr lang="en-US" dirty="0"/>
              <a:t>Hardware factors play a significant role in scalability. Examples:</a:t>
            </a:r>
          </a:p>
          <a:p>
            <a:pPr lvl="1"/>
            <a:r>
              <a:rPr lang="en-US" dirty="0"/>
              <a:t>Memory-</a:t>
            </a:r>
            <a:r>
              <a:rPr lang="en-US" dirty="0" err="1"/>
              <a:t>cpu</a:t>
            </a:r>
            <a:r>
              <a:rPr lang="en-US" dirty="0"/>
              <a:t> bus bandwidth on an SMP machine</a:t>
            </a:r>
          </a:p>
          <a:p>
            <a:pPr lvl="1"/>
            <a:r>
              <a:rPr lang="en-US" dirty="0"/>
              <a:t>Communications network bandwidth</a:t>
            </a:r>
          </a:p>
          <a:p>
            <a:pPr lvl="1"/>
            <a:r>
              <a:rPr lang="en-US" dirty="0"/>
              <a:t>Amount of memory available on any given machine or set of machines</a:t>
            </a:r>
          </a:p>
          <a:p>
            <a:pPr lvl="1"/>
            <a:r>
              <a:rPr lang="en-US" dirty="0"/>
              <a:t>Processor clock speed</a:t>
            </a:r>
          </a:p>
          <a:p>
            <a:r>
              <a:rPr lang="en-US" dirty="0"/>
              <a:t>Parallel support libraries and subsystems software can limit scalability independent of your application</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71</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073818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References</a:t>
            </a:r>
            <a:endParaRPr lang="en-US" dirty="0"/>
          </a:p>
        </p:txBody>
      </p:sp>
      <p:sp>
        <p:nvSpPr>
          <p:cNvPr id="2" name="Content Placeholder 1"/>
          <p:cNvSpPr>
            <a:spLocks noGrp="1"/>
          </p:cNvSpPr>
          <p:nvPr>
            <p:ph idx="1"/>
          </p:nvPr>
        </p:nvSpPr>
        <p:spPr/>
        <p:txBody>
          <a:bodyPr>
            <a:normAutofit/>
          </a:bodyPr>
          <a:lstStyle/>
          <a:p>
            <a:pPr marL="1371600" indent="-1371600" algn="just">
              <a:buNone/>
            </a:pPr>
            <a:r>
              <a:rPr lang="en-US" sz="1800" dirty="0" err="1"/>
              <a:t>Blaise</a:t>
            </a:r>
            <a:r>
              <a:rPr lang="en-US" sz="1800" dirty="0"/>
              <a:t> Barney, Lawrence Livermore National Laboratory</a:t>
            </a:r>
            <a:endParaRPr lang="en-US" sz="1800" dirty="0" smtClean="0"/>
          </a:p>
          <a:p>
            <a:pPr marL="1371600" indent="-1371600" algn="just">
              <a:buNone/>
            </a:pPr>
            <a:r>
              <a:rPr lang="en-US" sz="1800" dirty="0" smtClean="0"/>
              <a:t>https</a:t>
            </a:r>
            <a:r>
              <a:rPr lang="en-US" sz="1800" dirty="0"/>
              <a:t>://computing.llnl.gov/tutorials/parallel_comp/					</a:t>
            </a:r>
          </a:p>
        </p:txBody>
      </p:sp>
      <p:sp>
        <p:nvSpPr>
          <p:cNvPr id="4" name="Footer Placeholder 3"/>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72</a:t>
            </a:fld>
            <a:endParaRPr lang="en-US"/>
          </a:p>
        </p:txBody>
      </p:sp>
    </p:spTree>
    <p:extLst>
      <p:ext uri="{BB962C8B-B14F-4D97-AF65-F5344CB8AC3E}">
        <p14:creationId xmlns:p14="http://schemas.microsoft.com/office/powerpoint/2010/main" val="3656224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513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8</a:t>
            </a:fld>
            <a:endParaRPr lang="en-US" dirty="0"/>
          </a:p>
        </p:txBody>
      </p:sp>
      <p:pic>
        <p:nvPicPr>
          <p:cNvPr id="1026" name="Picture 2" descr="Parallel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24" y="1740610"/>
            <a:ext cx="7839692" cy="426993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02253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9</a:t>
            </a:fld>
            <a:endParaRPr lang="en-US" dirty="0"/>
          </a:p>
        </p:txBody>
      </p:sp>
      <p:pic>
        <p:nvPicPr>
          <p:cNvPr id="4098" name="Picture 2" descr="Parallel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10" y="1813883"/>
            <a:ext cx="7973657" cy="43429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35231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2457</Words>
  <Application>Microsoft Office PowerPoint</Application>
  <PresentationFormat>On-screen Show (4:3)</PresentationFormat>
  <Paragraphs>376</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CSH3J3 SISTEM PARALEL DAN TERDISTRIBUSI</vt:lpstr>
      <vt:lpstr>Outline Today</vt:lpstr>
      <vt:lpstr>What is Parallel Computing?</vt:lpstr>
      <vt:lpstr>Serial Computing</vt:lpstr>
      <vt:lpstr>PowerPoint Presentation</vt:lpstr>
      <vt:lpstr>PowerPoint Presentation</vt:lpstr>
      <vt:lpstr>Parallel Computing</vt:lpstr>
      <vt:lpstr>PowerPoint Presentation</vt:lpstr>
      <vt:lpstr>PowerPoint Presentation</vt:lpstr>
      <vt:lpstr>The computational problem should be able to:</vt:lpstr>
      <vt:lpstr>The Compute Resource</vt:lpstr>
      <vt:lpstr>Parallel Computers</vt:lpstr>
      <vt:lpstr>PowerPoint Presentation</vt:lpstr>
      <vt:lpstr>Networked computers</vt:lpstr>
      <vt:lpstr>LLNL parallel computer cluster</vt:lpstr>
      <vt:lpstr>PowerPoint Presentation</vt:lpstr>
      <vt:lpstr>Vendors</vt:lpstr>
      <vt:lpstr>Why Use Parallel Computing?</vt:lpstr>
      <vt:lpstr>The Real World is Massively Parallel</vt:lpstr>
      <vt:lpstr>Imagine modeling these serially</vt:lpstr>
      <vt:lpstr>SAVE TIME AND/OR MONEY</vt:lpstr>
      <vt:lpstr>SOLVE LARGER / MORE COMPLEX PROBLEMS</vt:lpstr>
      <vt:lpstr>PROVIDE CONCURRENCY</vt:lpstr>
      <vt:lpstr>TAKE ADVANTAGE OF NON-LOCAL RESOURCES</vt:lpstr>
      <vt:lpstr>MAKE BETTER USE OF UNDERLYING PARALLEL HARDWARE</vt:lpstr>
      <vt:lpstr>The Future</vt:lpstr>
      <vt:lpstr>Who is Using Parallel Computing?</vt:lpstr>
      <vt:lpstr>Science and Engineering</vt:lpstr>
      <vt:lpstr> Industrial and Commercial</vt:lpstr>
      <vt:lpstr>Global Application</vt:lpstr>
      <vt:lpstr>Concepts and Terminology</vt:lpstr>
      <vt:lpstr>Von Neumann Architecture</vt:lpstr>
      <vt:lpstr>von Neumann Architecture(1)</vt:lpstr>
      <vt:lpstr>von Neumann Architecture(2)</vt:lpstr>
      <vt:lpstr>Flynn’s taxonomy</vt:lpstr>
      <vt:lpstr>Flynn's Classical Taxonomy</vt:lpstr>
      <vt:lpstr>PowerPoint Presentation</vt:lpstr>
      <vt:lpstr>Single Instruction, Single Data (SISD)</vt:lpstr>
      <vt:lpstr>PowerPoint Presentation</vt:lpstr>
      <vt:lpstr>Single Instruction, Multiple Data (SIMD)</vt:lpstr>
      <vt:lpstr>PowerPoint Presentation</vt:lpstr>
      <vt:lpstr>Multiple Instruction, Single Data (MISD)</vt:lpstr>
      <vt:lpstr>PowerPoint Presentation</vt:lpstr>
      <vt:lpstr>Multiple Instruction, Multiple Data (MIMD)</vt:lpstr>
      <vt:lpstr>PowerPoint Presentation</vt:lpstr>
      <vt:lpstr>Parallel computer memory architecture</vt:lpstr>
      <vt:lpstr>Shared memory architecture</vt:lpstr>
      <vt:lpstr>General Characteristics</vt:lpstr>
      <vt:lpstr>Uniform Memory Access (UMA)</vt:lpstr>
      <vt:lpstr>PowerPoint Presentation</vt:lpstr>
      <vt:lpstr>Non-Uniform Memory Access (NUMA)</vt:lpstr>
      <vt:lpstr>PowerPoint Presentation</vt:lpstr>
      <vt:lpstr>Advantages and Disadvantages</vt:lpstr>
      <vt:lpstr>Distributed memory architecture</vt:lpstr>
      <vt:lpstr>General Characteristics</vt:lpstr>
      <vt:lpstr>PowerPoint Presentation</vt:lpstr>
      <vt:lpstr>Advantages</vt:lpstr>
      <vt:lpstr>Disadvantages</vt:lpstr>
      <vt:lpstr>Hybrid</vt:lpstr>
      <vt:lpstr>General Characteristics</vt:lpstr>
      <vt:lpstr>PowerPoint Presentation</vt:lpstr>
      <vt:lpstr> Advantages and Disadvantages</vt:lpstr>
      <vt:lpstr>Amdahl’s law</vt:lpstr>
      <vt:lpstr>Amdahl's Law (1)</vt:lpstr>
      <vt:lpstr>Amdahl's Law (2)</vt:lpstr>
      <vt:lpstr>PowerPoint Presentation</vt:lpstr>
      <vt:lpstr>Limits and Costs of Parallel Programming</vt:lpstr>
      <vt:lpstr>Complexity</vt:lpstr>
      <vt:lpstr> Portability</vt:lpstr>
      <vt:lpstr>Resource Requirements</vt:lpstr>
      <vt:lpstr>Scalability</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Gandalf</dc:creator>
  <cp:lastModifiedBy>gandalf</cp:lastModifiedBy>
  <cp:revision>68</cp:revision>
  <dcterms:created xsi:type="dcterms:W3CDTF">2017-01-07T07:13:05Z</dcterms:created>
  <dcterms:modified xsi:type="dcterms:W3CDTF">2017-11-09T04:48:34Z</dcterms:modified>
</cp:coreProperties>
</file>