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90"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86" r:id="rId39"/>
    <p:sldId id="25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072DBD-0558-446A-880A-8866B0EE7860}" type="datetimeFigureOut">
              <a:rPr lang="en-US" smtClean="0"/>
              <a:t>1/10/2018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18C0ED-8D7C-4DA4-B6F2-0AFEA9BD0501}" type="slidenum">
              <a:rPr lang="en-US" smtClean="0"/>
              <a:t>‹#›</a:t>
            </a:fld>
            <a:endParaRPr lang="en-US"/>
          </a:p>
        </p:txBody>
      </p:sp>
    </p:spTree>
    <p:extLst>
      <p:ext uri="{BB962C8B-B14F-4D97-AF65-F5344CB8AC3E}">
        <p14:creationId xmlns:p14="http://schemas.microsoft.com/office/powerpoint/2010/main" val="1879297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191000" y="3429000"/>
            <a:ext cx="4267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289D611-27B2-4508-A6F7-00FF431DC3B3}" type="datetime1">
              <a:rPr lang="en-US" smtClean="0"/>
              <a:t>1/10/2018</a:t>
            </a:fld>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2"/>
          <p:cNvPicPr/>
          <p:nvPr userDrawn="1"/>
        </p:nvPicPr>
        <p:blipFill>
          <a:blip r:embed="rId2"/>
          <a:stretch/>
        </p:blipFill>
        <p:spPr>
          <a:xfrm>
            <a:off x="5589720" y="216720"/>
            <a:ext cx="3263400" cy="647280"/>
          </a:xfrm>
          <a:prstGeom prst="rect">
            <a:avLst/>
          </a:prstGeom>
          <a:ln>
            <a:noFill/>
          </a:ln>
        </p:spPr>
      </p:pic>
      <p:pic>
        <p:nvPicPr>
          <p:cNvPr id="8" name="Picture 2"/>
          <p:cNvPicPr/>
          <p:nvPr userDrawn="1"/>
        </p:nvPicPr>
        <p:blipFill>
          <a:blip r:embed="rId3"/>
          <a:srcRect r="17786" b="11856"/>
          <a:stretch/>
        </p:blipFill>
        <p:spPr>
          <a:xfrm>
            <a:off x="43560" y="3251520"/>
            <a:ext cx="3847320" cy="3093120"/>
          </a:xfrm>
          <a:prstGeom prst="rect">
            <a:avLst/>
          </a:prstGeom>
          <a:ln>
            <a:noFill/>
          </a:ln>
        </p:spPr>
      </p:pic>
    </p:spTree>
    <p:extLst>
      <p:ext uri="{BB962C8B-B14F-4D97-AF65-F5344CB8AC3E}">
        <p14:creationId xmlns:p14="http://schemas.microsoft.com/office/powerpoint/2010/main" val="783226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9D92C-832E-4F65-A0C8-AC0EB533D2DF}" type="datetime1">
              <a:rPr lang="en-US" smtClean="0"/>
              <a:t>1/10/2018</a:t>
            </a:fld>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8946392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71600"/>
            <a:ext cx="2057400" cy="4754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71600"/>
            <a:ext cx="6019800" cy="4754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A5C56CF-F1CE-42E4-96F9-4421019B794B}" type="datetime1">
              <a:rPr lang="en-US" smtClean="0"/>
              <a:t>1/10/2018</a:t>
            </a:fld>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86243850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2"/>
          <p:cNvPicPr/>
          <p:nvPr userDrawn="1"/>
        </p:nvPicPr>
        <p:blipFill>
          <a:blip r:embed="rId2"/>
          <a:srcRect t="17910" b="13979"/>
          <a:stretch/>
        </p:blipFill>
        <p:spPr>
          <a:xfrm>
            <a:off x="-2520" y="0"/>
            <a:ext cx="9142560" cy="4669560"/>
          </a:xfrm>
          <a:prstGeom prst="rect">
            <a:avLst/>
          </a:prstGeom>
          <a:ln>
            <a:noFill/>
          </a:ln>
        </p:spPr>
      </p:pic>
      <p:pic>
        <p:nvPicPr>
          <p:cNvPr id="9" name="Picture 2"/>
          <p:cNvPicPr/>
          <p:nvPr userDrawn="1"/>
        </p:nvPicPr>
        <p:blipFill>
          <a:blip r:embed="rId3"/>
          <a:stretch/>
        </p:blipFill>
        <p:spPr>
          <a:xfrm>
            <a:off x="154440" y="142920"/>
            <a:ext cx="3037680" cy="602280"/>
          </a:xfrm>
          <a:prstGeom prst="rect">
            <a:avLst/>
          </a:prstGeom>
          <a:ln>
            <a:noFill/>
          </a:ln>
        </p:spPr>
      </p:pic>
      <p:sp>
        <p:nvSpPr>
          <p:cNvPr id="10" name="CustomShape 4"/>
          <p:cNvSpPr/>
          <p:nvPr userDrawn="1"/>
        </p:nvSpPr>
        <p:spPr>
          <a:xfrm>
            <a:off x="-360" y="4671000"/>
            <a:ext cx="9140400" cy="92160"/>
          </a:xfrm>
          <a:prstGeom prst="rect">
            <a:avLst/>
          </a:prstGeom>
          <a:solidFill>
            <a:srgbClr val="C000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 name="CustomShape 3"/>
          <p:cNvSpPr/>
          <p:nvPr userDrawn="1"/>
        </p:nvSpPr>
        <p:spPr>
          <a:xfrm>
            <a:off x="434520" y="4489200"/>
            <a:ext cx="8325000" cy="211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dirty="0">
                <a:solidFill>
                  <a:srgbClr val="C00000"/>
                </a:solidFill>
                <a:uFill>
                  <a:solidFill>
                    <a:srgbClr val="FFFFFF"/>
                  </a:solidFill>
                </a:uFill>
                <a:latin typeface="Brush Script Std"/>
                <a:ea typeface="ＭＳ Ｐゴシック"/>
              </a:rPr>
              <a:t>THANK YOU</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7998703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65760" y="2009550"/>
            <a:ext cx="8326438" cy="4025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p:cNvSpPr>
            <a:spLocks noGrp="1"/>
          </p:cNvSpPr>
          <p:nvPr>
            <p:ph type="sldNum" sz="quarter" idx="15"/>
          </p:nvPr>
        </p:nvSpPr>
        <p:spPr/>
        <p:txBody>
          <a:bodyPr/>
          <a:lstStyle>
            <a:lvl1pPr>
              <a:defRPr/>
            </a:lvl1pPr>
          </a:lstStyle>
          <a:p>
            <a:pPr>
              <a:defRPr/>
            </a:pPr>
            <a:fld id="{1F2884EB-C6E3-684C-A39B-0E652C4E0E60}" type="slidenum">
              <a:rPr lang="en-US"/>
              <a:pPr>
                <a:defRPr/>
              </a:pPr>
              <a:t>‹#›</a:t>
            </a:fld>
            <a:endParaRPr lang="en-US" dirty="0"/>
          </a:p>
        </p:txBody>
      </p:sp>
      <p:sp>
        <p:nvSpPr>
          <p:cNvPr id="6" name="Date Placeholder 2"/>
          <p:cNvSpPr>
            <a:spLocks noGrp="1"/>
          </p:cNvSpPr>
          <p:nvPr>
            <p:ph type="dt" sz="half" idx="16"/>
          </p:nvPr>
        </p:nvSpPr>
        <p:spPr/>
        <p:txBody>
          <a:bodyPr/>
          <a:lstStyle>
            <a:lvl1pPr>
              <a:defRPr/>
            </a:lvl1pPr>
          </a:lstStyle>
          <a:p>
            <a:pPr>
              <a:defRPr/>
            </a:pPr>
            <a:fld id="{81AEDD6A-0BD6-48ED-AA62-FA9D3E6F2D15}" type="datetime1">
              <a:rPr lang="en-US" smtClean="0"/>
              <a:t>1/10/2018</a:t>
            </a:fld>
            <a:endParaRPr lang="en-US" dirty="0"/>
          </a:p>
        </p:txBody>
      </p:sp>
      <p:sp>
        <p:nvSpPr>
          <p:cNvPr id="2" name="Rectangle 1"/>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12"/>
          <p:cNvSpPr>
            <a:spLocks noGrp="1"/>
          </p:cNvSpPr>
          <p:nvPr>
            <p:ph type="title"/>
          </p:nvPr>
        </p:nvSpPr>
        <p:spPr/>
        <p:txBody>
          <a:bodyPr/>
          <a:lstStyle/>
          <a:p>
            <a:r>
              <a:rPr lang="en-US"/>
              <a:t>Click to edit Master title style</a:t>
            </a:r>
          </a:p>
        </p:txBody>
      </p:sp>
      <p:sp>
        <p:nvSpPr>
          <p:cNvPr id="21"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Tree>
    <p:extLst>
      <p:ext uri="{BB962C8B-B14F-4D97-AF65-F5344CB8AC3E}">
        <p14:creationId xmlns:p14="http://schemas.microsoft.com/office/powerpoint/2010/main" val="3364582357"/>
      </p:ext>
    </p:extLst>
  </p:cSld>
  <p:clrMapOvr>
    <a:masterClrMapping/>
  </p:clrMapOvr>
  <p:transition spd="slow">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DF1A26AE-EA37-4443-874D-A188CF4CB7C6}" type="datetime1">
              <a:rPr lang="en-US" smtClean="0"/>
              <a:t>1/10/2018</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026" name="Picture 2" descr="C:\Users\Mystogan\Pictures\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Tree>
    <p:extLst>
      <p:ext uri="{BB962C8B-B14F-4D97-AF65-F5344CB8AC3E}">
        <p14:creationId xmlns:p14="http://schemas.microsoft.com/office/powerpoint/2010/main" val="1696587169"/>
      </p:ext>
    </p:extLst>
  </p:cSld>
  <p:clrMapOvr>
    <a:masterClrMapping/>
  </p:clrMapOvr>
  <p:transition spd="slow">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C53AFE8C-8E19-421D-BD10-BDF92439643A}" type="datetime1">
              <a:rPr lang="en-US" smtClean="0"/>
              <a:t>1/10/2018</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026" name="Picture 2" descr="C:\Users\Mystogan\Pictures\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smtClean="0"/>
              <a:t>CSH3J3 – </a:t>
            </a:r>
            <a:r>
              <a:rPr lang="en-US" dirty="0" err="1" smtClean="0"/>
              <a:t>Sistem</a:t>
            </a:r>
            <a:r>
              <a:rPr lang="en-US" dirty="0" smtClean="0"/>
              <a:t> </a:t>
            </a:r>
            <a:r>
              <a:rPr lang="en-US" dirty="0" err="1" smtClean="0"/>
              <a:t>Paralel</a:t>
            </a:r>
            <a:r>
              <a:rPr lang="en-US" dirty="0" smtClean="0"/>
              <a:t> </a:t>
            </a:r>
            <a:r>
              <a:rPr lang="en-US" dirty="0" err="1" smtClean="0"/>
              <a:t>dan</a:t>
            </a:r>
            <a:r>
              <a:rPr lang="en-US" dirty="0" smtClean="0"/>
              <a:t> </a:t>
            </a:r>
            <a:r>
              <a:rPr lang="en-US" dirty="0" err="1" smtClean="0"/>
              <a:t>Terdistribusi</a:t>
            </a:r>
            <a:endParaRPr lang="en-US" dirty="0"/>
          </a:p>
        </p:txBody>
      </p:sp>
    </p:spTree>
    <p:extLst>
      <p:ext uri="{BB962C8B-B14F-4D97-AF65-F5344CB8AC3E}">
        <p14:creationId xmlns:p14="http://schemas.microsoft.com/office/powerpoint/2010/main" val="4033131675"/>
      </p:ext>
    </p:extLst>
  </p:cSld>
  <p:clrMapOvr>
    <a:masterClrMapping/>
  </p:clrMapOvr>
  <p:transition spd="slow">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B7308-D273-4362-8BDA-44CF28461565}" type="datetime1">
              <a:rPr lang="en-US" smtClean="0"/>
              <a:t>1/10/2018</a:t>
            </a:fld>
            <a:endParaRPr lang="en-US" dirty="0"/>
          </a:p>
        </p:txBody>
      </p:sp>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3051382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D45203-64E5-4B57-B99C-BF788B6290E2}" type="datetime1">
              <a:rPr lang="en-US" smtClean="0"/>
              <a:t>1/10/2018</a:t>
            </a:fld>
            <a:endParaRPr lang="en-US"/>
          </a:p>
        </p:txBody>
      </p:sp>
      <p:sp>
        <p:nvSpPr>
          <p:cNvPr id="5" name="Footer Placeholder 4"/>
          <p:cNvSpPr>
            <a:spLocks noGrp="1"/>
          </p:cNvSpPr>
          <p:nvPr>
            <p:ph type="ftr" sz="quarter" idx="11"/>
          </p:nvPr>
        </p:nvSpPr>
        <p:spPr/>
        <p:txBody>
          <a:bodyPr/>
          <a:lstStyle/>
          <a:p>
            <a:r>
              <a:rPr lang="en-US" smtClean="0"/>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38795108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81200"/>
            <a:ext cx="4038600"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A359F1B4-DE61-47DF-BE65-6307E1E7535A}" type="datetime1">
              <a:rPr lang="en-US" smtClean="0"/>
              <a:t>1/10/2018</a:t>
            </a:fld>
            <a:endParaRPr lang="en-US"/>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8"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342057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510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743199"/>
            <a:ext cx="4040188"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9510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743199"/>
            <a:ext cx="4041775"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3D933270-2298-442B-8EF7-D1D874FD6803}" type="datetime1">
              <a:rPr lang="en-US" smtClean="0"/>
              <a:t>1/10/2018</a:t>
            </a:fld>
            <a:endParaRPr lang="en-US"/>
          </a:p>
        </p:txBody>
      </p:sp>
      <p:sp>
        <p:nvSpPr>
          <p:cNvPr id="8" name="Footer Placeholder 7"/>
          <p:cNvSpPr>
            <a:spLocks noGrp="1"/>
          </p:cNvSpPr>
          <p:nvPr>
            <p:ph type="ftr" sz="quarter" idx="11"/>
          </p:nvPr>
        </p:nvSpPr>
        <p:spPr/>
        <p:txBody>
          <a:bodyPr/>
          <a:lstStyle/>
          <a:p>
            <a:r>
              <a:rPr lang="en-US" smtClean="0"/>
              <a:t>CSH3J3 - Sistem Paralel dan Terdistribusi</a:t>
            </a:r>
            <a:endParaRPr lang="en-US" dirty="0"/>
          </a:p>
        </p:txBody>
      </p:sp>
      <p:sp>
        <p:nvSpPr>
          <p:cNvPr id="9" name="Slide Number Placeholder 8"/>
          <p:cNvSpPr>
            <a:spLocks noGrp="1"/>
          </p:cNvSpPr>
          <p:nvPr>
            <p:ph type="sldNum" sz="quarter" idx="12"/>
          </p:nvPr>
        </p:nvSpPr>
        <p:spPr/>
        <p:txBody>
          <a:bodyPr/>
          <a:lstStyle/>
          <a:p>
            <a:fld id="{68A5523F-4C95-49F3-8F3F-2B05583CC12F}" type="slidenum">
              <a:rPr lang="en-US" smtClean="0"/>
              <a:t>‹#›</a:t>
            </a:fld>
            <a:endParaRPr lang="en-US"/>
          </a:p>
        </p:txBody>
      </p:sp>
      <p:pic>
        <p:nvPicPr>
          <p:cNvPr id="10"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4250593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F9F56F-16C2-4A71-B3BB-808372F0CE5A}" type="datetime1">
              <a:rPr lang="en-US" smtClean="0"/>
              <a:t>1/10/2018</a:t>
            </a:fld>
            <a:endParaRPr lang="en-US"/>
          </a:p>
        </p:txBody>
      </p:sp>
      <p:sp>
        <p:nvSpPr>
          <p:cNvPr id="4" name="Footer Placeholder 3"/>
          <p:cNvSpPr>
            <a:spLocks noGrp="1"/>
          </p:cNvSpPr>
          <p:nvPr>
            <p:ph type="ftr" sz="quarter" idx="11"/>
          </p:nvPr>
        </p:nvSpPr>
        <p:spPr/>
        <p:txBody>
          <a:bodyPr/>
          <a:lstStyle/>
          <a:p>
            <a:r>
              <a:rPr lang="en-US" smtClean="0"/>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a:t>
            </a:fld>
            <a:endParaRPr lang="en-US"/>
          </a:p>
        </p:txBody>
      </p:sp>
      <p:pic>
        <p:nvPicPr>
          <p:cNvPr id="6"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3306695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A1E14-68A7-4DFA-9999-558BBD70267A}" type="datetime1">
              <a:rPr lang="en-US" smtClean="0"/>
              <a:t>1/10/2018</a:t>
            </a:fld>
            <a:endParaRPr lang="en-US"/>
          </a:p>
        </p:txBody>
      </p:sp>
      <p:sp>
        <p:nvSpPr>
          <p:cNvPr id="3" name="Footer Placeholder 2"/>
          <p:cNvSpPr>
            <a:spLocks noGrp="1"/>
          </p:cNvSpPr>
          <p:nvPr>
            <p:ph type="ftr" sz="quarter" idx="11"/>
          </p:nvPr>
        </p:nvSpPr>
        <p:spPr/>
        <p:txBody>
          <a:bodyPr/>
          <a:lstStyle/>
          <a:p>
            <a:r>
              <a:rPr lang="en-US" smtClean="0"/>
              <a:t>CSH3J3 - Sistem Paralel dan Terdistribusi</a:t>
            </a:r>
            <a:endParaRPr lang="en-US" dirty="0"/>
          </a:p>
        </p:txBody>
      </p:sp>
      <p:sp>
        <p:nvSpPr>
          <p:cNvPr id="4" name="Slide Number Placeholder 3"/>
          <p:cNvSpPr>
            <a:spLocks noGrp="1"/>
          </p:cNvSpPr>
          <p:nvPr>
            <p:ph type="sldNum" sz="quarter" idx="12"/>
          </p:nvPr>
        </p:nvSpPr>
        <p:spPr/>
        <p:txBody>
          <a:bodyPr/>
          <a:lstStyle/>
          <a:p>
            <a:fld id="{68A5523F-4C95-49F3-8F3F-2B05583CC12F}" type="slidenum">
              <a:rPr lang="en-US" smtClean="0"/>
              <a:t>‹#›</a:t>
            </a:fld>
            <a:endParaRPr lang="en-US"/>
          </a:p>
        </p:txBody>
      </p:sp>
      <p:pic>
        <p:nvPicPr>
          <p:cNvPr id="5"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6403900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3008313" cy="9144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62200"/>
            <a:ext cx="3008313" cy="3763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CEE25D-5DCC-4E60-89C2-7A5169D847BE}" type="datetime1">
              <a:rPr lang="en-US" smtClean="0"/>
              <a:t>1/10/2018</a:t>
            </a:fld>
            <a:endParaRPr lang="en-US"/>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9"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40892676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71599"/>
            <a:ext cx="5486400" cy="3355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B0E492-27E6-4577-88DB-406892007A2E}" type="datetime1">
              <a:rPr lang="en-US" smtClean="0"/>
              <a:t>1/10/2018</a:t>
            </a:fld>
            <a:endParaRPr lang="en-US"/>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8"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2946689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p:nvPr userDrawn="1"/>
        </p:nvPicPr>
        <p:blipFill>
          <a:blip r:embed="rId17"/>
          <a:stretch/>
        </p:blipFill>
        <p:spPr>
          <a:xfrm>
            <a:off x="0" y="6248520"/>
            <a:ext cx="9142560" cy="608040"/>
          </a:xfrm>
          <a:prstGeom prst="rect">
            <a:avLst/>
          </a:prstGeom>
          <a:ln>
            <a:noFill/>
          </a:ln>
        </p:spPr>
      </p:pic>
      <p:sp>
        <p:nvSpPr>
          <p:cNvPr id="2" name="Title Placeholder 1"/>
          <p:cNvSpPr>
            <a:spLocks noGrp="1"/>
          </p:cNvSpPr>
          <p:nvPr>
            <p:ph type="title"/>
          </p:nvPr>
        </p:nvSpPr>
        <p:spPr>
          <a:xfrm>
            <a:off x="457200" y="1295400"/>
            <a:ext cx="8229600" cy="57943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81200"/>
            <a:ext cx="8229600" cy="4144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144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1BFD75FF-0428-42B2-AB77-3E419D1C1680}" type="datetime1">
              <a:rPr lang="en-US" smtClean="0"/>
              <a:t>1/10/2018</a:t>
            </a:fld>
            <a:endParaRPr lang="en-US" dirty="0"/>
          </a:p>
        </p:txBody>
      </p:sp>
      <p:sp>
        <p:nvSpPr>
          <p:cNvPr id="5" name="Footer Placeholder 4"/>
          <p:cNvSpPr>
            <a:spLocks noGrp="1"/>
          </p:cNvSpPr>
          <p:nvPr>
            <p:ph type="ftr" sz="quarter" idx="3"/>
          </p:nvPr>
        </p:nvSpPr>
        <p:spPr>
          <a:xfrm>
            <a:off x="5791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CSH3J3 - Sistem Paralel dan Terdistribusi</a:t>
            </a:r>
            <a:endParaRPr lang="en-US" dirty="0"/>
          </a:p>
        </p:txBody>
      </p:sp>
      <p:sp>
        <p:nvSpPr>
          <p:cNvPr id="6" name="Slide Number Placeholder 5"/>
          <p:cNvSpPr>
            <a:spLocks noGrp="1"/>
          </p:cNvSpPr>
          <p:nvPr>
            <p:ph type="sldNum" sz="quarter" idx="4"/>
          </p:nvPr>
        </p:nvSpPr>
        <p:spPr>
          <a:xfrm>
            <a:off x="457200" y="6356350"/>
            <a:ext cx="381000" cy="365125"/>
          </a:xfrm>
          <a:prstGeom prst="rect">
            <a:avLst/>
          </a:prstGeom>
        </p:spPr>
        <p:txBody>
          <a:bodyPr vert="horz" lIns="91440" tIns="45720" rIns="91440" bIns="45720" rtlCol="0" anchor="ctr"/>
          <a:lstStyle>
            <a:lvl1pPr algn="r">
              <a:defRPr sz="1200">
                <a:solidFill>
                  <a:schemeClr val="tx1"/>
                </a:solidFill>
              </a:defRPr>
            </a:lvl1pPr>
          </a:lstStyle>
          <a:p>
            <a:fld id="{68A5523F-4C95-49F3-8F3F-2B05583CC12F}" type="slidenum">
              <a:rPr lang="en-US" smtClean="0"/>
              <a:pPr/>
              <a:t>‹#›</a:t>
            </a:fld>
            <a:endParaRPr lang="en-US" dirty="0"/>
          </a:p>
        </p:txBody>
      </p:sp>
    </p:spTree>
    <p:extLst>
      <p:ext uri="{BB962C8B-B14F-4D97-AF65-F5344CB8AC3E}">
        <p14:creationId xmlns:p14="http://schemas.microsoft.com/office/powerpoint/2010/main" val="3496024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en.wikipedia.org/wiki/SHME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mpi-forum.org/doc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upc.lbl.gov/" TargetMode="External"/><Relationship Id="rId2" Type="http://schemas.openxmlformats.org/officeDocument/2006/relationships/hyperlink" Target="https://en.wikipedia.org/wiki/Coarray_Fortra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x10-lang.org/" TargetMode="External"/><Relationship Id="rId2" Type="http://schemas.openxmlformats.org/officeDocument/2006/relationships/hyperlink" Target="https://en.wikipedia.org/wiki/Global_Arrays" TargetMode="External"/><Relationship Id="rId1" Type="http://schemas.openxmlformats.org/officeDocument/2006/relationships/slideLayout" Target="../slideLayouts/slideLayout2.xml"/><Relationship Id="rId4" Type="http://schemas.openxmlformats.org/officeDocument/2006/relationships/hyperlink" Target="http://chapel.cray.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computing.llnl.gov/tutorials/parallel_comp/#DesignPartitioni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CSH3J3</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SISTEM PARALEL DAN TERDISTRIBUSI</a:t>
            </a:r>
            <a:endParaRPr lang="en-US" dirty="0">
              <a:latin typeface="Times New Roman" pitchFamily="18" charset="0"/>
              <a:cs typeface="Times New Roman" pitchFamily="18" charset="0"/>
            </a:endParaRPr>
          </a:p>
        </p:txBody>
      </p:sp>
      <p:sp>
        <p:nvSpPr>
          <p:cNvPr id="8" name="Title 9"/>
          <p:cNvSpPr txBox="1">
            <a:spLocks/>
          </p:cNvSpPr>
          <p:nvPr/>
        </p:nvSpPr>
        <p:spPr bwMode="auto">
          <a:xfrm>
            <a:off x="3786187" y="3450467"/>
            <a:ext cx="4757737" cy="163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lnSpc>
                <a:spcPct val="90000"/>
              </a:lnSpc>
              <a:spcBef>
                <a:spcPct val="0"/>
              </a:spcBef>
              <a:spcAft>
                <a:spcPct val="0"/>
              </a:spcAft>
              <a:defRPr sz="2800" b="1" kern="1200">
                <a:solidFill>
                  <a:schemeClr val="tx1"/>
                </a:solidFill>
                <a:latin typeface="+mn-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r"/>
            <a:r>
              <a:rPr lang="en-US" sz="3200" b="0" dirty="0" smtClean="0">
                <a:ln w="0"/>
                <a:effectLst>
                  <a:reflection blurRad="6350" stA="53000" endA="300" endPos="35500" dir="5400000" sy="-90000" algn="bl" rotWithShape="0"/>
                </a:effectLst>
                <a:latin typeface="Times New Roman" pitchFamily="18" charset="0"/>
                <a:cs typeface="Times New Roman" pitchFamily="18" charset="0"/>
              </a:rPr>
              <a:t>MATERI 9: </a:t>
            </a:r>
            <a:r>
              <a:rPr lang="en-US" sz="3200" b="0" dirty="0">
                <a:ln w="0"/>
                <a:effectLst>
                  <a:reflection blurRad="6350" stA="53000" endA="300" endPos="35500" dir="5400000" sy="-90000" algn="bl" rotWithShape="0"/>
                </a:effectLst>
                <a:latin typeface="Times New Roman" pitchFamily="18" charset="0"/>
                <a:cs typeface="Times New Roman" pitchFamily="18" charset="0"/>
              </a:rPr>
              <a:t/>
            </a:r>
            <a:br>
              <a:rPr lang="en-US" sz="3200" b="0" dirty="0">
                <a:ln w="0"/>
                <a:effectLst>
                  <a:reflection blurRad="6350" stA="53000" endA="300" endPos="35500" dir="5400000" sy="-90000" algn="bl" rotWithShape="0"/>
                </a:effectLst>
                <a:latin typeface="Times New Roman" pitchFamily="18" charset="0"/>
                <a:cs typeface="Times New Roman" pitchFamily="18" charset="0"/>
              </a:rPr>
            </a:br>
            <a:r>
              <a:rPr lang="en-US" sz="3200" b="0" dirty="0" err="1" smtClean="0">
                <a:ln w="0"/>
                <a:effectLst>
                  <a:reflection blurRad="6350" stA="53000" endA="300" endPos="35500" dir="5400000" sy="-90000" algn="bl" rotWithShape="0"/>
                </a:effectLst>
                <a:latin typeface="Times New Roman" pitchFamily="18" charset="0"/>
                <a:cs typeface="Times New Roman" pitchFamily="18" charset="0"/>
              </a:rPr>
              <a:t>Paralel</a:t>
            </a:r>
            <a:r>
              <a:rPr lang="en-US" sz="3200" b="0" dirty="0" smtClean="0">
                <a:ln w="0"/>
                <a:effectLst>
                  <a:reflection blurRad="6350" stA="53000" endA="300" endPos="35500" dir="5400000" sy="-90000" algn="bl" rotWithShape="0"/>
                </a:effectLst>
                <a:latin typeface="Times New Roman" pitchFamily="18" charset="0"/>
                <a:cs typeface="Times New Roman" pitchFamily="18" charset="0"/>
              </a:rPr>
              <a:t> Programming Model</a:t>
            </a:r>
            <a:endParaRPr lang="en-US" sz="3200" b="0" dirty="0">
              <a:ln w="0"/>
              <a:effectLst>
                <a:reflection blurRad="6350" stA="53000" endA="300" endPos="35500" dir="5400000" sy="-90000" algn="bl" rotWithShape="0"/>
              </a:effectLst>
              <a:latin typeface="Times New Roman" pitchFamily="18" charset="0"/>
              <a:cs typeface="Times New Roman" pitchFamily="18" charset="0"/>
            </a:endParaRPr>
          </a:p>
        </p:txBody>
      </p:sp>
      <p:sp>
        <p:nvSpPr>
          <p:cNvPr id="2" name="Date Placeholder 1"/>
          <p:cNvSpPr>
            <a:spLocks noGrp="1"/>
          </p:cNvSpPr>
          <p:nvPr>
            <p:ph type="dt" sz="half" idx="14"/>
          </p:nvPr>
        </p:nvSpPr>
        <p:spPr/>
        <p:txBody>
          <a:bodyPr/>
          <a:lstStyle/>
          <a:p>
            <a:pPr>
              <a:defRPr/>
            </a:pPr>
            <a:fld id="{9A99D669-8CF4-4FF5-85C0-FE7D6371C7F0}" type="datetime1">
              <a:rPr lang="en-US" smtClean="0"/>
              <a:t>1/10/2018</a:t>
            </a:fld>
            <a:endParaRPr lang="en-US" dirty="0"/>
          </a:p>
        </p:txBody>
      </p:sp>
      <p:sp>
        <p:nvSpPr>
          <p:cNvPr id="3" name="Slide Number Placeholder 2"/>
          <p:cNvSpPr>
            <a:spLocks noGrp="1"/>
          </p:cNvSpPr>
          <p:nvPr>
            <p:ph type="sldNum" sz="quarter" idx="15"/>
          </p:nvPr>
        </p:nvSpPr>
        <p:spPr/>
        <p:txBody>
          <a:bodyPr/>
          <a:lstStyle/>
          <a:p>
            <a:pPr>
              <a:defRPr/>
            </a:pPr>
            <a:fld id="{FA0FCE97-1E5D-3942-9893-29D29393C492}" type="slidenum">
              <a:rPr lang="en-US" smtClean="0"/>
              <a:pPr>
                <a:defRPr/>
              </a:pPr>
              <a:t>1</a:t>
            </a:fld>
            <a:endParaRPr lang="en-US" dirty="0"/>
          </a:p>
        </p:txBody>
      </p:sp>
    </p:spTree>
    <p:extLst>
      <p:ext uri="{BB962C8B-B14F-4D97-AF65-F5344CB8AC3E}">
        <p14:creationId xmlns:p14="http://schemas.microsoft.com/office/powerpoint/2010/main" val="167618381"/>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Which model to use?</a:t>
            </a:r>
            <a:r>
              <a:rPr lang="en-US" b="0" dirty="0"/>
              <a:t> </a:t>
            </a:r>
            <a:endParaRPr lang="en-US" dirty="0"/>
          </a:p>
        </p:txBody>
      </p:sp>
      <p:sp>
        <p:nvSpPr>
          <p:cNvPr id="2" name="Content Placeholder 1"/>
          <p:cNvSpPr>
            <a:spLocks noGrp="1"/>
          </p:cNvSpPr>
          <p:nvPr>
            <p:ph idx="1"/>
          </p:nvPr>
        </p:nvSpPr>
        <p:spPr/>
        <p:txBody>
          <a:bodyPr/>
          <a:lstStyle/>
          <a:p>
            <a:r>
              <a:rPr lang="en-US" dirty="0"/>
              <a:t>This is often a combination of what is available and personal choice. There is no "best" model, although there certainly are better implementations of some models over others</a:t>
            </a:r>
          </a:p>
        </p:txBody>
      </p:sp>
      <p:sp>
        <p:nvSpPr>
          <p:cNvPr id="4" name="Date Placeholder 3"/>
          <p:cNvSpPr>
            <a:spLocks noGrp="1"/>
          </p:cNvSpPr>
          <p:nvPr>
            <p:ph type="dt" sz="half" idx="10"/>
          </p:nvPr>
        </p:nvSpPr>
        <p:spPr/>
        <p:txBody>
          <a:bodyPr/>
          <a:lstStyle/>
          <a:p>
            <a:pPr>
              <a:defRPr/>
            </a:pPr>
            <a:fld id="{96F7C8EC-C50C-4EB4-8A2E-53656B17C9BC}"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10</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886207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a:t>Shared Memory Model (without threads</a:t>
            </a:r>
            <a:r>
              <a:rPr lang="en-US" sz="3200" b="1" dirty="0" smtClean="0"/>
              <a:t>)</a:t>
            </a:r>
            <a:endParaRPr lang="en-US" sz="3200" b="1" dirty="0"/>
          </a:p>
        </p:txBody>
      </p:sp>
      <p:sp>
        <p:nvSpPr>
          <p:cNvPr id="2" name="Content Placeholder 1"/>
          <p:cNvSpPr>
            <a:spLocks noGrp="1"/>
          </p:cNvSpPr>
          <p:nvPr>
            <p:ph idx="1"/>
          </p:nvPr>
        </p:nvSpPr>
        <p:spPr/>
        <p:txBody>
          <a:bodyPr>
            <a:normAutofit fontScale="92500" lnSpcReduction="10000"/>
          </a:bodyPr>
          <a:lstStyle/>
          <a:p>
            <a:r>
              <a:rPr lang="en-US" dirty="0"/>
              <a:t>In this programming model, processes/tasks share a common address space, which they read and write to asynchronously.</a:t>
            </a:r>
          </a:p>
          <a:p>
            <a:r>
              <a:rPr lang="en-US" dirty="0"/>
              <a:t>Various mechanisms such as locks / semaphores are used to control access to the shared memory, resolve contentions and to prevent race conditions and deadlocks.</a:t>
            </a:r>
          </a:p>
          <a:p>
            <a:r>
              <a:rPr lang="en-US" dirty="0"/>
              <a:t>This is perhaps the simplest parallel programming model.</a:t>
            </a:r>
          </a:p>
          <a:p>
            <a:endParaRPr lang="en-US" dirty="0"/>
          </a:p>
        </p:txBody>
      </p:sp>
      <p:sp>
        <p:nvSpPr>
          <p:cNvPr id="4" name="Date Placeholder 3"/>
          <p:cNvSpPr>
            <a:spLocks noGrp="1"/>
          </p:cNvSpPr>
          <p:nvPr>
            <p:ph type="dt" sz="half" idx="10"/>
          </p:nvPr>
        </p:nvSpPr>
        <p:spPr/>
        <p:txBody>
          <a:bodyPr/>
          <a:lstStyle/>
          <a:p>
            <a:pPr>
              <a:defRPr/>
            </a:pPr>
            <a:fld id="{D419335C-3185-47FB-AD71-35978667406C}"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11</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4183958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Cont.</a:t>
            </a:r>
            <a:endParaRPr lang="en-US" dirty="0"/>
          </a:p>
        </p:txBody>
      </p:sp>
      <p:sp>
        <p:nvSpPr>
          <p:cNvPr id="2" name="Content Placeholder 1"/>
          <p:cNvSpPr>
            <a:spLocks noGrp="1"/>
          </p:cNvSpPr>
          <p:nvPr>
            <p:ph idx="1"/>
          </p:nvPr>
        </p:nvSpPr>
        <p:spPr/>
        <p:txBody>
          <a:bodyPr>
            <a:normAutofit fontScale="70000" lnSpcReduction="20000"/>
          </a:bodyPr>
          <a:lstStyle/>
          <a:p>
            <a:r>
              <a:rPr lang="en-US" dirty="0"/>
              <a:t>An advantage of this model from the programmer's point of view is that the notion of data "ownership" is lacking, so there is no need to specify explicitly the communication of data between tasks. All processes see and have equal access to shared memory. Program development can often be simplified.</a:t>
            </a:r>
          </a:p>
          <a:p>
            <a:r>
              <a:rPr lang="en-US" dirty="0"/>
              <a:t>An important disadvantage in terms of performance is that it becomes more difficult to understand and manage </a:t>
            </a:r>
            <a:r>
              <a:rPr lang="en-US" b="1" i="1" dirty="0"/>
              <a:t>data locality</a:t>
            </a:r>
            <a:r>
              <a:rPr lang="en-US" dirty="0"/>
              <a:t>:</a:t>
            </a:r>
          </a:p>
          <a:p>
            <a:pPr lvl="1"/>
            <a:r>
              <a:rPr lang="en-US" dirty="0"/>
              <a:t>Keeping data local to the process that works on it conserves memory accesses, cache refreshes and bus traffic that occurs when multiple processes use the same data.</a:t>
            </a:r>
          </a:p>
          <a:p>
            <a:pPr lvl="1"/>
            <a:r>
              <a:rPr lang="en-US" dirty="0"/>
              <a:t>Unfortunately, controlling data locality is hard to understand and may be beyond the control of the average user.</a:t>
            </a:r>
          </a:p>
          <a:p>
            <a:endParaRPr lang="en-US" dirty="0"/>
          </a:p>
        </p:txBody>
      </p:sp>
      <p:sp>
        <p:nvSpPr>
          <p:cNvPr id="4" name="Date Placeholder 3"/>
          <p:cNvSpPr>
            <a:spLocks noGrp="1"/>
          </p:cNvSpPr>
          <p:nvPr>
            <p:ph type="dt" sz="half" idx="10"/>
          </p:nvPr>
        </p:nvSpPr>
        <p:spPr/>
        <p:txBody>
          <a:bodyPr/>
          <a:lstStyle/>
          <a:p>
            <a:pPr>
              <a:defRPr/>
            </a:pPr>
            <a:fld id="{8670C64D-267A-4DE2-8C22-16FC641326B8}"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12</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781753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A00344F7-9D07-4A4B-9E27-AAA2D65095F1}"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13</a:t>
            </a:fld>
            <a:endParaRPr lang="en-US" dirty="0"/>
          </a:p>
        </p:txBody>
      </p:sp>
      <p:pic>
        <p:nvPicPr>
          <p:cNvPr id="4098" name="Picture 2" descr="https://computing.llnl.gov/tutorials/parallel_comp/images/sharedMemoryMode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068" y="1386811"/>
            <a:ext cx="5016926" cy="4648229"/>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674793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Implementations</a:t>
            </a:r>
          </a:p>
        </p:txBody>
      </p:sp>
      <p:sp>
        <p:nvSpPr>
          <p:cNvPr id="2" name="Content Placeholder 1"/>
          <p:cNvSpPr>
            <a:spLocks noGrp="1"/>
          </p:cNvSpPr>
          <p:nvPr>
            <p:ph idx="1"/>
          </p:nvPr>
        </p:nvSpPr>
        <p:spPr/>
        <p:txBody>
          <a:bodyPr>
            <a:normAutofit fontScale="85000" lnSpcReduction="20000"/>
          </a:bodyPr>
          <a:lstStyle/>
          <a:p>
            <a:r>
              <a:rPr lang="en-US" dirty="0"/>
              <a:t>On stand-alone shared memory machines, native operating systems, compilers and/or hardware provide support for shared memory programming. For example, the POSIX standard provides an API for using shared memory, and UNIX provides shared memory segments (</a:t>
            </a:r>
            <a:r>
              <a:rPr lang="en-US" dirty="0" err="1"/>
              <a:t>shmget</a:t>
            </a:r>
            <a:r>
              <a:rPr lang="en-US" dirty="0"/>
              <a:t>, </a:t>
            </a:r>
            <a:r>
              <a:rPr lang="en-US" dirty="0" err="1"/>
              <a:t>shmat</a:t>
            </a:r>
            <a:r>
              <a:rPr lang="en-US" dirty="0"/>
              <a:t>, </a:t>
            </a:r>
            <a:r>
              <a:rPr lang="en-US" dirty="0" err="1"/>
              <a:t>shmctl</a:t>
            </a:r>
            <a:r>
              <a:rPr lang="en-US" dirty="0"/>
              <a:t>, </a:t>
            </a:r>
            <a:r>
              <a:rPr lang="en-US" dirty="0" err="1"/>
              <a:t>etc</a:t>
            </a:r>
            <a:r>
              <a:rPr lang="en-US" dirty="0"/>
              <a:t>).</a:t>
            </a:r>
          </a:p>
          <a:p>
            <a:r>
              <a:rPr lang="en-US" dirty="0"/>
              <a:t>On distributed memory machines, memory is physically distributed across a network of machines, but made global through specialized hardware and software. A variety of SHMEM implementations are available: </a:t>
            </a:r>
            <a:r>
              <a:rPr lang="en-US" u="sng" dirty="0">
                <a:hlinkClick r:id="rId2"/>
              </a:rPr>
              <a:t>http://en.wikipedia.org/wiki/SHMEM</a:t>
            </a:r>
            <a:r>
              <a:rPr lang="en-US" dirty="0"/>
              <a:t>.</a:t>
            </a:r>
          </a:p>
          <a:p>
            <a:endParaRPr lang="en-US" dirty="0"/>
          </a:p>
        </p:txBody>
      </p:sp>
      <p:sp>
        <p:nvSpPr>
          <p:cNvPr id="4" name="Date Placeholder 3"/>
          <p:cNvSpPr>
            <a:spLocks noGrp="1"/>
          </p:cNvSpPr>
          <p:nvPr>
            <p:ph type="dt" sz="half" idx="10"/>
          </p:nvPr>
        </p:nvSpPr>
        <p:spPr/>
        <p:txBody>
          <a:bodyPr/>
          <a:lstStyle/>
          <a:p>
            <a:pPr>
              <a:defRPr/>
            </a:pPr>
            <a:fld id="{4D4D777B-ECAE-4B50-AC4E-C38031EC481F}"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14</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994635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Threads </a:t>
            </a:r>
            <a:r>
              <a:rPr lang="en-US" dirty="0" smtClean="0"/>
              <a:t>Model</a:t>
            </a:r>
            <a:endParaRPr lang="en-US" dirty="0"/>
          </a:p>
        </p:txBody>
      </p:sp>
      <p:sp>
        <p:nvSpPr>
          <p:cNvPr id="2" name="Content Placeholder 1"/>
          <p:cNvSpPr>
            <a:spLocks noGrp="1"/>
          </p:cNvSpPr>
          <p:nvPr>
            <p:ph idx="1"/>
          </p:nvPr>
        </p:nvSpPr>
        <p:spPr/>
        <p:txBody>
          <a:bodyPr/>
          <a:lstStyle/>
          <a:p>
            <a:r>
              <a:rPr lang="en-US" dirty="0"/>
              <a:t>This programming model is a type of shared memory programming.</a:t>
            </a:r>
          </a:p>
          <a:p>
            <a:r>
              <a:rPr lang="en-US" dirty="0"/>
              <a:t>In the threads model of parallel programming, a single "heavy weight" process can have multiple "light weight", concurrent execution paths.</a:t>
            </a:r>
          </a:p>
          <a:p>
            <a:endParaRPr lang="en-US" dirty="0"/>
          </a:p>
        </p:txBody>
      </p:sp>
      <p:sp>
        <p:nvSpPr>
          <p:cNvPr id="4" name="Date Placeholder 3"/>
          <p:cNvSpPr>
            <a:spLocks noGrp="1"/>
          </p:cNvSpPr>
          <p:nvPr>
            <p:ph type="dt" sz="half" idx="10"/>
          </p:nvPr>
        </p:nvSpPr>
        <p:spPr/>
        <p:txBody>
          <a:bodyPr/>
          <a:lstStyle/>
          <a:p>
            <a:pPr>
              <a:defRPr/>
            </a:pPr>
            <a:fld id="{C9D065F9-44DD-4F19-A3E6-D91BA23F0144}"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15</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55499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444040AC-E2BA-47A8-A23F-B19C5B36B8AE}"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16</a:t>
            </a:fld>
            <a:endParaRPr lang="en-US" dirty="0"/>
          </a:p>
        </p:txBody>
      </p:sp>
      <p:pic>
        <p:nvPicPr>
          <p:cNvPr id="5122" name="Picture 2" descr="https://computing.llnl.gov/tutorials/parallel_comp/images/threadsModel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776" y="1336417"/>
            <a:ext cx="3028813" cy="475956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4015791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2" name="Content Placeholder 1"/>
          <p:cNvSpPr>
            <a:spLocks noGrp="1"/>
          </p:cNvSpPr>
          <p:nvPr>
            <p:ph idx="1"/>
          </p:nvPr>
        </p:nvSpPr>
        <p:spPr/>
        <p:txBody>
          <a:bodyPr>
            <a:normAutofit fontScale="77500" lnSpcReduction="20000"/>
          </a:bodyPr>
          <a:lstStyle/>
          <a:p>
            <a:r>
              <a:rPr lang="en-US" dirty="0"/>
              <a:t>The main program </a:t>
            </a:r>
            <a:r>
              <a:rPr lang="en-US" b="1" dirty="0" err="1"/>
              <a:t>a.out</a:t>
            </a:r>
            <a:r>
              <a:rPr lang="en-US" dirty="0"/>
              <a:t> is scheduled to run by the native operating system. </a:t>
            </a:r>
            <a:r>
              <a:rPr lang="en-US" b="1" dirty="0" err="1"/>
              <a:t>a.out</a:t>
            </a:r>
            <a:r>
              <a:rPr lang="en-US" dirty="0"/>
              <a:t> loads and acquires all of the necessary system and user resources to run. This is the "heavy weight" process.</a:t>
            </a:r>
          </a:p>
          <a:p>
            <a:r>
              <a:rPr lang="en-US" b="1" dirty="0" err="1"/>
              <a:t>a.out</a:t>
            </a:r>
            <a:r>
              <a:rPr lang="en-US" dirty="0"/>
              <a:t> performs some serial work, and then creates a number of tasks (threads) that can be scheduled and run by the operating system concurrently.</a:t>
            </a:r>
          </a:p>
          <a:p>
            <a:r>
              <a:rPr lang="en-US" dirty="0"/>
              <a:t>Each thread has local data, but also, shares the entire resources of </a:t>
            </a:r>
            <a:r>
              <a:rPr lang="en-US" b="1" dirty="0" err="1"/>
              <a:t>a.out</a:t>
            </a:r>
            <a:r>
              <a:rPr lang="en-US" dirty="0"/>
              <a:t>. This saves the overhead associated with replicating a program's resources for each thread ("light weight"). Each thread also benefits from a global memory view because it shares the memory space of </a:t>
            </a:r>
            <a:r>
              <a:rPr lang="en-US" b="1" dirty="0" err="1"/>
              <a:t>a.out</a:t>
            </a:r>
            <a:r>
              <a:rPr lang="en-US" dirty="0"/>
              <a:t>.</a:t>
            </a:r>
          </a:p>
          <a:p>
            <a:endParaRPr lang="en-US" dirty="0"/>
          </a:p>
        </p:txBody>
      </p:sp>
      <p:sp>
        <p:nvSpPr>
          <p:cNvPr id="4" name="Date Placeholder 3"/>
          <p:cNvSpPr>
            <a:spLocks noGrp="1"/>
          </p:cNvSpPr>
          <p:nvPr>
            <p:ph type="dt" sz="half" idx="10"/>
          </p:nvPr>
        </p:nvSpPr>
        <p:spPr/>
        <p:txBody>
          <a:bodyPr/>
          <a:lstStyle/>
          <a:p>
            <a:pPr>
              <a:defRPr/>
            </a:pPr>
            <a:fld id="{45604EC6-DAAD-4F78-900E-1D2CDFCB2C64}"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17</a:t>
            </a:fld>
            <a:endParaRPr lang="en-US" dirty="0"/>
          </a:p>
        </p:txBody>
      </p:sp>
      <p:sp>
        <p:nvSpPr>
          <p:cNvPr id="8" name="Footer Placeholder 7"/>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416211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2" name="Content Placeholder 1"/>
          <p:cNvSpPr>
            <a:spLocks noGrp="1"/>
          </p:cNvSpPr>
          <p:nvPr>
            <p:ph idx="1"/>
          </p:nvPr>
        </p:nvSpPr>
        <p:spPr/>
        <p:txBody>
          <a:bodyPr>
            <a:normAutofit fontScale="85000" lnSpcReduction="20000"/>
          </a:bodyPr>
          <a:lstStyle/>
          <a:p>
            <a:r>
              <a:rPr lang="en-US" dirty="0"/>
              <a:t>A thread's work may best be described as a subroutine within the main program. Any thread can execute any subroutine at the same time as other threads.</a:t>
            </a:r>
          </a:p>
          <a:p>
            <a:r>
              <a:rPr lang="en-US" dirty="0"/>
              <a:t>Threads communicate with each other through global memory (updating address locations). This requires synchronization constructs to ensure that more than one thread is not updating the same global address at any time.</a:t>
            </a:r>
          </a:p>
          <a:p>
            <a:r>
              <a:rPr lang="en-US" dirty="0"/>
              <a:t>Threads can come and go, but </a:t>
            </a:r>
            <a:r>
              <a:rPr lang="en-US" b="1" dirty="0" err="1"/>
              <a:t>a.out</a:t>
            </a:r>
            <a:r>
              <a:rPr lang="en-US" dirty="0"/>
              <a:t> remains present to provide the necessary shared resources until the application has completed.</a:t>
            </a:r>
          </a:p>
          <a:p>
            <a:endParaRPr lang="en-US" dirty="0"/>
          </a:p>
        </p:txBody>
      </p:sp>
      <p:sp>
        <p:nvSpPr>
          <p:cNvPr id="4" name="Date Placeholder 3"/>
          <p:cNvSpPr>
            <a:spLocks noGrp="1"/>
          </p:cNvSpPr>
          <p:nvPr>
            <p:ph type="dt" sz="half" idx="10"/>
          </p:nvPr>
        </p:nvSpPr>
        <p:spPr/>
        <p:txBody>
          <a:bodyPr/>
          <a:lstStyle/>
          <a:p>
            <a:pPr>
              <a:defRPr/>
            </a:pPr>
            <a:fld id="{87ADEF4B-9297-4235-90E0-1D40DF515D32}"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18</a:t>
            </a:fld>
            <a:endParaRPr lang="en-US" dirty="0"/>
          </a:p>
        </p:txBody>
      </p:sp>
      <p:sp>
        <p:nvSpPr>
          <p:cNvPr id="8" name="Footer Placeholder 7"/>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00323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Implementation</a:t>
            </a:r>
            <a:endParaRPr lang="en-US" dirty="0"/>
          </a:p>
        </p:txBody>
      </p:sp>
      <p:sp>
        <p:nvSpPr>
          <p:cNvPr id="2" name="Content Placeholder 1"/>
          <p:cNvSpPr>
            <a:spLocks noGrp="1"/>
          </p:cNvSpPr>
          <p:nvPr>
            <p:ph idx="1"/>
          </p:nvPr>
        </p:nvSpPr>
        <p:spPr/>
        <p:txBody>
          <a:bodyPr>
            <a:normAutofit fontScale="62500" lnSpcReduction="20000"/>
          </a:bodyPr>
          <a:lstStyle/>
          <a:p>
            <a:r>
              <a:rPr lang="en-US" dirty="0"/>
              <a:t>From a programming perspective, threads implementations commonly comprise:</a:t>
            </a:r>
          </a:p>
          <a:p>
            <a:pPr lvl="1"/>
            <a:r>
              <a:rPr lang="en-US" dirty="0"/>
              <a:t>A library of subroutines that are called from within parallel source code</a:t>
            </a:r>
          </a:p>
          <a:p>
            <a:pPr lvl="1"/>
            <a:r>
              <a:rPr lang="en-US" dirty="0"/>
              <a:t>A set of compiler directives imbedded in either serial or parallel source code</a:t>
            </a:r>
          </a:p>
          <a:p>
            <a:r>
              <a:rPr lang="en-US" dirty="0"/>
              <a:t>In both cases, the programmer is responsible for determining the parallelism (although compilers can sometimes help).</a:t>
            </a:r>
          </a:p>
          <a:p>
            <a:r>
              <a:rPr lang="en-US" dirty="0"/>
              <a:t>Threaded implementations are not new in computing. Historically, hardware vendors have implemented their own proprietary versions of threads. These implementations differed substantially from each other making it difficult for programmers to develop portable threaded applications.</a:t>
            </a:r>
          </a:p>
          <a:p>
            <a:r>
              <a:rPr lang="en-US" dirty="0"/>
              <a:t>Unrelated standardization efforts have resulted in two very different implementations of threads: </a:t>
            </a:r>
            <a:r>
              <a:rPr lang="en-US" b="1" i="1" dirty="0"/>
              <a:t>POSIX Threads</a:t>
            </a:r>
            <a:r>
              <a:rPr lang="en-US" dirty="0"/>
              <a:t> and </a:t>
            </a:r>
            <a:r>
              <a:rPr lang="en-US" b="1" i="1" dirty="0" err="1"/>
              <a:t>OpenMP</a:t>
            </a:r>
            <a:r>
              <a:rPr lang="en-US" dirty="0"/>
              <a:t>.</a:t>
            </a:r>
          </a:p>
          <a:p>
            <a:endParaRPr lang="en-US" dirty="0"/>
          </a:p>
        </p:txBody>
      </p:sp>
      <p:sp>
        <p:nvSpPr>
          <p:cNvPr id="4" name="Date Placeholder 3"/>
          <p:cNvSpPr>
            <a:spLocks noGrp="1"/>
          </p:cNvSpPr>
          <p:nvPr>
            <p:ph type="dt" sz="half" idx="10"/>
          </p:nvPr>
        </p:nvSpPr>
        <p:spPr/>
        <p:txBody>
          <a:bodyPr/>
          <a:lstStyle/>
          <a:p>
            <a:pPr>
              <a:defRPr/>
            </a:pPr>
            <a:fld id="{2EF42BD8-B827-43A4-84E6-359C08D20CB9}"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19</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950317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smtClean="0"/>
              <a:t>Outline Today</a:t>
            </a:r>
            <a:endParaRPr lang="en-US" dirty="0"/>
          </a:p>
        </p:txBody>
      </p:sp>
      <p:sp>
        <p:nvSpPr>
          <p:cNvPr id="14" name="Content Placeholder 13"/>
          <p:cNvSpPr>
            <a:spLocks noGrp="1"/>
          </p:cNvSpPr>
          <p:nvPr>
            <p:ph idx="1"/>
          </p:nvPr>
        </p:nvSpPr>
        <p:spPr/>
        <p:txBody>
          <a:bodyPr>
            <a:normAutofit/>
          </a:bodyPr>
          <a:lstStyle/>
          <a:p>
            <a:pPr marL="0" indent="0">
              <a:buNone/>
            </a:pPr>
            <a:r>
              <a:rPr lang="en-US" b="1" dirty="0" smtClean="0"/>
              <a:t>Parallel Programming Model</a:t>
            </a:r>
          </a:p>
          <a:p>
            <a:pPr>
              <a:buFont typeface="Wingdings" panose="05000000000000000000" pitchFamily="2" charset="2"/>
              <a:buChar char="v"/>
            </a:pPr>
            <a:r>
              <a:rPr lang="en-US" dirty="0" smtClean="0"/>
              <a:t> Programming </a:t>
            </a:r>
            <a:r>
              <a:rPr lang="en-US" dirty="0" smtClean="0"/>
              <a:t>model</a:t>
            </a:r>
            <a:endParaRPr lang="en-US" dirty="0"/>
          </a:p>
        </p:txBody>
      </p:sp>
      <p:sp>
        <p:nvSpPr>
          <p:cNvPr id="3" name="Date Placeholder 2"/>
          <p:cNvSpPr>
            <a:spLocks noGrp="1"/>
          </p:cNvSpPr>
          <p:nvPr>
            <p:ph type="dt" sz="half" idx="10"/>
          </p:nvPr>
        </p:nvSpPr>
        <p:spPr/>
        <p:txBody>
          <a:bodyPr/>
          <a:lstStyle/>
          <a:p>
            <a:fld id="{2CBFEA95-C2A5-45F9-93A5-F03AB26DFD9A}" type="datetime1">
              <a:rPr lang="en-US" smtClean="0"/>
              <a:t>1/10/2018</a:t>
            </a:fld>
            <a:endParaRPr lang="en-US" dirty="0"/>
          </a:p>
        </p:txBody>
      </p:sp>
      <p:sp>
        <p:nvSpPr>
          <p:cNvPr id="4" name="Footer Placeholder 3"/>
          <p:cNvSpPr>
            <a:spLocks noGrp="1"/>
          </p:cNvSpPr>
          <p:nvPr>
            <p:ph type="ftr" sz="quarter" idx="11"/>
          </p:nvPr>
        </p:nvSpPr>
        <p:spPr/>
        <p:txBody>
          <a:bodyPr/>
          <a:lstStyle/>
          <a:p>
            <a:r>
              <a:rPr lang="en-US" smtClean="0"/>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2</a:t>
            </a:fld>
            <a:endParaRPr lang="en-US"/>
          </a:p>
        </p:txBody>
      </p:sp>
    </p:spTree>
    <p:extLst>
      <p:ext uri="{BB962C8B-B14F-4D97-AF65-F5344CB8AC3E}">
        <p14:creationId xmlns:p14="http://schemas.microsoft.com/office/powerpoint/2010/main" val="229984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POSIX Threads</a:t>
            </a:r>
          </a:p>
        </p:txBody>
      </p:sp>
      <p:sp>
        <p:nvSpPr>
          <p:cNvPr id="2" name="Content Placeholder 1"/>
          <p:cNvSpPr>
            <a:spLocks noGrp="1"/>
          </p:cNvSpPr>
          <p:nvPr>
            <p:ph idx="1"/>
          </p:nvPr>
        </p:nvSpPr>
        <p:spPr/>
        <p:txBody>
          <a:bodyPr/>
          <a:lstStyle/>
          <a:p>
            <a:r>
              <a:rPr lang="en-US" dirty="0"/>
              <a:t>Specified by the IEEE POSIX 1003.1c standard (1995). C Language only.</a:t>
            </a:r>
          </a:p>
          <a:p>
            <a:r>
              <a:rPr lang="en-US" dirty="0"/>
              <a:t>Part of Unix/Linux operating systems</a:t>
            </a:r>
          </a:p>
          <a:p>
            <a:r>
              <a:rPr lang="en-US" dirty="0"/>
              <a:t>Library based</a:t>
            </a:r>
          </a:p>
          <a:p>
            <a:r>
              <a:rPr lang="en-US" dirty="0"/>
              <a:t>Commonly referred to as </a:t>
            </a:r>
            <a:r>
              <a:rPr lang="en-US" dirty="0" err="1"/>
              <a:t>Pthreads</a:t>
            </a:r>
            <a:r>
              <a:rPr lang="en-US" dirty="0"/>
              <a:t>.</a:t>
            </a:r>
          </a:p>
          <a:p>
            <a:r>
              <a:rPr lang="en-US" dirty="0"/>
              <a:t>Very explicit parallelism; requires significant programmer attention to detail.</a:t>
            </a:r>
          </a:p>
          <a:p>
            <a:endParaRPr lang="en-US" dirty="0"/>
          </a:p>
        </p:txBody>
      </p:sp>
      <p:sp>
        <p:nvSpPr>
          <p:cNvPr id="4" name="Date Placeholder 3"/>
          <p:cNvSpPr>
            <a:spLocks noGrp="1"/>
          </p:cNvSpPr>
          <p:nvPr>
            <p:ph type="dt" sz="half" idx="10"/>
          </p:nvPr>
        </p:nvSpPr>
        <p:spPr/>
        <p:txBody>
          <a:bodyPr/>
          <a:lstStyle/>
          <a:p>
            <a:pPr>
              <a:defRPr/>
            </a:pPr>
            <a:fld id="{62CA8FF1-BEBD-492F-9D7E-8B02E3339244}"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20</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564023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a:t>OpenMP</a:t>
            </a:r>
            <a:endParaRPr lang="en-US" dirty="0"/>
          </a:p>
        </p:txBody>
      </p:sp>
      <p:sp>
        <p:nvSpPr>
          <p:cNvPr id="2" name="Content Placeholder 1"/>
          <p:cNvSpPr>
            <a:spLocks noGrp="1"/>
          </p:cNvSpPr>
          <p:nvPr>
            <p:ph idx="1"/>
          </p:nvPr>
        </p:nvSpPr>
        <p:spPr/>
        <p:txBody>
          <a:bodyPr>
            <a:normAutofit fontScale="92500" lnSpcReduction="20000"/>
          </a:bodyPr>
          <a:lstStyle/>
          <a:p>
            <a:r>
              <a:rPr lang="en-US" dirty="0"/>
              <a:t>Industry standard, jointly defined and endorsed by a group of major computer hardware and software vendors, organizations and individuals.</a:t>
            </a:r>
          </a:p>
          <a:p>
            <a:r>
              <a:rPr lang="en-US" dirty="0"/>
              <a:t>Compiler directive based</a:t>
            </a:r>
          </a:p>
          <a:p>
            <a:r>
              <a:rPr lang="en-US" dirty="0"/>
              <a:t>Portable / multi-platform, including Unix and Windows platforms</a:t>
            </a:r>
          </a:p>
          <a:p>
            <a:r>
              <a:rPr lang="en-US" dirty="0"/>
              <a:t>Available in C/C++ and Fortran implementations</a:t>
            </a:r>
          </a:p>
          <a:p>
            <a:r>
              <a:rPr lang="en-US" dirty="0"/>
              <a:t>Can be very easy and simple to use - provides for "incremental parallelism". Can begin with serial code.</a:t>
            </a:r>
          </a:p>
          <a:p>
            <a:endParaRPr lang="en-US" dirty="0"/>
          </a:p>
        </p:txBody>
      </p:sp>
      <p:sp>
        <p:nvSpPr>
          <p:cNvPr id="4" name="Date Placeholder 3"/>
          <p:cNvSpPr>
            <a:spLocks noGrp="1"/>
          </p:cNvSpPr>
          <p:nvPr>
            <p:ph type="dt" sz="half" idx="10"/>
          </p:nvPr>
        </p:nvSpPr>
        <p:spPr/>
        <p:txBody>
          <a:bodyPr/>
          <a:lstStyle/>
          <a:p>
            <a:pPr>
              <a:defRPr/>
            </a:pPr>
            <a:fld id="{CB76396E-1666-4385-A3E5-2CD0F4C8C680}"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21</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617345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a:t>Distributed Memory / Message Passing </a:t>
            </a:r>
            <a:r>
              <a:rPr lang="en-US" sz="3200" b="1" dirty="0" smtClean="0"/>
              <a:t>Model</a:t>
            </a:r>
            <a:endParaRPr lang="en-US" sz="3200" b="1" dirty="0"/>
          </a:p>
        </p:txBody>
      </p:sp>
      <p:sp>
        <p:nvSpPr>
          <p:cNvPr id="2" name="Content Placeholder 1"/>
          <p:cNvSpPr>
            <a:spLocks noGrp="1"/>
          </p:cNvSpPr>
          <p:nvPr>
            <p:ph idx="1"/>
          </p:nvPr>
        </p:nvSpPr>
        <p:spPr/>
        <p:txBody>
          <a:bodyPr>
            <a:normAutofit fontScale="92500" lnSpcReduction="20000"/>
          </a:bodyPr>
          <a:lstStyle/>
          <a:p>
            <a:r>
              <a:rPr lang="en-US" dirty="0"/>
              <a:t>A set of tasks that use their own local memory during computation. Multiple tasks can reside on the same physical machine and/or across an arbitrary number of machines.</a:t>
            </a:r>
          </a:p>
          <a:p>
            <a:r>
              <a:rPr lang="en-US" dirty="0"/>
              <a:t>Tasks exchange data through communications by sending and receiving messages.</a:t>
            </a:r>
          </a:p>
          <a:p>
            <a:r>
              <a:rPr lang="en-US" dirty="0"/>
              <a:t>Data transfer usually requires cooperative operations to be performed by each process. For example, a send operation must have a matching receive operation.</a:t>
            </a:r>
          </a:p>
          <a:p>
            <a:endParaRPr lang="en-US" dirty="0"/>
          </a:p>
        </p:txBody>
      </p:sp>
      <p:sp>
        <p:nvSpPr>
          <p:cNvPr id="4" name="Date Placeholder 3"/>
          <p:cNvSpPr>
            <a:spLocks noGrp="1"/>
          </p:cNvSpPr>
          <p:nvPr>
            <p:ph type="dt" sz="half" idx="10"/>
          </p:nvPr>
        </p:nvSpPr>
        <p:spPr/>
        <p:txBody>
          <a:bodyPr/>
          <a:lstStyle/>
          <a:p>
            <a:pPr>
              <a:defRPr/>
            </a:pPr>
            <a:fld id="{7848BA9B-2460-46CE-B958-FD94481F4164}"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22</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286721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1B633947-63A1-4F76-A75B-277BB6DCC234}"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23</a:t>
            </a:fld>
            <a:endParaRPr lang="en-US" dirty="0"/>
          </a:p>
        </p:txBody>
      </p:sp>
      <p:pic>
        <p:nvPicPr>
          <p:cNvPr id="6146" name="Picture 2" descr="https://computing.llnl.gov/tutorials/parallel_comp/images/msg_pass_mode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630" y="1516631"/>
            <a:ext cx="6330524" cy="4400141"/>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329065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Implementations</a:t>
            </a:r>
          </a:p>
        </p:txBody>
      </p:sp>
      <p:sp>
        <p:nvSpPr>
          <p:cNvPr id="2" name="Content Placeholder 1"/>
          <p:cNvSpPr>
            <a:spLocks noGrp="1"/>
          </p:cNvSpPr>
          <p:nvPr>
            <p:ph idx="1"/>
          </p:nvPr>
        </p:nvSpPr>
        <p:spPr/>
        <p:txBody>
          <a:bodyPr>
            <a:normAutofit fontScale="77500" lnSpcReduction="20000"/>
          </a:bodyPr>
          <a:lstStyle/>
          <a:p>
            <a:r>
              <a:rPr lang="en-US" dirty="0"/>
              <a:t>From a programming perspective, message passing implementations usually comprise a library of subroutines. Calls to these subroutines are imbedded in source code. The programmer is responsible for determining all parallelism.</a:t>
            </a:r>
          </a:p>
          <a:p>
            <a:r>
              <a:rPr lang="en-US" dirty="0"/>
              <a:t>Historically, a variety of message passing libraries have been available since the 1980s. These implementations differed substantially from each other making it difficult for programmers to develop portable applications.</a:t>
            </a:r>
          </a:p>
          <a:p>
            <a:r>
              <a:rPr lang="en-US" dirty="0"/>
              <a:t>In 1992, the MPI Forum was formed with the primary goal of establishing a standard interface for message passing implementations.</a:t>
            </a:r>
          </a:p>
          <a:p>
            <a:endParaRPr lang="en-US" dirty="0"/>
          </a:p>
        </p:txBody>
      </p:sp>
      <p:sp>
        <p:nvSpPr>
          <p:cNvPr id="4" name="Date Placeholder 3"/>
          <p:cNvSpPr>
            <a:spLocks noGrp="1"/>
          </p:cNvSpPr>
          <p:nvPr>
            <p:ph type="dt" sz="half" idx="10"/>
          </p:nvPr>
        </p:nvSpPr>
        <p:spPr/>
        <p:txBody>
          <a:bodyPr/>
          <a:lstStyle/>
          <a:p>
            <a:pPr>
              <a:defRPr/>
            </a:pPr>
            <a:fld id="{047B94D5-0A49-4EB6-B81F-87C370044494}"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24</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243278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Cont.</a:t>
            </a:r>
            <a:endParaRPr lang="en-US" dirty="0"/>
          </a:p>
        </p:txBody>
      </p:sp>
      <p:sp>
        <p:nvSpPr>
          <p:cNvPr id="2" name="Content Placeholder 1"/>
          <p:cNvSpPr>
            <a:spLocks noGrp="1"/>
          </p:cNvSpPr>
          <p:nvPr>
            <p:ph idx="1"/>
          </p:nvPr>
        </p:nvSpPr>
        <p:spPr/>
        <p:txBody>
          <a:bodyPr>
            <a:normAutofit fontScale="85000" lnSpcReduction="10000"/>
          </a:bodyPr>
          <a:lstStyle/>
          <a:p>
            <a:r>
              <a:rPr lang="en-US" dirty="0"/>
              <a:t>Part 1 of the </a:t>
            </a:r>
            <a:r>
              <a:rPr lang="en-US" b="1" dirty="0"/>
              <a:t>Message Passing Interface (MPI)</a:t>
            </a:r>
            <a:r>
              <a:rPr lang="en-US" dirty="0"/>
              <a:t> was released in 1994. Part 2 (MPI-2) was released in 1996 and MPI-3 in 2012. All MPI specifications are available on the web at </a:t>
            </a:r>
            <a:r>
              <a:rPr lang="en-US" u="sng" dirty="0">
                <a:hlinkClick r:id="rId2"/>
              </a:rPr>
              <a:t>http://www.mpi-forum.org/docs/</a:t>
            </a:r>
            <a:r>
              <a:rPr lang="en-US" dirty="0"/>
              <a:t>.</a:t>
            </a:r>
          </a:p>
          <a:p>
            <a:r>
              <a:rPr lang="en-US" dirty="0"/>
              <a:t>MPI is the "de facto" industry standard for message passing, replacing virtually all other message passing implementations used for production work. MPI implementations exist for virtually all popular parallel computing platforms. Not all implementations include everything in MPI-1, MPI-2 or MPI-3.</a:t>
            </a:r>
          </a:p>
          <a:p>
            <a:endParaRPr lang="en-US" dirty="0"/>
          </a:p>
        </p:txBody>
      </p:sp>
      <p:sp>
        <p:nvSpPr>
          <p:cNvPr id="4" name="Date Placeholder 3"/>
          <p:cNvSpPr>
            <a:spLocks noGrp="1"/>
          </p:cNvSpPr>
          <p:nvPr>
            <p:ph type="dt" sz="half" idx="10"/>
          </p:nvPr>
        </p:nvSpPr>
        <p:spPr/>
        <p:txBody>
          <a:bodyPr/>
          <a:lstStyle/>
          <a:p>
            <a:pPr>
              <a:defRPr/>
            </a:pPr>
            <a:fld id="{47D4C204-FD6A-40B3-8924-665BB77EB0E6}"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25</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4094777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Data Parallel </a:t>
            </a:r>
            <a:r>
              <a:rPr lang="en-US" dirty="0" smtClean="0"/>
              <a:t>Model</a:t>
            </a:r>
            <a:endParaRPr lang="en-US" dirty="0"/>
          </a:p>
        </p:txBody>
      </p:sp>
      <p:sp>
        <p:nvSpPr>
          <p:cNvPr id="2" name="Content Placeholder 1"/>
          <p:cNvSpPr>
            <a:spLocks noGrp="1"/>
          </p:cNvSpPr>
          <p:nvPr>
            <p:ph idx="1"/>
          </p:nvPr>
        </p:nvSpPr>
        <p:spPr/>
        <p:txBody>
          <a:bodyPr>
            <a:normAutofit fontScale="77500" lnSpcReduction="20000"/>
          </a:bodyPr>
          <a:lstStyle/>
          <a:p>
            <a:r>
              <a:rPr lang="en-US" dirty="0"/>
              <a:t>May also be referred to as the Partitioned Global </a:t>
            </a:r>
            <a:r>
              <a:rPr lang="en-US" dirty="0" smtClean="0"/>
              <a:t>Address </a:t>
            </a:r>
            <a:r>
              <a:rPr lang="en-US" dirty="0"/>
              <a:t>Space (PGAS) model</a:t>
            </a:r>
            <a:r>
              <a:rPr lang="en-US" dirty="0" smtClean="0"/>
              <a:t>.</a:t>
            </a:r>
          </a:p>
          <a:p>
            <a:r>
              <a:rPr lang="en-US" dirty="0"/>
              <a:t>The data parallel model demonstrates the following characteristics:</a:t>
            </a:r>
          </a:p>
          <a:p>
            <a:pPr lvl="1"/>
            <a:r>
              <a:rPr lang="en-US" dirty="0"/>
              <a:t>Address space is treated globally</a:t>
            </a:r>
          </a:p>
          <a:p>
            <a:pPr lvl="1"/>
            <a:r>
              <a:rPr lang="en-US" dirty="0"/>
              <a:t>Most of the parallel work focuses on performing operations on a data set. The data set is typically organized into a common structure, such as an array or cube.</a:t>
            </a:r>
          </a:p>
          <a:p>
            <a:pPr lvl="1"/>
            <a:r>
              <a:rPr lang="en-US" dirty="0"/>
              <a:t>A set of tasks work collectively on the same data structure, however, each task works on a different partition of the same data structure.</a:t>
            </a:r>
          </a:p>
          <a:p>
            <a:pPr lvl="1"/>
            <a:r>
              <a:rPr lang="en-US" dirty="0"/>
              <a:t>Tasks perform the same operation on their partition of work, for example, "add 4 to every array element".</a:t>
            </a:r>
          </a:p>
          <a:p>
            <a:endParaRPr lang="en-US" dirty="0"/>
          </a:p>
        </p:txBody>
      </p:sp>
      <p:sp>
        <p:nvSpPr>
          <p:cNvPr id="4" name="Date Placeholder 3"/>
          <p:cNvSpPr>
            <a:spLocks noGrp="1"/>
          </p:cNvSpPr>
          <p:nvPr>
            <p:ph type="dt" sz="half" idx="10"/>
          </p:nvPr>
        </p:nvSpPr>
        <p:spPr/>
        <p:txBody>
          <a:bodyPr/>
          <a:lstStyle/>
          <a:p>
            <a:pPr>
              <a:defRPr/>
            </a:pPr>
            <a:fld id="{466F1B2F-D2C7-455D-8154-F856438CD9D0}"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26</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739619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Cont.</a:t>
            </a:r>
            <a:endParaRPr lang="en-US" dirty="0"/>
          </a:p>
        </p:txBody>
      </p:sp>
      <p:sp>
        <p:nvSpPr>
          <p:cNvPr id="2" name="Content Placeholder 1"/>
          <p:cNvSpPr>
            <a:spLocks noGrp="1"/>
          </p:cNvSpPr>
          <p:nvPr>
            <p:ph idx="1"/>
          </p:nvPr>
        </p:nvSpPr>
        <p:spPr/>
        <p:txBody>
          <a:bodyPr/>
          <a:lstStyle/>
          <a:p>
            <a:r>
              <a:rPr lang="en-US" dirty="0"/>
              <a:t>On shared memory architectures, all tasks may have access to the data structure through global memory.</a:t>
            </a:r>
          </a:p>
          <a:p>
            <a:r>
              <a:rPr lang="en-US" dirty="0"/>
              <a:t>On distributed memory architectures the data structure is split up and resides as "chunks" in the local memory of each task.</a:t>
            </a:r>
          </a:p>
          <a:p>
            <a:endParaRPr lang="en-US" dirty="0"/>
          </a:p>
        </p:txBody>
      </p:sp>
      <p:sp>
        <p:nvSpPr>
          <p:cNvPr id="4" name="Date Placeholder 3"/>
          <p:cNvSpPr>
            <a:spLocks noGrp="1"/>
          </p:cNvSpPr>
          <p:nvPr>
            <p:ph type="dt" sz="half" idx="10"/>
          </p:nvPr>
        </p:nvSpPr>
        <p:spPr/>
        <p:txBody>
          <a:bodyPr/>
          <a:lstStyle/>
          <a:p>
            <a:pPr>
              <a:defRPr/>
            </a:pPr>
            <a:fld id="{2CF5669A-3A87-4005-8894-1CC7ECDC8BD2}"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27</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950844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C9716765-3B89-423A-9F18-1F81D320FE21}"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28</a:t>
            </a:fld>
            <a:endParaRPr lang="en-US" dirty="0"/>
          </a:p>
        </p:txBody>
      </p:sp>
      <p:pic>
        <p:nvPicPr>
          <p:cNvPr id="7170" name="Picture 2" descr="https://computing.llnl.gov/tutorials/parallel_comp/images/data_parallel_mode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493" y="1322769"/>
            <a:ext cx="5676641" cy="5024315"/>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563332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0" dirty="0"/>
              <a:t> </a:t>
            </a:r>
            <a:r>
              <a:rPr lang="en-US" dirty="0"/>
              <a:t>Implementations</a:t>
            </a:r>
          </a:p>
        </p:txBody>
      </p:sp>
      <p:sp>
        <p:nvSpPr>
          <p:cNvPr id="2" name="Content Placeholder 1"/>
          <p:cNvSpPr>
            <a:spLocks noGrp="1"/>
          </p:cNvSpPr>
          <p:nvPr>
            <p:ph idx="1"/>
          </p:nvPr>
        </p:nvSpPr>
        <p:spPr/>
        <p:txBody>
          <a:bodyPr>
            <a:normAutofit fontScale="77500" lnSpcReduction="20000"/>
          </a:bodyPr>
          <a:lstStyle/>
          <a:p>
            <a:r>
              <a:rPr lang="en-US" dirty="0"/>
              <a:t>Currently, there are several relatively popular, and sometimes developmental, parallel programming implementations based on the Data Parallel / PGAS model.</a:t>
            </a:r>
          </a:p>
          <a:p>
            <a:r>
              <a:rPr lang="en-US" b="1" dirty="0" err="1"/>
              <a:t>Coarray</a:t>
            </a:r>
            <a:r>
              <a:rPr lang="en-US" b="1" dirty="0"/>
              <a:t> Fortran:</a:t>
            </a:r>
            <a:r>
              <a:rPr lang="en-US" dirty="0"/>
              <a:t> a small set of extensions to Fortran 95 for SPMD parallel programming. Compiler dependent. More information: </a:t>
            </a:r>
            <a:r>
              <a:rPr lang="en-US" u="sng" dirty="0">
                <a:hlinkClick r:id="rId2"/>
              </a:rPr>
              <a:t>https://en.wikipedia.org/wiki/Coarray_Fortran</a:t>
            </a:r>
            <a:endParaRPr lang="en-US" dirty="0"/>
          </a:p>
          <a:p>
            <a:r>
              <a:rPr lang="en-US" b="1" dirty="0"/>
              <a:t>Unified Parallel C (UPC):</a:t>
            </a:r>
            <a:r>
              <a:rPr lang="en-US" dirty="0"/>
              <a:t> an extension to the C programming language for SPMD parallel programming. Compiler dependent. More information: </a:t>
            </a:r>
            <a:r>
              <a:rPr lang="en-US" u="sng" dirty="0">
                <a:hlinkClick r:id="rId3"/>
              </a:rPr>
              <a:t>http://upc.lbl.gov</a:t>
            </a:r>
            <a:r>
              <a:rPr lang="en-US" u="sng" dirty="0" smtClean="0">
                <a:hlinkClick r:id="rId3"/>
              </a:rPr>
              <a:t>/</a:t>
            </a:r>
            <a:endParaRPr lang="en-US" dirty="0"/>
          </a:p>
        </p:txBody>
      </p:sp>
      <p:sp>
        <p:nvSpPr>
          <p:cNvPr id="4" name="Date Placeholder 3"/>
          <p:cNvSpPr>
            <a:spLocks noGrp="1"/>
          </p:cNvSpPr>
          <p:nvPr>
            <p:ph type="dt" sz="half" idx="10"/>
          </p:nvPr>
        </p:nvSpPr>
        <p:spPr/>
        <p:txBody>
          <a:bodyPr/>
          <a:lstStyle/>
          <a:p>
            <a:pPr>
              <a:defRPr/>
            </a:pPr>
            <a:fld id="{A17EEFE2-461D-4EB5-ADA2-C37460B148C0}"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29</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935633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Parallel programming model</a:t>
            </a:r>
            <a:endParaRPr lang="en-US" dirty="0"/>
          </a:p>
        </p:txBody>
      </p:sp>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122294DD-6D2A-42FC-A006-74C75C62D5D7}" type="datetime1">
              <a:rPr lang="en-US" smtClean="0"/>
              <a:t>1/10/2018</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3</a:t>
            </a:fld>
            <a:endParaRPr lang="en-US"/>
          </a:p>
        </p:txBody>
      </p:sp>
    </p:spTree>
    <p:extLst>
      <p:ext uri="{BB962C8B-B14F-4D97-AF65-F5344CB8AC3E}">
        <p14:creationId xmlns:p14="http://schemas.microsoft.com/office/powerpoint/2010/main" val="764450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Cont.</a:t>
            </a:r>
            <a:endParaRPr lang="en-US" dirty="0"/>
          </a:p>
        </p:txBody>
      </p:sp>
      <p:sp>
        <p:nvSpPr>
          <p:cNvPr id="2" name="Content Placeholder 1"/>
          <p:cNvSpPr>
            <a:spLocks noGrp="1"/>
          </p:cNvSpPr>
          <p:nvPr>
            <p:ph idx="1"/>
          </p:nvPr>
        </p:nvSpPr>
        <p:spPr/>
        <p:txBody>
          <a:bodyPr>
            <a:normAutofit fontScale="77500" lnSpcReduction="20000"/>
          </a:bodyPr>
          <a:lstStyle/>
          <a:p>
            <a:r>
              <a:rPr lang="en-US" b="1" dirty="0"/>
              <a:t>Global Arrays:</a:t>
            </a:r>
            <a:r>
              <a:rPr lang="en-US" dirty="0"/>
              <a:t> provides a shared memory style programming environment in the context of distributed array data structures. Public domain library with C and Fortran77 bindings. More information: </a:t>
            </a:r>
            <a:r>
              <a:rPr lang="en-US" u="sng" dirty="0">
                <a:hlinkClick r:id="rId2"/>
              </a:rPr>
              <a:t>https://en.wikipedia.org/wiki/Global_Arrays</a:t>
            </a:r>
            <a:endParaRPr lang="en-US" dirty="0"/>
          </a:p>
          <a:p>
            <a:r>
              <a:rPr lang="en-US" b="1" dirty="0"/>
              <a:t>X10:</a:t>
            </a:r>
            <a:r>
              <a:rPr lang="en-US" dirty="0"/>
              <a:t> a PGAS based parallel programming language being developed by IBM at the Thomas J. Watson Research Center. More information: </a:t>
            </a:r>
            <a:r>
              <a:rPr lang="en-US" u="sng" dirty="0">
                <a:hlinkClick r:id="rId3"/>
              </a:rPr>
              <a:t>http://x10-lang.org/</a:t>
            </a:r>
            <a:endParaRPr lang="en-US" dirty="0"/>
          </a:p>
          <a:p>
            <a:r>
              <a:rPr lang="en-US" b="1" dirty="0"/>
              <a:t>Chapel:</a:t>
            </a:r>
            <a:r>
              <a:rPr lang="en-US" dirty="0"/>
              <a:t> an open source parallel programming language project being led by Cray. More information: </a:t>
            </a:r>
            <a:r>
              <a:rPr lang="en-US" u="sng" dirty="0">
                <a:hlinkClick r:id="rId4"/>
              </a:rPr>
              <a:t>http://chapel.cray.com/</a:t>
            </a:r>
            <a:endParaRPr lang="en-US" dirty="0"/>
          </a:p>
          <a:p>
            <a:endParaRPr lang="en-US" dirty="0"/>
          </a:p>
        </p:txBody>
      </p:sp>
      <p:sp>
        <p:nvSpPr>
          <p:cNvPr id="4" name="Date Placeholder 3"/>
          <p:cNvSpPr>
            <a:spLocks noGrp="1"/>
          </p:cNvSpPr>
          <p:nvPr>
            <p:ph type="dt" sz="half" idx="10"/>
          </p:nvPr>
        </p:nvSpPr>
        <p:spPr/>
        <p:txBody>
          <a:bodyPr/>
          <a:lstStyle/>
          <a:p>
            <a:pPr>
              <a:defRPr/>
            </a:pPr>
            <a:fld id="{109F9FC2-BB50-40DA-A4CF-3E29677EC051}"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30</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195341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Hybrid </a:t>
            </a:r>
            <a:r>
              <a:rPr lang="en-US" dirty="0" smtClean="0"/>
              <a:t>Model</a:t>
            </a:r>
            <a:endParaRPr lang="en-US" dirty="0"/>
          </a:p>
        </p:txBody>
      </p:sp>
      <p:sp>
        <p:nvSpPr>
          <p:cNvPr id="2" name="Content Placeholder 1"/>
          <p:cNvSpPr>
            <a:spLocks noGrp="1"/>
          </p:cNvSpPr>
          <p:nvPr>
            <p:ph idx="1"/>
          </p:nvPr>
        </p:nvSpPr>
        <p:spPr/>
        <p:txBody>
          <a:bodyPr>
            <a:normAutofit fontScale="77500" lnSpcReduction="20000"/>
          </a:bodyPr>
          <a:lstStyle/>
          <a:p>
            <a:r>
              <a:rPr lang="en-US" dirty="0"/>
              <a:t>A hybrid model combines more than one of the previously described programming models.</a:t>
            </a:r>
          </a:p>
          <a:p>
            <a:r>
              <a:rPr lang="en-US" dirty="0"/>
              <a:t>Currently, a common example of a hybrid model is the combination of the message passing model (MPI) with the threads model (</a:t>
            </a:r>
            <a:r>
              <a:rPr lang="en-US" dirty="0" err="1"/>
              <a:t>OpenMP</a:t>
            </a:r>
            <a:r>
              <a:rPr lang="en-US" dirty="0"/>
              <a:t>).</a:t>
            </a:r>
          </a:p>
          <a:p>
            <a:pPr lvl="1"/>
            <a:r>
              <a:rPr lang="en-US" dirty="0"/>
              <a:t>Threads perform computationally intensive kernels using local, on-node data</a:t>
            </a:r>
          </a:p>
          <a:p>
            <a:pPr lvl="1"/>
            <a:r>
              <a:rPr lang="en-US" dirty="0"/>
              <a:t>Communications between processes on different nodes occurs over the network using MPI</a:t>
            </a:r>
          </a:p>
          <a:p>
            <a:r>
              <a:rPr lang="en-US" dirty="0"/>
              <a:t>This hybrid model lends itself well to the most popular (currently) hardware environment of clustered multi/many-core machines.</a:t>
            </a:r>
          </a:p>
          <a:p>
            <a:endParaRPr lang="en-US" dirty="0"/>
          </a:p>
        </p:txBody>
      </p:sp>
      <p:sp>
        <p:nvSpPr>
          <p:cNvPr id="4" name="Date Placeholder 3"/>
          <p:cNvSpPr>
            <a:spLocks noGrp="1"/>
          </p:cNvSpPr>
          <p:nvPr>
            <p:ph type="dt" sz="half" idx="10"/>
          </p:nvPr>
        </p:nvSpPr>
        <p:spPr/>
        <p:txBody>
          <a:bodyPr/>
          <a:lstStyle/>
          <a:p>
            <a:pPr>
              <a:defRPr/>
            </a:pPr>
            <a:fld id="{99B904A1-DB32-488E-9718-95901ABA774E}"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31</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225400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Cont.</a:t>
            </a:r>
            <a:endParaRPr lang="en-US" dirty="0"/>
          </a:p>
        </p:txBody>
      </p:sp>
      <p:sp>
        <p:nvSpPr>
          <p:cNvPr id="2" name="Content Placeholder 1"/>
          <p:cNvSpPr>
            <a:spLocks noGrp="1"/>
          </p:cNvSpPr>
          <p:nvPr>
            <p:ph idx="1"/>
          </p:nvPr>
        </p:nvSpPr>
        <p:spPr/>
        <p:txBody>
          <a:bodyPr>
            <a:normAutofit fontScale="77500" lnSpcReduction="20000"/>
          </a:bodyPr>
          <a:lstStyle/>
          <a:p>
            <a:r>
              <a:rPr lang="en-US" dirty="0"/>
              <a:t>Another similar and increasingly popular example of a hybrid model is using MPI with CPU-GPU (Graphics Processing Unit) programming.</a:t>
            </a:r>
          </a:p>
          <a:p>
            <a:pPr lvl="1"/>
            <a:r>
              <a:rPr lang="en-US" dirty="0"/>
              <a:t>MPI tasks run on CPUs using local memory and communicating with each other over a network.</a:t>
            </a:r>
          </a:p>
          <a:p>
            <a:pPr lvl="1"/>
            <a:r>
              <a:rPr lang="en-US" dirty="0"/>
              <a:t>Computationally intensive kernels are off-loaded to GPUs on-node.</a:t>
            </a:r>
          </a:p>
          <a:p>
            <a:pPr lvl="1"/>
            <a:r>
              <a:rPr lang="en-US" dirty="0"/>
              <a:t>Data exchange between node-local memory and GPUs uses CUDA (or something equivalent).</a:t>
            </a:r>
          </a:p>
          <a:p>
            <a:r>
              <a:rPr lang="en-US" dirty="0"/>
              <a:t>Other hybrid models are common:</a:t>
            </a:r>
          </a:p>
          <a:p>
            <a:pPr lvl="1"/>
            <a:r>
              <a:rPr lang="en-US" dirty="0"/>
              <a:t>MPI with </a:t>
            </a:r>
            <a:r>
              <a:rPr lang="en-US" dirty="0" err="1"/>
              <a:t>Pthreads</a:t>
            </a:r>
            <a:endParaRPr lang="en-US" dirty="0"/>
          </a:p>
          <a:p>
            <a:pPr lvl="1"/>
            <a:r>
              <a:rPr lang="en-US" dirty="0"/>
              <a:t>MPI with non-GPU accelerators</a:t>
            </a:r>
          </a:p>
          <a:p>
            <a:endParaRPr lang="en-US" dirty="0"/>
          </a:p>
        </p:txBody>
      </p:sp>
      <p:sp>
        <p:nvSpPr>
          <p:cNvPr id="4" name="Date Placeholder 3"/>
          <p:cNvSpPr>
            <a:spLocks noGrp="1"/>
          </p:cNvSpPr>
          <p:nvPr>
            <p:ph type="dt" sz="half" idx="10"/>
          </p:nvPr>
        </p:nvSpPr>
        <p:spPr/>
        <p:txBody>
          <a:bodyPr/>
          <a:lstStyle/>
          <a:p>
            <a:pPr>
              <a:defRPr/>
            </a:pPr>
            <a:fld id="{5A3165AB-70F7-4961-A2F1-64ED38B427E9}"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32</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168577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67833951-3751-4C00-8108-66E27776ABE5}"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33</a:t>
            </a:fld>
            <a:endParaRPr lang="en-US" dirty="0"/>
          </a:p>
        </p:txBody>
      </p:sp>
      <p:pic>
        <p:nvPicPr>
          <p:cNvPr id="8194" name="Picture 2" descr="https://computing.llnl.gov/tutorials/parallel_comp/images/hybrid_mode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23" y="1581318"/>
            <a:ext cx="8578366" cy="426265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485043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Single Program Multiple Data (</a:t>
            </a:r>
            <a:r>
              <a:rPr lang="en-US" dirty="0" smtClean="0"/>
              <a:t>SPMD)</a:t>
            </a:r>
            <a:endParaRPr lang="en-US" dirty="0"/>
          </a:p>
        </p:txBody>
      </p:sp>
      <p:sp>
        <p:nvSpPr>
          <p:cNvPr id="2" name="Content Placeholder 1"/>
          <p:cNvSpPr>
            <a:spLocks noGrp="1"/>
          </p:cNvSpPr>
          <p:nvPr>
            <p:ph idx="1"/>
          </p:nvPr>
        </p:nvSpPr>
        <p:spPr/>
        <p:txBody>
          <a:bodyPr>
            <a:normAutofit fontScale="62500" lnSpcReduction="20000"/>
          </a:bodyPr>
          <a:lstStyle/>
          <a:p>
            <a:r>
              <a:rPr lang="en-US" dirty="0"/>
              <a:t>SPMD is actually a "high level" programming model that can be built upon any combination of the previously mentioned parallel programming models.</a:t>
            </a:r>
          </a:p>
          <a:p>
            <a:r>
              <a:rPr lang="en-US" dirty="0"/>
              <a:t>SINGLE PROGRAM: All tasks execute their copy of the same program simultaneously. This program can be threads, message passing, data parallel or hybrid.</a:t>
            </a:r>
          </a:p>
          <a:p>
            <a:r>
              <a:rPr lang="en-US" dirty="0"/>
              <a:t>MULTIPLE DATA: All tasks may use different data</a:t>
            </a:r>
          </a:p>
          <a:p>
            <a:r>
              <a:rPr lang="en-US" dirty="0"/>
              <a:t>SPMD programs usually have the necessary logic programmed into them to allow different tasks to branch or conditionally execute only those parts of the program they are designed to execute. That is, tasks do not necessarily have to execute the entire program - perhaps only a portion of it.</a:t>
            </a:r>
          </a:p>
          <a:p>
            <a:r>
              <a:rPr lang="en-US" dirty="0"/>
              <a:t>The SPMD model, using message passing or hybrid programming, is probably the most commonly used parallel programming model for multi-node clusters</a:t>
            </a:r>
            <a:r>
              <a:rPr lang="en-US" dirty="0" smtClean="0"/>
              <a:t>.</a:t>
            </a:r>
            <a:endParaRPr lang="en-US" dirty="0"/>
          </a:p>
        </p:txBody>
      </p:sp>
      <p:sp>
        <p:nvSpPr>
          <p:cNvPr id="4" name="Date Placeholder 3"/>
          <p:cNvSpPr>
            <a:spLocks noGrp="1"/>
          </p:cNvSpPr>
          <p:nvPr>
            <p:ph type="dt" sz="half" idx="10"/>
          </p:nvPr>
        </p:nvSpPr>
        <p:spPr/>
        <p:txBody>
          <a:bodyPr/>
          <a:lstStyle/>
          <a:p>
            <a:pPr>
              <a:defRPr/>
            </a:pPr>
            <a:fld id="{97F36CD6-627F-4C27-A6FD-629B6785F10F}"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34</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4100456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7CAFB789-029F-4680-9E06-D229E60398FF}"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35</a:t>
            </a:fld>
            <a:endParaRPr lang="en-US" dirty="0"/>
          </a:p>
        </p:txBody>
      </p:sp>
      <p:pic>
        <p:nvPicPr>
          <p:cNvPr id="9218" name="Picture 2" descr="https://computing.llnl.gov/tutorials/parallel_comp/images/spmd_mode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09" y="2895053"/>
            <a:ext cx="8374132" cy="2332039"/>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523570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600" b="1" dirty="0"/>
              <a:t>Multiple Program Multiple Data (MPMD)</a:t>
            </a:r>
          </a:p>
        </p:txBody>
      </p:sp>
      <p:sp>
        <p:nvSpPr>
          <p:cNvPr id="2" name="Content Placeholder 1"/>
          <p:cNvSpPr>
            <a:spLocks noGrp="1"/>
          </p:cNvSpPr>
          <p:nvPr>
            <p:ph idx="1"/>
          </p:nvPr>
        </p:nvSpPr>
        <p:spPr/>
        <p:txBody>
          <a:bodyPr>
            <a:normAutofit fontScale="77500" lnSpcReduction="20000"/>
          </a:bodyPr>
          <a:lstStyle/>
          <a:p>
            <a:r>
              <a:rPr lang="en-US" dirty="0"/>
              <a:t>Like SPMD, MPMD is actually a "high level" programming model that can be built upon any combination of the previously mentioned parallel programming models.</a:t>
            </a:r>
          </a:p>
          <a:p>
            <a:r>
              <a:rPr lang="en-US" dirty="0"/>
              <a:t>MULTIPLE PROGRAM: Tasks may execute different programs simultaneously. The programs can be threads, message passing, data parallel or hybrid.</a:t>
            </a:r>
          </a:p>
          <a:p>
            <a:r>
              <a:rPr lang="en-US" dirty="0"/>
              <a:t>MULTIPLE DATA: All tasks may use different data</a:t>
            </a:r>
          </a:p>
          <a:p>
            <a:r>
              <a:rPr lang="en-US" dirty="0"/>
              <a:t>MPMD applications are not as common as SPMD applications, but may be better suited for certain types of problems, particularly those that lend themselves better to functional decomposition than domain decomposition (discussed later under </a:t>
            </a:r>
            <a:r>
              <a:rPr lang="en-US" u="sng" dirty="0" err="1">
                <a:hlinkClick r:id="rId2"/>
              </a:rPr>
              <a:t>Partioning</a:t>
            </a:r>
            <a:r>
              <a:rPr lang="en-US" dirty="0"/>
              <a:t>).</a:t>
            </a:r>
          </a:p>
          <a:p>
            <a:endParaRPr lang="en-US" dirty="0"/>
          </a:p>
        </p:txBody>
      </p:sp>
      <p:sp>
        <p:nvSpPr>
          <p:cNvPr id="4" name="Date Placeholder 3"/>
          <p:cNvSpPr>
            <a:spLocks noGrp="1"/>
          </p:cNvSpPr>
          <p:nvPr>
            <p:ph type="dt" sz="half" idx="10"/>
          </p:nvPr>
        </p:nvSpPr>
        <p:spPr/>
        <p:txBody>
          <a:bodyPr/>
          <a:lstStyle/>
          <a:p>
            <a:pPr>
              <a:defRPr/>
            </a:pPr>
            <a:fld id="{9165C887-7177-4DCA-9563-A62022943B38}"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36</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4077817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E914C13E-00AE-4B74-A4E4-26B65825BD65}"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37</a:t>
            </a:fld>
            <a:endParaRPr lang="en-US" dirty="0"/>
          </a:p>
        </p:txBody>
      </p:sp>
      <p:pic>
        <p:nvPicPr>
          <p:cNvPr id="10242" name="Picture 2" descr="https://computing.llnl.gov/tutorials/parallel_comp/images/mpmd_mode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07" y="2676685"/>
            <a:ext cx="8472146" cy="235933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72530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References</a:t>
            </a:r>
            <a:endParaRPr lang="en-US" dirty="0"/>
          </a:p>
        </p:txBody>
      </p:sp>
      <p:sp>
        <p:nvSpPr>
          <p:cNvPr id="2" name="Content Placeholder 1"/>
          <p:cNvSpPr>
            <a:spLocks noGrp="1"/>
          </p:cNvSpPr>
          <p:nvPr>
            <p:ph idx="1"/>
          </p:nvPr>
        </p:nvSpPr>
        <p:spPr/>
        <p:txBody>
          <a:bodyPr>
            <a:normAutofit/>
          </a:bodyPr>
          <a:lstStyle/>
          <a:p>
            <a:pPr marL="1371600" indent="-1371600" algn="just">
              <a:buNone/>
            </a:pPr>
            <a:r>
              <a:rPr lang="en-US" sz="2400" b="1" dirty="0" err="1"/>
              <a:t>Blaise</a:t>
            </a:r>
            <a:r>
              <a:rPr lang="en-US" sz="2400" b="1" dirty="0"/>
              <a:t> Barney, Lawrence Livermore National Laboratory</a:t>
            </a:r>
            <a:endParaRPr lang="en-US" sz="2400" b="1" dirty="0" smtClean="0"/>
          </a:p>
          <a:p>
            <a:pPr marL="1371600" indent="-1371600" algn="just">
              <a:buNone/>
            </a:pPr>
            <a:r>
              <a:rPr lang="en-US" sz="2400" b="1" dirty="0" smtClean="0"/>
              <a:t>https</a:t>
            </a:r>
            <a:r>
              <a:rPr lang="en-US" sz="2400" b="1" dirty="0"/>
              <a:t>://computing.llnl.gov/tutorials/parallel_comp/			</a:t>
            </a:r>
            <a:r>
              <a:rPr lang="en-US" sz="1800" dirty="0"/>
              <a:t>		</a:t>
            </a:r>
          </a:p>
        </p:txBody>
      </p:sp>
      <p:sp>
        <p:nvSpPr>
          <p:cNvPr id="5" name="Date Placeholder 4"/>
          <p:cNvSpPr>
            <a:spLocks noGrp="1"/>
          </p:cNvSpPr>
          <p:nvPr>
            <p:ph type="dt" sz="half" idx="10"/>
          </p:nvPr>
        </p:nvSpPr>
        <p:spPr/>
        <p:txBody>
          <a:bodyPr/>
          <a:lstStyle/>
          <a:p>
            <a:fld id="{43983570-CE38-4153-BDEE-53A6F267D4FB}" type="datetime1">
              <a:rPr lang="en-US" smtClean="0"/>
              <a:t>1/10/2018</a:t>
            </a:fld>
            <a:endParaRPr lang="en-US" dirty="0"/>
          </a:p>
        </p:txBody>
      </p:sp>
      <p:sp>
        <p:nvSpPr>
          <p:cNvPr id="6" name="Footer Placeholder 5"/>
          <p:cNvSpPr>
            <a:spLocks noGrp="1"/>
          </p:cNvSpPr>
          <p:nvPr>
            <p:ph type="ftr" sz="quarter" idx="11"/>
          </p:nvPr>
        </p:nvSpPr>
        <p:spPr/>
        <p:txBody>
          <a:bodyPr/>
          <a:lstStyle/>
          <a:p>
            <a:r>
              <a:rPr lang="en-US" smtClean="0"/>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38</a:t>
            </a:fld>
            <a:endParaRPr lang="en-US"/>
          </a:p>
        </p:txBody>
      </p:sp>
    </p:spTree>
    <p:extLst>
      <p:ext uri="{BB962C8B-B14F-4D97-AF65-F5344CB8AC3E}">
        <p14:creationId xmlns:p14="http://schemas.microsoft.com/office/powerpoint/2010/main" val="1250070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513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P</a:t>
            </a:r>
            <a:r>
              <a:rPr lang="en-US" dirty="0" smtClean="0"/>
              <a:t>arallel </a:t>
            </a:r>
            <a:r>
              <a:rPr lang="en-US" dirty="0"/>
              <a:t>programming models</a:t>
            </a:r>
          </a:p>
        </p:txBody>
      </p:sp>
      <p:sp>
        <p:nvSpPr>
          <p:cNvPr id="2" name="Content Placeholder 1"/>
          <p:cNvSpPr>
            <a:spLocks noGrp="1"/>
          </p:cNvSpPr>
          <p:nvPr>
            <p:ph idx="1"/>
          </p:nvPr>
        </p:nvSpPr>
        <p:spPr/>
        <p:txBody>
          <a:bodyPr/>
          <a:lstStyle/>
          <a:p>
            <a:r>
              <a:rPr lang="en-US" dirty="0"/>
              <a:t>Shared Memory (without threads)</a:t>
            </a:r>
          </a:p>
          <a:p>
            <a:r>
              <a:rPr lang="en-US" dirty="0"/>
              <a:t>Threads</a:t>
            </a:r>
          </a:p>
          <a:p>
            <a:r>
              <a:rPr lang="en-US" dirty="0"/>
              <a:t>Distributed Memory / Message Passing</a:t>
            </a:r>
          </a:p>
          <a:p>
            <a:r>
              <a:rPr lang="en-US" dirty="0"/>
              <a:t>Data Parallel</a:t>
            </a:r>
          </a:p>
          <a:p>
            <a:r>
              <a:rPr lang="en-US" dirty="0"/>
              <a:t>Hybrid</a:t>
            </a:r>
          </a:p>
          <a:p>
            <a:r>
              <a:rPr lang="en-US" dirty="0"/>
              <a:t>Single Program Multiple Data (SPMD)</a:t>
            </a:r>
          </a:p>
          <a:p>
            <a:r>
              <a:rPr lang="en-US" dirty="0"/>
              <a:t>Multiple Program Multiple Data (MPMD)</a:t>
            </a:r>
          </a:p>
          <a:p>
            <a:endParaRPr lang="en-US" dirty="0"/>
          </a:p>
        </p:txBody>
      </p:sp>
      <p:sp>
        <p:nvSpPr>
          <p:cNvPr id="4" name="Date Placeholder 3"/>
          <p:cNvSpPr>
            <a:spLocks noGrp="1"/>
          </p:cNvSpPr>
          <p:nvPr>
            <p:ph type="dt" sz="half" idx="10"/>
          </p:nvPr>
        </p:nvSpPr>
        <p:spPr/>
        <p:txBody>
          <a:bodyPr/>
          <a:lstStyle/>
          <a:p>
            <a:pPr>
              <a:defRPr/>
            </a:pPr>
            <a:fld id="{626DDC9E-F249-4BAD-A77A-A9405D979B6E}"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4</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191567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Cont.</a:t>
            </a:r>
            <a:endParaRPr lang="en-US" dirty="0"/>
          </a:p>
        </p:txBody>
      </p:sp>
      <p:sp>
        <p:nvSpPr>
          <p:cNvPr id="2" name="Content Placeholder 1"/>
          <p:cNvSpPr>
            <a:spLocks noGrp="1"/>
          </p:cNvSpPr>
          <p:nvPr>
            <p:ph idx="1"/>
          </p:nvPr>
        </p:nvSpPr>
        <p:spPr/>
        <p:txBody>
          <a:bodyPr/>
          <a:lstStyle/>
          <a:p>
            <a:r>
              <a:rPr lang="en-US" b="1" dirty="0"/>
              <a:t>Parallel programming models exist as an abstraction above hardware and memory architectures</a:t>
            </a:r>
            <a:r>
              <a:rPr lang="en-US" b="1" dirty="0" smtClean="0"/>
              <a:t>.</a:t>
            </a:r>
          </a:p>
          <a:p>
            <a:r>
              <a:rPr lang="en-US" dirty="0"/>
              <a:t>Although it might not seem apparent, these models are </a:t>
            </a:r>
            <a:r>
              <a:rPr lang="en-US" b="1" dirty="0"/>
              <a:t>NOT</a:t>
            </a:r>
            <a:r>
              <a:rPr lang="en-US" dirty="0"/>
              <a:t> specific to a particular type of machine or memory architecture. In fact, any of these models can (theoretically) be implemented on any underlying hardware. </a:t>
            </a:r>
          </a:p>
        </p:txBody>
      </p:sp>
      <p:sp>
        <p:nvSpPr>
          <p:cNvPr id="4" name="Date Placeholder 3"/>
          <p:cNvSpPr>
            <a:spLocks noGrp="1"/>
          </p:cNvSpPr>
          <p:nvPr>
            <p:ph type="dt" sz="half" idx="10"/>
          </p:nvPr>
        </p:nvSpPr>
        <p:spPr/>
        <p:txBody>
          <a:bodyPr/>
          <a:lstStyle/>
          <a:p>
            <a:pPr>
              <a:defRPr/>
            </a:pPr>
            <a:fld id="{A93B8760-C161-4834-AF27-6A66BD87B32F}"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5</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110329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800" b="1" dirty="0"/>
              <a:t>SHARED memory model on a DISTRIBUTED memory machine</a:t>
            </a:r>
          </a:p>
        </p:txBody>
      </p:sp>
      <p:sp>
        <p:nvSpPr>
          <p:cNvPr id="2" name="Content Placeholder 1"/>
          <p:cNvSpPr>
            <a:spLocks noGrp="1"/>
          </p:cNvSpPr>
          <p:nvPr>
            <p:ph idx="1"/>
          </p:nvPr>
        </p:nvSpPr>
        <p:spPr/>
        <p:txBody>
          <a:bodyPr/>
          <a:lstStyle/>
          <a:p>
            <a:r>
              <a:rPr lang="en-US" dirty="0"/>
              <a:t>Kendall Square Research (KSR) ALLCACHE approach. Machine memory was physically distributed across networked machines, but appeared to the user as a single shared memory global address space. Generically, this approach is referred to as "virtual shared memory"</a:t>
            </a:r>
          </a:p>
        </p:txBody>
      </p:sp>
      <p:sp>
        <p:nvSpPr>
          <p:cNvPr id="4" name="Date Placeholder 3"/>
          <p:cNvSpPr>
            <a:spLocks noGrp="1"/>
          </p:cNvSpPr>
          <p:nvPr>
            <p:ph type="dt" sz="half" idx="10"/>
          </p:nvPr>
        </p:nvSpPr>
        <p:spPr/>
        <p:txBody>
          <a:bodyPr/>
          <a:lstStyle/>
          <a:p>
            <a:pPr>
              <a:defRPr/>
            </a:pPr>
            <a:fld id="{B6538E13-DC9A-4C45-B3D5-239EB3A2B776}"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6</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678132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92A99CA1-E2B6-4296-A660-4BBFF4338C05}"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7</a:t>
            </a:fld>
            <a:endParaRPr lang="en-US" dirty="0"/>
          </a:p>
        </p:txBody>
      </p:sp>
      <p:pic>
        <p:nvPicPr>
          <p:cNvPr id="2050" name="Picture 2" descr="https://computing.llnl.gov/tutorials/parallel_comp/images/modelAbstractio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947" y="2310948"/>
            <a:ext cx="6969610" cy="3257339"/>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41884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t>DISTRIBUTED memory model on a SHARED memory machine</a:t>
            </a:r>
          </a:p>
        </p:txBody>
      </p:sp>
      <p:sp>
        <p:nvSpPr>
          <p:cNvPr id="2" name="Content Placeholder 1"/>
          <p:cNvSpPr>
            <a:spLocks noGrp="1"/>
          </p:cNvSpPr>
          <p:nvPr>
            <p:ph idx="1"/>
          </p:nvPr>
        </p:nvSpPr>
        <p:spPr/>
        <p:txBody>
          <a:bodyPr>
            <a:normAutofit fontScale="92500" lnSpcReduction="10000"/>
          </a:bodyPr>
          <a:lstStyle/>
          <a:p>
            <a:r>
              <a:rPr lang="en-US" dirty="0"/>
              <a:t>Message Passing Interface (MPI) on SGI Origin 2000. The SGI Origin 2000 employed the CC-NUMA type of shared memory architecture, where every task has direct access to global address space spread across all machines. However, the ability to send and receive messages using MPI, as is commonly done over a network of distributed memory machines, was implemented and commonly used.</a:t>
            </a:r>
          </a:p>
        </p:txBody>
      </p:sp>
      <p:sp>
        <p:nvSpPr>
          <p:cNvPr id="4" name="Date Placeholder 3"/>
          <p:cNvSpPr>
            <a:spLocks noGrp="1"/>
          </p:cNvSpPr>
          <p:nvPr>
            <p:ph type="dt" sz="half" idx="10"/>
          </p:nvPr>
        </p:nvSpPr>
        <p:spPr/>
        <p:txBody>
          <a:bodyPr/>
          <a:lstStyle/>
          <a:p>
            <a:pPr>
              <a:defRPr/>
            </a:pPr>
            <a:fld id="{FF2366DC-8765-4399-A13B-79799CB98273}"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8</a:t>
            </a:fld>
            <a:endParaRPr lang="en-US" dirty="0"/>
          </a:p>
        </p:txBody>
      </p:sp>
      <p:sp>
        <p:nvSpPr>
          <p:cNvPr id="7" name="Footer Placeholder 6"/>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2540544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7A8DC13D-3E16-46B2-97A0-38DBE78F8D65}" type="datetime1">
              <a:rPr lang="en-US" smtClean="0"/>
              <a:t>1/10/2018</a:t>
            </a:fld>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9</a:t>
            </a:fld>
            <a:endParaRPr lang="en-US" dirty="0"/>
          </a:p>
        </p:txBody>
      </p:sp>
      <p:pic>
        <p:nvPicPr>
          <p:cNvPr id="3074" name="Picture 2" descr="https://computing.llnl.gov/tutorials/parallel_comp/images/modelAbstraction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43" y="2009550"/>
            <a:ext cx="7935226" cy="368791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p:txBody>
          <a:bodyPr/>
          <a:lstStyle/>
          <a:p>
            <a:r>
              <a:rPr lang="en-US" smtClean="0"/>
              <a:t>CSH3J3 - Sistem Paralel dan Terdistribusi</a:t>
            </a:r>
            <a:endParaRPr lang="en-US" dirty="0"/>
          </a:p>
        </p:txBody>
      </p:sp>
    </p:spTree>
    <p:extLst>
      <p:ext uri="{BB962C8B-B14F-4D97-AF65-F5344CB8AC3E}">
        <p14:creationId xmlns:p14="http://schemas.microsoft.com/office/powerpoint/2010/main" val="3027581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1862</Words>
  <Application>Microsoft Office PowerPoint</Application>
  <PresentationFormat>On-screen Show (4:3)</PresentationFormat>
  <Paragraphs>233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CSH3J3 SISTEM PARALEL DAN TERDISTRIBUSI</vt:lpstr>
      <vt:lpstr>Outline Today</vt:lpstr>
      <vt:lpstr>Parallel programming model</vt:lpstr>
      <vt:lpstr>Parallel programming models</vt:lpstr>
      <vt:lpstr>Cont.</vt:lpstr>
      <vt:lpstr>SHARED memory model on a DISTRIBUTED memory machine</vt:lpstr>
      <vt:lpstr>PowerPoint Presentation</vt:lpstr>
      <vt:lpstr>DISTRIBUTED memory model on a SHARED memory machine</vt:lpstr>
      <vt:lpstr>PowerPoint Presentation</vt:lpstr>
      <vt:lpstr>Which model to use? </vt:lpstr>
      <vt:lpstr>Shared Memory Model (without threads)</vt:lpstr>
      <vt:lpstr>Cont.</vt:lpstr>
      <vt:lpstr>PowerPoint Presentation</vt:lpstr>
      <vt:lpstr>Implementations</vt:lpstr>
      <vt:lpstr>Threads Model</vt:lpstr>
      <vt:lpstr>PowerPoint Presentation</vt:lpstr>
      <vt:lpstr>PowerPoint Presentation</vt:lpstr>
      <vt:lpstr>PowerPoint Presentation</vt:lpstr>
      <vt:lpstr>Implementation</vt:lpstr>
      <vt:lpstr>POSIX Threads</vt:lpstr>
      <vt:lpstr>OpenMP</vt:lpstr>
      <vt:lpstr>Distributed Memory / Message Passing Model</vt:lpstr>
      <vt:lpstr>PowerPoint Presentation</vt:lpstr>
      <vt:lpstr>Implementations</vt:lpstr>
      <vt:lpstr>Cont.</vt:lpstr>
      <vt:lpstr>Data Parallel Model</vt:lpstr>
      <vt:lpstr>Cont.</vt:lpstr>
      <vt:lpstr>PowerPoint Presentation</vt:lpstr>
      <vt:lpstr> Implementations</vt:lpstr>
      <vt:lpstr>Cont.</vt:lpstr>
      <vt:lpstr>Hybrid Model</vt:lpstr>
      <vt:lpstr>Cont.</vt:lpstr>
      <vt:lpstr>PowerPoint Presentation</vt:lpstr>
      <vt:lpstr>Single Program Multiple Data (SPMD)</vt:lpstr>
      <vt:lpstr>PowerPoint Presentation</vt:lpstr>
      <vt:lpstr>Multiple Program Multiple Data (MPMD)</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Gandalf</dc:creator>
  <cp:lastModifiedBy>gandalf</cp:lastModifiedBy>
  <cp:revision>69</cp:revision>
  <dcterms:created xsi:type="dcterms:W3CDTF">2017-01-07T07:13:05Z</dcterms:created>
  <dcterms:modified xsi:type="dcterms:W3CDTF">2018-01-10T11:15:50Z</dcterms:modified>
</cp:coreProperties>
</file>