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0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2" r:id="rId11"/>
    <p:sldId id="303" r:id="rId12"/>
    <p:sldId id="304" r:id="rId13"/>
    <p:sldId id="305" r:id="rId14"/>
    <p:sldId id="312" r:id="rId15"/>
    <p:sldId id="320" r:id="rId16"/>
    <p:sldId id="325" r:id="rId17"/>
    <p:sldId id="335" r:id="rId18"/>
    <p:sldId id="339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D8F8-D225-4713-B76D-26045CBCEE6B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642-F0E1-474D-975A-6E9134820A29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6391-43D7-49A5-9DEA-75F9B4315045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C893F6-5B0A-4FE4-AD8F-CF5307CE98CA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85A9DE-DDE6-4EE8-8E62-DAAF47EFFB1B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16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0C3C-B5CB-40F8-9621-DF19C5100320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CEB-2ED4-402B-83AB-30E506237535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A0B9-EE40-4297-89C3-2F18264B543F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B810-0E3F-41B1-B502-696FB7EFB4DA}" type="datetime1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B7B-95B5-47E8-B75D-D9BFD4DD5E7A}" type="datetime1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E10F-E647-4972-9857-B25197D1C6E1}" type="datetime1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EE9C-A8FF-48A7-9672-CA777CB0EB4D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FF1-1271-465C-97E9-7F6603F96297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6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43BDEFA-3513-4C19-A700-170D827034F6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CSH3J3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SISTEM PARALEL DAN TERDISTRIBUSI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MATERI </a:t>
            </a: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10: </a:t>
            </a:r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Thread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94E2247-E96B-4649-94D3-F2355A1389B4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3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</a:t>
            </a:r>
            <a:r>
              <a:rPr lang="en-US" dirty="0"/>
              <a:t>Thread Synchronization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Sections of code that access shared data are referred to as critical sections</a:t>
            </a:r>
          </a:p>
          <a:p>
            <a:r>
              <a:rPr lang="en-US"/>
              <a:t>Mutual exclusion or thread synchronization ensures a thread accessing the shared data excludes all other threads from doing so simultaneously</a:t>
            </a:r>
          </a:p>
          <a:p>
            <a:r>
              <a:rPr lang="en-US"/>
              <a:t>Module </a:t>
            </a:r>
            <a:r>
              <a:rPr lang="en-US" b="1">
                <a:latin typeface="Courier New" pitchFamily="49" charset="0"/>
              </a:rPr>
              <a:t>threading</a:t>
            </a:r>
            <a:r>
              <a:rPr lang="en-US"/>
              <a:t> provides several thread-synchronization mechanisms (e.g., locks and condition variables)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195-2CA3-4514-A1C8-B5458188F3F0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0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</a:t>
            </a:r>
            <a:r>
              <a:rPr lang="en-US" dirty="0"/>
              <a:t>Thread Synchronization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Class </a:t>
            </a:r>
            <a:r>
              <a:rPr lang="en-US" b="1">
                <a:latin typeface="Courier New" pitchFamily="49" charset="0"/>
              </a:rPr>
              <a:t>threading.RLock</a:t>
            </a:r>
            <a:r>
              <a:rPr lang="en-US"/>
              <a:t> creates lock objects</a:t>
            </a:r>
          </a:p>
          <a:p>
            <a:pPr lvl="1"/>
            <a:r>
              <a:rPr lang="en-US"/>
              <a:t>Method </a:t>
            </a:r>
            <a:r>
              <a:rPr lang="en-US" b="1">
                <a:latin typeface="Courier New" pitchFamily="49" charset="0"/>
              </a:rPr>
              <a:t>acquire</a:t>
            </a:r>
            <a:r>
              <a:rPr lang="en-US"/>
              <a:t> causes lock to enter locked state</a:t>
            </a:r>
          </a:p>
          <a:p>
            <a:pPr lvl="1"/>
            <a:r>
              <a:rPr lang="en-US"/>
              <a:t>Only one thread may acquire lock at a time so system places any other threads who attempt to acquire lock in blocked state</a:t>
            </a:r>
          </a:p>
          <a:p>
            <a:pPr lvl="1"/>
            <a:r>
              <a:rPr lang="en-US"/>
              <a:t>When the thread that owns the lock invokes method </a:t>
            </a:r>
            <a:r>
              <a:rPr lang="en-US" b="1">
                <a:latin typeface="Courier New" pitchFamily="49" charset="0"/>
              </a:rPr>
              <a:t>release</a:t>
            </a:r>
            <a:r>
              <a:rPr lang="en-US"/>
              <a:t>, the lock enters the unlocked state and blocked threads receive a notification so one can acquire the lock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E370-72C6-4E1A-89C2-EA56BA9653C5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</a:t>
            </a:r>
            <a:r>
              <a:rPr lang="en-US" dirty="0"/>
              <a:t>Thread Synchronization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Condition variables monitor the state of an object or notify a thread when an event occurs</a:t>
            </a:r>
          </a:p>
          <a:p>
            <a:pPr lvl="1"/>
            <a:r>
              <a:rPr lang="en-US"/>
              <a:t>Created with class </a:t>
            </a:r>
            <a:r>
              <a:rPr lang="en-US" b="1">
                <a:latin typeface="Courier New" pitchFamily="49" charset="0"/>
              </a:rPr>
              <a:t>threading.Condition</a:t>
            </a:r>
          </a:p>
          <a:p>
            <a:pPr lvl="1"/>
            <a:r>
              <a:rPr lang="en-US"/>
              <a:t>Provides </a:t>
            </a:r>
            <a:r>
              <a:rPr lang="en-US" b="1">
                <a:latin typeface="Courier New" pitchFamily="49" charset="0"/>
              </a:rPr>
              <a:t>acquire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release</a:t>
            </a:r>
            <a:r>
              <a:rPr lang="en-US"/>
              <a:t> method because condition variable contains underlying locks</a:t>
            </a:r>
          </a:p>
          <a:p>
            <a:pPr lvl="1"/>
            <a:r>
              <a:rPr lang="en-US"/>
              <a:t>Method </a:t>
            </a:r>
            <a:r>
              <a:rPr lang="en-US" b="1">
                <a:latin typeface="Courier New" pitchFamily="49" charset="0"/>
              </a:rPr>
              <a:t>wait</a:t>
            </a:r>
            <a:r>
              <a:rPr lang="en-US"/>
              <a:t> causes calling thread to release lock lock and block until it is awakened again</a:t>
            </a:r>
          </a:p>
          <a:p>
            <a:pPr lvl="1"/>
            <a:r>
              <a:rPr lang="en-US"/>
              <a:t>Method </a:t>
            </a:r>
            <a:r>
              <a:rPr lang="en-US" b="1">
                <a:latin typeface="Courier New" pitchFamily="49" charset="0"/>
              </a:rPr>
              <a:t>notify</a:t>
            </a:r>
            <a:r>
              <a:rPr lang="en-US"/>
              <a:t> wakes up one thread waiting on the condition variable</a:t>
            </a:r>
          </a:p>
          <a:p>
            <a:pPr lvl="1"/>
            <a:r>
              <a:rPr lang="en-US"/>
              <a:t>Method </a:t>
            </a:r>
            <a:r>
              <a:rPr lang="en-US" b="1">
                <a:latin typeface="Courier New" pitchFamily="49" charset="0"/>
              </a:rPr>
              <a:t>notifyAll</a:t>
            </a:r>
            <a:r>
              <a:rPr lang="en-US"/>
              <a:t> wakes up all waiting threads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652A-0706-418B-94B6-EE4FBD6BB12E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162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 </a:t>
            </a:r>
            <a:r>
              <a:rPr lang="en-US" dirty="0"/>
              <a:t>Producer/Consumer Relationship without Thread Synchronization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 fontScale="92500"/>
          </a:bodyPr>
          <a:lstStyle/>
          <a:p>
            <a:r>
              <a:rPr lang="en-US" dirty="0"/>
              <a:t>Producer portion of application generates data</a:t>
            </a:r>
          </a:p>
          <a:p>
            <a:r>
              <a:rPr lang="en-US" dirty="0"/>
              <a:t>Consumer portion of application uses that data</a:t>
            </a:r>
          </a:p>
          <a:p>
            <a:r>
              <a:rPr lang="en-US" dirty="0"/>
              <a:t>Producer thread calls produce method to generate data and place it into a shared memory region called a buffer</a:t>
            </a:r>
          </a:p>
          <a:p>
            <a:r>
              <a:rPr lang="en-US" dirty="0"/>
              <a:t>Consumer thread calls consumer method to read data from the buffer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F62D-9E9F-4831-8DE0-0A35C4D08957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162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</a:t>
            </a:r>
            <a:r>
              <a:rPr lang="en-US" dirty="0"/>
              <a:t>Producer/Consumer Relationship with Thread Synchronization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08237"/>
            <a:ext cx="8229600" cy="4144963"/>
          </a:xfrm>
        </p:spPr>
        <p:txBody>
          <a:bodyPr/>
          <a:lstStyle/>
          <a:p>
            <a:r>
              <a:rPr lang="en-US" dirty="0"/>
              <a:t>Producer and consumer can access shared memory cell with synchronization</a:t>
            </a:r>
          </a:p>
          <a:p>
            <a:pPr lvl="1"/>
            <a:r>
              <a:rPr lang="en-US" dirty="0"/>
              <a:t>Ensures that the consumer consumes each value exactly once</a:t>
            </a:r>
          </a:p>
          <a:p>
            <a:pPr lvl="1"/>
            <a:r>
              <a:rPr lang="en-US" dirty="0"/>
              <a:t>Ensures that consumer waits for producer to execute first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842-5F74-49D7-842A-24F34F3C4DA1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 </a:t>
            </a:r>
            <a:r>
              <a:rPr lang="en-US" dirty="0"/>
              <a:t>Producer/Consumer Relationship: Module </a:t>
            </a:r>
            <a:r>
              <a:rPr lang="en-US" dirty="0">
                <a:latin typeface="Courier New" pitchFamily="49" charset="0"/>
              </a:rPr>
              <a:t>Queue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32037"/>
            <a:ext cx="8229600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Module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defines class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, which is a synchronized implementation of a queue</a:t>
            </a:r>
          </a:p>
          <a:p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constructor accepts optional argument </a:t>
            </a:r>
            <a:r>
              <a:rPr lang="en-US" b="1" dirty="0" err="1">
                <a:latin typeface="Courier New" pitchFamily="49" charset="0"/>
              </a:rPr>
              <a:t>maxsize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Consumer consumes value by calling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method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/>
              <a:t>, which removes and returns item from the head of the queue</a:t>
            </a:r>
          </a:p>
          <a:p>
            <a:r>
              <a:rPr lang="en-US" dirty="0"/>
              <a:t>Producer produces value by calling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method </a:t>
            </a:r>
            <a:r>
              <a:rPr lang="en-US" b="1" dirty="0">
                <a:latin typeface="Courier New" pitchFamily="49" charset="0"/>
              </a:rPr>
              <a:t>put</a:t>
            </a:r>
            <a:r>
              <a:rPr lang="en-US" dirty="0"/>
              <a:t>, which inserts item at tail of queue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259-7CAB-4C35-8007-C1A19AEAD8BC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3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0362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 </a:t>
            </a:r>
            <a:r>
              <a:rPr lang="en-US" dirty="0"/>
              <a:t>Producer/Consumer Relationship: The Circular Buffer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0637"/>
            <a:ext cx="8229600" cy="4144963"/>
          </a:xfrm>
        </p:spPr>
        <p:txBody>
          <a:bodyPr/>
          <a:lstStyle/>
          <a:p>
            <a:r>
              <a:rPr lang="en-US" dirty="0"/>
              <a:t>Circular buffer provides extra buffers into which the producer can place values and from which the consumer can retrieve those values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A6BD-E87B-4B7F-AC7F-C1B94251FDA7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 </a:t>
            </a:r>
            <a:r>
              <a:rPr lang="en-US" dirty="0"/>
              <a:t>Semaphores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Semaphore: variable that controls access to common resource or critical section</a:t>
            </a:r>
          </a:p>
          <a:p>
            <a:r>
              <a:rPr lang="en-US"/>
              <a:t>Maintains a counter that specifies number of threads that can use the resource or enter the critical section simultaneously</a:t>
            </a:r>
          </a:p>
          <a:p>
            <a:r>
              <a:rPr lang="en-US"/>
              <a:t>Counter decremented each time a thread acquires the semaphore</a:t>
            </a:r>
          </a:p>
          <a:p>
            <a:r>
              <a:rPr lang="en-US"/>
              <a:t>When counter reaches zero, semaphore blocks other threads from accessing semaphore until it has been released by another thread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C549-7203-49CF-AF88-A1EE03FC5E83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</a:t>
            </a:r>
            <a:r>
              <a:rPr lang="en-US" dirty="0"/>
              <a:t>Events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Module </a:t>
            </a:r>
            <a:r>
              <a:rPr lang="en-US" b="1" dirty="0">
                <a:latin typeface="Courier New" pitchFamily="49" charset="0"/>
              </a:rPr>
              <a:t>threading</a:t>
            </a:r>
            <a:r>
              <a:rPr lang="en-US" dirty="0"/>
              <a:t> defines class </a:t>
            </a:r>
            <a:r>
              <a:rPr lang="en-US" b="1" dirty="0">
                <a:latin typeface="Courier New" pitchFamily="49" charset="0"/>
              </a:rPr>
              <a:t>Event</a:t>
            </a:r>
            <a:r>
              <a:rPr lang="en-US" dirty="0"/>
              <a:t>, which is useful for thread communication</a:t>
            </a:r>
          </a:p>
          <a:p>
            <a:r>
              <a:rPr lang="en-US" b="1" dirty="0">
                <a:latin typeface="Courier New" pitchFamily="49" charset="0"/>
              </a:rPr>
              <a:t>Event</a:t>
            </a:r>
            <a:r>
              <a:rPr lang="en-US" dirty="0"/>
              <a:t> objects have an internal, true or false flag</a:t>
            </a:r>
          </a:p>
          <a:p>
            <a:r>
              <a:rPr lang="en-US" dirty="0"/>
              <a:t>One or more threads call the </a:t>
            </a:r>
            <a:r>
              <a:rPr lang="en-US" b="1" dirty="0">
                <a:latin typeface="Courier New" pitchFamily="49" charset="0"/>
              </a:rPr>
              <a:t>Event</a:t>
            </a:r>
            <a:r>
              <a:rPr lang="en-US" dirty="0"/>
              <a:t> object’s </a:t>
            </a:r>
            <a:r>
              <a:rPr lang="en-US" b="1" dirty="0">
                <a:latin typeface="Courier New" pitchFamily="49" charset="0"/>
              </a:rPr>
              <a:t>wait</a:t>
            </a:r>
            <a:r>
              <a:rPr lang="en-US" dirty="0"/>
              <a:t> method to block until the event occurs</a:t>
            </a:r>
          </a:p>
          <a:p>
            <a:r>
              <a:rPr lang="en-US" dirty="0"/>
              <a:t>When the event occurs, the blocked thread or threads are awakened in the order that they arrived and resume execution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1A2F-8311-432B-A698-B346D8123B1B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9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</a:t>
            </a:r>
            <a:r>
              <a:rPr lang="en-US" dirty="0"/>
              <a:t>Introduction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Threads often called “light-weight” process because operating systems generally require fewer resources to create and manage threads than to create and manage processes</a:t>
            </a:r>
          </a:p>
          <a:p>
            <a:r>
              <a:rPr lang="en-US"/>
              <a:t>Python’s threading capabilities depend on whether the operating system supports multithreading</a:t>
            </a:r>
          </a:p>
          <a:p>
            <a:r>
              <a:rPr lang="en-US"/>
              <a:t>Python’s </a:t>
            </a:r>
            <a:r>
              <a:rPr lang="en-US" b="1">
                <a:latin typeface="Courier New" pitchFamily="49" charset="0"/>
              </a:rPr>
              <a:t>threading</a:t>
            </a:r>
            <a:r>
              <a:rPr lang="en-US"/>
              <a:t> module provides its multithreading capabilities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AFA-6D63-4A50-8914-A9FBBBFEE28C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</a:t>
            </a:r>
            <a:r>
              <a:rPr lang="en-US" dirty="0"/>
              <a:t>Thread States: Life Cycle of a Thread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Python interpreter controls all program threads</a:t>
            </a:r>
          </a:p>
          <a:p>
            <a:r>
              <a:rPr lang="en-US"/>
              <a:t>Python’s global interpreter lock (GIL) ensures that the interpreter runs only one thread at any given time</a:t>
            </a:r>
          </a:p>
          <a:p>
            <a:r>
              <a:rPr lang="en-US"/>
              <a:t>Thread is said to be in one of several thread states at any time</a:t>
            </a:r>
          </a:p>
          <a:p>
            <a:r>
              <a:rPr lang="en-US"/>
              <a:t>Python programs can define threads by inheriting from class </a:t>
            </a:r>
            <a:r>
              <a:rPr lang="en-US" b="1">
                <a:latin typeface="Courier New" pitchFamily="49" charset="0"/>
              </a:rPr>
              <a:t>threading.Thread</a:t>
            </a:r>
            <a:r>
              <a:rPr lang="en-US"/>
              <a:t> and overriding its functionality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FDA5-C4B0-4DEC-94E2-323D3214296C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</a:t>
            </a:r>
            <a:r>
              <a:rPr lang="en-US" dirty="0"/>
              <a:t>Thread States: Life Cycle of a Thread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Newly created thread begins its lifecycle in the born state</a:t>
            </a:r>
          </a:p>
          <a:p>
            <a:r>
              <a:rPr lang="en-US"/>
              <a:t>Invoking the thread’s </a:t>
            </a:r>
            <a:r>
              <a:rPr lang="en-US" b="1">
                <a:latin typeface="Courier New" pitchFamily="49" charset="0"/>
              </a:rPr>
              <a:t>start</a:t>
            </a:r>
            <a:r>
              <a:rPr lang="en-US"/>
              <a:t> method places the thread in the ready state</a:t>
            </a:r>
          </a:p>
          <a:p>
            <a:r>
              <a:rPr lang="en-US"/>
              <a:t>The thread’s </a:t>
            </a:r>
            <a:r>
              <a:rPr lang="en-US" b="1">
                <a:latin typeface="Courier New" pitchFamily="49" charset="0"/>
              </a:rPr>
              <a:t>run</a:t>
            </a:r>
            <a:r>
              <a:rPr lang="en-US"/>
              <a:t> method, which implements the tasks that the thread performs, obtains the GIL and enters the running state</a:t>
            </a:r>
          </a:p>
          <a:p>
            <a:r>
              <a:rPr lang="en-US"/>
              <a:t>Thread enters the dead state when its </a:t>
            </a:r>
            <a:r>
              <a:rPr lang="en-US" b="1">
                <a:latin typeface="Courier New" pitchFamily="49" charset="0"/>
              </a:rPr>
              <a:t>run</a:t>
            </a:r>
            <a:r>
              <a:rPr lang="en-US"/>
              <a:t> method returns or terminates for any reason (e.g., an uncaught exception)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B48E-398E-44CF-95C8-EF8F145DE283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</a:t>
            </a:r>
            <a:r>
              <a:rPr lang="en-US" dirty="0"/>
              <a:t>Thread States: Life Cycle of a Thread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 running thread that calls another thread’s </a:t>
            </a:r>
            <a:r>
              <a:rPr lang="en-US" b="1">
                <a:latin typeface="Courier New" pitchFamily="49" charset="0"/>
              </a:rPr>
              <a:t>join</a:t>
            </a:r>
            <a:r>
              <a:rPr lang="en-US"/>
              <a:t> method forfeits the GIL and waits for the </a:t>
            </a:r>
            <a:r>
              <a:rPr lang="en-US" b="1">
                <a:latin typeface="Courier New" pitchFamily="49" charset="0"/>
              </a:rPr>
              <a:t>join</a:t>
            </a:r>
            <a:r>
              <a:rPr lang="en-US"/>
              <a:t>ed thread to die before proceeding</a:t>
            </a:r>
          </a:p>
          <a:p>
            <a:r>
              <a:rPr lang="en-US"/>
              <a:t>Thread enters the blocked state while it waits for a requested, unavailable resource (e.g. I/O device)</a:t>
            </a:r>
          </a:p>
          <a:p>
            <a:r>
              <a:rPr lang="en-US"/>
              <a:t>When a running thread calls function </a:t>
            </a:r>
            <a:r>
              <a:rPr lang="en-US" b="1">
                <a:latin typeface="Courier New" pitchFamily="49" charset="0"/>
              </a:rPr>
              <a:t>time</a:t>
            </a:r>
            <a:r>
              <a:rPr lang="en-US"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sleep</a:t>
            </a:r>
            <a:r>
              <a:rPr lang="en-US"/>
              <a:t>, it releases the GIL and enters the sleeping state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4C2-454F-4EC4-8260-AD6150EF2564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</a:t>
            </a:r>
            <a:r>
              <a:rPr lang="en-US" dirty="0"/>
              <a:t>Thread States: Life Cycle of a Thread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Deadlock occurs when one or more threads wait forever for an event that cannot occur</a:t>
            </a:r>
          </a:p>
          <a:p>
            <a:r>
              <a:rPr lang="en-US"/>
              <a:t>In indefinite postponement, one or more threads is delayed for some unpredictably long time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AB0-D846-4011-9D9F-1F7728B000B6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</a:t>
            </a:r>
            <a:r>
              <a:rPr lang="en-US" dirty="0"/>
              <a:t>Thread States: Life Cycle of a Thread</a:t>
            </a: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04" y="1890713"/>
            <a:ext cx="4025900" cy="35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72000"/>
            <a:ext cx="701675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43400"/>
            <a:ext cx="77787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775347" y="5585164"/>
            <a:ext cx="46987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1 </a:t>
            </a:r>
            <a:r>
              <a:rPr lang="en-US" dirty="0"/>
              <a:t>State diagram showing the life cycle of a thread.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CC4D-381E-4FEB-AF95-B311F654A6AC}" type="datetime1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</a:t>
            </a:r>
            <a:r>
              <a:rPr lang="en-US" dirty="0"/>
              <a:t>Thread States: Life Cycle of a Thread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Module </a:t>
            </a:r>
            <a:r>
              <a:rPr lang="en-US" b="1" dirty="0">
                <a:latin typeface="Courier New" pitchFamily="49" charset="0"/>
              </a:rPr>
              <a:t>threading</a:t>
            </a:r>
            <a:r>
              <a:rPr lang="en-US" dirty="0"/>
              <a:t> provides ways for a program to obtain information about its threads, including their current states</a:t>
            </a:r>
          </a:p>
          <a:p>
            <a:pPr lvl="1"/>
            <a:r>
              <a:rPr lang="en-US" dirty="0"/>
              <a:t>Function </a:t>
            </a:r>
            <a:r>
              <a:rPr lang="en-US" b="1" dirty="0" err="1">
                <a:latin typeface="Courier New" pitchFamily="49" charset="0"/>
              </a:rPr>
              <a:t>threading.currentThread</a:t>
            </a:r>
            <a:r>
              <a:rPr lang="en-US" dirty="0"/>
              <a:t> returns reference to currently running </a:t>
            </a:r>
            <a:r>
              <a:rPr lang="en-US" b="1" dirty="0">
                <a:latin typeface="Courier New" pitchFamily="49" charset="0"/>
              </a:rPr>
              <a:t>Thread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Function </a:t>
            </a:r>
            <a:r>
              <a:rPr lang="en-US" b="1" dirty="0" err="1">
                <a:latin typeface="Courier New" pitchFamily="49" charset="0"/>
              </a:rPr>
              <a:t>threading.enumerate</a:t>
            </a:r>
            <a:r>
              <a:rPr lang="en-US" dirty="0"/>
              <a:t> returns list of currently active </a:t>
            </a:r>
            <a:r>
              <a:rPr lang="en-US" b="1" dirty="0">
                <a:latin typeface="Courier New" pitchFamily="49" charset="0"/>
              </a:rPr>
              <a:t>Thread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Function </a:t>
            </a:r>
            <a:r>
              <a:rPr lang="en-US" b="1" dirty="0" err="1">
                <a:latin typeface="Courier New" pitchFamily="49" charset="0"/>
              </a:rPr>
              <a:t>threading.activeCount</a:t>
            </a:r>
            <a:r>
              <a:rPr lang="en-US" dirty="0"/>
              <a:t> returns length of list returned by </a:t>
            </a:r>
            <a:r>
              <a:rPr lang="en-US" b="1" dirty="0" err="1">
                <a:latin typeface="Courier New" pitchFamily="49" charset="0"/>
              </a:rPr>
              <a:t>threading.enumerate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Method </a:t>
            </a:r>
            <a:r>
              <a:rPr lang="en-US" b="1" dirty="0" err="1">
                <a:latin typeface="Courier New" pitchFamily="49" charset="0"/>
              </a:rPr>
              <a:t>isAlive</a:t>
            </a:r>
            <a:r>
              <a:rPr lang="en-US" dirty="0"/>
              <a:t> returns 1 if the </a:t>
            </a:r>
            <a:r>
              <a:rPr lang="en-US" b="1" dirty="0">
                <a:latin typeface="Courier New" pitchFamily="49" charset="0"/>
              </a:rPr>
              <a:t>Thread</a:t>
            </a:r>
            <a:r>
              <a:rPr lang="en-US" b="1" dirty="0"/>
              <a:t> </a:t>
            </a:r>
            <a:r>
              <a:rPr lang="en-US" dirty="0"/>
              <a:t>object’s </a:t>
            </a:r>
            <a:r>
              <a:rPr lang="en-US" b="1" dirty="0">
                <a:latin typeface="Courier New" pitchFamily="49" charset="0"/>
              </a:rPr>
              <a:t>start</a:t>
            </a:r>
            <a:r>
              <a:rPr lang="en-US" dirty="0"/>
              <a:t> method bas been invoked and the </a:t>
            </a:r>
            <a:r>
              <a:rPr lang="en-US" b="1" dirty="0">
                <a:latin typeface="Courier New" pitchFamily="49" charset="0"/>
              </a:rPr>
              <a:t>Thread</a:t>
            </a:r>
            <a:r>
              <a:rPr lang="en-US" dirty="0"/>
              <a:t> object is not dead</a:t>
            </a:r>
          </a:p>
          <a:p>
            <a:pPr lvl="1"/>
            <a:r>
              <a:rPr lang="en-US" dirty="0"/>
              <a:t>Methods </a:t>
            </a:r>
            <a:r>
              <a:rPr lang="en-US" b="1" dirty="0" err="1">
                <a:latin typeface="Courier New" pitchFamily="49" charset="0"/>
              </a:rPr>
              <a:t>setName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getName</a:t>
            </a:r>
            <a:r>
              <a:rPr lang="en-US" dirty="0"/>
              <a:t> allow programmer to set and get a </a:t>
            </a:r>
            <a:r>
              <a:rPr lang="en-US" b="1" dirty="0">
                <a:latin typeface="Courier New" pitchFamily="49" charset="0"/>
              </a:rPr>
              <a:t>Thread</a:t>
            </a:r>
            <a:r>
              <a:rPr lang="en-US" dirty="0"/>
              <a:t> object’s name, respectively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EE77-38A2-4737-8898-191C5AB98599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2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</a:t>
            </a:r>
            <a:r>
              <a:rPr lang="en-US" dirty="0" err="1">
                <a:latin typeface="Courier New" pitchFamily="49" charset="0"/>
              </a:rPr>
              <a:t>threading.Thread</a:t>
            </a:r>
            <a:r>
              <a:rPr lang="en-US" dirty="0"/>
              <a:t>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Threads can be created by defining a class that derives from </a:t>
            </a:r>
            <a:r>
              <a:rPr lang="en-US" b="1">
                <a:latin typeface="Courier New" pitchFamily="49" charset="0"/>
              </a:rPr>
              <a:t>threading.Thread</a:t>
            </a:r>
            <a:r>
              <a:rPr lang="en-US"/>
              <a:t> and instantiating objects of that 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53A-7498-443D-95D0-B908F930659F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CSH3J3 -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1046</Words>
  <Application>Microsoft Office PowerPoint</Application>
  <PresentationFormat>On-screen Show 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CSH3J3 SISTEM PARALEL DAN TERDISTRIBUSI</vt:lpstr>
      <vt:lpstr>1 Introduction</vt:lpstr>
      <vt:lpstr>2 Thread States: Life Cycle of a Thread</vt:lpstr>
      <vt:lpstr>2 Thread States: Life Cycle of a Thread</vt:lpstr>
      <vt:lpstr>2 Thread States: Life Cycle of a Thread</vt:lpstr>
      <vt:lpstr>2 Thread States: Life Cycle of a Thread</vt:lpstr>
      <vt:lpstr>2 Thread States: Life Cycle of a Thread</vt:lpstr>
      <vt:lpstr>2 Thread States: Life Cycle of a Thread</vt:lpstr>
      <vt:lpstr>3 threading.Thread example</vt:lpstr>
      <vt:lpstr>4 Thread Synchronization</vt:lpstr>
      <vt:lpstr>4 Thread Synchronization</vt:lpstr>
      <vt:lpstr>4 Thread Synchronization</vt:lpstr>
      <vt:lpstr>5 Producer/Consumer Relationship without Thread Synchronization</vt:lpstr>
      <vt:lpstr>6 Producer/Consumer Relationship with Thread Synchronization</vt:lpstr>
      <vt:lpstr>7 Producer/Consumer Relationship: Module Queue</vt:lpstr>
      <vt:lpstr>8 Producer/Consumer Relationship: The Circular Buffer</vt:lpstr>
      <vt:lpstr>9 Semaphores</vt:lpstr>
      <vt:lpstr>10 Events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gandalf</cp:lastModifiedBy>
  <cp:revision>66</cp:revision>
  <dcterms:created xsi:type="dcterms:W3CDTF">2017-01-07T07:13:05Z</dcterms:created>
  <dcterms:modified xsi:type="dcterms:W3CDTF">2017-11-09T05:08:09Z</dcterms:modified>
</cp:coreProperties>
</file>