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lus Jakarta Sans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Tahoma"/>
      <p:regular r:id="rId23"/>
      <p:bold r:id="rId24"/>
    </p:embeddedFont>
    <p:embeddedFont>
      <p:font typeface="Plus Jakarta Sans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usJakartaSansMedium-bold.fntdata"/><Relationship Id="rId25" Type="http://schemas.openxmlformats.org/officeDocument/2006/relationships/font" Target="fonts/PlusJakartaSansMedium-regular.fntdata"/><Relationship Id="rId28" Type="http://schemas.openxmlformats.org/officeDocument/2006/relationships/font" Target="fonts/PlusJakartaSansMedium-boldItalic.fntdata"/><Relationship Id="rId27" Type="http://schemas.openxmlformats.org/officeDocument/2006/relationships/font" Target="fonts/PlusJakarta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lusJakartaSans-regular.fntdata"/><Relationship Id="rId14" Type="http://schemas.openxmlformats.org/officeDocument/2006/relationships/slide" Target="slides/slide8.xml"/><Relationship Id="rId17" Type="http://schemas.openxmlformats.org/officeDocument/2006/relationships/font" Target="fonts/PlusJakartaSans-italic.fntdata"/><Relationship Id="rId16" Type="http://schemas.openxmlformats.org/officeDocument/2006/relationships/font" Target="fonts/PlusJakartaSans-bold.fntdata"/><Relationship Id="rId19" Type="http://schemas.openxmlformats.org/officeDocument/2006/relationships/font" Target="fonts/Poppins-regular.fntdata"/><Relationship Id="rId18" Type="http://schemas.openxmlformats.org/officeDocument/2006/relationships/font" Target="fonts/PlusJakarta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36baf302a_2_46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536baf302a_2_46:notes"/>
          <p:cNvSpPr txBox="1"/>
          <p:nvPr>
            <p:ph idx="1" type="body"/>
          </p:nvPr>
        </p:nvSpPr>
        <p:spPr>
          <a:xfrm>
            <a:off x="685800" y="4343400"/>
            <a:ext cx="5486400" cy="4114933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36baf302a_2_58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536baf302a_2_58:notes"/>
          <p:cNvSpPr txBox="1"/>
          <p:nvPr>
            <p:ph idx="1" type="body"/>
          </p:nvPr>
        </p:nvSpPr>
        <p:spPr>
          <a:xfrm>
            <a:off x="685800" y="4343400"/>
            <a:ext cx="5486400" cy="4114933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36baf302a_2_89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536baf302a_2_89:notes"/>
          <p:cNvSpPr txBox="1"/>
          <p:nvPr>
            <p:ph idx="1" type="body"/>
          </p:nvPr>
        </p:nvSpPr>
        <p:spPr>
          <a:xfrm>
            <a:off x="685800" y="4343400"/>
            <a:ext cx="5486400" cy="4114933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36baf302a_2_119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</p:txBody>
      </p:sp>
      <p:sp>
        <p:nvSpPr>
          <p:cNvPr id="152" name="Google Shape;152;g3536baf302a_2_119:notes"/>
          <p:cNvSpPr/>
          <p:nvPr>
            <p:ph idx="2" type="sldImg"/>
          </p:nvPr>
        </p:nvSpPr>
        <p:spPr>
          <a:xfrm>
            <a:off x="1428750" y="457200"/>
            <a:ext cx="1715095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52e9c1621_1_31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</p:txBody>
      </p:sp>
      <p:sp>
        <p:nvSpPr>
          <p:cNvPr id="168" name="Google Shape;168;g3552e9c1621_1_31:notes"/>
          <p:cNvSpPr/>
          <p:nvPr>
            <p:ph idx="2" type="sldImg"/>
          </p:nvPr>
        </p:nvSpPr>
        <p:spPr>
          <a:xfrm>
            <a:off x="1428750" y="457200"/>
            <a:ext cx="17151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36baf302a_0_17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</p:txBody>
      </p:sp>
      <p:sp>
        <p:nvSpPr>
          <p:cNvPr id="179" name="Google Shape;179;g3536baf302a_0_17:notes"/>
          <p:cNvSpPr/>
          <p:nvPr>
            <p:ph idx="2" type="sldImg"/>
          </p:nvPr>
        </p:nvSpPr>
        <p:spPr>
          <a:xfrm>
            <a:off x="1428750" y="457200"/>
            <a:ext cx="1715100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36baf302a_2_264:notes"/>
          <p:cNvSpPr txBox="1"/>
          <p:nvPr>
            <p:ph idx="1" type="body"/>
          </p:nvPr>
        </p:nvSpPr>
        <p:spPr>
          <a:xfrm>
            <a:off x="457200" y="2895600"/>
            <a:ext cx="3657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275" lIns="33275" spcFirstLastPara="1" rIns="33275" wrap="square" tIns="33275">
            <a:noAutofit/>
          </a:bodyPr>
          <a:lstStyle/>
          <a:p>
            <a:pPr indent="-127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</p:txBody>
      </p:sp>
      <p:sp>
        <p:nvSpPr>
          <p:cNvPr id="197" name="Google Shape;197;g3536baf302a_2_264:notes"/>
          <p:cNvSpPr/>
          <p:nvPr>
            <p:ph idx="2" type="sldImg"/>
          </p:nvPr>
        </p:nvSpPr>
        <p:spPr>
          <a:xfrm>
            <a:off x="1428750" y="457200"/>
            <a:ext cx="1715095" cy="228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36baf302a_2_274:notes"/>
          <p:cNvSpPr/>
          <p:nvPr>
            <p:ph idx="2" type="sldImg"/>
          </p:nvPr>
        </p:nvSpPr>
        <p:spPr>
          <a:xfrm>
            <a:off x="380592" y="685800"/>
            <a:ext cx="6096825" cy="342906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536baf302a_2_274:notes"/>
          <p:cNvSpPr txBox="1"/>
          <p:nvPr>
            <p:ph idx="1" type="body"/>
          </p:nvPr>
        </p:nvSpPr>
        <p:spPr>
          <a:xfrm>
            <a:off x="685800" y="4343400"/>
            <a:ext cx="5486400" cy="4114933"/>
          </a:xfrm>
          <a:prstGeom prst="rect">
            <a:avLst/>
          </a:prstGeom>
          <a:noFill/>
          <a:ln>
            <a:noFill/>
          </a:ln>
        </p:spPr>
        <p:txBody>
          <a:bodyPr anchorCtr="0" anchor="t" bIns="53750" lIns="107525" spcFirstLastPara="1" rIns="107525" wrap="square" tIns="537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2" y="1597824"/>
            <a:ext cx="777255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2" y="2914657"/>
            <a:ext cx="640095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2" y="4767275"/>
            <a:ext cx="2133600" cy="2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5" y="4767275"/>
            <a:ext cx="2895750" cy="2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10" y="4767275"/>
            <a:ext cx="2133600" cy="273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629965" y="190882"/>
            <a:ext cx="5884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24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880360"/>
            <a:ext cx="6400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663440" y="7175183"/>
            <a:ext cx="4389120" cy="75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1" sz="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83455"/>
            <a:ext cx="210312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83680" y="4783455"/>
            <a:ext cx="210312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65650" y="1465675"/>
            <a:ext cx="3789363" cy="27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48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1" i="0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1879" y="356866"/>
            <a:ext cx="4294188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65650" y="1465675"/>
            <a:ext cx="3789363" cy="2761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1" i="0" sz="48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hyperlink" Target="http://www.linkedin.com/in/ernestrudolfh" TargetMode="External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3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colab.research.google.com/drive/1ZqzEF4asm8d5yCCikm5YYEK784FczcAh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-1049844" y="1041881"/>
            <a:ext cx="7578750" cy="41016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508563" y="3639961"/>
            <a:ext cx="478875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Digital Fair - Data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449" y="275965"/>
            <a:ext cx="1184240" cy="359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21"/>
          <p:cNvCxnSpPr/>
          <p:nvPr/>
        </p:nvCxnSpPr>
        <p:spPr>
          <a:xfrm>
            <a:off x="609820" y="4432618"/>
            <a:ext cx="39331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21"/>
          <p:cNvSpPr/>
          <p:nvPr/>
        </p:nvSpPr>
        <p:spPr>
          <a:xfrm>
            <a:off x="1144053" y="4371137"/>
            <a:ext cx="611550" cy="123000"/>
          </a:xfrm>
          <a:prstGeom prst="roundRect">
            <a:avLst>
              <a:gd fmla="val 50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/>
          <p:nvPr/>
        </p:nvSpPr>
        <p:spPr>
          <a:xfrm rot="-1974042">
            <a:off x="5562446" y="2327690"/>
            <a:ext cx="1120337" cy="1120211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1"/>
          <p:cNvSpPr/>
          <p:nvPr/>
        </p:nvSpPr>
        <p:spPr>
          <a:xfrm rot="-3576147">
            <a:off x="4993063" y="3067851"/>
            <a:ext cx="3037963" cy="3136573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1"/>
          <p:cNvSpPr txBox="1"/>
          <p:nvPr>
            <p:ph type="ctrTitle"/>
          </p:nvPr>
        </p:nvSpPr>
        <p:spPr>
          <a:xfrm>
            <a:off x="539600" y="2323225"/>
            <a:ext cx="5198700" cy="14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700">
                <a:latin typeface="Plus Jakarta Sans"/>
                <a:ea typeface="Plus Jakarta Sans"/>
                <a:cs typeface="Plus Jakarta Sans"/>
                <a:sym typeface="Plus Jakarta Sans"/>
              </a:rPr>
              <a:t>Feature Engineering</a:t>
            </a:r>
            <a:endParaRPr b="1" sz="37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4525" y="276638"/>
            <a:ext cx="1184649" cy="358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503599" y="2773182"/>
            <a:ext cx="3000150" cy="430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8A8C4"/>
                </a:solidFill>
                <a:latin typeface="Calibri"/>
                <a:ea typeface="Calibri"/>
                <a:cs typeface="Calibri"/>
                <a:sym typeface="Calibri"/>
              </a:rPr>
              <a:t>Mentor</a:t>
            </a:r>
            <a:endParaRPr b="1" i="0" sz="1600" u="none" cap="none" strike="noStrike">
              <a:solidFill>
                <a:srgbClr val="48A8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03599" y="2326783"/>
            <a:ext cx="2804850" cy="394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Ernest Rudolf Hutapea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503592" y="3173559"/>
            <a:ext cx="3078300" cy="4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and 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4525" y="276638"/>
            <a:ext cx="1184649" cy="358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9449" y="275965"/>
            <a:ext cx="1184240" cy="359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2"/>
          <p:cNvGrpSpPr/>
          <p:nvPr/>
        </p:nvGrpSpPr>
        <p:grpSpPr>
          <a:xfrm>
            <a:off x="4055336" y="2436365"/>
            <a:ext cx="3725004" cy="751249"/>
            <a:chOff x="571334" y="2048451"/>
            <a:chExt cx="4623601" cy="613014"/>
          </a:xfrm>
        </p:grpSpPr>
        <p:sp>
          <p:nvSpPr>
            <p:cNvPr id="119" name="Google Shape;119;p22"/>
            <p:cNvSpPr txBox="1"/>
            <p:nvPr/>
          </p:nvSpPr>
          <p:spPr>
            <a:xfrm>
              <a:off x="571335" y="22797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 KepingAI (2020-2023)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571334" y="20484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Engineer</a:t>
              </a:r>
              <a:endPara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2"/>
          <p:cNvSpPr/>
          <p:nvPr/>
        </p:nvSpPr>
        <p:spPr>
          <a:xfrm>
            <a:off x="3970983" y="2603240"/>
            <a:ext cx="84300" cy="12840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3984838" y="3368036"/>
            <a:ext cx="84300" cy="12840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03592" y="4004624"/>
            <a:ext cx="30783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LinkedIn: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(Ernest Hutapea)</a:t>
            </a:r>
            <a:endParaRPr b="0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22"/>
          <p:cNvGrpSpPr/>
          <p:nvPr/>
        </p:nvGrpSpPr>
        <p:grpSpPr>
          <a:xfrm>
            <a:off x="4055337" y="3201161"/>
            <a:ext cx="3725003" cy="751249"/>
            <a:chOff x="571335" y="2048451"/>
            <a:chExt cx="4623600" cy="613014"/>
          </a:xfrm>
        </p:grpSpPr>
        <p:sp>
          <p:nvSpPr>
            <p:cNvPr id="125" name="Google Shape;125;p22"/>
            <p:cNvSpPr txBox="1"/>
            <p:nvPr/>
          </p:nvSpPr>
          <p:spPr>
            <a:xfrm>
              <a:off x="571335" y="22797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 Dibimbing.id (2024 - Now)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2"/>
            <p:cNvSpPr txBox="1"/>
            <p:nvPr/>
          </p:nvSpPr>
          <p:spPr>
            <a:xfrm>
              <a:off x="571335" y="20484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Instructor and Mentor AI ML</a:t>
              </a:r>
              <a:endPara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2"/>
          <p:cNvSpPr/>
          <p:nvPr/>
        </p:nvSpPr>
        <p:spPr>
          <a:xfrm rot="-3576143">
            <a:off x="-547510" y="-2387758"/>
            <a:ext cx="3913060" cy="3913296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 rot="-4242386">
            <a:off x="8037804" y="2354408"/>
            <a:ext cx="2301243" cy="2301476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 rot="-1974042">
            <a:off x="8404831" y="4306634"/>
            <a:ext cx="1120337" cy="1120212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3970983" y="1917650"/>
            <a:ext cx="84300" cy="12840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065760" y="601922"/>
            <a:ext cx="3000150" cy="430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48A8C4"/>
                </a:solidFill>
                <a:latin typeface="Calibri"/>
                <a:ea typeface="Calibri"/>
                <a:cs typeface="Calibri"/>
                <a:sym typeface="Calibri"/>
              </a:rPr>
              <a:t>Experience</a:t>
            </a:r>
            <a:endParaRPr b="1" i="0" sz="1600" u="none" cap="none" strike="noStrike">
              <a:solidFill>
                <a:srgbClr val="48A8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4076308" y="1729606"/>
            <a:ext cx="3725004" cy="751249"/>
            <a:chOff x="571334" y="2048451"/>
            <a:chExt cx="4623601" cy="613014"/>
          </a:xfrm>
        </p:grpSpPr>
        <p:sp>
          <p:nvSpPr>
            <p:cNvPr id="133" name="Google Shape;133;p22"/>
            <p:cNvSpPr txBox="1"/>
            <p:nvPr/>
          </p:nvSpPr>
          <p:spPr>
            <a:xfrm>
              <a:off x="571335" y="22797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 Insignia (2023-2024)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2"/>
            <p:cNvSpPr txBox="1"/>
            <p:nvPr/>
          </p:nvSpPr>
          <p:spPr>
            <a:xfrm>
              <a:off x="571334" y="20484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Senior Machine Learning Engineer</a:t>
              </a:r>
              <a:endPara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22"/>
          <p:cNvGrpSpPr/>
          <p:nvPr/>
        </p:nvGrpSpPr>
        <p:grpSpPr>
          <a:xfrm>
            <a:off x="4076308" y="1086004"/>
            <a:ext cx="3725004" cy="751249"/>
            <a:chOff x="571334" y="2048451"/>
            <a:chExt cx="4623601" cy="613014"/>
          </a:xfrm>
        </p:grpSpPr>
        <p:sp>
          <p:nvSpPr>
            <p:cNvPr id="136" name="Google Shape;136;p22"/>
            <p:cNvSpPr txBox="1"/>
            <p:nvPr/>
          </p:nvSpPr>
          <p:spPr>
            <a:xfrm>
              <a:off x="571335" y="22797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at PT. Astra Digital Mobil (2024-Now)</a:t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571334" y="2048451"/>
              <a:ext cx="4623600" cy="3817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 Science and Machine Learning Lead</a:t>
              </a:r>
              <a:endParaRPr b="1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2"/>
          <p:cNvSpPr/>
          <p:nvPr/>
        </p:nvSpPr>
        <p:spPr>
          <a:xfrm>
            <a:off x="3970983" y="1274047"/>
            <a:ext cx="84300" cy="128400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6">
            <a:alphaModFix/>
          </a:blip>
          <a:srcRect b="0" l="12502" r="12494" t="0"/>
          <a:stretch/>
        </p:blipFill>
        <p:spPr>
          <a:xfrm>
            <a:off x="563040" y="813376"/>
            <a:ext cx="1470920" cy="140217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704088" y="186493"/>
            <a:ext cx="7110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449" y="275965"/>
            <a:ext cx="1184240" cy="3599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/>
          <p:nvPr/>
        </p:nvSpPr>
        <p:spPr>
          <a:xfrm>
            <a:off x="6117272" y="1259115"/>
            <a:ext cx="4459950" cy="40083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296613" y="3824329"/>
            <a:ext cx="3011850" cy="144315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6117272" y="3369968"/>
            <a:ext cx="1321200" cy="9168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34290" y="1435222"/>
            <a:ext cx="61590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1905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Char char="▰"/>
            </a:pPr>
            <a:r>
              <a:rPr b="1" i="0" lang="en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Outline</a:t>
            </a:r>
            <a:endParaRPr sz="700"/>
          </a:p>
          <a:p>
            <a:pPr indent="-1143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are features in ML</a:t>
            </a:r>
            <a:r>
              <a:rPr b="0" i="0" lang="en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700"/>
          </a:p>
          <a:p>
            <a:pPr indent="-1778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do we do in feature engineering</a:t>
            </a:r>
            <a:endParaRPr sz="700"/>
          </a:p>
          <a:p>
            <a:pPr indent="-177800" lvl="0" marL="215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-"/>
            </a:pPr>
            <a:r>
              <a:rPr lang="en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Steps in feature engineering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4294967295" type="title"/>
          </p:nvPr>
        </p:nvSpPr>
        <p:spPr>
          <a:xfrm>
            <a:off x="705638" y="188352"/>
            <a:ext cx="6405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400">
                <a:solidFill>
                  <a:srgbClr val="48A8C4"/>
                </a:solidFill>
                <a:latin typeface="Tahoma"/>
                <a:ea typeface="Tahoma"/>
                <a:cs typeface="Tahoma"/>
                <a:sym typeface="Tahoma"/>
              </a:rPr>
              <a:t>What and why?</a:t>
            </a:r>
            <a:endParaRPr sz="2400">
              <a:solidFill>
                <a:srgbClr val="48A8C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370" y="170651"/>
            <a:ext cx="1358149" cy="4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645673" y="2536739"/>
            <a:ext cx="1350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rPr>
              <a:t>In machine learning, we try to predict unknown quantity (labels) based on known quantities (features)</a:t>
            </a:r>
            <a:endParaRPr sz="1000">
              <a:solidFill>
                <a:srgbClr val="26262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432785" y="2544939"/>
            <a:ext cx="1350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rPr>
              <a:t>Features are individual measurable properties which can be observed during production time</a:t>
            </a:r>
            <a:endParaRPr sz="1000">
              <a:solidFill>
                <a:srgbClr val="26262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571962" y="2515701"/>
            <a:ext cx="1350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rPr>
              <a:t>For example, in order to predict house prices, we might use the number of rooms, area, location, as features</a:t>
            </a:r>
            <a:endParaRPr sz="1000">
              <a:solidFill>
                <a:srgbClr val="26262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6711137" y="2515701"/>
            <a:ext cx="13506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62626"/>
                </a:solidFill>
                <a:latin typeface="Poppins"/>
                <a:ea typeface="Poppins"/>
                <a:cs typeface="Poppins"/>
                <a:sym typeface="Poppins"/>
              </a:rPr>
              <a:t>Good feature engineering allows ML models to understand and learn from data effectively</a:t>
            </a:r>
            <a:endParaRPr sz="1000">
              <a:solidFill>
                <a:srgbClr val="26262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7030324" y="3772159"/>
            <a:ext cx="2340600" cy="14844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668100" y="3304804"/>
            <a:ext cx="1026900" cy="9432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475" y="1470539"/>
            <a:ext cx="1078992" cy="107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145" y="1470538"/>
            <a:ext cx="725867" cy="10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062" y="1470539"/>
            <a:ext cx="1520398" cy="107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1135" y="1470537"/>
            <a:ext cx="1078991" cy="1078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4294967295" type="title"/>
          </p:nvPr>
        </p:nvSpPr>
        <p:spPr>
          <a:xfrm>
            <a:off x="704088" y="188352"/>
            <a:ext cx="6405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400">
                <a:solidFill>
                  <a:srgbClr val="48A8C4"/>
                </a:solidFill>
                <a:latin typeface="Tahoma"/>
                <a:ea typeface="Tahoma"/>
                <a:cs typeface="Tahoma"/>
                <a:sym typeface="Tahoma"/>
              </a:rPr>
              <a:t>Steps in feature engineering</a:t>
            </a:r>
            <a:endParaRPr sz="2400">
              <a:solidFill>
                <a:srgbClr val="48A8C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370" y="170651"/>
            <a:ext cx="1358147" cy="4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778150" y="2945075"/>
            <a:ext cx="1492200" cy="139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Collect data from data warehouse and understand the business context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2747400" y="2945075"/>
            <a:ext cx="1492200" cy="13983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Clean and organize dataset (feature engineering)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4716650" y="2945075"/>
            <a:ext cx="1492200" cy="139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Train models / get insights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6738775" y="2945075"/>
            <a:ext cx="1492200" cy="1398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Evaluate models/insights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224" y="834388"/>
            <a:ext cx="2253549" cy="184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idx="4294967295" type="title"/>
          </p:nvPr>
        </p:nvSpPr>
        <p:spPr>
          <a:xfrm>
            <a:off x="704088" y="188352"/>
            <a:ext cx="6405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400">
                <a:solidFill>
                  <a:srgbClr val="48A8C4"/>
                </a:solidFill>
                <a:latin typeface="Tahoma"/>
                <a:ea typeface="Tahoma"/>
                <a:cs typeface="Tahoma"/>
                <a:sym typeface="Tahoma"/>
              </a:rPr>
              <a:t>What do we do in feature engineering?</a:t>
            </a:r>
            <a:endParaRPr sz="2400">
              <a:solidFill>
                <a:srgbClr val="48A8C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1370" y="170651"/>
            <a:ext cx="1358147" cy="4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/>
          <p:nvPr/>
        </p:nvSpPr>
        <p:spPr>
          <a:xfrm>
            <a:off x="7030324" y="3772159"/>
            <a:ext cx="2340600" cy="14844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541875" y="1030825"/>
            <a:ext cx="2000100" cy="173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Handle outliers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7668100" y="3304804"/>
            <a:ext cx="1026900" cy="9432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6395" y="1628551"/>
            <a:ext cx="1111052" cy="9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3456525" y="1030825"/>
            <a:ext cx="2000100" cy="173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Handle missing values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3125" y="1628550"/>
            <a:ext cx="1026900" cy="1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6371175" y="1030825"/>
            <a:ext cx="2000100" cy="173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Remove duplicates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7763" y="1628538"/>
            <a:ext cx="1026900" cy="1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994025" y="3036950"/>
            <a:ext cx="2000100" cy="173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Handle continuous values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3908675" y="3036950"/>
            <a:ext cx="2000100" cy="173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Handle categorical values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7675" y="3772150"/>
            <a:ext cx="812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5275" y="3665100"/>
            <a:ext cx="1026900" cy="102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4294967295" type="title"/>
          </p:nvPr>
        </p:nvSpPr>
        <p:spPr>
          <a:xfrm>
            <a:off x="149325" y="274126"/>
            <a:ext cx="5042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2400">
                <a:solidFill>
                  <a:srgbClr val="48A8C4"/>
                </a:solidFill>
                <a:latin typeface="Tahoma"/>
                <a:ea typeface="Tahoma"/>
                <a:cs typeface="Tahoma"/>
                <a:sym typeface="Tahoma"/>
              </a:rPr>
              <a:t>Hands on coding</a:t>
            </a:r>
            <a:endParaRPr b="0" i="0" sz="2400" u="none" cap="none" strike="noStrike">
              <a:solidFill>
                <a:srgbClr val="48A8C4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7355968" y="1133688"/>
            <a:ext cx="3466050" cy="41229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7668100" y="3304804"/>
            <a:ext cx="1026900" cy="94305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4976" y="113088"/>
            <a:ext cx="1926474" cy="58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7030324" y="3772159"/>
            <a:ext cx="2340600" cy="14844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371600" y="3073972"/>
            <a:ext cx="45858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Hands on coding</a:t>
            </a:r>
            <a:endParaRPr b="0" i="0" sz="27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625575" y="1246325"/>
            <a:ext cx="55890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-1905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Char char="▰"/>
            </a:pPr>
            <a:r>
              <a:rPr b="1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Materials</a:t>
            </a:r>
            <a:endParaRPr sz="700"/>
          </a:p>
          <a:p>
            <a:pPr indent="-1143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Char char="-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Collecting and understanding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-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Handle outliers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-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Handle missing values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-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Handle continuous values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778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-"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Handle missing values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38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Roboto Condensed Light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ctrTitle"/>
          </p:nvPr>
        </p:nvSpPr>
        <p:spPr>
          <a:xfrm>
            <a:off x="4852673" y="1818969"/>
            <a:ext cx="4281150" cy="8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1" name="Google Shape;211;p28"/>
          <p:cNvGrpSpPr/>
          <p:nvPr/>
        </p:nvGrpSpPr>
        <p:grpSpPr>
          <a:xfrm>
            <a:off x="151" y="-214152"/>
            <a:ext cx="2765050" cy="2691029"/>
            <a:chOff x="9584423" y="-302695"/>
            <a:chExt cx="4822201" cy="4822201"/>
          </a:xfrm>
        </p:grpSpPr>
        <p:sp>
          <p:nvSpPr>
            <p:cNvPr id="212" name="Google Shape;212;p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6" name="Google Shape;216;p28"/>
          <p:cNvGrpSpPr/>
          <p:nvPr/>
        </p:nvGrpSpPr>
        <p:grpSpPr>
          <a:xfrm>
            <a:off x="-840594" y="1115919"/>
            <a:ext cx="5794531" cy="5793662"/>
            <a:chOff x="4094945" y="667082"/>
            <a:chExt cx="5795400" cy="5795400"/>
          </a:xfrm>
        </p:grpSpPr>
        <p:sp>
          <p:nvSpPr>
            <p:cNvPr id="217" name="Google Shape;217;p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9449" y="275965"/>
            <a:ext cx="1184240" cy="359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