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0" r:id="rId4"/>
    <p:sldId id="283" r:id="rId5"/>
    <p:sldId id="286" r:id="rId6"/>
    <p:sldId id="287" r:id="rId7"/>
    <p:sldId id="284" r:id="rId8"/>
    <p:sldId id="285" r:id="rId9"/>
    <p:sldId id="27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22405-101C-4762-9CDB-50A5C16E3FEC}" v="3" dt="2019-07-02T00:20:19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valdo Carvalho" userId="789a3d46aa4cc21b" providerId="LiveId" clId="{6B422405-101C-4762-9CDB-50A5C16E3FEC}"/>
    <pc:docChg chg="modSld sldOrd">
      <pc:chgData name="Regivaldo Carvalho" userId="789a3d46aa4cc21b" providerId="LiveId" clId="{6B422405-101C-4762-9CDB-50A5C16E3FEC}" dt="2019-07-02T00:20:19.405" v="2"/>
      <pc:docMkLst>
        <pc:docMk/>
      </pc:docMkLst>
      <pc:sldChg chg="addSp ord">
        <pc:chgData name="Regivaldo Carvalho" userId="789a3d46aa4cc21b" providerId="LiveId" clId="{6B422405-101C-4762-9CDB-50A5C16E3FEC}" dt="2019-07-02T00:20:19.405" v="2"/>
        <pc:sldMkLst>
          <pc:docMk/>
          <pc:sldMk cId="4013133155" sldId="283"/>
        </pc:sldMkLst>
        <pc:spChg chg="add">
          <ac:chgData name="Regivaldo Carvalho" userId="789a3d46aa4cc21b" providerId="LiveId" clId="{6B422405-101C-4762-9CDB-50A5C16E3FEC}" dt="2019-07-02T00:20:19.405" v="2"/>
          <ac:spMkLst>
            <pc:docMk/>
            <pc:sldMk cId="4013133155" sldId="283"/>
            <ac:spMk id="10" creationId="{96E138CA-24BB-462D-9EBC-3612F6D04134}"/>
          </ac:spMkLst>
        </pc:spChg>
      </pc:sldChg>
      <pc:sldChg chg="delSp">
        <pc:chgData name="Regivaldo Carvalho" userId="789a3d46aa4cc21b" providerId="LiveId" clId="{6B422405-101C-4762-9CDB-50A5C16E3FEC}" dt="2019-07-02T00:20:17.891" v="1"/>
        <pc:sldMkLst>
          <pc:docMk/>
          <pc:sldMk cId="2448514231" sldId="286"/>
        </pc:sldMkLst>
        <pc:spChg chg="del">
          <ac:chgData name="Regivaldo Carvalho" userId="789a3d46aa4cc21b" providerId="LiveId" clId="{6B422405-101C-4762-9CDB-50A5C16E3FEC}" dt="2019-07-02T00:20:17.891" v="1"/>
          <ac:spMkLst>
            <pc:docMk/>
            <pc:sldMk cId="2448514231" sldId="286"/>
            <ac:spMk id="13" creationId="{46EAAFAB-41CA-41A0-B031-6FFED245C6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3528633" y="429263"/>
            <a:ext cx="7164493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Detecting Design Patterns Using Source Code of Before Applying Design Patterns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áfico 2" descr="Peças de quebra-cabeça">
            <a:extLst>
              <a:ext uri="{FF2B5EF4-FFF2-40B4-BE49-F238E27FC236}">
                <a16:creationId xmlns:a16="http://schemas.microsoft.com/office/drawing/2014/main" id="{BC87A24B-3921-4054-8144-B6EE5B25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5D0299-B86B-4E2F-BBA4-8C346D06D1BA}"/>
              </a:ext>
            </a:extLst>
          </p:cNvPr>
          <p:cNvSpPr txBox="1"/>
          <p:nvPr/>
        </p:nvSpPr>
        <p:spPr>
          <a:xfrm>
            <a:off x="4366145" y="2439010"/>
            <a:ext cx="7161017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Alunos</a:t>
            </a:r>
            <a:r>
              <a:rPr lang="en-US" sz="2400" dirty="0"/>
              <a:t>: 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Elias Carneiro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Matteus</a:t>
            </a:r>
            <a:r>
              <a:rPr lang="en-US" sz="2400" dirty="0"/>
              <a:t> </a:t>
            </a:r>
            <a:r>
              <a:rPr lang="en-US" sz="2400" dirty="0" err="1"/>
              <a:t>Colins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Rayanne</a:t>
            </a:r>
            <a:r>
              <a:rPr lang="en-US" sz="2400" dirty="0"/>
              <a:t> Oliveira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Regivaldo Carvalho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46EAAFAB-41CA-41A0-B031-6FFED245C63C}"/>
              </a:ext>
            </a:extLst>
          </p:cNvPr>
          <p:cNvSpPr txBox="1"/>
          <p:nvPr/>
        </p:nvSpPr>
        <p:spPr>
          <a:xfrm>
            <a:off x="3700444" y="1343532"/>
            <a:ext cx="818354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 Artigo </a:t>
            </a:r>
            <a:r>
              <a:rPr lang="pt-BR" i="1" dirty="0" err="1"/>
              <a:t>Detecting</a:t>
            </a:r>
            <a:r>
              <a:rPr lang="pt-BR" i="1" dirty="0"/>
              <a:t> Design </a:t>
            </a:r>
            <a:r>
              <a:rPr lang="pt-BR" i="1" dirty="0" err="1"/>
              <a:t>Patterns</a:t>
            </a:r>
            <a:r>
              <a:rPr lang="pt-BR" i="1" dirty="0"/>
              <a:t> </a:t>
            </a:r>
            <a:r>
              <a:rPr lang="pt-BR" i="1" dirty="0" err="1"/>
              <a:t>Using</a:t>
            </a:r>
            <a:r>
              <a:rPr lang="pt-BR" i="1" dirty="0"/>
              <a:t> </a:t>
            </a:r>
            <a:r>
              <a:rPr lang="pt-BR" i="1" dirty="0" err="1"/>
              <a:t>Source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  <a:r>
              <a:rPr lang="pt-BR" i="1" dirty="0" err="1"/>
              <a:t>Applying</a:t>
            </a:r>
            <a:r>
              <a:rPr lang="pt-BR" i="1" dirty="0"/>
              <a:t> Design </a:t>
            </a:r>
            <a:r>
              <a:rPr lang="pt-BR" i="1" dirty="0" err="1"/>
              <a:t>Patterns</a:t>
            </a:r>
            <a:r>
              <a:rPr lang="pt-BR" dirty="0"/>
              <a:t>, trata do problema de identificar padrões de projeto em um software orientado a objeto para ajudar os mantenedores a entender melhor os padrões utilizados no software [1]. </a:t>
            </a:r>
            <a:endParaRPr lang="pt-BR" dirty="0">
              <a:cs typeface="Calibri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FC344D7-8F8E-4853-882B-64F7EA0FF71D}"/>
              </a:ext>
            </a:extLst>
          </p:cNvPr>
          <p:cNvSpPr/>
          <p:nvPr/>
        </p:nvSpPr>
        <p:spPr>
          <a:xfrm>
            <a:off x="3885256" y="3087166"/>
            <a:ext cx="7998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Identificação dos 23 padrões bem definidos em livro pela gangue dos quatro ( Gang </a:t>
            </a:r>
            <a:r>
              <a:rPr lang="pt-BR" dirty="0" err="1"/>
              <a:t>of</a:t>
            </a:r>
            <a:r>
              <a:rPr lang="pt-BR" dirty="0"/>
              <a:t> Four – </a:t>
            </a:r>
            <a:r>
              <a:rPr lang="pt-BR" dirty="0" err="1"/>
              <a:t>GoF</a:t>
            </a:r>
            <a:r>
              <a:rPr lang="pt-BR" dirty="0"/>
              <a:t>);</a:t>
            </a:r>
            <a:endParaRPr lang="pt-BR" dirty="0"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Abordagem estática;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Par de código antes e depois da aplicação dos padrões de projeto.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9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46EAAFAB-41CA-41A0-B031-6FFED245C63C}"/>
              </a:ext>
            </a:extLst>
          </p:cNvPr>
          <p:cNvSpPr txBox="1"/>
          <p:nvPr/>
        </p:nvSpPr>
        <p:spPr>
          <a:xfrm>
            <a:off x="3488125" y="978028"/>
            <a:ext cx="818354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Os autores relatam que as abordagens convencionais para a detecção de padrões de projeto são baseadas em aspectos estruturais, especialmente na relação entre classes [2,3,4,5]. Isso torna impossível a distinção de estruturas similares como a de estado e a de estratégia.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854739-1C61-4D8C-8221-FE9F697E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65" y="2443868"/>
            <a:ext cx="4345988" cy="25058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D468AD-AD95-4BDE-AEF8-B8B5B6C8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29" y="3530707"/>
            <a:ext cx="4202688" cy="25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2FC344D7-8F8E-4853-882B-64F7EA0FF71D}"/>
              </a:ext>
            </a:extLst>
          </p:cNvPr>
          <p:cNvSpPr/>
          <p:nvPr/>
        </p:nvSpPr>
        <p:spPr>
          <a:xfrm>
            <a:off x="3700444" y="1083606"/>
            <a:ext cx="7998733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Avançando (</a:t>
            </a:r>
            <a:r>
              <a:rPr lang="pt-BR" dirty="0" err="1"/>
              <a:t>forward</a:t>
            </a:r>
            <a:r>
              <a:rPr lang="pt-BR" dirty="0"/>
              <a:t>) – </a:t>
            </a: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Esse procedimento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útil para identificar padrões que os meios tradicionais não conseguem. </a:t>
            </a:r>
            <a:endParaRPr lang="pt-BR" dirty="0"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E30082-4E22-4720-B4F2-5AC89E86E0CC}"/>
              </a:ext>
            </a:extLst>
          </p:cNvPr>
          <p:cNvSpPr/>
          <p:nvPr/>
        </p:nvSpPr>
        <p:spPr>
          <a:xfrm>
            <a:off x="855331" y="3218428"/>
            <a:ext cx="235724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Desenvolvimento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A123C9-D28C-49ED-9EC1-D2BC5931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24" y="2868145"/>
            <a:ext cx="7607772" cy="2561475"/>
          </a:xfrm>
          <a:prstGeom prst="rect">
            <a:avLst/>
          </a:prstGeom>
        </p:spPr>
      </p:pic>
      <p:sp>
        <p:nvSpPr>
          <p:cNvPr id="10" name="CaixaDeTexto 1">
            <a:extLst>
              <a:ext uri="{FF2B5EF4-FFF2-40B4-BE49-F238E27FC236}">
                <a16:creationId xmlns:a16="http://schemas.microsoft.com/office/drawing/2014/main" id="{96E138CA-24BB-462D-9EBC-3612F6D04134}"/>
              </a:ext>
            </a:extLst>
          </p:cNvPr>
          <p:cNvSpPr txBox="1"/>
          <p:nvPr/>
        </p:nvSpPr>
        <p:spPr>
          <a:xfrm>
            <a:off x="3700444" y="362872"/>
            <a:ext cx="81835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São propostos dois métodos de detecção do padrão de projeto: 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13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2FC344D7-8F8E-4853-882B-64F7EA0FF71D}"/>
              </a:ext>
            </a:extLst>
          </p:cNvPr>
          <p:cNvSpPr/>
          <p:nvPr/>
        </p:nvSpPr>
        <p:spPr>
          <a:xfrm>
            <a:off x="3700444" y="1083606"/>
            <a:ext cx="7998733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Retroagindo 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Esse procedimento é útil quando se conhece o padrão que quer se detectar</a:t>
            </a:r>
            <a:r>
              <a:rPr lang="pt-BR" dirty="0"/>
              <a:t>;</a:t>
            </a:r>
            <a:endParaRPr lang="pt-BR" dirty="0"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E30082-4E22-4720-B4F2-5AC89E86E0CC}"/>
              </a:ext>
            </a:extLst>
          </p:cNvPr>
          <p:cNvSpPr/>
          <p:nvPr/>
        </p:nvSpPr>
        <p:spPr>
          <a:xfrm>
            <a:off x="855331" y="3218428"/>
            <a:ext cx="235724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Desenvolvimento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83F60-33E6-4DA6-BE28-B247BBAF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28" y="2732780"/>
            <a:ext cx="7278433" cy="23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1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46EAAFAB-41CA-41A0-B031-6FFED245C63C}"/>
              </a:ext>
            </a:extLst>
          </p:cNvPr>
          <p:cNvSpPr txBox="1"/>
          <p:nvPr/>
        </p:nvSpPr>
        <p:spPr>
          <a:xfrm>
            <a:off x="4187005" y="1048674"/>
            <a:ext cx="81835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Comparação entre o modelo tradicional e a nova abordagem: </a:t>
            </a:r>
            <a:endParaRPr lang="pt-BR" dirty="0"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E30082-4E22-4720-B4F2-5AC89E86E0CC}"/>
              </a:ext>
            </a:extLst>
          </p:cNvPr>
          <p:cNvSpPr/>
          <p:nvPr/>
        </p:nvSpPr>
        <p:spPr>
          <a:xfrm>
            <a:off x="855331" y="3218428"/>
            <a:ext cx="235724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Desenvolvimento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175449-92FB-42AD-A42A-449C2F35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25" y="2161684"/>
            <a:ext cx="6023038" cy="32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8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46EAAFAB-41CA-41A0-B031-6FFED245C63C}"/>
              </a:ext>
            </a:extLst>
          </p:cNvPr>
          <p:cNvSpPr txBox="1"/>
          <p:nvPr/>
        </p:nvSpPr>
        <p:spPr>
          <a:xfrm>
            <a:off x="3700444" y="773693"/>
            <a:ext cx="818354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Os autores também mediram três métricas antes e depois da aplicação de padrões de projeto e conseguiram verificar que a aplicação de padrões melhora o desempenho e manutenibilidade do sistema. As métricas utilizadas foram: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FC344D7-8F8E-4853-882B-64F7EA0FF71D}"/>
              </a:ext>
            </a:extLst>
          </p:cNvPr>
          <p:cNvSpPr/>
          <p:nvPr/>
        </p:nvSpPr>
        <p:spPr>
          <a:xfrm>
            <a:off x="3607685" y="1865525"/>
            <a:ext cx="7998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LCOM - </a:t>
            </a:r>
            <a:r>
              <a:rPr lang="pt-BR" dirty="0" err="1"/>
              <a:t>Lack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Cohesion</a:t>
            </a:r>
            <a:r>
              <a:rPr lang="pt-BR" dirty="0"/>
              <a:t> in </a:t>
            </a:r>
            <a:r>
              <a:rPr lang="pt-BR" dirty="0" err="1"/>
              <a:t>Methods</a:t>
            </a:r>
            <a:r>
              <a:rPr lang="pt-BR" dirty="0"/>
              <a:t> – Que mede a correlação entre métodos e variáveis instanciáveis na mesma classe;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WMC –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per </a:t>
            </a:r>
            <a:r>
              <a:rPr lang="pt-BR" dirty="0" err="1"/>
              <a:t>Class</a:t>
            </a:r>
            <a:r>
              <a:rPr lang="pt-BR" dirty="0"/>
              <a:t> – Mede de forma ponderada o número de métodos em uma classe;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MCC - </a:t>
            </a:r>
            <a:r>
              <a:rPr lang="pt-BR" dirty="0" err="1"/>
              <a:t>McCabe</a:t>
            </a:r>
            <a:r>
              <a:rPr lang="pt-BR" dirty="0"/>
              <a:t> </a:t>
            </a:r>
            <a:r>
              <a:rPr lang="pt-BR" dirty="0" err="1"/>
              <a:t>Cyclomatic</a:t>
            </a:r>
            <a:r>
              <a:rPr lang="pt-BR" dirty="0"/>
              <a:t> </a:t>
            </a:r>
            <a:r>
              <a:rPr lang="pt-BR" dirty="0" err="1"/>
              <a:t>Complexity</a:t>
            </a:r>
            <a:r>
              <a:rPr lang="pt-BR" dirty="0"/>
              <a:t> – Mede o número de caminhos independentes no controle de fluxo do programa.</a:t>
            </a: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E30082-4E22-4720-B4F2-5AC89E86E0CC}"/>
              </a:ext>
            </a:extLst>
          </p:cNvPr>
          <p:cNvSpPr/>
          <p:nvPr/>
        </p:nvSpPr>
        <p:spPr>
          <a:xfrm>
            <a:off x="855331" y="3218428"/>
            <a:ext cx="235724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Desenvolvimento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0EA968-314D-4835-BBB8-386638BE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30" y="4519405"/>
            <a:ext cx="5555490" cy="1921150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9F85D97F-2CF9-43D6-8527-69B94F62F132}"/>
              </a:ext>
            </a:extLst>
          </p:cNvPr>
          <p:cNvSpPr/>
          <p:nvPr/>
        </p:nvSpPr>
        <p:spPr>
          <a:xfrm>
            <a:off x="7765773" y="2389353"/>
            <a:ext cx="212035" cy="3313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2750CF4B-381B-4FE7-9F11-B05F3D6CD749}"/>
              </a:ext>
            </a:extLst>
          </p:cNvPr>
          <p:cNvSpPr/>
          <p:nvPr/>
        </p:nvSpPr>
        <p:spPr>
          <a:xfrm>
            <a:off x="6394172" y="3191111"/>
            <a:ext cx="212035" cy="3313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58468B55-15AE-4E13-8F65-9DE45598EC1F}"/>
              </a:ext>
            </a:extLst>
          </p:cNvPr>
          <p:cNvSpPr/>
          <p:nvPr/>
        </p:nvSpPr>
        <p:spPr>
          <a:xfrm>
            <a:off x="8653668" y="4072380"/>
            <a:ext cx="212035" cy="3313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79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8B09E-3656-4946-B2F5-3BCFDF571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EE0473-4B55-4B1B-B606-A54880FAEC2C}"/>
              </a:ext>
            </a:extLst>
          </p:cNvPr>
          <p:cNvSpPr/>
          <p:nvPr/>
        </p:nvSpPr>
        <p:spPr>
          <a:xfrm>
            <a:off x="415" y="6593371"/>
            <a:ext cx="12195312" cy="26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9DCEC0E8-C0B7-4F81-8645-777E5DCF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0" t="9215" r="20930" b="12000"/>
          <a:stretch/>
        </p:blipFill>
        <p:spPr>
          <a:xfrm>
            <a:off x="11329988" y="107957"/>
            <a:ext cx="683365" cy="692270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46EAAFAB-41CA-41A0-B031-6FFED245C63C}"/>
              </a:ext>
            </a:extLst>
          </p:cNvPr>
          <p:cNvSpPr txBox="1"/>
          <p:nvPr/>
        </p:nvSpPr>
        <p:spPr>
          <a:xfrm>
            <a:off x="3700444" y="1343532"/>
            <a:ext cx="818354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Os autores argumentam que sua metodologia tornou possível um melhor entendimento das aplicações dos padrões de projeto principalmente para os mantenedores do sistema.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FC344D7-8F8E-4853-882B-64F7EA0FF71D}"/>
              </a:ext>
            </a:extLst>
          </p:cNvPr>
          <p:cNvSpPr/>
          <p:nvPr/>
        </p:nvSpPr>
        <p:spPr>
          <a:xfrm>
            <a:off x="3700444" y="2609960"/>
            <a:ext cx="79987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Consegue identificar padrões com estruturas semelhantes;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Faz um avaliação da qualidade dos softwares antes e depois dos padrões;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Necessidade da obtenção do par de códigos;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Tem que ser utilizada em conjunto com abordagens tradicionais;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Base de testes da abordagem foi muito pequena. </a:t>
            </a:r>
          </a:p>
          <a:p>
            <a:pPr>
              <a:lnSpc>
                <a:spcPct val="200000"/>
              </a:lnSpc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91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1">
            <a:extLst>
              <a:ext uri="{FF2B5EF4-FFF2-40B4-BE49-F238E27FC236}">
                <a16:creationId xmlns:a16="http://schemas.microsoft.com/office/drawing/2014/main" id="{F2E14612-72B0-4F8A-925A-DBDD685C2694}"/>
              </a:ext>
            </a:extLst>
          </p:cNvPr>
          <p:cNvSpPr txBox="1"/>
          <p:nvPr/>
        </p:nvSpPr>
        <p:spPr>
          <a:xfrm>
            <a:off x="1840063" y="1417981"/>
            <a:ext cx="7006809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1 -  J. </a:t>
            </a:r>
            <a:r>
              <a:rPr lang="en-US" dirty="0" err="1"/>
              <a:t>Niere</a:t>
            </a:r>
            <a:r>
              <a:rPr lang="en-US" dirty="0"/>
              <a:t>, W. Schafer, J. </a:t>
            </a:r>
            <a:r>
              <a:rPr lang="en-US" dirty="0" err="1"/>
              <a:t>Wadsack</a:t>
            </a:r>
            <a:r>
              <a:rPr lang="en-US" dirty="0"/>
              <a:t>, L. </a:t>
            </a:r>
            <a:r>
              <a:rPr lang="en-US" dirty="0" err="1"/>
              <a:t>Wendehals</a:t>
            </a:r>
            <a:r>
              <a:rPr lang="en-US" dirty="0"/>
              <a:t>, and J. Welsh. Towards pattern-based design recovery. In Proc. 24th International Conference on Software Engineering, 2002. </a:t>
            </a:r>
          </a:p>
          <a:p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2 - A. </a:t>
            </a:r>
            <a:r>
              <a:rPr lang="pt-BR" dirty="0" err="1">
                <a:cs typeface="Calibri"/>
              </a:rPr>
              <a:t>Blewitt</a:t>
            </a:r>
            <a:r>
              <a:rPr lang="pt-BR" dirty="0">
                <a:cs typeface="Calibri"/>
              </a:rPr>
              <a:t>, A. </a:t>
            </a:r>
            <a:r>
              <a:rPr lang="pt-BR" dirty="0" err="1">
                <a:cs typeface="Calibri"/>
              </a:rPr>
              <a:t>Bundy</a:t>
            </a:r>
            <a:r>
              <a:rPr lang="pt-BR" dirty="0">
                <a:cs typeface="Calibri"/>
              </a:rPr>
              <a:t>, and L. </a:t>
            </a:r>
            <a:r>
              <a:rPr lang="pt-BR" dirty="0" err="1">
                <a:cs typeface="Calibri"/>
              </a:rPr>
              <a:t>Stark</a:t>
            </a:r>
            <a:r>
              <a:rPr lang="pt-BR" dirty="0">
                <a:cs typeface="Calibri"/>
              </a:rPr>
              <a:t>. </a:t>
            </a:r>
            <a:r>
              <a:rPr lang="pt-BR" dirty="0" err="1">
                <a:cs typeface="Calibri"/>
              </a:rPr>
              <a:t>Automatic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veriﬁcationofdesignpatternsinJava</a:t>
            </a:r>
            <a:r>
              <a:rPr lang="pt-BR" dirty="0">
                <a:cs typeface="Calibri"/>
              </a:rPr>
              <a:t>. </a:t>
            </a:r>
            <a:r>
              <a:rPr lang="pt-BR" dirty="0" err="1">
                <a:cs typeface="Calibri"/>
              </a:rPr>
              <a:t>InProceedingsofthe</a:t>
            </a:r>
            <a:r>
              <a:rPr lang="pt-BR" dirty="0">
                <a:cs typeface="Calibri"/>
              </a:rPr>
              <a:t> 20thInternationalConferenceonAutomatedSoftware </a:t>
            </a:r>
            <a:r>
              <a:rPr lang="pt-BR" dirty="0" err="1">
                <a:cs typeface="Calibri"/>
              </a:rPr>
              <a:t>Engineering</a:t>
            </a:r>
            <a:r>
              <a:rPr lang="pt-BR" dirty="0">
                <a:cs typeface="Calibri"/>
              </a:rPr>
              <a:t>, 2005. </a:t>
            </a: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3 -  N. </a:t>
            </a:r>
            <a:r>
              <a:rPr lang="pt-BR" dirty="0" err="1">
                <a:cs typeface="Calibri"/>
              </a:rPr>
              <a:t>Tsantalis</a:t>
            </a:r>
            <a:r>
              <a:rPr lang="pt-BR" dirty="0">
                <a:cs typeface="Calibri"/>
              </a:rPr>
              <a:t>, A. </a:t>
            </a:r>
            <a:r>
              <a:rPr lang="pt-BR" dirty="0" err="1">
                <a:cs typeface="Calibri"/>
              </a:rPr>
              <a:t>Chatzigeorgiou</a:t>
            </a:r>
            <a:r>
              <a:rPr lang="pt-BR" dirty="0">
                <a:cs typeface="Calibri"/>
              </a:rPr>
              <a:t>, G. </a:t>
            </a:r>
            <a:r>
              <a:rPr lang="pt-BR" dirty="0" err="1">
                <a:cs typeface="Calibri"/>
              </a:rPr>
              <a:t>Stephanides</a:t>
            </a:r>
            <a:r>
              <a:rPr lang="pt-BR" dirty="0">
                <a:cs typeface="Calibri"/>
              </a:rPr>
              <a:t>, and S. </a:t>
            </a:r>
            <a:r>
              <a:rPr lang="pt-BR" dirty="0" err="1">
                <a:cs typeface="Calibri"/>
              </a:rPr>
              <a:t>Halkidis</a:t>
            </a:r>
            <a:r>
              <a:rPr lang="pt-BR" dirty="0">
                <a:cs typeface="Calibri"/>
              </a:rPr>
              <a:t>. Design </a:t>
            </a:r>
            <a:r>
              <a:rPr lang="pt-BR" dirty="0" err="1">
                <a:cs typeface="Calibri"/>
              </a:rPr>
              <a:t>pattern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detection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using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similarity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scoring</a:t>
            </a:r>
            <a:r>
              <a:rPr lang="pt-BR" dirty="0">
                <a:cs typeface="Calibri"/>
              </a:rPr>
              <a:t>. IEEE </a:t>
            </a:r>
            <a:r>
              <a:rPr lang="pt-BR" dirty="0" err="1">
                <a:cs typeface="Calibri"/>
              </a:rPr>
              <a:t>Transactions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on</a:t>
            </a:r>
            <a:r>
              <a:rPr lang="pt-BR" dirty="0">
                <a:cs typeface="Calibri"/>
              </a:rPr>
              <a:t> Software </a:t>
            </a:r>
            <a:r>
              <a:rPr lang="pt-BR" dirty="0" err="1">
                <a:cs typeface="Calibri"/>
              </a:rPr>
              <a:t>Engineering</a:t>
            </a:r>
            <a:r>
              <a:rPr lang="pt-BR" dirty="0">
                <a:cs typeface="Calibri"/>
              </a:rPr>
              <a:t>, 32(11), 2006. 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4 - </a:t>
            </a:r>
            <a:r>
              <a:rPr lang="en-US" dirty="0" err="1">
                <a:cs typeface="Calibri"/>
              </a:rPr>
              <a:t>J.Dong,Y.Sun,andY.Zhao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Designpatterndetection</a:t>
            </a:r>
            <a:r>
              <a:rPr lang="en-US" dirty="0">
                <a:cs typeface="Calibri"/>
              </a:rPr>
              <a:t> by template matching. In Proc. ACM Symposium on Applied Computing, 2008. </a:t>
            </a:r>
            <a:endParaRPr lang="pt-B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88AB07-2F49-4C41-BDAC-8BF246949864}"/>
              </a:ext>
            </a:extLst>
          </p:cNvPr>
          <p:cNvSpPr txBox="1"/>
          <p:nvPr/>
        </p:nvSpPr>
        <p:spPr>
          <a:xfrm>
            <a:off x="2199861" y="477078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837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7B7FBCE-C1BC-47BA-A04B-564EC3F5D928}">
  <we:reference id="wa103953725" version="1.3.0.0" store="pt-BR" storeType="OMEX"/>
  <we:alternateReferences>
    <we:reference id="wa103953725" version="1.3.0.0" store="wa10395372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FF1B202-BB0D-440F-A36D-AC14D3E8C617}">
  <we:reference id="wa104379714" version="1.0.0.2" store="pt-BR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Regivaldo Carvalho</dc:creator>
  <cp:lastModifiedBy>Regivaldo Carvalho</cp:lastModifiedBy>
  <cp:revision>14</cp:revision>
  <dcterms:created xsi:type="dcterms:W3CDTF">2019-06-27T23:38:39Z</dcterms:created>
  <dcterms:modified xsi:type="dcterms:W3CDTF">2019-07-02T00:20:20Z</dcterms:modified>
</cp:coreProperties>
</file>