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5" r:id="rId2"/>
    <p:sldId id="257" r:id="rId3"/>
    <p:sldId id="311" r:id="rId4"/>
    <p:sldId id="312" r:id="rId5"/>
    <p:sldId id="313" r:id="rId6"/>
    <p:sldId id="314" r:id="rId7"/>
    <p:sldId id="315" r:id="rId8"/>
    <p:sldId id="259" r:id="rId9"/>
    <p:sldId id="271" r:id="rId10"/>
    <p:sldId id="28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 autoAdjust="0"/>
    <p:restoredTop sz="94660"/>
  </p:normalViewPr>
  <p:slideViewPr>
    <p:cSldViewPr>
      <p:cViewPr varScale="1">
        <p:scale>
          <a:sx n="103" d="100"/>
          <a:sy n="103" d="100"/>
        </p:scale>
        <p:origin x="840" y="91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73904-5D90-4A45-860D-A990599F9AF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FAE8-419E-4CA2-BD6F-E5AD7644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71750"/>
            <a:ext cx="1051891" cy="338554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tx1"/>
                </a:solidFill>
                <a:latin typeface="Teen" panose="02000400000000000000" pitchFamily="2" charset="0"/>
                <a:ea typeface="Teen" panose="02000400000000000000" pitchFamily="2" charset="0"/>
                <a:cs typeface="Narkisim" pitchFamily="34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1809750"/>
            <a:ext cx="1920719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6000">
                <a:latin typeface="Teen" panose="02000400000000000000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9" name="Text Placeholder 35"/>
          <p:cNvSpPr>
            <a:spLocks noGrp="1"/>
          </p:cNvSpPr>
          <p:nvPr>
            <p:ph type="body" sz="quarter" idx="48" hasCustomPrompt="1"/>
          </p:nvPr>
        </p:nvSpPr>
        <p:spPr>
          <a:xfrm>
            <a:off x="7378827" y="-36043"/>
            <a:ext cx="1041273" cy="845668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bg1">
                    <a:lumMod val="95000"/>
                  </a:schemeClr>
                </a:solidFill>
                <a:latin typeface="Teen" panose="020004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162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685800"/>
            <a:ext cx="3886200" cy="285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aseline="0">
                <a:latin typeface="Teen" panose="02000400000000000000" pitchFamily="2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15598" y="210869"/>
            <a:ext cx="1112805" cy="646331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 algn="ctr">
              <a:defRPr sz="3600" b="0">
                <a:solidFill>
                  <a:schemeClr val="tx1"/>
                </a:solidFill>
                <a:latin typeface="Teen" panose="02000400000000000000" pitchFamily="2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28600" y="3181350"/>
            <a:ext cx="8686800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1276350"/>
            <a:ext cx="9144000" cy="1752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1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81000" y="1186544"/>
            <a:ext cx="4038600" cy="33718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3pPr>
            <a:lvl4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4pPr>
            <a:lvl5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724400" y="1192481"/>
            <a:ext cx="4038600" cy="33718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3pPr>
            <a:lvl4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4pPr>
            <a:lvl5pPr>
              <a:lnSpc>
                <a:spcPct val="70000"/>
              </a:lnSpc>
              <a:spcBef>
                <a:spcPts val="0"/>
              </a:spcBef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015598" y="209550"/>
            <a:ext cx="1112805" cy="646331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 algn="ctr">
              <a:defRPr sz="3600" b="0">
                <a:solidFill>
                  <a:schemeClr val="tx1"/>
                </a:solidFill>
                <a:latin typeface="Teen" panose="02000400000000000000" pitchFamily="2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684481"/>
            <a:ext cx="3886200" cy="285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aseline="0">
                <a:latin typeface="Teen" panose="02000400000000000000" pitchFamily="2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1135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024668"/>
            <a:ext cx="8336475" cy="16044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3400" y="1200150"/>
            <a:ext cx="2895600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20" hasCustomPrompt="1"/>
          </p:nvPr>
        </p:nvSpPr>
        <p:spPr>
          <a:xfrm rot="16200000" flipH="1">
            <a:off x="457309" y="2715467"/>
            <a:ext cx="84774" cy="84991"/>
          </a:xfrm>
          <a:prstGeom prst="rtTriangle">
            <a:avLst/>
          </a:prstGeom>
          <a:solidFill>
            <a:schemeClr val="accent2"/>
          </a:solidFill>
        </p:spPr>
        <p:txBody>
          <a:bodyPr vert="vert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None/>
              <a:defRPr lang="en-US" sz="1600" kern="1200" smtClean="0">
                <a:solidFill>
                  <a:schemeClr val="tx1"/>
                </a:solidFill>
                <a:latin typeface="Teen" panose="02000400000000000000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800"/>
              </a:spcBef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800"/>
              </a:spcBef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1800"/>
              </a:spcBef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1800"/>
              </a:spcBef>
              <a:buNone/>
              <a:defRPr lang="id-ID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d-ID" dirty="0"/>
              <a:t>.</a:t>
            </a:r>
            <a:endParaRPr lang="en-US" dirty="0"/>
          </a:p>
        </p:txBody>
      </p:sp>
      <p:sp>
        <p:nvSpPr>
          <p:cNvPr id="15" name="Text Placeholder 46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19350"/>
            <a:ext cx="2971800" cy="296705"/>
          </a:xfrm>
          <a:prstGeom prst="rect">
            <a:avLst/>
          </a:prstGeom>
          <a:solidFill>
            <a:schemeClr val="accent2">
              <a:alpha val="72000"/>
            </a:schemeClr>
          </a:solidFill>
        </p:spPr>
        <p:txBody>
          <a:bodyPr vert="horz" lIns="36000" tIns="36000" rIns="36000" bIns="36000" numCol="1" rtlCol="0" anchor="ctr" anchorCtr="0">
            <a:noAutofit/>
          </a:bodyPr>
          <a:lstStyle>
            <a:lvl1pPr marL="548640" indent="-342900" algn="l">
              <a:buFont typeface="Arial" pitchFamily="34" charset="0"/>
              <a:buNone/>
              <a:defRPr lang="id-ID" sz="1200" b="1" kern="1200" cap="all" baseline="0" dirty="0" smtClean="0">
                <a:solidFill>
                  <a:schemeClr val="bg1"/>
                </a:solidFill>
                <a:latin typeface="Teen" panose="02000400000000000000" pitchFamily="2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</a:pPr>
            <a:r>
              <a:rPr lang="id-ID" dirty="0"/>
              <a:t>TEXT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4015598" y="209550"/>
            <a:ext cx="1112805" cy="646331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 algn="ctr">
              <a:defRPr sz="3600" b="0">
                <a:solidFill>
                  <a:schemeClr val="tx1"/>
                </a:solidFill>
                <a:latin typeface="Teen" panose="02000400000000000000" pitchFamily="2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684481"/>
            <a:ext cx="3886200" cy="285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aseline="0">
                <a:latin typeface="Teen" panose="02000400000000000000" pitchFamily="2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19499" y="1233918"/>
            <a:ext cx="5174175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2" hasCustomPrompt="1"/>
          </p:nvPr>
        </p:nvSpPr>
        <p:spPr>
          <a:xfrm rot="16200000" flipH="1">
            <a:off x="3543409" y="2715467"/>
            <a:ext cx="84774" cy="84991"/>
          </a:xfrm>
          <a:prstGeom prst="rtTriangle">
            <a:avLst/>
          </a:prstGeom>
          <a:solidFill>
            <a:schemeClr val="accent2"/>
          </a:solidFill>
        </p:spPr>
        <p:txBody>
          <a:bodyPr vert="vert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None/>
              <a:defRPr lang="en-US" sz="1600" kern="1200" smtClean="0">
                <a:solidFill>
                  <a:schemeClr val="tx1"/>
                </a:solidFill>
                <a:latin typeface="Teen" panose="02000400000000000000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800"/>
              </a:spcBef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800"/>
              </a:spcBef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1800"/>
              </a:spcBef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1800"/>
              </a:spcBef>
              <a:buNone/>
              <a:defRPr lang="id-ID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d-ID" dirty="0"/>
              <a:t>.</a:t>
            </a:r>
            <a:endParaRPr lang="en-US" dirty="0"/>
          </a:p>
        </p:txBody>
      </p:sp>
      <p:sp>
        <p:nvSpPr>
          <p:cNvPr id="16" name="Text Placeholder 46"/>
          <p:cNvSpPr>
            <a:spLocks noGrp="1"/>
          </p:cNvSpPr>
          <p:nvPr>
            <p:ph type="body" sz="quarter" idx="23" hasCustomPrompt="1"/>
          </p:nvPr>
        </p:nvSpPr>
        <p:spPr>
          <a:xfrm>
            <a:off x="3543300" y="2419350"/>
            <a:ext cx="5250374" cy="296705"/>
          </a:xfrm>
          <a:prstGeom prst="rect">
            <a:avLst/>
          </a:prstGeom>
          <a:solidFill>
            <a:schemeClr val="accent2">
              <a:alpha val="72000"/>
            </a:schemeClr>
          </a:solidFill>
        </p:spPr>
        <p:txBody>
          <a:bodyPr vert="horz" lIns="36000" tIns="36000" rIns="36000" bIns="36000" numCol="1" rtlCol="0" anchor="ctr" anchorCtr="0">
            <a:noAutofit/>
          </a:bodyPr>
          <a:lstStyle>
            <a:lvl1pPr marL="548640" indent="-342900" algn="l">
              <a:buFont typeface="Arial" pitchFamily="34" charset="0"/>
              <a:buNone/>
              <a:defRPr lang="id-ID" sz="1200" b="1" kern="1200" cap="all" baseline="0" dirty="0" smtClean="0">
                <a:solidFill>
                  <a:schemeClr val="bg1"/>
                </a:solidFill>
                <a:latin typeface="Teen" panose="02000400000000000000" pitchFamily="2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</a:pPr>
            <a:r>
              <a:rPr lang="id-ID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6286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015598" y="209550"/>
            <a:ext cx="1112805" cy="646331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 algn="ctr">
              <a:defRPr sz="3600" b="0">
                <a:solidFill>
                  <a:schemeClr val="tx1"/>
                </a:solidFill>
                <a:latin typeface="Teen" panose="02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684481"/>
            <a:ext cx="3886200" cy="285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aseline="0">
                <a:latin typeface="Teen" panose="02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8309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657350"/>
            <a:ext cx="3200400" cy="289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638800" y="1657350"/>
            <a:ext cx="14478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657350"/>
            <a:ext cx="2438400" cy="1447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3105150"/>
            <a:ext cx="3886200" cy="1447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86600" y="1657350"/>
            <a:ext cx="2057400" cy="28956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086600" y="3943350"/>
            <a:ext cx="2057400" cy="30480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1100" b="1" baseline="0">
                <a:solidFill>
                  <a:schemeClr val="bg1"/>
                </a:solidFill>
                <a:latin typeface="Teen" panose="020004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086600" y="4248150"/>
            <a:ext cx="2057400" cy="304800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txBody>
          <a:bodyPr anchor="ctr"/>
          <a:lstStyle>
            <a:lvl1pPr marL="0" indent="0" algn="ctr">
              <a:buNone/>
              <a:defRPr sz="1000" b="0" baseline="0">
                <a:solidFill>
                  <a:schemeClr val="bg1"/>
                </a:solidFill>
                <a:latin typeface="Ale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286512" y="2623308"/>
            <a:ext cx="2685288" cy="2532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Teen" panose="020004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0"/>
          </p:nvPr>
        </p:nvSpPr>
        <p:spPr>
          <a:xfrm>
            <a:off x="286512" y="2872616"/>
            <a:ext cx="2685288" cy="1375534"/>
          </a:xfrm>
          <a:prstGeom prst="rect">
            <a:avLst/>
          </a:prstGeom>
        </p:spPr>
        <p:txBody>
          <a:bodyPr anchor="t"/>
          <a:lstStyle>
            <a:lvl1pPr marL="0" indent="0" algn="just">
              <a:lnSpc>
                <a:spcPct val="120000"/>
              </a:lnSpc>
              <a:buNone/>
              <a:defRPr sz="1100" b="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31"/>
          </p:nvPr>
        </p:nvSpPr>
        <p:spPr>
          <a:xfrm>
            <a:off x="5715000" y="2343150"/>
            <a:ext cx="12954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buNone/>
              <a:defRPr sz="1000" b="0">
                <a:solidFill>
                  <a:schemeClr val="bg1"/>
                </a:solidFill>
                <a:latin typeface="Aleo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015598" y="209550"/>
            <a:ext cx="1112805" cy="646331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 algn="ctr">
              <a:defRPr sz="3600" b="0">
                <a:solidFill>
                  <a:schemeClr val="tx1"/>
                </a:solidFill>
                <a:latin typeface="Teen" panose="02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628900" y="684481"/>
            <a:ext cx="3886200" cy="285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aseline="0">
                <a:latin typeface="Teen" panose="020004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800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-2653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-1219200" y="666750"/>
            <a:ext cx="5486400" cy="5486400"/>
          </a:xfrm>
          <a:prstGeom prst="ellipse">
            <a:avLst/>
          </a:prstGeom>
          <a:solidFill>
            <a:schemeClr val="accent2">
              <a:alpha val="83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1504950"/>
            <a:ext cx="3124200" cy="28956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434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 rot="16200000" flipV="1">
            <a:off x="-2324100" y="2381250"/>
            <a:ext cx="4648200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55"/>
          </p:nvPr>
        </p:nvSpPr>
        <p:spPr>
          <a:xfrm>
            <a:off x="4546004" y="2027592"/>
            <a:ext cx="4597996" cy="9143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838200" y="1991956"/>
            <a:ext cx="2362200" cy="960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000"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1393825" y="37147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393825" y="371475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 flipV="1">
            <a:off x="8553450" y="-95250"/>
            <a:ext cx="419100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482806" y="57150"/>
            <a:ext cx="56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200" b="0" smtClean="0">
                <a:solidFill>
                  <a:schemeClr val="bg1"/>
                </a:solidFill>
                <a:latin typeface="Teen" panose="02000400000000000000" pitchFamily="2" charset="0"/>
              </a:rPr>
              <a:pPr algn="ctr"/>
              <a:t>‹#›</a:t>
            </a:fld>
            <a:endParaRPr lang="id-ID" sz="1600" b="0" dirty="0">
              <a:solidFill>
                <a:schemeClr val="bg1"/>
              </a:solidFill>
              <a:latin typeface="Teen" panose="02000400000000000000" pitchFamily="2" charset="0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4682524" y="2825413"/>
            <a:ext cx="1642076" cy="23180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429409" y="0"/>
            <a:ext cx="789791" cy="1159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6384922" y="-19050"/>
            <a:ext cx="396878" cy="5654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1748824" y="3984456"/>
            <a:ext cx="821038" cy="1159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8001000" y="2266950"/>
            <a:ext cx="1143000" cy="1633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50" r:id="rId4"/>
    <p:sldLayoutId id="2147483665" r:id="rId5"/>
    <p:sldLayoutId id="2147483683" r:id="rId6"/>
    <p:sldLayoutId id="2147483657" r:id="rId7"/>
    <p:sldLayoutId id="214748367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29409" y="1530311"/>
            <a:ext cx="8025915" cy="208287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800" b="1" kern="100" dirty="0">
                <a:solidFill>
                  <a:srgbClr val="FF0000"/>
                </a:solidFill>
                <a:effectLst/>
                <a:latin typeface="HK Grotesk Medium"/>
                <a:ea typeface="Aptos" panose="020B0004020202020204" pitchFamily="34" charset="0"/>
                <a:cs typeface="Times New Roman" panose="02020603050405020304" pitchFamily="18" charset="0"/>
              </a:rPr>
              <a:t>СИМУЛЯЦИЯ ВОДЫ В ПРОГРАММЕ BLENDER </a:t>
            </a:r>
            <a:br>
              <a:rPr lang="ru-RU" sz="2800" kern="100" dirty="0">
                <a:solidFill>
                  <a:srgbClr val="FF0000"/>
                </a:solidFill>
                <a:effectLst/>
                <a:latin typeface="HK Grotesk Medium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2800" b="1" kern="100" dirty="0">
                <a:solidFill>
                  <a:srgbClr val="FF0000"/>
                </a:solidFill>
                <a:effectLst/>
                <a:latin typeface="HK Grotesk Medium"/>
                <a:ea typeface="Aptos" panose="020B0004020202020204" pitchFamily="34" charset="0"/>
                <a:cs typeface="Times New Roman" panose="02020603050405020304" pitchFamily="18" charset="0"/>
              </a:rPr>
              <a:t>С ИСПОЛЬЗОВАНИЕМ ЗАДАННОЙ КРИВОЙ ЛИНИИ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pc="600" dirty="0">
              <a:solidFill>
                <a:schemeClr val="accent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682524" y="2825413"/>
            <a:ext cx="1642076" cy="23180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29409" y="0"/>
            <a:ext cx="789791" cy="11590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384922" y="-19050"/>
            <a:ext cx="396878" cy="5654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748824" y="3984456"/>
            <a:ext cx="821038" cy="11590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001000" y="2266950"/>
            <a:ext cx="1143000" cy="1633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7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57"/>
          </p:nvPr>
        </p:nvSpPr>
        <p:spPr>
          <a:xfrm>
            <a:off x="1362423" y="238870"/>
            <a:ext cx="4419600" cy="960793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accent2"/>
                </a:solidFill>
                <a:latin typeface="HK Grotesk Medium"/>
              </a:rPr>
              <a:t>Заключение</a:t>
            </a:r>
            <a:endParaRPr lang="en-US" sz="5400" dirty="0">
              <a:solidFill>
                <a:schemeClr val="accent2"/>
              </a:solidFill>
              <a:latin typeface="HK Grotesk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EB887-EF7B-A66C-0631-99883BBC0DEB}"/>
              </a:ext>
            </a:extLst>
          </p:cNvPr>
          <p:cNvSpPr txBox="1"/>
          <p:nvPr/>
        </p:nvSpPr>
        <p:spPr>
          <a:xfrm>
            <a:off x="685800" y="2571750"/>
            <a:ext cx="469094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Преимущества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Blender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Гибкость и контроль</a:t>
            </a:r>
            <a:endParaRPr 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Реалистичность</a:t>
            </a:r>
            <a:endParaRPr 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Анимация и визуализация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Интеграция с другими функциями Blender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BBA8E-C1B4-D94A-B898-23B76317C7E9}"/>
              </a:ext>
            </a:extLst>
          </p:cNvPr>
          <p:cNvSpPr txBox="1"/>
          <p:nvPr/>
        </p:nvSpPr>
        <p:spPr>
          <a:xfrm>
            <a:off x="609600" y="1401541"/>
            <a:ext cx="7409986" cy="1030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Blender предоставляет мощные инструменты для создания качественной симуляции воды, которые могут быть использованы в различных областях, таких как анимация, визуализация, игры, реклама и другие.</a:t>
            </a:r>
            <a:endParaRPr lang="ru-RU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0" y="133350"/>
            <a:ext cx="2134752" cy="646331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HK Grotesk Medium"/>
                <a:ea typeface="STHupo" panose="020B0503020204020204" pitchFamily="2" charset="-122"/>
              </a:rPr>
              <a:t>Введение</a:t>
            </a:r>
            <a:endParaRPr lang="en-US" b="1" dirty="0">
              <a:solidFill>
                <a:srgbClr val="FF0000"/>
              </a:solidFill>
              <a:latin typeface="HK Grotesk Medium"/>
              <a:ea typeface="STHupo" panose="020B0503020204020204" pitchFamily="2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Симуляция воды является важным аспектом компьютерной графики и визуальных эффектов. Программа Blender предоставляет возможность создания симуляции воды с использованием заданной кривой линии. В данной статье представлена методика и настройки, которые позволяют достичь реалистичных результатов в симуляции воды.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Вода течет из под земли, …» — создано в Шедевруме">
            <a:extLst>
              <a:ext uri="{FF2B5EF4-FFF2-40B4-BE49-F238E27FC236}">
                <a16:creationId xmlns:a16="http://schemas.microsoft.com/office/drawing/2014/main" id="{6BAAB5B6-410B-240C-86E4-CB9AD8D2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82" y="56406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одниковая вода это | полезна ли вода из родника - польза и вред">
            <a:extLst>
              <a:ext uri="{FF2B5EF4-FFF2-40B4-BE49-F238E27FC236}">
                <a16:creationId xmlns:a16="http://schemas.microsoft.com/office/drawing/2014/main" id="{DB9A2F2A-C316-3542-852D-C3566397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07" y="934788"/>
            <a:ext cx="4191000" cy="22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976" y="69949"/>
            <a:ext cx="8063490" cy="646331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Создание объектов</a:t>
            </a:r>
            <a:r>
              <a:rPr lang="en-US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: </a:t>
            </a:r>
            <a:r>
              <a:rPr lang="ru-RU" sz="3600" b="1" kern="100" dirty="0">
                <a:solidFill>
                  <a:srgbClr val="FF0000"/>
                </a:solidFill>
                <a:effectLst/>
                <a:latin typeface="HK Grotesk Medium"/>
                <a:ea typeface="Aptos" panose="020B0004020202020204" pitchFamily="34" charset="0"/>
                <a:cs typeface="Times New Roman" panose="02020603050405020304" pitchFamily="18" charset="0"/>
              </a:rPr>
              <a:t>домен симуляции</a:t>
            </a:r>
            <a:endParaRPr lang="en-US" b="1" dirty="0">
              <a:solidFill>
                <a:srgbClr val="FF0000"/>
              </a:solidFill>
              <a:latin typeface="HK Grotesk Medium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снимок экрана, Мультимедийное программное обеспечение, Графическ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63CD07A-2E75-68EB-0BAE-B9A133F8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95350"/>
            <a:ext cx="6760460" cy="3608070"/>
          </a:xfrm>
          <a:prstGeom prst="rect">
            <a:avLst/>
          </a:prstGeo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BCC979CA-87CE-785B-4BE2-BD707FCAE5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0400" y="895350"/>
            <a:ext cx="2286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Тип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Fluid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араметры: </a:t>
            </a:r>
            <a:endParaRPr 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Domain</a:t>
            </a:r>
            <a:r>
              <a:rPr lang="en-US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Domain Type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Liqued</a:t>
            </a:r>
            <a:r>
              <a:rPr lang="en-US" sz="1600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US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Resolution</a:t>
            </a:r>
            <a:r>
              <a:rPr lang="en-US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120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Отключаю гравитацию.  </a:t>
            </a:r>
            <a:endParaRPr lang="ru-RU" sz="2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9541" y="69949"/>
            <a:ext cx="7536357" cy="646331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Создание объектов</a:t>
            </a:r>
            <a:r>
              <a:rPr lang="en-US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: </a:t>
            </a:r>
            <a:r>
              <a:rPr lang="ru-RU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источник воды</a:t>
            </a:r>
            <a:endParaRPr lang="en-US" b="1" dirty="0">
              <a:solidFill>
                <a:srgbClr val="FF0000"/>
              </a:solidFill>
              <a:latin typeface="HK Grotesk Medium"/>
              <a:cs typeface="Times New Roman" panose="02020603050405020304" pitchFamily="18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CC979CA-87CE-785B-4BE2-BD707FCAE5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0400" y="895350"/>
            <a:ext cx="2438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Тип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Fluid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араметры: </a:t>
            </a:r>
            <a:endParaRPr 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Type: Flow;</a:t>
            </a:r>
          </a:p>
          <a:p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Flow Type: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Liqued</a:t>
            </a:r>
            <a:r>
              <a:rPr lang="en-US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Flow Behavior: Inflow </a:t>
            </a:r>
            <a:endParaRPr lang="ru-RU" sz="2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" name="Рисунок 1" descr="Изображение выглядит как снимок экрана, текст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8C67CE7-AB7C-79BE-B0F3-66430C9E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95350"/>
            <a:ext cx="6783935" cy="36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9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04067" y="69949"/>
            <a:ext cx="6807313" cy="646331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Создание объектов</a:t>
            </a:r>
            <a:r>
              <a:rPr lang="en-US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: </a:t>
            </a:r>
            <a:r>
              <a:rPr lang="ru-RU" b="1" kern="100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траектория</a:t>
            </a:r>
            <a:endParaRPr lang="en-US" b="1" dirty="0">
              <a:solidFill>
                <a:srgbClr val="FF0000"/>
              </a:solidFill>
              <a:latin typeface="HK Grotesk Medium"/>
              <a:cs typeface="Times New Roman" panose="02020603050405020304" pitchFamily="18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CC979CA-87CE-785B-4BE2-BD707FCAE5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0400" y="895350"/>
            <a:ext cx="2286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Тип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Force Field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араметры: </a:t>
            </a:r>
            <a:endParaRPr 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Forse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Field: Type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Forse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Strength: -3;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Flow: 1;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 descr="Изображение выглядит как снимок экрана, текст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A6D9A28-997E-A947-031E-18BEE78D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95350"/>
            <a:ext cx="6772043" cy="36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26710" y="69949"/>
            <a:ext cx="7162025" cy="646331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Создание объектов</a:t>
            </a:r>
            <a:r>
              <a:rPr lang="en-US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: </a:t>
            </a:r>
            <a:r>
              <a:rPr lang="ru-RU" b="1" kern="100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оптимизация</a:t>
            </a:r>
            <a:endParaRPr lang="en-US" b="1" dirty="0">
              <a:solidFill>
                <a:srgbClr val="FF0000"/>
              </a:solidFill>
              <a:latin typeface="HK Grotesk Medium"/>
              <a:cs typeface="Times New Roman" panose="02020603050405020304" pitchFamily="18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CC979CA-87CE-785B-4BE2-BD707FCAE5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0400" y="895350"/>
            <a:ext cx="2286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Тип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Fluid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араметры: </a:t>
            </a:r>
            <a:endParaRPr 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Flow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;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Flow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Type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Liqued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;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Flow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Behavio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Out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flow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 descr="Изображение выглядит как снимок экрана, текст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9AB7983-6346-262A-F56F-EB66CF31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95350"/>
            <a:ext cx="6784405" cy="36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69673" y="0"/>
            <a:ext cx="2094932" cy="646331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HK Grotesk Medium"/>
                <a:cs typeface="Times New Roman" panose="02020603050405020304" pitchFamily="18" charset="0"/>
              </a:rPr>
              <a:t>Результат</a:t>
            </a:r>
            <a:endParaRPr lang="en-US" b="1" dirty="0">
              <a:solidFill>
                <a:srgbClr val="FF0000"/>
              </a:solidFill>
              <a:latin typeface="HK Grotesk Medium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снимок экрана, текст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9B0FA46-7F38-7738-133C-4761AFD9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72" y="719532"/>
            <a:ext cx="7528655" cy="39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эш – Бесплатные иконки: компьютер">
            <a:extLst>
              <a:ext uri="{FF2B5EF4-FFF2-40B4-BE49-F238E27FC236}">
                <a16:creationId xmlns:a16="http://schemas.microsoft.com/office/drawing/2014/main" id="{207EF38A-CF8D-B6D7-9E53-93DD07EE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4">
            <a:extLst>
              <a:ext uri="{FF2B5EF4-FFF2-40B4-BE49-F238E27FC236}">
                <a16:creationId xmlns:a16="http://schemas.microsoft.com/office/drawing/2014/main" id="{3EA75E8A-42E2-F626-E37B-DF12FB62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93" y="133350"/>
            <a:ext cx="8206414" cy="523220"/>
          </a:xfrm>
        </p:spPr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  <a:effectLst/>
                <a:latin typeface="HK Grotesk Medium"/>
                <a:ea typeface="Aptos" panose="020B0004020202020204" pitchFamily="34" charset="0"/>
              </a:rPr>
              <a:t>Кеширование анимации и накладывание текстуры</a:t>
            </a:r>
            <a:endParaRPr lang="en-US" sz="4800" b="1" dirty="0">
              <a:solidFill>
                <a:srgbClr val="FF0000"/>
              </a:solidFill>
              <a:latin typeface="HK Grotesk Medium"/>
              <a:cs typeface="Times New Roman" panose="02020603050405020304" pitchFamily="18" charset="0"/>
            </a:endParaRPr>
          </a:p>
        </p:txBody>
      </p:sp>
      <p:pic>
        <p:nvPicPr>
          <p:cNvPr id="17" name="Рисунок 16" descr="Изображение выглядит как текст, снимок экрана, Мультимедийное программное обеспечение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7E224F6-7562-5F60-43F2-19D6249A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895350"/>
            <a:ext cx="4027495" cy="37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6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снимок экрана, Мультимедийное программное обеспечение, Графическ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72EAB14-CC22-3E23-22A0-FB7930DF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" y="895350"/>
            <a:ext cx="7408545" cy="3977289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C12576CF-5C26-162A-38E2-51FA5C3B0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030" y="361950"/>
            <a:ext cx="8345938" cy="400110"/>
          </a:xfrm>
        </p:spPr>
        <p:txBody>
          <a:bodyPr/>
          <a:lstStyle/>
          <a:p>
            <a:r>
              <a:rPr lang="ru-RU" sz="2000" b="1" dirty="0">
                <a:solidFill>
                  <a:srgbClr val="FF0000"/>
                </a:solidFill>
                <a:effectLst/>
                <a:latin typeface="HK Grotesk Medium"/>
                <a:ea typeface="Aptos" panose="020B0004020202020204" pitchFamily="34" charset="0"/>
              </a:rPr>
              <a:t>Итоговый результат после создания шейдера и добавления освещения</a:t>
            </a:r>
            <a:endParaRPr lang="en-US" sz="5400" b="1" dirty="0">
              <a:solidFill>
                <a:srgbClr val="FF0000"/>
              </a:solidFill>
              <a:latin typeface="HK Grotesk Medium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24130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Vers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229</Words>
  <Application>Microsoft Office PowerPoint</Application>
  <PresentationFormat>Экран (16:9)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Aleo</vt:lpstr>
      <vt:lpstr>Aptos</vt:lpstr>
      <vt:lpstr>Arial</vt:lpstr>
      <vt:lpstr>Calibri</vt:lpstr>
      <vt:lpstr>Calibri Light</vt:lpstr>
      <vt:lpstr>HK Grotesk Medium</vt:lpstr>
      <vt:lpstr>Teen</vt:lpstr>
      <vt:lpstr>Times New Roman</vt:lpstr>
      <vt:lpstr>Wingdings</vt:lpstr>
      <vt:lpstr>Light Version</vt:lpstr>
      <vt:lpstr>СИМУЛЯЦИЯ ВОДЫ В ПРОГРАММЕ BLENDER  С ИСПОЛЬЗОВАНИЕМ ЗАДАННОЙ КРИВОЙ ЛИНИИ </vt:lpstr>
      <vt:lpstr>Введение</vt:lpstr>
      <vt:lpstr>Создание объектов: домен симуляции</vt:lpstr>
      <vt:lpstr>Создание объектов: источник воды</vt:lpstr>
      <vt:lpstr>Создание объектов: траектория</vt:lpstr>
      <vt:lpstr>Создание объектов: оптимизация</vt:lpstr>
      <vt:lpstr>Результат</vt:lpstr>
      <vt:lpstr>Кеширование анимации и накладывание текстуры</vt:lpstr>
      <vt:lpstr>Итоговый результат после создания шейдера и добавления освещения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Roma</cp:lastModifiedBy>
  <cp:revision>395</cp:revision>
  <dcterms:created xsi:type="dcterms:W3CDTF">2013-04-14T10:12:28Z</dcterms:created>
  <dcterms:modified xsi:type="dcterms:W3CDTF">2024-03-23T12:06:46Z</dcterms:modified>
</cp:coreProperties>
</file>