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BEF6E-1DCF-4B18-826E-F514FFF264FE}" v="290" dt="2023-06-19T08:36:31.865"/>
    <p1510:client id="{3CF71537-CE5C-436B-BC66-A4F0CED7729F}" v="161" dt="2023-06-20T17:55:32.201"/>
    <p1510:client id="{73AC5C51-0DBD-46BE-950E-4749C36F9000}" v="5" dt="2023-06-19T13:03:36.333"/>
    <p1510:client id="{CCD61370-842B-4566-8D96-63AE0659652D}" v="140" dt="2023-06-19T06:04:30.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372E21-CFF4-4725-9F3B-78B2D6E0E3E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A21F757-F502-4582-9F8D-06F646E81AE6}">
      <dgm:prSet/>
      <dgm:spPr/>
      <dgm:t>
        <a:bodyPr/>
        <a:lstStyle/>
        <a:p>
          <a:pPr rtl="0"/>
          <a:r>
            <a:rPr lang="en-GB" b="1" dirty="0"/>
            <a:t>Search Engines</a:t>
          </a:r>
          <a:r>
            <a:rPr lang="en-GB" dirty="0"/>
            <a:t>: As users write their queries, auto-suggest is frequently utilised in search engines to offer real-time options.</a:t>
          </a:r>
          <a:r>
            <a:rPr lang="en-GB" b="0" dirty="0">
              <a:latin typeface="Calibri Light" panose="020F0302020204030204"/>
            </a:rPr>
            <a:t> By providing pertinent search phrases and fixing ty</a:t>
          </a:r>
          <a:endParaRPr lang="en-US" b="0" dirty="0">
            <a:latin typeface="Calibri Light" panose="020F0302020204030204"/>
          </a:endParaRPr>
        </a:p>
      </dgm:t>
    </dgm:pt>
    <dgm:pt modelId="{D5B9C0E3-7E80-4CA2-8116-D9E9004AD2B7}" type="parTrans" cxnId="{1AE28706-5FA8-432D-89B9-F4974474AE01}">
      <dgm:prSet/>
      <dgm:spPr/>
      <dgm:t>
        <a:bodyPr/>
        <a:lstStyle/>
        <a:p>
          <a:endParaRPr lang="en-US"/>
        </a:p>
      </dgm:t>
    </dgm:pt>
    <dgm:pt modelId="{FD8533D1-0CBC-4D62-8C60-111CC19036D5}" type="sibTrans" cxnId="{1AE28706-5FA8-432D-89B9-F4974474AE01}">
      <dgm:prSet/>
      <dgm:spPr/>
      <dgm:t>
        <a:bodyPr/>
        <a:lstStyle/>
        <a:p>
          <a:endParaRPr lang="en-US"/>
        </a:p>
      </dgm:t>
    </dgm:pt>
    <dgm:pt modelId="{6D943272-43A2-4308-90E4-87FC4A7512E2}">
      <dgm:prSet/>
      <dgm:spPr/>
      <dgm:t>
        <a:bodyPr/>
        <a:lstStyle/>
        <a:p>
          <a:r>
            <a:rPr lang="en-GB" b="1" dirty="0"/>
            <a:t>Messaging and Email Platforms</a:t>
          </a:r>
          <a:r>
            <a:rPr lang="en-GB" dirty="0"/>
            <a:t>: Auto-suggest is valuable in messaging and email platforms, where it suggests commonly used phrases or predicts the next word</a:t>
          </a:r>
        </a:p>
      </dgm:t>
    </dgm:pt>
    <dgm:pt modelId="{932448AB-CB1B-446C-9541-FDC264C12156}" type="parTrans" cxnId="{23078F87-1F43-4985-9DB8-E848A6383B89}">
      <dgm:prSet/>
      <dgm:spPr/>
      <dgm:t>
        <a:bodyPr/>
        <a:lstStyle/>
        <a:p>
          <a:endParaRPr lang="en-US"/>
        </a:p>
      </dgm:t>
    </dgm:pt>
    <dgm:pt modelId="{C10DB06C-DBA0-4371-95F5-E2EB1FB51F2A}" type="sibTrans" cxnId="{23078F87-1F43-4985-9DB8-E848A6383B89}">
      <dgm:prSet/>
      <dgm:spPr/>
      <dgm:t>
        <a:bodyPr/>
        <a:lstStyle/>
        <a:p>
          <a:endParaRPr lang="en-US"/>
        </a:p>
      </dgm:t>
    </dgm:pt>
    <dgm:pt modelId="{CEBE6E43-4B4C-49D5-B562-CC8300D8087E}">
      <dgm:prSet/>
      <dgm:spPr/>
      <dgm:t>
        <a:bodyPr/>
        <a:lstStyle/>
        <a:p>
          <a:pPr rtl="0"/>
          <a:r>
            <a:rPr lang="en-GB" b="1" dirty="0"/>
            <a:t>Code Editors and IDEs:</a:t>
          </a:r>
          <a:r>
            <a:rPr lang="en-GB" dirty="0"/>
            <a:t> Spell checkers and auto-suggest functionalities are beneficial in code editors and integrated development environments (IDEs) to assist developers in writing correct and efficient code. </a:t>
          </a:r>
          <a:r>
            <a:rPr lang="en-GB" dirty="0">
              <a:latin typeface="Calibri Light" panose="020F0302020204030204"/>
            </a:rPr>
            <a:t>de snippets</a:t>
          </a:r>
          <a:endParaRPr lang="en-US" dirty="0"/>
        </a:p>
      </dgm:t>
    </dgm:pt>
    <dgm:pt modelId="{39A25729-BF51-45CA-ABE3-10A12C6B64FE}" type="parTrans" cxnId="{15049167-9EB3-4797-95B1-D8B52CAF5C47}">
      <dgm:prSet/>
      <dgm:spPr/>
      <dgm:t>
        <a:bodyPr/>
        <a:lstStyle/>
        <a:p>
          <a:endParaRPr lang="en-US"/>
        </a:p>
      </dgm:t>
    </dgm:pt>
    <dgm:pt modelId="{4C9281AC-98D3-404C-9C59-BCDD87364E04}" type="sibTrans" cxnId="{15049167-9EB3-4797-95B1-D8B52CAF5C47}">
      <dgm:prSet/>
      <dgm:spPr/>
      <dgm:t>
        <a:bodyPr/>
        <a:lstStyle/>
        <a:p>
          <a:endParaRPr lang="en-US"/>
        </a:p>
      </dgm:t>
    </dgm:pt>
    <dgm:pt modelId="{9A2FE1A7-30B7-4B49-98A2-FE37F8ACEF32}">
      <dgm:prSet/>
      <dgm:spPr/>
      <dgm:t>
        <a:bodyPr/>
        <a:lstStyle/>
        <a:p>
          <a:r>
            <a:rPr lang="en-GB" b="1" dirty="0"/>
            <a:t>Mobile Devices</a:t>
          </a:r>
          <a:r>
            <a:rPr lang="en-GB" dirty="0"/>
            <a:t>: Auto-suggest and spell checkers are essential features in mobile devices' virtual keyboards. They facilitate fast and accurate typing on smaller touchscreens</a:t>
          </a:r>
          <a:r>
            <a:rPr lang="en-GB" dirty="0">
              <a:latin typeface="Calibri Light" panose="020F0302020204030204"/>
            </a:rPr>
            <a:t>.</a:t>
          </a:r>
          <a:endParaRPr lang="en-GB" dirty="0"/>
        </a:p>
      </dgm:t>
    </dgm:pt>
    <dgm:pt modelId="{48A22894-4F5E-482E-AE27-DB6F76632CF4}" type="parTrans" cxnId="{D2F08157-0816-4A59-AE61-CF5DDB767E51}">
      <dgm:prSet/>
      <dgm:spPr/>
      <dgm:t>
        <a:bodyPr/>
        <a:lstStyle/>
        <a:p>
          <a:endParaRPr lang="en-US"/>
        </a:p>
      </dgm:t>
    </dgm:pt>
    <dgm:pt modelId="{28C67385-4B0E-42CA-AE3F-71DAF04B85AF}" type="sibTrans" cxnId="{D2F08157-0816-4A59-AE61-CF5DDB767E51}">
      <dgm:prSet/>
      <dgm:spPr/>
      <dgm:t>
        <a:bodyPr/>
        <a:lstStyle/>
        <a:p>
          <a:endParaRPr lang="en-US"/>
        </a:p>
      </dgm:t>
    </dgm:pt>
    <dgm:pt modelId="{296EE034-1DE2-4596-8AFB-2424A6A2A812}">
      <dgm:prSet/>
      <dgm:spPr/>
      <dgm:t>
        <a:bodyPr/>
        <a:lstStyle/>
        <a:p>
          <a:pPr rtl="0"/>
          <a:r>
            <a:rPr lang="en-GB" b="1" dirty="0"/>
            <a:t>Social Media Platforms</a:t>
          </a:r>
          <a:r>
            <a:rPr lang="en-GB" dirty="0"/>
            <a:t>: Auto-suggest is widely used in social media platforms for hashtags, mentions, and content suggestions. </a:t>
          </a:r>
          <a:r>
            <a:rPr lang="en-GB" dirty="0">
              <a:latin typeface="Calibri Light" panose="020F0302020204030204"/>
            </a:rPr>
            <a:t>It helps users fin</a:t>
          </a:r>
          <a:endParaRPr lang="en-GB" dirty="0"/>
        </a:p>
      </dgm:t>
    </dgm:pt>
    <dgm:pt modelId="{D8255E82-37A4-48CF-AA5E-AE00DDDC679F}" type="parTrans" cxnId="{E6159115-115C-424D-9EF4-472C5981CC78}">
      <dgm:prSet/>
      <dgm:spPr/>
      <dgm:t>
        <a:bodyPr/>
        <a:lstStyle/>
        <a:p>
          <a:endParaRPr lang="en-US"/>
        </a:p>
      </dgm:t>
    </dgm:pt>
    <dgm:pt modelId="{CAE824AA-96BC-481D-9942-1A71CD97D6D8}" type="sibTrans" cxnId="{E6159115-115C-424D-9EF4-472C5981CC78}">
      <dgm:prSet/>
      <dgm:spPr/>
      <dgm:t>
        <a:bodyPr/>
        <a:lstStyle/>
        <a:p>
          <a:endParaRPr lang="en-US"/>
        </a:p>
      </dgm:t>
    </dgm:pt>
    <dgm:pt modelId="{245A0614-6821-4D37-8264-B39A8A0B3025}">
      <dgm:prSet/>
      <dgm:spPr/>
      <dgm:t>
        <a:bodyPr/>
        <a:lstStyle/>
        <a:p>
          <a:pPr rtl="0"/>
          <a:r>
            <a:rPr lang="en-GB" b="1" dirty="0"/>
            <a:t>Online Forms and Surveys</a:t>
          </a:r>
          <a:r>
            <a:rPr lang="en-GB" dirty="0"/>
            <a:t>: Spell checkers play a crucial role in online forms and surveys, ensuring accurate data entry by highlighting </a:t>
          </a:r>
          <a:r>
            <a:rPr lang="en-GB" dirty="0">
              <a:latin typeface="Calibri Light" panose="020F0302020204030204"/>
            </a:rPr>
            <a:t>spelling</a:t>
          </a:r>
        </a:p>
      </dgm:t>
    </dgm:pt>
    <dgm:pt modelId="{6BBF419F-C4CF-4A3E-8CB5-F369D6602D16}" type="parTrans" cxnId="{FA50D39F-69A3-418E-99E5-5E91D52165BF}">
      <dgm:prSet/>
      <dgm:spPr/>
      <dgm:t>
        <a:bodyPr/>
        <a:lstStyle/>
        <a:p>
          <a:endParaRPr lang="en-US"/>
        </a:p>
      </dgm:t>
    </dgm:pt>
    <dgm:pt modelId="{84B0C6D4-C16F-4669-B07D-9DD3EC9574DB}" type="sibTrans" cxnId="{FA50D39F-69A3-418E-99E5-5E91D52165BF}">
      <dgm:prSet/>
      <dgm:spPr/>
      <dgm:t>
        <a:bodyPr/>
        <a:lstStyle/>
        <a:p>
          <a:endParaRPr lang="en-US"/>
        </a:p>
      </dgm:t>
    </dgm:pt>
    <dgm:pt modelId="{C2C5881C-42BE-4174-AA68-41478722A41D}">
      <dgm:prSet phldr="0"/>
      <dgm:spPr/>
      <dgm:t>
        <a:bodyPr/>
        <a:lstStyle/>
        <a:p>
          <a:pPr rtl="0"/>
          <a:r>
            <a:rPr lang="en-GB" b="1" dirty="0"/>
            <a:t>Text Editors and Word Processors</a:t>
          </a:r>
          <a:r>
            <a:rPr lang="en-GB" dirty="0"/>
            <a:t>: Spell checkers are extensively used in text editors and word processors to detect and correct spelling mistakes in written documents.</a:t>
          </a:r>
          <a:r>
            <a:rPr lang="en-GB" dirty="0">
              <a:latin typeface="Calibri Light" panose="020F0302020204030204"/>
            </a:rPr>
            <a:t> </a:t>
          </a:r>
          <a:endParaRPr lang="en-GB" dirty="0"/>
        </a:p>
      </dgm:t>
    </dgm:pt>
    <dgm:pt modelId="{8F105419-3812-4DE6-93EB-3F2966C4D4AC}" type="parTrans" cxnId="{2144DB9F-F2C2-43CE-A6B4-267E9842B658}">
      <dgm:prSet/>
      <dgm:spPr/>
    </dgm:pt>
    <dgm:pt modelId="{8CA07670-00C1-4B54-8169-A3211B30D9E9}" type="sibTrans" cxnId="{2144DB9F-F2C2-43CE-A6B4-267E9842B658}">
      <dgm:prSet/>
      <dgm:spPr/>
    </dgm:pt>
    <dgm:pt modelId="{1BE9CD56-DEBD-4CA8-B018-6D6DA8DE4A36}" type="pres">
      <dgm:prSet presAssocID="{5D372E21-CFF4-4725-9F3B-78B2D6E0E3E8}" presName="diagram" presStyleCnt="0">
        <dgm:presLayoutVars>
          <dgm:dir/>
          <dgm:resizeHandles val="exact"/>
        </dgm:presLayoutVars>
      </dgm:prSet>
      <dgm:spPr/>
    </dgm:pt>
    <dgm:pt modelId="{53387C4B-778D-479D-8664-CBC1527DA3B0}" type="pres">
      <dgm:prSet presAssocID="{6A21F757-F502-4582-9F8D-06F646E81AE6}" presName="node" presStyleLbl="node1" presStyleIdx="0" presStyleCnt="7">
        <dgm:presLayoutVars>
          <dgm:bulletEnabled val="1"/>
        </dgm:presLayoutVars>
      </dgm:prSet>
      <dgm:spPr/>
    </dgm:pt>
    <dgm:pt modelId="{77F043A6-72E8-45BA-9A9D-CC17FD3D0B20}" type="pres">
      <dgm:prSet presAssocID="{FD8533D1-0CBC-4D62-8C60-111CC19036D5}" presName="sibTrans" presStyleCnt="0"/>
      <dgm:spPr/>
    </dgm:pt>
    <dgm:pt modelId="{9BA024F2-5F00-438E-BCDA-EE694A6922CF}" type="pres">
      <dgm:prSet presAssocID="{C2C5881C-42BE-4174-AA68-41478722A41D}" presName="node" presStyleLbl="node1" presStyleIdx="1" presStyleCnt="7">
        <dgm:presLayoutVars>
          <dgm:bulletEnabled val="1"/>
        </dgm:presLayoutVars>
      </dgm:prSet>
      <dgm:spPr/>
    </dgm:pt>
    <dgm:pt modelId="{2577B305-E26D-43CB-AF8D-A4F7F554838E}" type="pres">
      <dgm:prSet presAssocID="{8CA07670-00C1-4B54-8169-A3211B30D9E9}" presName="sibTrans" presStyleCnt="0"/>
      <dgm:spPr/>
    </dgm:pt>
    <dgm:pt modelId="{D9750F1C-D73C-43D3-BF26-7EE26AEFA04C}" type="pres">
      <dgm:prSet presAssocID="{6D943272-43A2-4308-90E4-87FC4A7512E2}" presName="node" presStyleLbl="node1" presStyleIdx="2" presStyleCnt="7">
        <dgm:presLayoutVars>
          <dgm:bulletEnabled val="1"/>
        </dgm:presLayoutVars>
      </dgm:prSet>
      <dgm:spPr/>
    </dgm:pt>
    <dgm:pt modelId="{8F6EF883-FE40-4F17-B42E-D5AB86A554EF}" type="pres">
      <dgm:prSet presAssocID="{C10DB06C-DBA0-4371-95F5-E2EB1FB51F2A}" presName="sibTrans" presStyleCnt="0"/>
      <dgm:spPr/>
    </dgm:pt>
    <dgm:pt modelId="{93FE58D8-81C6-4960-8C43-9FBDB9A1D891}" type="pres">
      <dgm:prSet presAssocID="{CEBE6E43-4B4C-49D5-B562-CC8300D8087E}" presName="node" presStyleLbl="node1" presStyleIdx="3" presStyleCnt="7">
        <dgm:presLayoutVars>
          <dgm:bulletEnabled val="1"/>
        </dgm:presLayoutVars>
      </dgm:prSet>
      <dgm:spPr/>
    </dgm:pt>
    <dgm:pt modelId="{D799D709-3E5A-4228-8431-ED165E4ED055}" type="pres">
      <dgm:prSet presAssocID="{4C9281AC-98D3-404C-9C59-BCDD87364E04}" presName="sibTrans" presStyleCnt="0"/>
      <dgm:spPr/>
    </dgm:pt>
    <dgm:pt modelId="{C7EEF439-1618-4E24-85DC-F3444B605AF8}" type="pres">
      <dgm:prSet presAssocID="{9A2FE1A7-30B7-4B49-98A2-FE37F8ACEF32}" presName="node" presStyleLbl="node1" presStyleIdx="4" presStyleCnt="7">
        <dgm:presLayoutVars>
          <dgm:bulletEnabled val="1"/>
        </dgm:presLayoutVars>
      </dgm:prSet>
      <dgm:spPr/>
    </dgm:pt>
    <dgm:pt modelId="{F5ED6902-DF3C-4B45-986B-A2C2C09EE49C}" type="pres">
      <dgm:prSet presAssocID="{28C67385-4B0E-42CA-AE3F-71DAF04B85AF}" presName="sibTrans" presStyleCnt="0"/>
      <dgm:spPr/>
    </dgm:pt>
    <dgm:pt modelId="{6589A17F-5F31-423A-9BA1-1458BD3B2308}" type="pres">
      <dgm:prSet presAssocID="{296EE034-1DE2-4596-8AFB-2424A6A2A812}" presName="node" presStyleLbl="node1" presStyleIdx="5" presStyleCnt="7">
        <dgm:presLayoutVars>
          <dgm:bulletEnabled val="1"/>
        </dgm:presLayoutVars>
      </dgm:prSet>
      <dgm:spPr/>
    </dgm:pt>
    <dgm:pt modelId="{3CCBB911-5AE7-4D8A-BACD-CB5F8B3204FD}" type="pres">
      <dgm:prSet presAssocID="{CAE824AA-96BC-481D-9942-1A71CD97D6D8}" presName="sibTrans" presStyleCnt="0"/>
      <dgm:spPr/>
    </dgm:pt>
    <dgm:pt modelId="{6C3C30C4-8258-42A9-9188-2A45409DEB6A}" type="pres">
      <dgm:prSet presAssocID="{245A0614-6821-4D37-8264-B39A8A0B3025}" presName="node" presStyleLbl="node1" presStyleIdx="6" presStyleCnt="7">
        <dgm:presLayoutVars>
          <dgm:bulletEnabled val="1"/>
        </dgm:presLayoutVars>
      </dgm:prSet>
      <dgm:spPr/>
    </dgm:pt>
  </dgm:ptLst>
  <dgm:cxnLst>
    <dgm:cxn modelId="{1AE28706-5FA8-432D-89B9-F4974474AE01}" srcId="{5D372E21-CFF4-4725-9F3B-78B2D6E0E3E8}" destId="{6A21F757-F502-4582-9F8D-06F646E81AE6}" srcOrd="0" destOrd="0" parTransId="{D5B9C0E3-7E80-4CA2-8116-D9E9004AD2B7}" sibTransId="{FD8533D1-0CBC-4D62-8C60-111CC19036D5}"/>
    <dgm:cxn modelId="{E6159115-115C-424D-9EF4-472C5981CC78}" srcId="{5D372E21-CFF4-4725-9F3B-78B2D6E0E3E8}" destId="{296EE034-1DE2-4596-8AFB-2424A6A2A812}" srcOrd="5" destOrd="0" parTransId="{D8255E82-37A4-48CF-AA5E-AE00DDDC679F}" sibTransId="{CAE824AA-96BC-481D-9942-1A71CD97D6D8}"/>
    <dgm:cxn modelId="{2DED8136-BDFF-42B6-A541-AA69AD12E4CE}" type="presOf" srcId="{245A0614-6821-4D37-8264-B39A8A0B3025}" destId="{6C3C30C4-8258-42A9-9188-2A45409DEB6A}" srcOrd="0" destOrd="0" presId="urn:microsoft.com/office/officeart/2005/8/layout/default"/>
    <dgm:cxn modelId="{7500103B-E710-442B-9580-AE35BB3C3022}" type="presOf" srcId="{CEBE6E43-4B4C-49D5-B562-CC8300D8087E}" destId="{93FE58D8-81C6-4960-8C43-9FBDB9A1D891}" srcOrd="0" destOrd="0" presId="urn:microsoft.com/office/officeart/2005/8/layout/default"/>
    <dgm:cxn modelId="{15049167-9EB3-4797-95B1-D8B52CAF5C47}" srcId="{5D372E21-CFF4-4725-9F3B-78B2D6E0E3E8}" destId="{CEBE6E43-4B4C-49D5-B562-CC8300D8087E}" srcOrd="3" destOrd="0" parTransId="{39A25729-BF51-45CA-ABE3-10A12C6B64FE}" sibTransId="{4C9281AC-98D3-404C-9C59-BCDD87364E04}"/>
    <dgm:cxn modelId="{7F903775-2D7C-4551-A556-0C5BF3308DE2}" type="presOf" srcId="{C2C5881C-42BE-4174-AA68-41478722A41D}" destId="{9BA024F2-5F00-438E-BCDA-EE694A6922CF}" srcOrd="0" destOrd="0" presId="urn:microsoft.com/office/officeart/2005/8/layout/default"/>
    <dgm:cxn modelId="{D2F08157-0816-4A59-AE61-CF5DDB767E51}" srcId="{5D372E21-CFF4-4725-9F3B-78B2D6E0E3E8}" destId="{9A2FE1A7-30B7-4B49-98A2-FE37F8ACEF32}" srcOrd="4" destOrd="0" parTransId="{48A22894-4F5E-482E-AE27-DB6F76632CF4}" sibTransId="{28C67385-4B0E-42CA-AE3F-71DAF04B85AF}"/>
    <dgm:cxn modelId="{9E74EA7B-9BFF-4F6B-98D4-23F84FDA172C}" type="presOf" srcId="{6D943272-43A2-4308-90E4-87FC4A7512E2}" destId="{D9750F1C-D73C-43D3-BF26-7EE26AEFA04C}" srcOrd="0" destOrd="0" presId="urn:microsoft.com/office/officeart/2005/8/layout/default"/>
    <dgm:cxn modelId="{23078F87-1F43-4985-9DB8-E848A6383B89}" srcId="{5D372E21-CFF4-4725-9F3B-78B2D6E0E3E8}" destId="{6D943272-43A2-4308-90E4-87FC4A7512E2}" srcOrd="2" destOrd="0" parTransId="{932448AB-CB1B-446C-9541-FDC264C12156}" sibTransId="{C10DB06C-DBA0-4371-95F5-E2EB1FB51F2A}"/>
    <dgm:cxn modelId="{322B2298-4526-4A13-8814-CAF20FE16401}" type="presOf" srcId="{6A21F757-F502-4582-9F8D-06F646E81AE6}" destId="{53387C4B-778D-479D-8664-CBC1527DA3B0}" srcOrd="0" destOrd="0" presId="urn:microsoft.com/office/officeart/2005/8/layout/default"/>
    <dgm:cxn modelId="{FA50D39F-69A3-418E-99E5-5E91D52165BF}" srcId="{5D372E21-CFF4-4725-9F3B-78B2D6E0E3E8}" destId="{245A0614-6821-4D37-8264-B39A8A0B3025}" srcOrd="6" destOrd="0" parTransId="{6BBF419F-C4CF-4A3E-8CB5-F369D6602D16}" sibTransId="{84B0C6D4-C16F-4669-B07D-9DD3EC9574DB}"/>
    <dgm:cxn modelId="{2144DB9F-F2C2-43CE-A6B4-267E9842B658}" srcId="{5D372E21-CFF4-4725-9F3B-78B2D6E0E3E8}" destId="{C2C5881C-42BE-4174-AA68-41478722A41D}" srcOrd="1" destOrd="0" parTransId="{8F105419-3812-4DE6-93EB-3F2966C4D4AC}" sibTransId="{8CA07670-00C1-4B54-8169-A3211B30D9E9}"/>
    <dgm:cxn modelId="{F79560A7-EB10-4254-BA8E-63DC943CB482}" type="presOf" srcId="{296EE034-1DE2-4596-8AFB-2424A6A2A812}" destId="{6589A17F-5F31-423A-9BA1-1458BD3B2308}" srcOrd="0" destOrd="0" presId="urn:microsoft.com/office/officeart/2005/8/layout/default"/>
    <dgm:cxn modelId="{0D9B55E4-52B8-42A7-969C-B40F79AA8861}" type="presOf" srcId="{5D372E21-CFF4-4725-9F3B-78B2D6E0E3E8}" destId="{1BE9CD56-DEBD-4CA8-B018-6D6DA8DE4A36}" srcOrd="0" destOrd="0" presId="urn:microsoft.com/office/officeart/2005/8/layout/default"/>
    <dgm:cxn modelId="{DF5413F2-29C7-4216-9354-F63005ED2293}" type="presOf" srcId="{9A2FE1A7-30B7-4B49-98A2-FE37F8ACEF32}" destId="{C7EEF439-1618-4E24-85DC-F3444B605AF8}" srcOrd="0" destOrd="0" presId="urn:microsoft.com/office/officeart/2005/8/layout/default"/>
    <dgm:cxn modelId="{FE1D1B54-1BB9-4012-B015-959C7966AE81}" type="presParOf" srcId="{1BE9CD56-DEBD-4CA8-B018-6D6DA8DE4A36}" destId="{53387C4B-778D-479D-8664-CBC1527DA3B0}" srcOrd="0" destOrd="0" presId="urn:microsoft.com/office/officeart/2005/8/layout/default"/>
    <dgm:cxn modelId="{10084881-A1D0-4DC0-B30F-2F28AA75271D}" type="presParOf" srcId="{1BE9CD56-DEBD-4CA8-B018-6D6DA8DE4A36}" destId="{77F043A6-72E8-45BA-9A9D-CC17FD3D0B20}" srcOrd="1" destOrd="0" presId="urn:microsoft.com/office/officeart/2005/8/layout/default"/>
    <dgm:cxn modelId="{FC5682A9-6BD9-42B2-9E6F-89DAF2D3B4DB}" type="presParOf" srcId="{1BE9CD56-DEBD-4CA8-B018-6D6DA8DE4A36}" destId="{9BA024F2-5F00-438E-BCDA-EE694A6922CF}" srcOrd="2" destOrd="0" presId="urn:microsoft.com/office/officeart/2005/8/layout/default"/>
    <dgm:cxn modelId="{ED125706-25FB-4343-BAD4-05DCCBEA5E5E}" type="presParOf" srcId="{1BE9CD56-DEBD-4CA8-B018-6D6DA8DE4A36}" destId="{2577B305-E26D-43CB-AF8D-A4F7F554838E}" srcOrd="3" destOrd="0" presId="urn:microsoft.com/office/officeart/2005/8/layout/default"/>
    <dgm:cxn modelId="{7801520F-EC06-46E6-9EE0-61FDC1AC3513}" type="presParOf" srcId="{1BE9CD56-DEBD-4CA8-B018-6D6DA8DE4A36}" destId="{D9750F1C-D73C-43D3-BF26-7EE26AEFA04C}" srcOrd="4" destOrd="0" presId="urn:microsoft.com/office/officeart/2005/8/layout/default"/>
    <dgm:cxn modelId="{59CFEE4A-BC86-476F-A6FA-7C6BECC20344}" type="presParOf" srcId="{1BE9CD56-DEBD-4CA8-B018-6D6DA8DE4A36}" destId="{8F6EF883-FE40-4F17-B42E-D5AB86A554EF}" srcOrd="5" destOrd="0" presId="urn:microsoft.com/office/officeart/2005/8/layout/default"/>
    <dgm:cxn modelId="{6D04A344-C7EE-4238-88AA-4ABBC53D43DF}" type="presParOf" srcId="{1BE9CD56-DEBD-4CA8-B018-6D6DA8DE4A36}" destId="{93FE58D8-81C6-4960-8C43-9FBDB9A1D891}" srcOrd="6" destOrd="0" presId="urn:microsoft.com/office/officeart/2005/8/layout/default"/>
    <dgm:cxn modelId="{1929FBBB-9BA2-45F4-A19C-8A0C79823844}" type="presParOf" srcId="{1BE9CD56-DEBD-4CA8-B018-6D6DA8DE4A36}" destId="{D799D709-3E5A-4228-8431-ED165E4ED055}" srcOrd="7" destOrd="0" presId="urn:microsoft.com/office/officeart/2005/8/layout/default"/>
    <dgm:cxn modelId="{1AC181A8-55CE-4AE1-9910-950B2ABE31CC}" type="presParOf" srcId="{1BE9CD56-DEBD-4CA8-B018-6D6DA8DE4A36}" destId="{C7EEF439-1618-4E24-85DC-F3444B605AF8}" srcOrd="8" destOrd="0" presId="urn:microsoft.com/office/officeart/2005/8/layout/default"/>
    <dgm:cxn modelId="{4DFB6215-574E-4412-966A-203EB562A664}" type="presParOf" srcId="{1BE9CD56-DEBD-4CA8-B018-6D6DA8DE4A36}" destId="{F5ED6902-DF3C-4B45-986B-A2C2C09EE49C}" srcOrd="9" destOrd="0" presId="urn:microsoft.com/office/officeart/2005/8/layout/default"/>
    <dgm:cxn modelId="{2B13D8E1-79B7-4E02-9870-36D51256E6D5}" type="presParOf" srcId="{1BE9CD56-DEBD-4CA8-B018-6D6DA8DE4A36}" destId="{6589A17F-5F31-423A-9BA1-1458BD3B2308}" srcOrd="10" destOrd="0" presId="urn:microsoft.com/office/officeart/2005/8/layout/default"/>
    <dgm:cxn modelId="{0843D35A-CE77-4EDF-AA9E-3596974CB702}" type="presParOf" srcId="{1BE9CD56-DEBD-4CA8-B018-6D6DA8DE4A36}" destId="{3CCBB911-5AE7-4D8A-BACD-CB5F8B3204FD}" srcOrd="11" destOrd="0" presId="urn:microsoft.com/office/officeart/2005/8/layout/default"/>
    <dgm:cxn modelId="{00512F3A-ACC8-497A-8BA2-47A67CAE36F9}" type="presParOf" srcId="{1BE9CD56-DEBD-4CA8-B018-6D6DA8DE4A36}" destId="{6C3C30C4-8258-42A9-9188-2A45409DEB6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7D9ED6-708D-4EA4-A8D8-103DFD620E83}"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173017FC-FD68-4FBC-B49A-921A7E609C4E}">
      <dgm:prSet/>
      <dgm:spPr/>
      <dgm:t>
        <a:bodyPr/>
        <a:lstStyle/>
        <a:p>
          <a:r>
            <a:rPr lang="en-GB" b="1"/>
            <a:t>Efficiency</a:t>
          </a:r>
          <a:r>
            <a:rPr lang="en-GB"/>
            <a:t>: Due to Tries' effective search and retrieval capabilities, these programmes are well-suited for jobs like auto-suggest and spell checking. The code quickly facilitates prefix matching and recommendation creation by effectively organising the dictionary terms in a trie. Even with enormous dictionaries, it guarantees speedy reaction times, making it useful for real-time applications.</a:t>
          </a:r>
          <a:endParaRPr lang="en-US"/>
        </a:p>
      </dgm:t>
    </dgm:pt>
    <dgm:pt modelId="{3D30F8D1-C336-42CE-8ADE-8FFFC227D7AA}" type="parTrans" cxnId="{4AF36BC4-57E9-46B4-8A75-7BB3A9E1855C}">
      <dgm:prSet/>
      <dgm:spPr/>
      <dgm:t>
        <a:bodyPr/>
        <a:lstStyle/>
        <a:p>
          <a:endParaRPr lang="en-US"/>
        </a:p>
      </dgm:t>
    </dgm:pt>
    <dgm:pt modelId="{6E8EB657-2758-4E3D-93A2-92D46DD4B452}" type="sibTrans" cxnId="{4AF36BC4-57E9-46B4-8A75-7BB3A9E1855C}">
      <dgm:prSet/>
      <dgm:spPr/>
      <dgm:t>
        <a:bodyPr/>
        <a:lstStyle/>
        <a:p>
          <a:endParaRPr lang="en-US"/>
        </a:p>
      </dgm:t>
    </dgm:pt>
    <dgm:pt modelId="{2B1E201C-8FBB-47C8-B3F2-1BD1FBE4AD20}">
      <dgm:prSet/>
      <dgm:spPr/>
      <dgm:t>
        <a:bodyPr/>
        <a:lstStyle/>
        <a:p>
          <a:r>
            <a:rPr lang="en-GB" b="1"/>
            <a:t>Accuracy</a:t>
          </a:r>
          <a:r>
            <a:rPr lang="en-GB"/>
            <a:t>: Attempts to deliver accurate auto-suggest and spell-checking results. The algorithm makes sure that suggestions are founded on true dictionary definitions and provides backup choices in the event that an input cannot be located. This precision is essential for giving trustworthy suggestions and precise spell checking, which makes the code useful for applications where accuracy is key.</a:t>
          </a:r>
          <a:endParaRPr lang="en-US"/>
        </a:p>
      </dgm:t>
    </dgm:pt>
    <dgm:pt modelId="{10833477-1A78-4E2D-B921-B016DE0E424C}" type="parTrans" cxnId="{448BD8D1-3A93-4C04-B5AE-0DCD5497BFE6}">
      <dgm:prSet/>
      <dgm:spPr/>
      <dgm:t>
        <a:bodyPr/>
        <a:lstStyle/>
        <a:p>
          <a:endParaRPr lang="en-US"/>
        </a:p>
      </dgm:t>
    </dgm:pt>
    <dgm:pt modelId="{FC8627C3-7C2C-4778-918A-13B4608EE342}" type="sibTrans" cxnId="{448BD8D1-3A93-4C04-B5AE-0DCD5497BFE6}">
      <dgm:prSet/>
      <dgm:spPr/>
      <dgm:t>
        <a:bodyPr/>
        <a:lstStyle/>
        <a:p>
          <a:endParaRPr lang="en-US"/>
        </a:p>
      </dgm:t>
    </dgm:pt>
    <dgm:pt modelId="{07DD7623-F3F7-4045-80C8-AFB5DEC26EAB}">
      <dgm:prSet/>
      <dgm:spPr/>
      <dgm:t>
        <a:bodyPr/>
        <a:lstStyle/>
        <a:p>
          <a:r>
            <a:rPr lang="en-GB" b="1"/>
            <a:t>Customizability</a:t>
          </a:r>
          <a:r>
            <a:rPr lang="en-GB"/>
            <a:t>: The code is highly adaptable and may be expanded to meet certain needs. The code may be expanded to provide other features like handling special characters, adding language-specific restrictions, or employing cutting-edge algorithms for recommendation ranking. Its usefulness is increased by the flexibility that enables modification and adaption to various use cases.</a:t>
          </a:r>
          <a:endParaRPr lang="en-US"/>
        </a:p>
      </dgm:t>
    </dgm:pt>
    <dgm:pt modelId="{DDE68FB0-4C23-408E-BCF5-DA7BAB71C500}" type="parTrans" cxnId="{D819D61A-33C0-40AD-8A53-F48B3C4915E4}">
      <dgm:prSet/>
      <dgm:spPr/>
      <dgm:t>
        <a:bodyPr/>
        <a:lstStyle/>
        <a:p>
          <a:endParaRPr lang="en-US"/>
        </a:p>
      </dgm:t>
    </dgm:pt>
    <dgm:pt modelId="{581C10DD-7221-4622-9B94-35C9B8FA1371}" type="sibTrans" cxnId="{D819D61A-33C0-40AD-8A53-F48B3C4915E4}">
      <dgm:prSet/>
      <dgm:spPr/>
      <dgm:t>
        <a:bodyPr/>
        <a:lstStyle/>
        <a:p>
          <a:endParaRPr lang="en-US"/>
        </a:p>
      </dgm:t>
    </dgm:pt>
    <dgm:pt modelId="{2DC7A976-4631-40AC-9CAF-82130C041570}" type="pres">
      <dgm:prSet presAssocID="{DA7D9ED6-708D-4EA4-A8D8-103DFD620E83}" presName="outerComposite" presStyleCnt="0">
        <dgm:presLayoutVars>
          <dgm:chMax val="5"/>
          <dgm:dir/>
          <dgm:resizeHandles val="exact"/>
        </dgm:presLayoutVars>
      </dgm:prSet>
      <dgm:spPr/>
    </dgm:pt>
    <dgm:pt modelId="{2560C818-D715-4EFD-9085-AF5FA2FEAB03}" type="pres">
      <dgm:prSet presAssocID="{DA7D9ED6-708D-4EA4-A8D8-103DFD620E83}" presName="dummyMaxCanvas" presStyleCnt="0">
        <dgm:presLayoutVars/>
      </dgm:prSet>
      <dgm:spPr/>
    </dgm:pt>
    <dgm:pt modelId="{2EC2E8B4-CE25-403C-AE58-D73D1A2DFBE2}" type="pres">
      <dgm:prSet presAssocID="{DA7D9ED6-708D-4EA4-A8D8-103DFD620E83}" presName="ThreeNodes_1" presStyleLbl="node1" presStyleIdx="0" presStyleCnt="3">
        <dgm:presLayoutVars>
          <dgm:bulletEnabled val="1"/>
        </dgm:presLayoutVars>
      </dgm:prSet>
      <dgm:spPr/>
    </dgm:pt>
    <dgm:pt modelId="{F815A3CF-77AD-47F8-9952-1A5336F1CFB9}" type="pres">
      <dgm:prSet presAssocID="{DA7D9ED6-708D-4EA4-A8D8-103DFD620E83}" presName="ThreeNodes_2" presStyleLbl="node1" presStyleIdx="1" presStyleCnt="3">
        <dgm:presLayoutVars>
          <dgm:bulletEnabled val="1"/>
        </dgm:presLayoutVars>
      </dgm:prSet>
      <dgm:spPr/>
    </dgm:pt>
    <dgm:pt modelId="{ED690F9A-C8C4-4C24-AB57-824D052AD1F4}" type="pres">
      <dgm:prSet presAssocID="{DA7D9ED6-708D-4EA4-A8D8-103DFD620E83}" presName="ThreeNodes_3" presStyleLbl="node1" presStyleIdx="2" presStyleCnt="3">
        <dgm:presLayoutVars>
          <dgm:bulletEnabled val="1"/>
        </dgm:presLayoutVars>
      </dgm:prSet>
      <dgm:spPr/>
    </dgm:pt>
    <dgm:pt modelId="{0C0F11F4-B0CB-4FB7-A03E-5DF7351C4204}" type="pres">
      <dgm:prSet presAssocID="{DA7D9ED6-708D-4EA4-A8D8-103DFD620E83}" presName="ThreeConn_1-2" presStyleLbl="fgAccFollowNode1" presStyleIdx="0" presStyleCnt="2">
        <dgm:presLayoutVars>
          <dgm:bulletEnabled val="1"/>
        </dgm:presLayoutVars>
      </dgm:prSet>
      <dgm:spPr/>
    </dgm:pt>
    <dgm:pt modelId="{8F39EF39-67EF-45BA-839A-BB6E5CCB4075}" type="pres">
      <dgm:prSet presAssocID="{DA7D9ED6-708D-4EA4-A8D8-103DFD620E83}" presName="ThreeConn_2-3" presStyleLbl="fgAccFollowNode1" presStyleIdx="1" presStyleCnt="2">
        <dgm:presLayoutVars>
          <dgm:bulletEnabled val="1"/>
        </dgm:presLayoutVars>
      </dgm:prSet>
      <dgm:spPr/>
    </dgm:pt>
    <dgm:pt modelId="{B4555853-1291-4574-8BFE-6D39632AEFA4}" type="pres">
      <dgm:prSet presAssocID="{DA7D9ED6-708D-4EA4-A8D8-103DFD620E83}" presName="ThreeNodes_1_text" presStyleLbl="node1" presStyleIdx="2" presStyleCnt="3">
        <dgm:presLayoutVars>
          <dgm:bulletEnabled val="1"/>
        </dgm:presLayoutVars>
      </dgm:prSet>
      <dgm:spPr/>
    </dgm:pt>
    <dgm:pt modelId="{98A70CFB-BBCE-43B7-ADF1-9209A43E200E}" type="pres">
      <dgm:prSet presAssocID="{DA7D9ED6-708D-4EA4-A8D8-103DFD620E83}" presName="ThreeNodes_2_text" presStyleLbl="node1" presStyleIdx="2" presStyleCnt="3">
        <dgm:presLayoutVars>
          <dgm:bulletEnabled val="1"/>
        </dgm:presLayoutVars>
      </dgm:prSet>
      <dgm:spPr/>
    </dgm:pt>
    <dgm:pt modelId="{A7580017-229C-4BFD-96C9-61C31D6F95E7}" type="pres">
      <dgm:prSet presAssocID="{DA7D9ED6-708D-4EA4-A8D8-103DFD620E83}" presName="ThreeNodes_3_text" presStyleLbl="node1" presStyleIdx="2" presStyleCnt="3">
        <dgm:presLayoutVars>
          <dgm:bulletEnabled val="1"/>
        </dgm:presLayoutVars>
      </dgm:prSet>
      <dgm:spPr/>
    </dgm:pt>
  </dgm:ptLst>
  <dgm:cxnLst>
    <dgm:cxn modelId="{9748C30F-2AB3-4679-9493-F63A7436AC7F}" type="presOf" srcId="{6E8EB657-2758-4E3D-93A2-92D46DD4B452}" destId="{0C0F11F4-B0CB-4FB7-A03E-5DF7351C4204}" srcOrd="0" destOrd="0" presId="urn:microsoft.com/office/officeart/2005/8/layout/vProcess5"/>
    <dgm:cxn modelId="{D819D61A-33C0-40AD-8A53-F48B3C4915E4}" srcId="{DA7D9ED6-708D-4EA4-A8D8-103DFD620E83}" destId="{07DD7623-F3F7-4045-80C8-AFB5DEC26EAB}" srcOrd="2" destOrd="0" parTransId="{DDE68FB0-4C23-408E-BCF5-DA7BAB71C500}" sibTransId="{581C10DD-7221-4622-9B94-35C9B8FA1371}"/>
    <dgm:cxn modelId="{4404FF27-11C7-46CF-9DD5-1054D4FE2B9D}" type="presOf" srcId="{173017FC-FD68-4FBC-B49A-921A7E609C4E}" destId="{2EC2E8B4-CE25-403C-AE58-D73D1A2DFBE2}" srcOrd="0" destOrd="0" presId="urn:microsoft.com/office/officeart/2005/8/layout/vProcess5"/>
    <dgm:cxn modelId="{7FD93D28-A5AC-4071-B93E-99BEF209140B}" type="presOf" srcId="{07DD7623-F3F7-4045-80C8-AFB5DEC26EAB}" destId="{ED690F9A-C8C4-4C24-AB57-824D052AD1F4}" srcOrd="0" destOrd="0" presId="urn:microsoft.com/office/officeart/2005/8/layout/vProcess5"/>
    <dgm:cxn modelId="{5A4E7178-45D9-4026-A933-D7B1D4C0B014}" type="presOf" srcId="{2B1E201C-8FBB-47C8-B3F2-1BD1FBE4AD20}" destId="{98A70CFB-BBCE-43B7-ADF1-9209A43E200E}" srcOrd="1" destOrd="0" presId="urn:microsoft.com/office/officeart/2005/8/layout/vProcess5"/>
    <dgm:cxn modelId="{A8BF2B79-99D2-4353-82BE-E0D901605462}" type="presOf" srcId="{07DD7623-F3F7-4045-80C8-AFB5DEC26EAB}" destId="{A7580017-229C-4BFD-96C9-61C31D6F95E7}" srcOrd="1" destOrd="0" presId="urn:microsoft.com/office/officeart/2005/8/layout/vProcess5"/>
    <dgm:cxn modelId="{7EA31FB3-F176-4145-9AE1-76752CC37A16}" type="presOf" srcId="{173017FC-FD68-4FBC-B49A-921A7E609C4E}" destId="{B4555853-1291-4574-8BFE-6D39632AEFA4}" srcOrd="1" destOrd="0" presId="urn:microsoft.com/office/officeart/2005/8/layout/vProcess5"/>
    <dgm:cxn modelId="{88BE7CBF-D6DB-4916-A144-F29DC8087737}" type="presOf" srcId="{FC8627C3-7C2C-4778-918A-13B4608EE342}" destId="{8F39EF39-67EF-45BA-839A-BB6E5CCB4075}" srcOrd="0" destOrd="0" presId="urn:microsoft.com/office/officeart/2005/8/layout/vProcess5"/>
    <dgm:cxn modelId="{4AF36BC4-57E9-46B4-8A75-7BB3A9E1855C}" srcId="{DA7D9ED6-708D-4EA4-A8D8-103DFD620E83}" destId="{173017FC-FD68-4FBC-B49A-921A7E609C4E}" srcOrd="0" destOrd="0" parTransId="{3D30F8D1-C336-42CE-8ADE-8FFFC227D7AA}" sibTransId="{6E8EB657-2758-4E3D-93A2-92D46DD4B452}"/>
    <dgm:cxn modelId="{48B937C9-923D-45D6-9CE1-68809BB24DB3}" type="presOf" srcId="{2B1E201C-8FBB-47C8-B3F2-1BD1FBE4AD20}" destId="{F815A3CF-77AD-47F8-9952-1A5336F1CFB9}" srcOrd="0" destOrd="0" presId="urn:microsoft.com/office/officeart/2005/8/layout/vProcess5"/>
    <dgm:cxn modelId="{448BD8D1-3A93-4C04-B5AE-0DCD5497BFE6}" srcId="{DA7D9ED6-708D-4EA4-A8D8-103DFD620E83}" destId="{2B1E201C-8FBB-47C8-B3F2-1BD1FBE4AD20}" srcOrd="1" destOrd="0" parTransId="{10833477-1A78-4E2D-B921-B016DE0E424C}" sibTransId="{FC8627C3-7C2C-4778-918A-13B4608EE342}"/>
    <dgm:cxn modelId="{46A614F1-A551-4989-BE5F-48BF127AF936}" type="presOf" srcId="{DA7D9ED6-708D-4EA4-A8D8-103DFD620E83}" destId="{2DC7A976-4631-40AC-9CAF-82130C041570}" srcOrd="0" destOrd="0" presId="urn:microsoft.com/office/officeart/2005/8/layout/vProcess5"/>
    <dgm:cxn modelId="{F6A8372A-B0B1-4D9F-A554-ED0A8CA897E2}" type="presParOf" srcId="{2DC7A976-4631-40AC-9CAF-82130C041570}" destId="{2560C818-D715-4EFD-9085-AF5FA2FEAB03}" srcOrd="0" destOrd="0" presId="urn:microsoft.com/office/officeart/2005/8/layout/vProcess5"/>
    <dgm:cxn modelId="{BFFFDD46-21D4-4202-998C-CF690BF65FF6}" type="presParOf" srcId="{2DC7A976-4631-40AC-9CAF-82130C041570}" destId="{2EC2E8B4-CE25-403C-AE58-D73D1A2DFBE2}" srcOrd="1" destOrd="0" presId="urn:microsoft.com/office/officeart/2005/8/layout/vProcess5"/>
    <dgm:cxn modelId="{7F63CB27-AB1F-4F66-BE13-BC6E531D2EA3}" type="presParOf" srcId="{2DC7A976-4631-40AC-9CAF-82130C041570}" destId="{F815A3CF-77AD-47F8-9952-1A5336F1CFB9}" srcOrd="2" destOrd="0" presId="urn:microsoft.com/office/officeart/2005/8/layout/vProcess5"/>
    <dgm:cxn modelId="{9D81099D-5FF4-43F2-B0C7-26EF51F314C7}" type="presParOf" srcId="{2DC7A976-4631-40AC-9CAF-82130C041570}" destId="{ED690F9A-C8C4-4C24-AB57-824D052AD1F4}" srcOrd="3" destOrd="0" presId="urn:microsoft.com/office/officeart/2005/8/layout/vProcess5"/>
    <dgm:cxn modelId="{49ADC007-F845-40A6-BE09-DF3F6436203B}" type="presParOf" srcId="{2DC7A976-4631-40AC-9CAF-82130C041570}" destId="{0C0F11F4-B0CB-4FB7-A03E-5DF7351C4204}" srcOrd="4" destOrd="0" presId="urn:microsoft.com/office/officeart/2005/8/layout/vProcess5"/>
    <dgm:cxn modelId="{486DC98F-3D7B-4DDF-A334-B74E21587D0C}" type="presParOf" srcId="{2DC7A976-4631-40AC-9CAF-82130C041570}" destId="{8F39EF39-67EF-45BA-839A-BB6E5CCB4075}" srcOrd="5" destOrd="0" presId="urn:microsoft.com/office/officeart/2005/8/layout/vProcess5"/>
    <dgm:cxn modelId="{D56BE3A1-5AC7-4A4C-BD21-AF8684316EC2}" type="presParOf" srcId="{2DC7A976-4631-40AC-9CAF-82130C041570}" destId="{B4555853-1291-4574-8BFE-6D39632AEFA4}" srcOrd="6" destOrd="0" presId="urn:microsoft.com/office/officeart/2005/8/layout/vProcess5"/>
    <dgm:cxn modelId="{F2522B1A-6508-4CD5-8162-56E67FCE367E}" type="presParOf" srcId="{2DC7A976-4631-40AC-9CAF-82130C041570}" destId="{98A70CFB-BBCE-43B7-ADF1-9209A43E200E}" srcOrd="7" destOrd="0" presId="urn:microsoft.com/office/officeart/2005/8/layout/vProcess5"/>
    <dgm:cxn modelId="{C4E03535-95B6-4A7D-BE02-4132DE0EEC0A}" type="presParOf" srcId="{2DC7A976-4631-40AC-9CAF-82130C041570}" destId="{A7580017-229C-4BFD-96C9-61C31D6F95E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87C4B-778D-479D-8664-CBC1527DA3B0}">
      <dsp:nvSpPr>
        <dsp:cNvPr id="0" name=""/>
        <dsp:cNvSpPr/>
      </dsp:nvSpPr>
      <dsp:spPr>
        <a:xfrm>
          <a:off x="805938" y="3170"/>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kern="1200" dirty="0"/>
            <a:t>Search Engines</a:t>
          </a:r>
          <a:r>
            <a:rPr lang="en-GB" sz="1100" kern="1200" dirty="0"/>
            <a:t>: As users write their queries, auto-suggest is frequently utilised in search engines to offer real-time options.</a:t>
          </a:r>
          <a:r>
            <a:rPr lang="en-GB" sz="1100" b="0" kern="1200" dirty="0">
              <a:latin typeface="Calibri Light" panose="020F0302020204030204"/>
            </a:rPr>
            <a:t> By providing pertinent search phrases and fixing ty</a:t>
          </a:r>
          <a:endParaRPr lang="en-US" sz="1100" b="0" kern="1200" dirty="0">
            <a:latin typeface="Calibri Light" panose="020F0302020204030204"/>
          </a:endParaRPr>
        </a:p>
      </dsp:txBody>
      <dsp:txXfrm>
        <a:off x="805938" y="3170"/>
        <a:ext cx="2223807" cy="1334284"/>
      </dsp:txXfrm>
    </dsp:sp>
    <dsp:sp modelId="{9BA024F2-5F00-438E-BCDA-EE694A6922CF}">
      <dsp:nvSpPr>
        <dsp:cNvPr id="0" name=""/>
        <dsp:cNvSpPr/>
      </dsp:nvSpPr>
      <dsp:spPr>
        <a:xfrm>
          <a:off x="3252126" y="3170"/>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kern="1200" dirty="0"/>
            <a:t>Text Editors and Word Processors</a:t>
          </a:r>
          <a:r>
            <a:rPr lang="en-GB" sz="1100" kern="1200" dirty="0"/>
            <a:t>: Spell checkers are extensively used in text editors and word processors to detect and correct spelling mistakes in written documents.</a:t>
          </a:r>
          <a:r>
            <a:rPr lang="en-GB" sz="1100" kern="1200" dirty="0">
              <a:latin typeface="Calibri Light" panose="020F0302020204030204"/>
            </a:rPr>
            <a:t> </a:t>
          </a:r>
          <a:endParaRPr lang="en-GB" sz="1100" kern="1200" dirty="0"/>
        </a:p>
      </dsp:txBody>
      <dsp:txXfrm>
        <a:off x="3252126" y="3170"/>
        <a:ext cx="2223807" cy="1334284"/>
      </dsp:txXfrm>
    </dsp:sp>
    <dsp:sp modelId="{D9750F1C-D73C-43D3-BF26-7EE26AEFA04C}">
      <dsp:nvSpPr>
        <dsp:cNvPr id="0" name=""/>
        <dsp:cNvSpPr/>
      </dsp:nvSpPr>
      <dsp:spPr>
        <a:xfrm>
          <a:off x="805938" y="1559835"/>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dirty="0"/>
            <a:t>Messaging and Email Platforms</a:t>
          </a:r>
          <a:r>
            <a:rPr lang="en-GB" sz="1100" kern="1200" dirty="0"/>
            <a:t>: Auto-suggest is valuable in messaging and email platforms, where it suggests commonly used phrases or predicts the next word</a:t>
          </a:r>
        </a:p>
      </dsp:txBody>
      <dsp:txXfrm>
        <a:off x="805938" y="1559835"/>
        <a:ext cx="2223807" cy="1334284"/>
      </dsp:txXfrm>
    </dsp:sp>
    <dsp:sp modelId="{93FE58D8-81C6-4960-8C43-9FBDB9A1D891}">
      <dsp:nvSpPr>
        <dsp:cNvPr id="0" name=""/>
        <dsp:cNvSpPr/>
      </dsp:nvSpPr>
      <dsp:spPr>
        <a:xfrm>
          <a:off x="3252126" y="1559835"/>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kern="1200" dirty="0"/>
            <a:t>Code Editors and IDEs:</a:t>
          </a:r>
          <a:r>
            <a:rPr lang="en-GB" sz="1100" kern="1200" dirty="0"/>
            <a:t> Spell checkers and auto-suggest functionalities are beneficial in code editors and integrated development environments (IDEs) to assist developers in writing correct and efficient code. </a:t>
          </a:r>
          <a:r>
            <a:rPr lang="en-GB" sz="1100" kern="1200" dirty="0">
              <a:latin typeface="Calibri Light" panose="020F0302020204030204"/>
            </a:rPr>
            <a:t>de snippets</a:t>
          </a:r>
          <a:endParaRPr lang="en-US" sz="1100" kern="1200" dirty="0"/>
        </a:p>
      </dsp:txBody>
      <dsp:txXfrm>
        <a:off x="3252126" y="1559835"/>
        <a:ext cx="2223807" cy="1334284"/>
      </dsp:txXfrm>
    </dsp:sp>
    <dsp:sp modelId="{C7EEF439-1618-4E24-85DC-F3444B605AF8}">
      <dsp:nvSpPr>
        <dsp:cNvPr id="0" name=""/>
        <dsp:cNvSpPr/>
      </dsp:nvSpPr>
      <dsp:spPr>
        <a:xfrm>
          <a:off x="805938" y="3116500"/>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dirty="0"/>
            <a:t>Mobile Devices</a:t>
          </a:r>
          <a:r>
            <a:rPr lang="en-GB" sz="1100" kern="1200" dirty="0"/>
            <a:t>: Auto-suggest and spell checkers are essential features in mobile devices' virtual keyboards. They facilitate fast and accurate typing on smaller touchscreens</a:t>
          </a:r>
          <a:r>
            <a:rPr lang="en-GB" sz="1100" kern="1200" dirty="0">
              <a:latin typeface="Calibri Light" panose="020F0302020204030204"/>
            </a:rPr>
            <a:t>.</a:t>
          </a:r>
          <a:endParaRPr lang="en-GB" sz="1100" kern="1200" dirty="0"/>
        </a:p>
      </dsp:txBody>
      <dsp:txXfrm>
        <a:off x="805938" y="3116500"/>
        <a:ext cx="2223807" cy="1334284"/>
      </dsp:txXfrm>
    </dsp:sp>
    <dsp:sp modelId="{6589A17F-5F31-423A-9BA1-1458BD3B2308}">
      <dsp:nvSpPr>
        <dsp:cNvPr id="0" name=""/>
        <dsp:cNvSpPr/>
      </dsp:nvSpPr>
      <dsp:spPr>
        <a:xfrm>
          <a:off x="3252126" y="3116500"/>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kern="1200" dirty="0"/>
            <a:t>Social Media Platforms</a:t>
          </a:r>
          <a:r>
            <a:rPr lang="en-GB" sz="1100" kern="1200" dirty="0"/>
            <a:t>: Auto-suggest is widely used in social media platforms for hashtags, mentions, and content suggestions. </a:t>
          </a:r>
          <a:r>
            <a:rPr lang="en-GB" sz="1100" kern="1200" dirty="0">
              <a:latin typeface="Calibri Light" panose="020F0302020204030204"/>
            </a:rPr>
            <a:t>It helps users fin</a:t>
          </a:r>
          <a:endParaRPr lang="en-GB" sz="1100" kern="1200" dirty="0"/>
        </a:p>
      </dsp:txBody>
      <dsp:txXfrm>
        <a:off x="3252126" y="3116500"/>
        <a:ext cx="2223807" cy="1334284"/>
      </dsp:txXfrm>
    </dsp:sp>
    <dsp:sp modelId="{6C3C30C4-8258-42A9-9188-2A45409DEB6A}">
      <dsp:nvSpPr>
        <dsp:cNvPr id="0" name=""/>
        <dsp:cNvSpPr/>
      </dsp:nvSpPr>
      <dsp:spPr>
        <a:xfrm>
          <a:off x="2029032" y="4673166"/>
          <a:ext cx="2223807" cy="13342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kern="1200" dirty="0"/>
            <a:t>Online Forms and Surveys</a:t>
          </a:r>
          <a:r>
            <a:rPr lang="en-GB" sz="1100" kern="1200" dirty="0"/>
            <a:t>: Spell checkers play a crucial role in online forms and surveys, ensuring accurate data entry by highlighting </a:t>
          </a:r>
          <a:r>
            <a:rPr lang="en-GB" sz="1100" kern="1200" dirty="0">
              <a:latin typeface="Calibri Light" panose="020F0302020204030204"/>
            </a:rPr>
            <a:t>spelling</a:t>
          </a:r>
        </a:p>
      </dsp:txBody>
      <dsp:txXfrm>
        <a:off x="2029032" y="4673166"/>
        <a:ext cx="2223807" cy="1334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2E8B4-CE25-403C-AE58-D73D1A2DFBE2}">
      <dsp:nvSpPr>
        <dsp:cNvPr id="0" name=""/>
        <dsp:cNvSpPr/>
      </dsp:nvSpPr>
      <dsp:spPr>
        <a:xfrm>
          <a:off x="0" y="0"/>
          <a:ext cx="8990074" cy="1252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a:t>Efficiency</a:t>
          </a:r>
          <a:r>
            <a:rPr lang="en-GB" sz="1400" kern="1200"/>
            <a:t>: Due to Tries' effective search and retrieval capabilities, these programmes are well-suited for jobs like auto-suggest and spell checking. The code quickly facilitates prefix matching and recommendation creation by effectively organising the dictionary terms in a trie. Even with enormous dictionaries, it guarantees speedy reaction times, making it useful for real-time applications.</a:t>
          </a:r>
          <a:endParaRPr lang="en-US" sz="1400" kern="1200"/>
        </a:p>
      </dsp:txBody>
      <dsp:txXfrm>
        <a:off x="36689" y="36689"/>
        <a:ext cx="7638376" cy="1179262"/>
      </dsp:txXfrm>
    </dsp:sp>
    <dsp:sp modelId="{F815A3CF-77AD-47F8-9952-1A5336F1CFB9}">
      <dsp:nvSpPr>
        <dsp:cNvPr id="0" name=""/>
        <dsp:cNvSpPr/>
      </dsp:nvSpPr>
      <dsp:spPr>
        <a:xfrm>
          <a:off x="793241" y="1461413"/>
          <a:ext cx="8990074" cy="1252640"/>
        </a:xfrm>
        <a:prstGeom prst="roundRect">
          <a:avLst>
            <a:gd name="adj" fmla="val 10000"/>
          </a:avLst>
        </a:prstGeom>
        <a:solidFill>
          <a:schemeClr val="accent2">
            <a:hueOff val="1264967"/>
            <a:satOff val="-23931"/>
            <a:lumOff val="-166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a:t>Accuracy</a:t>
          </a:r>
          <a:r>
            <a:rPr lang="en-GB" sz="1400" kern="1200"/>
            <a:t>: Attempts to deliver accurate auto-suggest and spell-checking results. The algorithm makes sure that suggestions are founded on true dictionary definitions and provides backup choices in the event that an input cannot be located. This precision is essential for giving trustworthy suggestions and precise spell checking, which makes the code useful for applications where accuracy is key.</a:t>
          </a:r>
          <a:endParaRPr lang="en-US" sz="1400" kern="1200"/>
        </a:p>
      </dsp:txBody>
      <dsp:txXfrm>
        <a:off x="829930" y="1498102"/>
        <a:ext cx="7309238" cy="1179262"/>
      </dsp:txXfrm>
    </dsp:sp>
    <dsp:sp modelId="{ED690F9A-C8C4-4C24-AB57-824D052AD1F4}">
      <dsp:nvSpPr>
        <dsp:cNvPr id="0" name=""/>
        <dsp:cNvSpPr/>
      </dsp:nvSpPr>
      <dsp:spPr>
        <a:xfrm>
          <a:off x="1586483" y="2922827"/>
          <a:ext cx="8990074" cy="1252640"/>
        </a:xfrm>
        <a:prstGeom prst="roundRect">
          <a:avLst>
            <a:gd name="adj" fmla="val 10000"/>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a:t>Customizability</a:t>
          </a:r>
          <a:r>
            <a:rPr lang="en-GB" sz="1400" kern="1200"/>
            <a:t>: The code is highly adaptable and may be expanded to meet certain needs. The code may be expanded to provide other features like handling special characters, adding language-specific restrictions, or employing cutting-edge algorithms for recommendation ranking. Its usefulness is increased by the flexibility that enables modification and adaption to various use cases.</a:t>
          </a:r>
          <a:endParaRPr lang="en-US" sz="1400" kern="1200"/>
        </a:p>
      </dsp:txBody>
      <dsp:txXfrm>
        <a:off x="1623172" y="2959516"/>
        <a:ext cx="7309238" cy="1179262"/>
      </dsp:txXfrm>
    </dsp:sp>
    <dsp:sp modelId="{0C0F11F4-B0CB-4FB7-A03E-5DF7351C4204}">
      <dsp:nvSpPr>
        <dsp:cNvPr id="0" name=""/>
        <dsp:cNvSpPr/>
      </dsp:nvSpPr>
      <dsp:spPr>
        <a:xfrm>
          <a:off x="8175858" y="949918"/>
          <a:ext cx="814216" cy="8142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59057" y="949918"/>
        <a:ext cx="447818" cy="612698"/>
      </dsp:txXfrm>
    </dsp:sp>
    <dsp:sp modelId="{8F39EF39-67EF-45BA-839A-BB6E5CCB4075}">
      <dsp:nvSpPr>
        <dsp:cNvPr id="0" name=""/>
        <dsp:cNvSpPr/>
      </dsp:nvSpPr>
      <dsp:spPr>
        <a:xfrm>
          <a:off x="8969099" y="2402981"/>
          <a:ext cx="814216" cy="814216"/>
        </a:xfrm>
        <a:prstGeom prst="downArrow">
          <a:avLst>
            <a:gd name="adj1" fmla="val 55000"/>
            <a:gd name="adj2" fmla="val 45000"/>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52298" y="2402981"/>
        <a:ext cx="447818" cy="6126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1B4FCDD-1390-4072-819F-1859A28414FA}" type="datetime1">
              <a:rPr lang="en-GB" smtClean="0"/>
              <a:t>20/06/2023</a:t>
            </a:fld>
            <a:endParaRPr lang="en-GB"/>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D98A85-43CB-4CDC-8FF1-647F52B29F1B}" type="slidenum">
              <a:rPr lang="en-GB" smtClean="0"/>
              <a:t>‹#›</a:t>
            </a:fld>
            <a:endParaRPr lang="en-GB"/>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9FA184E-823A-41A9-9B5A-BE7C0380E3FD}" type="datetime1">
              <a:rPr lang="en-GB" noProof="0" smtClean="0"/>
              <a:t>20/06/2023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F3B4569-3B6E-468D-B981-DA515F47BCE4}" type="slidenum">
              <a:rPr lang="en-GB" noProof="0" smtClean="0"/>
              <a:t>‹#›</a:t>
            </a:fld>
            <a:endParaRPr lang="en-GB" noProof="0"/>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F3B4569-3B6E-468D-B981-DA515F47BCE4}" type="slidenum">
              <a:rPr lang="en-GB" smtClean="0"/>
              <a:t>1</a:t>
            </a:fld>
            <a:endParaRPr lang="en-GB"/>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34071"/>
            <a:chOff x="-329674" y="-51881"/>
            <a:chExt cx="12515851" cy="6934071"/>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rtlCol="0" anchor="b">
            <a:normAutofit/>
          </a:bodyPr>
          <a:lstStyle>
            <a:lvl1pPr algn="ctr">
              <a:lnSpc>
                <a:spcPct val="80000"/>
              </a:lnSpc>
              <a:defRPr sz="5400" spc="-150">
                <a:solidFill>
                  <a:srgbClr val="FFFEFF"/>
                </a:solidFill>
              </a:defRPr>
            </a:lvl1pPr>
          </a:lstStyle>
          <a:p>
            <a:pPr rtl="0"/>
            <a:r>
              <a:rPr lang="en-GB" noProof="0"/>
              <a:t>Click to edit Master title style</a:t>
            </a:r>
          </a:p>
        </p:txBody>
      </p:sp>
      <p:sp>
        <p:nvSpPr>
          <p:cNvPr id="3" name="Subtitle 2"/>
          <p:cNvSpPr>
            <a:spLocks noGrp="1"/>
          </p:cNvSpPr>
          <p:nvPr>
            <p:ph type="subTitle" idx="1"/>
          </p:nvPr>
        </p:nvSpPr>
        <p:spPr>
          <a:xfrm>
            <a:off x="1759237" y="3906266"/>
            <a:ext cx="8673427" cy="1322587"/>
          </a:xfrm>
        </p:spPr>
        <p:txBody>
          <a:bodyPr tIns="0" rtlCol="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E492DA28-93E8-4F11-AF01-9F0FDD09A0CE}" type="datetime1">
              <a:rPr lang="en-GB" noProof="0" smtClean="0"/>
              <a:t>20/06/2023</a:t>
            </a:fld>
            <a:endParaRPr lang="en-GB" noProof="0"/>
          </a:p>
        </p:txBody>
      </p:sp>
      <p:sp>
        <p:nvSpPr>
          <p:cNvPr id="5" name="Footer Placeholder 4"/>
          <p:cNvSpPr>
            <a:spLocks noGrp="1"/>
          </p:cNvSpPr>
          <p:nvPr>
            <p:ph type="ftr" sz="quarter" idx="11"/>
          </p:nvPr>
        </p:nvSpPr>
        <p:spPr>
          <a:xfrm>
            <a:off x="804672" y="6227064"/>
            <a:ext cx="10588752" cy="320040"/>
          </a:xfrm>
        </p:spPr>
        <p:txBody>
          <a:bodyPr rtlCol="0"/>
          <a:lstStyle>
            <a:lvl1pPr algn="ctr">
              <a:defRPr/>
            </a:lvl1pPr>
          </a:lstStyle>
          <a:p>
            <a:pPr rtl="0"/>
            <a:endParaRPr lang="en-GB" noProof="0"/>
          </a:p>
        </p:txBody>
      </p:sp>
      <p:sp>
        <p:nvSpPr>
          <p:cNvPr id="6" name="Slide Number Placeholder 5"/>
          <p:cNvSpPr>
            <a:spLocks noGrp="1"/>
          </p:cNvSpPr>
          <p:nvPr>
            <p:ph type="sldNum" sz="quarter" idx="12"/>
          </p:nvPr>
        </p:nvSpPr>
        <p:spPr>
          <a:xfrm>
            <a:off x="10469880"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rtlCol="0"/>
          <a:lstStyle>
            <a:lvl1pPr>
              <a:defRPr>
                <a:solidFill>
                  <a:srgbClr val="FFFEFF"/>
                </a:solidFill>
              </a:defRPr>
            </a:lvl1pPr>
          </a:lstStyle>
          <a:p>
            <a:pPr rtl="0"/>
            <a:r>
              <a:rPr lang="en-GB" noProof="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p:cNvSpPr>
            <a:spLocks noGrp="1"/>
          </p:cNvSpPr>
          <p:nvPr>
            <p:ph type="dt" sz="half" idx="10"/>
          </p:nvPr>
        </p:nvSpPr>
        <p:spPr/>
        <p:txBody>
          <a:bodyPr rtlCol="0"/>
          <a:lstStyle/>
          <a:p>
            <a:pPr rtl="0"/>
            <a:fld id="{07A0CFFC-7601-413B-91BE-CA7BD87CE65C}" type="datetime1">
              <a:rPr lang="en-GB" noProof="0" smtClean="0"/>
              <a:t>20/06/2023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rtlCol="0"/>
          <a:lstStyle>
            <a:lvl1pPr algn="l">
              <a:lnSpc>
                <a:spcPct val="80000"/>
              </a:lnSpc>
              <a:defRPr>
                <a:solidFill>
                  <a:srgbClr val="FFFEFF"/>
                </a:solidFill>
              </a:defRPr>
            </a:lvl1pPr>
          </a:lstStyle>
          <a:p>
            <a:pPr rtl="0"/>
            <a:r>
              <a:rPr lang="en-GB" noProof="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p:cNvSpPr>
            <a:spLocks noGrp="1"/>
          </p:cNvSpPr>
          <p:nvPr>
            <p:ph type="dt" sz="half" idx="10"/>
          </p:nvPr>
        </p:nvSpPr>
        <p:spPr>
          <a:xfrm>
            <a:off x="804672" y="320040"/>
            <a:ext cx="3657600" cy="320040"/>
          </a:xfrm>
        </p:spPr>
        <p:txBody>
          <a:bodyPr rtlCol="0"/>
          <a:lstStyle/>
          <a:p>
            <a:pPr rtl="0"/>
            <a:fld id="{03963F6C-C80A-4289-BA46-D52461043F5F}" type="datetime1">
              <a:rPr lang="en-GB" noProof="0" smtClean="0"/>
              <a:t>20/06/2023</a:t>
            </a:fld>
            <a:endParaRPr lang="en-GB" noProof="0"/>
          </a:p>
        </p:txBody>
      </p:sp>
      <p:sp>
        <p:nvSpPr>
          <p:cNvPr id="5" name="Footer Placeholder 4"/>
          <p:cNvSpPr>
            <a:spLocks noGrp="1"/>
          </p:cNvSpPr>
          <p:nvPr>
            <p:ph type="ftr" sz="quarter" idx="11"/>
          </p:nvPr>
        </p:nvSpPr>
        <p:spPr>
          <a:xfrm>
            <a:off x="804672" y="6227064"/>
            <a:ext cx="10588752" cy="320040"/>
          </a:xfrm>
        </p:spPr>
        <p:txBody>
          <a:bodyPr rtlCol="0"/>
          <a:lstStyle/>
          <a:p>
            <a:pPr rtl="0"/>
            <a:endParaRPr lang="en-GB" noProof="0"/>
          </a:p>
        </p:txBody>
      </p:sp>
      <p:sp>
        <p:nvSpPr>
          <p:cNvPr id="6" name="Slide Number Placeholder 5"/>
          <p:cNvSpPr>
            <a:spLocks noGrp="1"/>
          </p:cNvSpPr>
          <p:nvPr>
            <p:ph type="sldNum" sz="quarter" idx="12"/>
          </p:nvPr>
        </p:nvSpPr>
        <p:spPr>
          <a:xfrm>
            <a:off x="10469880"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rtlCol="0"/>
          <a:lstStyle>
            <a:lvl1pPr>
              <a:defRPr>
                <a:solidFill>
                  <a:srgbClr val="FFFEFF"/>
                </a:solidFill>
              </a:defRPr>
            </a:lvl1pPr>
          </a:lstStyle>
          <a:p>
            <a:pPr rtl="0"/>
            <a:r>
              <a:rPr lang="en-GB" noProof="0"/>
              <a:t>Click to edit Master title style</a:t>
            </a:r>
          </a:p>
        </p:txBody>
      </p:sp>
      <p:sp>
        <p:nvSpPr>
          <p:cNvPr id="3" name="Content Placeholder 2"/>
          <p:cNvSpPr>
            <a:spLocks noGrp="1"/>
          </p:cNvSpPr>
          <p:nvPr>
            <p:ph idx="1"/>
          </p:nvPr>
        </p:nvSpPr>
        <p:spPr>
          <a:xfrm>
            <a:off x="5118447" y="803186"/>
            <a:ext cx="6281873" cy="5248622"/>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p:cNvSpPr>
            <a:spLocks noGrp="1"/>
          </p:cNvSpPr>
          <p:nvPr>
            <p:ph type="dt" sz="half" idx="10"/>
          </p:nvPr>
        </p:nvSpPr>
        <p:spPr/>
        <p:txBody>
          <a:bodyPr rtlCol="0"/>
          <a:lstStyle/>
          <a:p>
            <a:pPr rtl="0"/>
            <a:fld id="{86085FB1-F19B-4BF2-880F-756BE9AB4A94}" type="datetime1">
              <a:rPr lang="en-GB" noProof="0" smtClean="0"/>
              <a:t>20/06/2023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rtlCol="0" anchor="b">
            <a:normAutofit/>
          </a:bodyPr>
          <a:lstStyle>
            <a:lvl1pPr algn="ctr">
              <a:defRPr sz="4400">
                <a:solidFill>
                  <a:srgbClr val="FFFEFF"/>
                </a:solidFill>
              </a:defRPr>
            </a:lvl1pPr>
          </a:lstStyle>
          <a:p>
            <a:pPr rtl="0"/>
            <a:r>
              <a:rPr lang="en-GB" noProof="0"/>
              <a:t>Click to edit Master title style</a:t>
            </a:r>
          </a:p>
        </p:txBody>
      </p:sp>
      <p:sp>
        <p:nvSpPr>
          <p:cNvPr id="3" name="Text Placeholder 2"/>
          <p:cNvSpPr>
            <a:spLocks noGrp="1"/>
          </p:cNvSpPr>
          <p:nvPr>
            <p:ph type="body" idx="1"/>
          </p:nvPr>
        </p:nvSpPr>
        <p:spPr>
          <a:xfrm>
            <a:off x="3344215" y="3846851"/>
            <a:ext cx="5490223" cy="1383770"/>
          </a:xfrm>
        </p:spPr>
        <p:txBody>
          <a:bodyPr tIns="0" rtlCol="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a:xfrm>
            <a:off x="804672" y="320040"/>
            <a:ext cx="3657600" cy="320040"/>
          </a:xfrm>
        </p:spPr>
        <p:txBody>
          <a:bodyPr rtlCol="0"/>
          <a:lstStyle/>
          <a:p>
            <a:pPr rtl="0"/>
            <a:fld id="{B8EE63B0-9776-4B75-A391-FD37279CC1F5}" type="datetime1">
              <a:rPr lang="en-GB" noProof="0" smtClean="0"/>
              <a:t>20/06/2023</a:t>
            </a:fld>
            <a:endParaRPr lang="en-GB" noProof="0"/>
          </a:p>
        </p:txBody>
      </p:sp>
      <p:sp>
        <p:nvSpPr>
          <p:cNvPr id="5" name="Footer Placeholder 4"/>
          <p:cNvSpPr>
            <a:spLocks noGrp="1"/>
          </p:cNvSpPr>
          <p:nvPr>
            <p:ph type="ftr" sz="quarter" idx="11"/>
          </p:nvPr>
        </p:nvSpPr>
        <p:spPr>
          <a:xfrm>
            <a:off x="804672" y="6227064"/>
            <a:ext cx="10588752" cy="320040"/>
          </a:xfrm>
        </p:spPr>
        <p:txBody>
          <a:bodyPr rtlCol="0"/>
          <a:lstStyle>
            <a:lvl1pPr algn="ctr">
              <a:defRPr/>
            </a:lvl1pPr>
          </a:lstStyle>
          <a:p>
            <a:pPr rtl="0"/>
            <a:endParaRPr lang="en-GB" noProof="0"/>
          </a:p>
        </p:txBody>
      </p:sp>
      <p:sp>
        <p:nvSpPr>
          <p:cNvPr id="6" name="Slide Number Placeholder 5"/>
          <p:cNvSpPr>
            <a:spLocks noGrp="1"/>
          </p:cNvSpPr>
          <p:nvPr>
            <p:ph type="sldNum" sz="quarter" idx="12"/>
          </p:nvPr>
        </p:nvSpPr>
        <p:spPr>
          <a:xfrm>
            <a:off x="10469880"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rtlCol="0"/>
          <a:lstStyle>
            <a:lvl1pPr>
              <a:defRPr>
                <a:solidFill>
                  <a:srgbClr val="FFFEFF"/>
                </a:solidFill>
              </a:defRPr>
            </a:lvl1pPr>
          </a:lstStyle>
          <a:p>
            <a:pPr rtl="0"/>
            <a:r>
              <a:rPr lang="en-GB" noProof="0"/>
              <a:t>Click to edit Master title style</a:t>
            </a:r>
          </a:p>
        </p:txBody>
      </p:sp>
      <p:sp>
        <p:nvSpPr>
          <p:cNvPr id="3" name="Content Placeholder 2"/>
          <p:cNvSpPr>
            <a:spLocks noGrp="1"/>
          </p:cNvSpPr>
          <p:nvPr>
            <p:ph sz="half" idx="1"/>
          </p:nvPr>
        </p:nvSpPr>
        <p:spPr>
          <a:xfrm>
            <a:off x="5120878" y="803187"/>
            <a:ext cx="6269591" cy="238265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p:cNvSpPr>
            <a:spLocks noGrp="1"/>
          </p:cNvSpPr>
          <p:nvPr>
            <p:ph sz="half" idx="2"/>
          </p:nvPr>
        </p:nvSpPr>
        <p:spPr>
          <a:xfrm>
            <a:off x="5118447" y="3672162"/>
            <a:ext cx="6272022" cy="238358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Date Placeholder 4"/>
          <p:cNvSpPr>
            <a:spLocks noGrp="1"/>
          </p:cNvSpPr>
          <p:nvPr>
            <p:ph type="dt" sz="half" idx="10"/>
          </p:nvPr>
        </p:nvSpPr>
        <p:spPr>
          <a:xfrm>
            <a:off x="804672" y="320040"/>
            <a:ext cx="3657600" cy="320040"/>
          </a:xfrm>
        </p:spPr>
        <p:txBody>
          <a:bodyPr rtlCol="0"/>
          <a:lstStyle/>
          <a:p>
            <a:pPr rtl="0"/>
            <a:fld id="{173BDBEF-F622-47A3-890E-B87793C09DE7}" type="datetime1">
              <a:rPr lang="en-GB" noProof="0" smtClean="0"/>
              <a:t>20/06/2023</a:t>
            </a:fld>
            <a:endParaRPr lang="en-GB" noProof="0"/>
          </a:p>
        </p:txBody>
      </p:sp>
      <p:sp>
        <p:nvSpPr>
          <p:cNvPr id="6" name="Footer Placeholder 5"/>
          <p:cNvSpPr>
            <a:spLocks noGrp="1"/>
          </p:cNvSpPr>
          <p:nvPr>
            <p:ph type="ftr" sz="quarter" idx="11"/>
          </p:nvPr>
        </p:nvSpPr>
        <p:spPr>
          <a:xfrm>
            <a:off x="804672" y="6227064"/>
            <a:ext cx="10588752" cy="320040"/>
          </a:xfrm>
        </p:spPr>
        <p:txBody>
          <a:bodyPr rtlCol="0"/>
          <a:lstStyle/>
          <a:p>
            <a:pPr rtl="0"/>
            <a:endParaRPr lang="en-GB" noProof="0"/>
          </a:p>
        </p:txBody>
      </p:sp>
      <p:sp>
        <p:nvSpPr>
          <p:cNvPr id="7" name="Slide Number Placeholder 6"/>
          <p:cNvSpPr>
            <a:spLocks noGrp="1"/>
          </p:cNvSpPr>
          <p:nvPr>
            <p:ph type="sldNum" sz="quarter" idx="12"/>
          </p:nvPr>
        </p:nvSpPr>
        <p:spPr>
          <a:xfrm>
            <a:off x="10469880"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rtlCol="0"/>
          <a:lstStyle>
            <a:lvl1pPr>
              <a:defRPr>
                <a:solidFill>
                  <a:srgbClr val="FFFEFF"/>
                </a:solidFill>
              </a:defRPr>
            </a:lvl1pPr>
          </a:lstStyle>
          <a:p>
            <a:pPr rtl="0"/>
            <a:r>
              <a:rPr lang="en-GB" noProof="0"/>
              <a:t>Click to edit Master title style</a:t>
            </a:r>
          </a:p>
        </p:txBody>
      </p:sp>
      <p:sp>
        <p:nvSpPr>
          <p:cNvPr id="3" name="Text Placeholder 2"/>
          <p:cNvSpPr>
            <a:spLocks noGrp="1"/>
          </p:cNvSpPr>
          <p:nvPr>
            <p:ph type="body" idx="1"/>
          </p:nvPr>
        </p:nvSpPr>
        <p:spPr>
          <a:xfrm>
            <a:off x="5125137" y="803185"/>
            <a:ext cx="6265088"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p:nvPr>
        </p:nvSpPr>
        <p:spPr>
          <a:xfrm>
            <a:off x="5125305" y="1488985"/>
            <a:ext cx="6264350" cy="169685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p:cNvSpPr>
            <a:spLocks noGrp="1"/>
          </p:cNvSpPr>
          <p:nvPr>
            <p:ph type="body" sz="quarter" idx="3"/>
          </p:nvPr>
        </p:nvSpPr>
        <p:spPr>
          <a:xfrm>
            <a:off x="5118653" y="3665887"/>
            <a:ext cx="6264414"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p:nvPr>
        </p:nvSpPr>
        <p:spPr>
          <a:xfrm>
            <a:off x="5118447" y="4351687"/>
            <a:ext cx="6265588" cy="170406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7" name="Date Placeholder 6"/>
          <p:cNvSpPr>
            <a:spLocks noGrp="1"/>
          </p:cNvSpPr>
          <p:nvPr>
            <p:ph type="dt" sz="half" idx="10"/>
          </p:nvPr>
        </p:nvSpPr>
        <p:spPr>
          <a:xfrm>
            <a:off x="804672" y="320040"/>
            <a:ext cx="3657600" cy="320040"/>
          </a:xfrm>
        </p:spPr>
        <p:txBody>
          <a:bodyPr rtlCol="0"/>
          <a:lstStyle/>
          <a:p>
            <a:pPr rtl="0"/>
            <a:fld id="{E575FE41-3998-4D7F-B3A9-DA241E3C9664}" type="datetime1">
              <a:rPr lang="en-GB" noProof="0" smtClean="0"/>
              <a:t>20/06/2023</a:t>
            </a:fld>
            <a:endParaRPr lang="en-GB" noProof="0"/>
          </a:p>
        </p:txBody>
      </p:sp>
      <p:sp>
        <p:nvSpPr>
          <p:cNvPr id="8" name="Footer Placeholder 7"/>
          <p:cNvSpPr>
            <a:spLocks noGrp="1"/>
          </p:cNvSpPr>
          <p:nvPr>
            <p:ph type="ftr" sz="quarter" idx="11"/>
          </p:nvPr>
        </p:nvSpPr>
        <p:spPr>
          <a:xfrm>
            <a:off x="804672" y="6227064"/>
            <a:ext cx="10588752" cy="320040"/>
          </a:xfrm>
        </p:spPr>
        <p:txBody>
          <a:bodyPr rtlCol="0"/>
          <a:lstStyle/>
          <a:p>
            <a:pPr rtl="0"/>
            <a:endParaRPr lang="en-GB" noProof="0"/>
          </a:p>
        </p:txBody>
      </p:sp>
      <p:sp>
        <p:nvSpPr>
          <p:cNvPr id="9" name="Slide Number Placeholder 8"/>
          <p:cNvSpPr>
            <a:spLocks noGrp="1"/>
          </p:cNvSpPr>
          <p:nvPr>
            <p:ph type="sldNum" sz="quarter" idx="12"/>
          </p:nvPr>
        </p:nvSpPr>
        <p:spPr>
          <a:xfrm>
            <a:off x="10469880"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rtlCol="0"/>
          <a:lstStyle>
            <a:lvl1pPr>
              <a:defRPr>
                <a:solidFill>
                  <a:srgbClr val="FFFEFF"/>
                </a:solidFill>
              </a:defRPr>
            </a:lvl1pPr>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80BA709E-B980-4E9F-8C28-97431E87AE3B}" type="datetime1">
              <a:rPr lang="en-GB" noProof="0" smtClean="0"/>
              <a:t>20/06/2023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rtlCol="0"/>
          <a:lstStyle/>
          <a:p>
            <a:pPr rtl="0"/>
            <a:fld id="{6E13746D-4D08-435C-BB68-13B5EE57D512}" type="datetime1">
              <a:rPr lang="en-GB" noProof="0" smtClean="0"/>
              <a:t>20/06/2023</a:t>
            </a:fld>
            <a:endParaRPr lang="en-GB" noProof="0"/>
          </a:p>
        </p:txBody>
      </p:sp>
      <p:sp>
        <p:nvSpPr>
          <p:cNvPr id="3" name="Footer Placeholder 2"/>
          <p:cNvSpPr>
            <a:spLocks noGrp="1"/>
          </p:cNvSpPr>
          <p:nvPr>
            <p:ph type="ftr" sz="quarter" idx="11"/>
          </p:nvPr>
        </p:nvSpPr>
        <p:spPr>
          <a:xfrm>
            <a:off x="804672" y="6227064"/>
            <a:ext cx="10588752" cy="320040"/>
          </a:xfrm>
        </p:spPr>
        <p:txBody>
          <a:bodyPr rtlCol="0"/>
          <a:lstStyle/>
          <a:p>
            <a:pPr rtl="0"/>
            <a:endParaRPr lang="en-GB" noProof="0"/>
          </a:p>
        </p:txBody>
      </p:sp>
      <p:sp>
        <p:nvSpPr>
          <p:cNvPr id="4" name="Slide Number Placeholder 3"/>
          <p:cNvSpPr>
            <a:spLocks noGrp="1"/>
          </p:cNvSpPr>
          <p:nvPr>
            <p:ph type="sldNum" sz="quarter" idx="12"/>
          </p:nvPr>
        </p:nvSpPr>
        <p:spPr>
          <a:xfrm>
            <a:off x="10469880"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rtlCol="0" anchor="b">
            <a:noAutofit/>
          </a:bodyPr>
          <a:lstStyle>
            <a:lvl1pPr algn="ctr">
              <a:defRPr sz="3200">
                <a:solidFill>
                  <a:srgbClr val="FFFEFF"/>
                </a:solidFill>
              </a:defRPr>
            </a:lvl1pPr>
          </a:lstStyle>
          <a:p>
            <a:pPr rtl="0"/>
            <a:r>
              <a:rPr lang="en-GB" noProof="0"/>
              <a:t>Click to edit Master title style</a:t>
            </a:r>
          </a:p>
        </p:txBody>
      </p:sp>
      <p:sp>
        <p:nvSpPr>
          <p:cNvPr id="3" name="Content Placeholder 2"/>
          <p:cNvSpPr>
            <a:spLocks noGrp="1"/>
          </p:cNvSpPr>
          <p:nvPr>
            <p:ph idx="1"/>
          </p:nvPr>
        </p:nvSpPr>
        <p:spPr>
          <a:xfrm>
            <a:off x="5109983" y="802809"/>
            <a:ext cx="6275035" cy="5249940"/>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p:cNvSpPr>
            <a:spLocks noGrp="1"/>
          </p:cNvSpPr>
          <p:nvPr>
            <p:ph type="body" sz="half" idx="2"/>
          </p:nvPr>
        </p:nvSpPr>
        <p:spPr>
          <a:xfrm>
            <a:off x="888631" y="3580186"/>
            <a:ext cx="3501197" cy="1221164"/>
          </a:xfrm>
        </p:spPr>
        <p:txBody>
          <a:bodyPr rtlCol="0"/>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AA2419FD-35B9-472C-B6F6-2D1E92BF6724}" type="datetime1">
              <a:rPr lang="en-GB" noProof="0" smtClean="0"/>
              <a:t>20/06/2023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2" name="Title 1"/>
          <p:cNvSpPr>
            <a:spLocks noGrp="1"/>
          </p:cNvSpPr>
          <p:nvPr>
            <p:ph type="title"/>
          </p:nvPr>
        </p:nvSpPr>
        <p:spPr>
          <a:xfrm>
            <a:off x="885443" y="2360255"/>
            <a:ext cx="5776646" cy="1178032"/>
          </a:xfrm>
        </p:spPr>
        <p:txBody>
          <a:bodyPr bIns="0" rtlCol="0" anchor="b">
            <a:normAutofit/>
          </a:bodyPr>
          <a:lstStyle>
            <a:lvl1pPr>
              <a:defRPr sz="3600">
                <a:solidFill>
                  <a:srgbClr val="FFFEFF"/>
                </a:solidFill>
              </a:defRPr>
            </a:lvl1pPr>
          </a:lstStyle>
          <a:p>
            <a:pPr rtl="0"/>
            <a:r>
              <a:rPr lang="en-GB" noProof="0"/>
              <a:t>Click to edit Master title style</a:t>
            </a:r>
          </a:p>
        </p:txBody>
      </p:sp>
      <p:sp>
        <p:nvSpPr>
          <p:cNvPr id="4" name="Text Placeholder 3"/>
          <p:cNvSpPr>
            <a:spLocks noGrp="1"/>
          </p:cNvSpPr>
          <p:nvPr>
            <p:ph type="body" sz="half" idx="2"/>
          </p:nvPr>
        </p:nvSpPr>
        <p:spPr>
          <a:xfrm>
            <a:off x="885443" y="3545012"/>
            <a:ext cx="5776646" cy="1274198"/>
          </a:xfrm>
        </p:spPr>
        <p:txBody>
          <a:bodyPr rtlCol="0">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804672" y="320040"/>
            <a:ext cx="3657600" cy="320040"/>
          </a:xfrm>
        </p:spPr>
        <p:txBody>
          <a:bodyPr rtlCol="0"/>
          <a:lstStyle/>
          <a:p>
            <a:pPr rtl="0"/>
            <a:fld id="{7A40B15D-9506-4248-8345-F25C3F834076}" type="datetime1">
              <a:rPr lang="en-GB" noProof="0" smtClean="0"/>
              <a:t>20/06/2023</a:t>
            </a:fld>
            <a:endParaRPr lang="en-GB" noProof="0"/>
          </a:p>
        </p:txBody>
      </p:sp>
      <p:sp>
        <p:nvSpPr>
          <p:cNvPr id="6" name="Footer Placeholder 5"/>
          <p:cNvSpPr>
            <a:spLocks noGrp="1"/>
          </p:cNvSpPr>
          <p:nvPr>
            <p:ph type="ftr" sz="quarter" idx="11"/>
          </p:nvPr>
        </p:nvSpPr>
        <p:spPr>
          <a:xfrm>
            <a:off x="804672" y="6227064"/>
            <a:ext cx="5942203" cy="320040"/>
          </a:xfrm>
        </p:spPr>
        <p:txBody>
          <a:bodyPr rtlCol="0"/>
          <a:lstStyle/>
          <a:p>
            <a:pPr rtl="0"/>
            <a:endParaRPr lang="en-GB" noProof="0"/>
          </a:p>
        </p:txBody>
      </p:sp>
      <p:sp>
        <p:nvSpPr>
          <p:cNvPr id="7" name="Slide Number Placeholder 6"/>
          <p:cNvSpPr>
            <a:spLocks noGrp="1"/>
          </p:cNvSpPr>
          <p:nvPr>
            <p:ph type="sldNum" sz="quarter" idx="12"/>
          </p:nvPr>
        </p:nvSpPr>
        <p:spPr>
          <a:xfrm>
            <a:off x="5828377" y="320040"/>
            <a:ext cx="914400" cy="320040"/>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a:p>
            <a:pPr lvl="5" rtl="0"/>
            <a:r>
              <a:rPr lang="en-GB" noProof="0"/>
              <a:t>6</a:t>
            </a:r>
          </a:p>
          <a:p>
            <a:pPr lvl="6" rtl="0"/>
            <a:r>
              <a:rPr lang="en-GB" noProof="0"/>
              <a:t>7</a:t>
            </a:r>
          </a:p>
          <a:p>
            <a:pPr lvl="7" rtl="0"/>
            <a:r>
              <a:rPr lang="en-GB" noProof="0"/>
              <a:t>8</a:t>
            </a:r>
          </a:p>
          <a:p>
            <a:pPr lvl="8" rtl="0"/>
            <a:r>
              <a:rPr lang="en-GB" noProof="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pPr rtl="0"/>
            <a:fld id="{0E0C27EC-7EC5-4654-A87E-B5B8923BD091}" type="datetime1">
              <a:rPr lang="en-GB" noProof="0" smtClean="0"/>
              <a:t>20/06/2023</a:t>
            </a:fld>
            <a:endParaRPr lang="en-GB"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6D22F896-40B5-4ADD-8801-0D06FADFA095}" type="slidenum">
              <a:rPr lang="en-GB" noProof="0" smtClean="0"/>
              <a:pPr rtl="0"/>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rtlCol="0"/>
          <a:lstStyle/>
          <a:p>
            <a:r>
              <a:rPr lang="en-GB">
                <a:ea typeface="Calibri Light"/>
                <a:cs typeface="Calibri Light"/>
              </a:rPr>
              <a:t>AUTO SUGGEST AND SPELL CHECKER</a:t>
            </a:r>
            <a:endParaRPr lang="en-GB"/>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en-GB"/>
              <a:t>Using </a:t>
            </a:r>
            <a:r>
              <a:rPr lang="en-GB" err="1"/>
              <a:t>trie</a:t>
            </a:r>
            <a:endParaRPr lang="en-US" err="1"/>
          </a:p>
        </p:txBody>
      </p:sp>
      <p:graphicFrame>
        <p:nvGraphicFramePr>
          <p:cNvPr id="4" name="Table 4">
            <a:extLst>
              <a:ext uri="{FF2B5EF4-FFF2-40B4-BE49-F238E27FC236}">
                <a16:creationId xmlns:a16="http://schemas.microsoft.com/office/drawing/2014/main" id="{2E54DD7A-DC0D-E1B4-8E8C-99488571E53A}"/>
              </a:ext>
            </a:extLst>
          </p:cNvPr>
          <p:cNvGraphicFramePr>
            <a:graphicFrameLocks noGrp="1"/>
          </p:cNvGraphicFramePr>
          <p:nvPr>
            <p:extLst>
              <p:ext uri="{D42A27DB-BD31-4B8C-83A1-F6EECF244321}">
                <p14:modId xmlns:p14="http://schemas.microsoft.com/office/powerpoint/2010/main" val="2336897802"/>
              </p:ext>
            </p:extLst>
          </p:nvPr>
        </p:nvGraphicFramePr>
        <p:xfrm>
          <a:off x="2009913" y="5819912"/>
          <a:ext cx="8168640" cy="73660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687925952"/>
                    </a:ext>
                  </a:extLst>
                </a:gridCol>
                <a:gridCol w="4084320">
                  <a:extLst>
                    <a:ext uri="{9D8B030D-6E8A-4147-A177-3AD203B41FA5}">
                      <a16:colId xmlns:a16="http://schemas.microsoft.com/office/drawing/2014/main" val="2617811646"/>
                    </a:ext>
                  </a:extLst>
                </a:gridCol>
              </a:tblGrid>
              <a:tr h="355489">
                <a:tc>
                  <a:txBody>
                    <a:bodyPr/>
                    <a:lstStyle/>
                    <a:p>
                      <a:r>
                        <a:rPr lang="en-GB"/>
                        <a:t>CB.EN.U4CSE21232</a:t>
                      </a:r>
                    </a:p>
                  </a:txBody>
                  <a:tcPr/>
                </a:tc>
                <a:tc>
                  <a:txBody>
                    <a:bodyPr/>
                    <a:lstStyle/>
                    <a:p>
                      <a:r>
                        <a:rPr lang="en-GB"/>
                        <a:t>K Rishith Pranav Kumar </a:t>
                      </a:r>
                    </a:p>
                  </a:txBody>
                  <a:tcPr/>
                </a:tc>
                <a:extLst>
                  <a:ext uri="{0D108BD9-81ED-4DB2-BD59-A6C34878D82A}">
                    <a16:rowId xmlns:a16="http://schemas.microsoft.com/office/drawing/2014/main" val="3609762646"/>
                  </a:ext>
                </a:extLst>
              </a:tr>
              <a:tr h="370840">
                <a:tc>
                  <a:txBody>
                    <a:bodyPr/>
                    <a:lstStyle/>
                    <a:p>
                      <a:r>
                        <a:rPr lang="en-GB"/>
                        <a:t>CB.EN.U4CSE21221</a:t>
                      </a:r>
                    </a:p>
                  </a:txBody>
                  <a:tcPr/>
                </a:tc>
                <a:tc>
                  <a:txBody>
                    <a:bodyPr/>
                    <a:lstStyle/>
                    <a:p>
                      <a:r>
                        <a:rPr lang="en-GB"/>
                        <a:t>Gautham Gopinathan</a:t>
                      </a:r>
                    </a:p>
                  </a:txBody>
                  <a:tcPr/>
                </a:tc>
                <a:extLst>
                  <a:ext uri="{0D108BD9-81ED-4DB2-BD59-A6C34878D82A}">
                    <a16:rowId xmlns:a16="http://schemas.microsoft.com/office/drawing/2014/main" val="4173738452"/>
                  </a:ext>
                </a:extLst>
              </a:tr>
            </a:tbl>
          </a:graphicData>
        </a:graphic>
      </p:graphicFrame>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E816BC-E3D5-AC1B-936C-A83F2473BAB5}"/>
              </a:ext>
            </a:extLst>
          </p:cNvPr>
          <p:cNvSpPr>
            <a:spLocks noGrp="1"/>
          </p:cNvSpPr>
          <p:nvPr>
            <p:ph type="title"/>
          </p:nvPr>
        </p:nvSpPr>
        <p:spPr>
          <a:xfrm>
            <a:off x="807720" y="2349925"/>
            <a:ext cx="2441894" cy="2456442"/>
          </a:xfrm>
        </p:spPr>
        <p:txBody>
          <a:bodyPr>
            <a:normAutofit/>
          </a:bodyPr>
          <a:lstStyle/>
          <a:p>
            <a:pPr algn="l"/>
            <a:r>
              <a:rPr lang="en-GB" sz="3200" b="1" dirty="0">
                <a:latin typeface="Arial"/>
                <a:cs typeface="Arial"/>
              </a:rPr>
              <a:t>3.2 Trees</a:t>
            </a:r>
            <a:endParaRPr lang="en-US" sz="3200" dirty="0"/>
          </a:p>
          <a:p>
            <a:pPr algn="l"/>
            <a:br>
              <a:rPr lang="en-US" sz="3200" dirty="0"/>
            </a:br>
            <a:endParaRPr lang="en-US" sz="3200"/>
          </a:p>
        </p:txBody>
      </p:sp>
      <p:sp>
        <p:nvSpPr>
          <p:cNvPr id="3" name="Content Placeholder 2">
            <a:extLst>
              <a:ext uri="{FF2B5EF4-FFF2-40B4-BE49-F238E27FC236}">
                <a16:creationId xmlns:a16="http://schemas.microsoft.com/office/drawing/2014/main" id="{06508CE3-D0C0-D155-2A7E-747071EF5C5C}"/>
              </a:ext>
            </a:extLst>
          </p:cNvPr>
          <p:cNvSpPr>
            <a:spLocks noGrp="1"/>
          </p:cNvSpPr>
          <p:nvPr>
            <p:ph idx="1"/>
          </p:nvPr>
        </p:nvSpPr>
        <p:spPr>
          <a:xfrm>
            <a:off x="4846319" y="1111249"/>
            <a:ext cx="6554001" cy="4635503"/>
          </a:xfrm>
        </p:spPr>
        <p:txBody>
          <a:bodyPr>
            <a:normAutofit/>
          </a:bodyPr>
          <a:lstStyle/>
          <a:p>
            <a:r>
              <a:rPr lang="en-GB">
                <a:latin typeface="Arial"/>
                <a:cs typeface="Arial"/>
              </a:rPr>
              <a:t> Each instance of the TrieNode class represents a node in the tree-like structure. The trie array within each TrieNode serves as the children of that node, similar to the branches in a tree.The trie array within each TrieNode establishes the parent-child relationship.it leverages a tree-like structure through the TrieNode class and the recursive operations performed on it. The nodes and connections in the trie form a tree structure, enabling efficient retrieval, suggestion, and checking operations on the stored dictionary words.</a:t>
            </a:r>
            <a:endParaRPr lang="en-GB"/>
          </a:p>
          <a:p>
            <a:br>
              <a:rPr lang="en-US"/>
            </a:br>
            <a:endParaRPr lang="en-US"/>
          </a:p>
        </p:txBody>
      </p:sp>
    </p:spTree>
    <p:extLst>
      <p:ext uri="{BB962C8B-B14F-4D97-AF65-F5344CB8AC3E}">
        <p14:creationId xmlns:p14="http://schemas.microsoft.com/office/powerpoint/2010/main" val="8332766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3F2B-92FA-F29D-0A8E-52F94955F03F}"/>
              </a:ext>
            </a:extLst>
          </p:cNvPr>
          <p:cNvSpPr>
            <a:spLocks noGrp="1"/>
          </p:cNvSpPr>
          <p:nvPr>
            <p:ph type="title"/>
          </p:nvPr>
        </p:nvSpPr>
        <p:spPr/>
        <p:txBody>
          <a:bodyPr/>
          <a:lstStyle/>
          <a:p>
            <a:r>
              <a:rPr lang="en-GB" sz="2000" b="1" dirty="0">
                <a:solidFill>
                  <a:schemeClr val="bg1"/>
                </a:solidFill>
                <a:latin typeface="Arial"/>
                <a:cs typeface="Arial"/>
              </a:rPr>
              <a:t>3.3 Integration and Interplay of constituent data structures</a:t>
            </a:r>
            <a:endParaRPr lang="en-US" sz="2000" dirty="0">
              <a:solidFill>
                <a:schemeClr val="bg1"/>
              </a:solidFill>
              <a:cs typeface="Calibri Light"/>
            </a:endParaRPr>
          </a:p>
          <a:p>
            <a:br>
              <a:rPr lang="en-US" dirty="0"/>
            </a:br>
            <a:endParaRPr lang="en-US"/>
          </a:p>
        </p:txBody>
      </p:sp>
      <p:sp>
        <p:nvSpPr>
          <p:cNvPr id="3" name="Content Placeholder 2">
            <a:extLst>
              <a:ext uri="{FF2B5EF4-FFF2-40B4-BE49-F238E27FC236}">
                <a16:creationId xmlns:a16="http://schemas.microsoft.com/office/drawing/2014/main" id="{E976EDB6-D11F-620C-DDCA-C61C84947E76}"/>
              </a:ext>
            </a:extLst>
          </p:cNvPr>
          <p:cNvSpPr>
            <a:spLocks noGrp="1"/>
          </p:cNvSpPr>
          <p:nvPr>
            <p:ph idx="1"/>
          </p:nvPr>
        </p:nvSpPr>
        <p:spPr/>
        <p:txBody>
          <a:bodyPr/>
          <a:lstStyle/>
          <a:p>
            <a:r>
              <a:rPr lang="en-GB" dirty="0">
                <a:latin typeface="Arial"/>
                <a:cs typeface="Arial"/>
              </a:rPr>
              <a:t>Within a </a:t>
            </a:r>
            <a:r>
              <a:rPr lang="en-GB" dirty="0" err="1">
                <a:latin typeface="Arial"/>
                <a:cs typeface="Arial"/>
              </a:rPr>
              <a:t>trie</a:t>
            </a:r>
            <a:r>
              <a:rPr lang="en-GB" dirty="0">
                <a:latin typeface="Arial"/>
                <a:cs typeface="Arial"/>
              </a:rPr>
              <a:t> data structure, linked structures and trees are combined and interact as follows:</a:t>
            </a:r>
            <a:endParaRPr lang="en-GB" dirty="0"/>
          </a:p>
          <a:p>
            <a:r>
              <a:rPr lang="en-GB" dirty="0">
                <a:latin typeface="Arial"/>
                <a:cs typeface="Arial"/>
              </a:rPr>
              <a:t>Linked Structures: Pointers or references between nodes are used to create the linked structures in a </a:t>
            </a:r>
            <a:r>
              <a:rPr lang="en-GB" dirty="0" err="1">
                <a:latin typeface="Arial"/>
                <a:cs typeface="Arial"/>
              </a:rPr>
              <a:t>trie</a:t>
            </a:r>
            <a:r>
              <a:rPr lang="en-GB" dirty="0">
                <a:latin typeface="Arial"/>
                <a:cs typeface="Arial"/>
              </a:rPr>
              <a:t>. To keep references to its child nodes, each </a:t>
            </a:r>
            <a:r>
              <a:rPr lang="en-GB" dirty="0" err="1">
                <a:latin typeface="Arial"/>
                <a:cs typeface="Arial"/>
              </a:rPr>
              <a:t>TrieNode</a:t>
            </a:r>
            <a:r>
              <a:rPr lang="en-GB" dirty="0">
                <a:latin typeface="Arial"/>
                <a:cs typeface="Arial"/>
              </a:rPr>
              <a:t> has an array or a comparable data structure. The hierarchical relationships between parent and child nodes are established by these linked connections.</a:t>
            </a:r>
            <a:endParaRPr lang="en-GB" dirty="0"/>
          </a:p>
          <a:p>
            <a:r>
              <a:rPr lang="en-GB" dirty="0">
                <a:latin typeface="Arial"/>
                <a:cs typeface="Arial"/>
              </a:rPr>
              <a:t>A </a:t>
            </a:r>
            <a:r>
              <a:rPr lang="en-GB" dirty="0" err="1">
                <a:latin typeface="Arial"/>
                <a:cs typeface="Arial"/>
              </a:rPr>
              <a:t>trie's</a:t>
            </a:r>
            <a:r>
              <a:rPr lang="en-GB" dirty="0">
                <a:latin typeface="Arial"/>
                <a:cs typeface="Arial"/>
              </a:rPr>
              <a:t> tree-like structure results from the nodes being arranged in a hierarchical fashion. The edges between nodes reflect the relationships between characters, and each node represents a character or string fragment. Starting from the root node, a complete string is formed by each path leading to a leaf node.</a:t>
            </a:r>
            <a:endParaRPr lang="en-GB" dirty="0"/>
          </a:p>
        </p:txBody>
      </p:sp>
    </p:spTree>
    <p:extLst>
      <p:ext uri="{BB962C8B-B14F-4D97-AF65-F5344CB8AC3E}">
        <p14:creationId xmlns:p14="http://schemas.microsoft.com/office/powerpoint/2010/main" val="305096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8B14781C-7D54-7D81-15E0-F015B1F68626}"/>
              </a:ext>
            </a:extLst>
          </p:cNvPr>
          <p:cNvSpPr>
            <a:spLocks noGrp="1"/>
          </p:cNvSpPr>
          <p:nvPr>
            <p:ph type="title"/>
          </p:nvPr>
        </p:nvSpPr>
        <p:spPr>
          <a:xfrm>
            <a:off x="888631" y="2349925"/>
            <a:ext cx="3498979" cy="2456442"/>
          </a:xfrm>
        </p:spPr>
        <p:txBody>
          <a:bodyPr>
            <a:normAutofit/>
          </a:bodyPr>
          <a:lstStyle/>
          <a:p>
            <a:r>
              <a:rPr lang="en-GB" sz="3700" b="1" dirty="0">
                <a:latin typeface="Arial"/>
                <a:cs typeface="Arial"/>
              </a:rPr>
              <a:t>3.5 Trade-offs</a:t>
            </a:r>
            <a:endParaRPr lang="en-US" sz="3700" dirty="0"/>
          </a:p>
          <a:p>
            <a:br>
              <a:rPr lang="en-US" sz="3700" dirty="0"/>
            </a:br>
            <a:endParaRPr lang="en-US" sz="3700"/>
          </a:p>
        </p:txBody>
      </p:sp>
      <p:sp>
        <p:nvSpPr>
          <p:cNvPr id="3" name="Content Placeholder 2">
            <a:extLst>
              <a:ext uri="{FF2B5EF4-FFF2-40B4-BE49-F238E27FC236}">
                <a16:creationId xmlns:a16="http://schemas.microsoft.com/office/drawing/2014/main" id="{F9207C73-EEE8-E7C4-887D-93964245CBF2}"/>
              </a:ext>
            </a:extLst>
          </p:cNvPr>
          <p:cNvSpPr>
            <a:spLocks noGrp="1"/>
          </p:cNvSpPr>
          <p:nvPr>
            <p:ph idx="1"/>
          </p:nvPr>
        </p:nvSpPr>
        <p:spPr>
          <a:xfrm>
            <a:off x="5118447" y="803186"/>
            <a:ext cx="6281873" cy="5248622"/>
          </a:xfrm>
        </p:spPr>
        <p:txBody>
          <a:bodyPr>
            <a:normAutofit/>
          </a:bodyPr>
          <a:lstStyle/>
          <a:p>
            <a:pPr marL="0" indent="0">
              <a:lnSpc>
                <a:spcPct val="110000"/>
              </a:lnSpc>
              <a:buNone/>
            </a:pPr>
            <a:endParaRPr lang="en-US" dirty="0"/>
          </a:p>
          <a:p>
            <a:pPr>
              <a:lnSpc>
                <a:spcPct val="110000"/>
              </a:lnSpc>
            </a:pPr>
            <a:r>
              <a:rPr lang="en-GB" b="1" dirty="0">
                <a:latin typeface="Arial"/>
                <a:cs typeface="Arial"/>
              </a:rPr>
              <a:t>Memory Usage</a:t>
            </a:r>
            <a:r>
              <a:rPr lang="en-GB" dirty="0">
                <a:latin typeface="Arial"/>
                <a:cs typeface="Arial"/>
              </a:rPr>
              <a:t>: Tries can use a lot of memory, particularly when working with big dictionaries. There may be a trade-off in terms of memory utilisation because each node in the </a:t>
            </a:r>
            <a:r>
              <a:rPr lang="en-GB" err="1">
                <a:latin typeface="Arial"/>
                <a:cs typeface="Arial"/>
              </a:rPr>
              <a:t>trie</a:t>
            </a:r>
            <a:r>
              <a:rPr lang="en-GB" dirty="0">
                <a:latin typeface="Arial"/>
                <a:cs typeface="Arial"/>
              </a:rPr>
              <a:t> needs memory allocation, especially if the dictionary is large.</a:t>
            </a:r>
            <a:endParaRPr lang="en-GB"/>
          </a:p>
          <a:p>
            <a:pPr>
              <a:lnSpc>
                <a:spcPct val="110000"/>
              </a:lnSpc>
            </a:pPr>
            <a:r>
              <a:rPr lang="en-GB" b="1" dirty="0">
                <a:latin typeface="Arial"/>
                <a:cs typeface="Arial"/>
              </a:rPr>
              <a:t>Construction Time</a:t>
            </a:r>
            <a:r>
              <a:rPr lang="en-GB" dirty="0">
                <a:latin typeface="Arial"/>
                <a:cs typeface="Arial"/>
              </a:rPr>
              <a:t>: Building the </a:t>
            </a:r>
            <a:r>
              <a:rPr lang="en-GB" err="1">
                <a:latin typeface="Arial"/>
                <a:cs typeface="Arial"/>
              </a:rPr>
              <a:t>trie</a:t>
            </a:r>
            <a:r>
              <a:rPr lang="en-GB" dirty="0">
                <a:latin typeface="Arial"/>
                <a:cs typeface="Arial"/>
              </a:rPr>
              <a:t> from scratch might be time-consuming, especially if the dictionary has a lot of terms in it. The time complexity of creating the </a:t>
            </a:r>
            <a:r>
              <a:rPr lang="en-GB" err="1">
                <a:latin typeface="Arial"/>
                <a:cs typeface="Arial"/>
              </a:rPr>
              <a:t>trie</a:t>
            </a:r>
            <a:r>
              <a:rPr lang="en-GB" dirty="0">
                <a:latin typeface="Arial"/>
                <a:cs typeface="Arial"/>
              </a:rPr>
              <a:t> might increase due to the usage of the recursive insertion technique in the code.</a:t>
            </a:r>
            <a:endParaRPr lang="en-GB"/>
          </a:p>
          <a:p>
            <a:pPr>
              <a:lnSpc>
                <a:spcPct val="110000"/>
              </a:lnSpc>
            </a:pPr>
            <a:br>
              <a:rPr lang="en-US" sz="1100" dirty="0"/>
            </a:br>
            <a:endParaRPr lang="en-GB" dirty="0">
              <a:latin typeface="Arial"/>
              <a:cs typeface="Arial"/>
            </a:endParaRPr>
          </a:p>
        </p:txBody>
      </p:sp>
    </p:spTree>
    <p:extLst>
      <p:ext uri="{BB962C8B-B14F-4D97-AF65-F5344CB8AC3E}">
        <p14:creationId xmlns:p14="http://schemas.microsoft.com/office/powerpoint/2010/main" val="36364824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10B148-126A-6C58-1D0F-B2FD73D89CCC}"/>
              </a:ext>
            </a:extLst>
          </p:cNvPr>
          <p:cNvSpPr>
            <a:spLocks noGrp="1"/>
          </p:cNvSpPr>
          <p:nvPr>
            <p:ph type="title"/>
          </p:nvPr>
        </p:nvSpPr>
        <p:spPr>
          <a:xfrm>
            <a:off x="7874928" y="1124998"/>
            <a:ext cx="3456122" cy="4589717"/>
          </a:xfrm>
        </p:spPr>
        <p:txBody>
          <a:bodyPr>
            <a:normAutofit/>
          </a:bodyPr>
          <a:lstStyle/>
          <a:p>
            <a:br>
              <a:rPr lang="en-GB" sz="3700" b="1" dirty="0">
                <a:latin typeface="Arial"/>
                <a:cs typeface="Arial"/>
              </a:rPr>
            </a:br>
            <a:br>
              <a:rPr lang="en-GB" sz="3700" b="1" dirty="0">
                <a:latin typeface="Arial"/>
                <a:cs typeface="Arial"/>
              </a:rPr>
            </a:br>
            <a:br>
              <a:rPr lang="en-GB" sz="3700" b="1" dirty="0">
                <a:latin typeface="Arial"/>
                <a:cs typeface="Arial"/>
              </a:rPr>
            </a:br>
            <a:br>
              <a:rPr lang="en-GB" sz="3700" b="1" dirty="0">
                <a:latin typeface="Arial"/>
                <a:cs typeface="Arial"/>
              </a:rPr>
            </a:br>
            <a:r>
              <a:rPr lang="en-GB" sz="3400" b="1" dirty="0">
                <a:latin typeface="Arial"/>
                <a:cs typeface="Arial"/>
              </a:rPr>
              <a:t>3.5 Trade-offs</a:t>
            </a:r>
            <a:endParaRPr lang="en-US" sz="3400" dirty="0">
              <a:latin typeface="Arial"/>
              <a:cs typeface="Arial"/>
            </a:endParaRPr>
          </a:p>
          <a:p>
            <a:br>
              <a:rPr lang="en-US" sz="3700" dirty="0">
                <a:solidFill>
                  <a:srgbClr val="FFFFFF"/>
                </a:solidFill>
                <a:ea typeface="Calibri Light"/>
                <a:cs typeface="Calibri Light"/>
              </a:rPr>
            </a:br>
            <a:endParaRPr lang="en-US" sz="3700">
              <a:ea typeface="Calibri Light"/>
              <a:cs typeface="Calibri Light"/>
            </a:endParaRPr>
          </a:p>
          <a:p>
            <a:pPr algn="l"/>
            <a:endParaRPr lang="en-GB" sz="4800" dirty="0">
              <a:ea typeface="Calibri Light"/>
              <a:cs typeface="Calibri Light"/>
            </a:endParaRPr>
          </a:p>
        </p:txBody>
      </p:sp>
      <p:sp>
        <p:nvSpPr>
          <p:cNvPr id="3" name="Content Placeholder 2">
            <a:extLst>
              <a:ext uri="{FF2B5EF4-FFF2-40B4-BE49-F238E27FC236}">
                <a16:creationId xmlns:a16="http://schemas.microsoft.com/office/drawing/2014/main" id="{E8107DB1-0C1E-2726-2CF8-F46FB9E1F4A3}"/>
              </a:ext>
            </a:extLst>
          </p:cNvPr>
          <p:cNvSpPr>
            <a:spLocks noGrp="1"/>
          </p:cNvSpPr>
          <p:nvPr>
            <p:ph idx="1"/>
          </p:nvPr>
        </p:nvSpPr>
        <p:spPr>
          <a:xfrm>
            <a:off x="798577" y="794042"/>
            <a:ext cx="5427137" cy="5248622"/>
          </a:xfrm>
        </p:spPr>
        <p:txBody>
          <a:bodyPr>
            <a:normAutofit/>
          </a:bodyPr>
          <a:lstStyle/>
          <a:p>
            <a:r>
              <a:rPr lang="en-GB" sz="1600" b="1" dirty="0">
                <a:latin typeface="Arial"/>
                <a:cs typeface="Arial"/>
              </a:rPr>
              <a:t>Suggestion Accuracy</a:t>
            </a:r>
            <a:r>
              <a:rPr lang="en-GB" sz="1600" dirty="0">
                <a:latin typeface="Arial"/>
                <a:cs typeface="Arial"/>
              </a:rPr>
              <a:t>: Trie-based recommendations might offer quick completions that are pertinent to the problem at hand, but they aren't necessarily the most precise. The given code makes completion suggestions based on the </a:t>
            </a:r>
            <a:r>
              <a:rPr lang="en-GB" sz="1600" dirty="0" err="1">
                <a:latin typeface="Arial"/>
                <a:cs typeface="Arial"/>
              </a:rPr>
              <a:t>trie</a:t>
            </a:r>
            <a:r>
              <a:rPr lang="en-GB" sz="1600" dirty="0">
                <a:latin typeface="Arial"/>
                <a:cs typeface="Arial"/>
              </a:rPr>
              <a:t> structure, but it ignores additional elements like word frequency or context. Additional methods can be required, depending on the use case, to improve the precision of proposals</a:t>
            </a:r>
          </a:p>
          <a:p>
            <a:br>
              <a:rPr lang="en-GB" sz="1600"/>
            </a:br>
            <a:r>
              <a:rPr lang="en-GB" sz="1600" b="1" dirty="0">
                <a:latin typeface="Arial"/>
                <a:cs typeface="Arial"/>
              </a:rPr>
              <a:t>Efficiency of Spelling Checking</a:t>
            </a:r>
            <a:r>
              <a:rPr lang="en-GB" sz="1600" dirty="0">
                <a:latin typeface="Arial"/>
                <a:cs typeface="Arial"/>
              </a:rPr>
              <a:t>: The code's spell-checking functionality depends on navigating the </a:t>
            </a:r>
            <a:r>
              <a:rPr lang="en-GB" sz="1600" dirty="0" err="1">
                <a:latin typeface="Arial"/>
                <a:cs typeface="Arial"/>
              </a:rPr>
              <a:t>trie</a:t>
            </a:r>
            <a:r>
              <a:rPr lang="en-GB" sz="1600" dirty="0">
                <a:latin typeface="Arial"/>
                <a:cs typeface="Arial"/>
              </a:rPr>
              <a:t> to look for words. This method occasionally calls for visiting numerous nodes in order to assess whether a word is accurate. This may affect how effectively the spell-checking procedure works with huge dictionaries or lengthy input strings..</a:t>
            </a:r>
            <a:endParaRPr lang="en-GB" sz="1600" dirty="0"/>
          </a:p>
        </p:txBody>
      </p:sp>
    </p:spTree>
    <p:extLst>
      <p:ext uri="{BB962C8B-B14F-4D97-AF65-F5344CB8AC3E}">
        <p14:creationId xmlns:p14="http://schemas.microsoft.com/office/powerpoint/2010/main" val="231606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D42C-EF0E-4659-2727-44AB59A80DE6}"/>
              </a:ext>
            </a:extLst>
          </p:cNvPr>
          <p:cNvSpPr>
            <a:spLocks noGrp="1"/>
          </p:cNvSpPr>
          <p:nvPr>
            <p:ph type="title"/>
          </p:nvPr>
        </p:nvSpPr>
        <p:spPr/>
        <p:txBody>
          <a:bodyPr/>
          <a:lstStyle/>
          <a:p>
            <a:r>
              <a:rPr lang="en-GB" sz="2000" b="1" dirty="0">
                <a:solidFill>
                  <a:schemeClr val="bg1"/>
                </a:solidFill>
                <a:latin typeface="Arial"/>
                <a:cs typeface="Arial"/>
              </a:rPr>
              <a:t>4 Practical applications</a:t>
            </a:r>
            <a:endParaRPr lang="en-US" sz="2000" dirty="0">
              <a:solidFill>
                <a:schemeClr val="bg1"/>
              </a:solidFill>
            </a:endParaRPr>
          </a:p>
          <a:p>
            <a:br>
              <a:rPr lang="en-US" dirty="0"/>
            </a:br>
            <a:endParaRPr lang="en-US"/>
          </a:p>
        </p:txBody>
      </p:sp>
      <p:graphicFrame>
        <p:nvGraphicFramePr>
          <p:cNvPr id="34" name="Content Placeholder 2">
            <a:extLst>
              <a:ext uri="{FF2B5EF4-FFF2-40B4-BE49-F238E27FC236}">
                <a16:creationId xmlns:a16="http://schemas.microsoft.com/office/drawing/2014/main" id="{1A0B30F7-986D-2FBA-314C-6C9ED516D5B6}"/>
              </a:ext>
            </a:extLst>
          </p:cNvPr>
          <p:cNvGraphicFramePr>
            <a:graphicFrameLocks noGrp="1"/>
          </p:cNvGraphicFramePr>
          <p:nvPr>
            <p:ph idx="1"/>
          </p:nvPr>
        </p:nvGraphicFramePr>
        <p:xfrm>
          <a:off x="5078863" y="189629"/>
          <a:ext cx="6281873" cy="6010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61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0CB523-9F44-7DE3-F6C6-1F36A459418D}"/>
              </a:ext>
            </a:extLst>
          </p:cNvPr>
          <p:cNvSpPr>
            <a:spLocks noGrp="1"/>
          </p:cNvSpPr>
          <p:nvPr>
            <p:ph type="title"/>
          </p:nvPr>
        </p:nvSpPr>
        <p:spPr>
          <a:xfrm>
            <a:off x="7874928" y="1124998"/>
            <a:ext cx="3456122" cy="4589717"/>
          </a:xfrm>
        </p:spPr>
        <p:txBody>
          <a:bodyPr>
            <a:normAutofit/>
          </a:bodyPr>
          <a:lstStyle/>
          <a:p>
            <a:pPr algn="l"/>
            <a:r>
              <a:rPr lang="en-GB" sz="3500" b="1" dirty="0">
                <a:latin typeface="Arial"/>
                <a:cs typeface="Arial"/>
              </a:rPr>
              <a:t>5 Performance Analysis</a:t>
            </a:r>
            <a:endParaRPr lang="en-US" sz="3500" dirty="0"/>
          </a:p>
          <a:p>
            <a:pPr algn="l"/>
            <a:br>
              <a:rPr lang="en-US" sz="4100" dirty="0"/>
            </a:br>
            <a:endParaRPr lang="en-US" sz="4100"/>
          </a:p>
        </p:txBody>
      </p:sp>
      <p:sp>
        <p:nvSpPr>
          <p:cNvPr id="3" name="Content Placeholder 2">
            <a:extLst>
              <a:ext uri="{FF2B5EF4-FFF2-40B4-BE49-F238E27FC236}">
                <a16:creationId xmlns:a16="http://schemas.microsoft.com/office/drawing/2014/main" id="{496B9ED6-A336-1CCC-5A9E-22C5F9797F27}"/>
              </a:ext>
            </a:extLst>
          </p:cNvPr>
          <p:cNvSpPr>
            <a:spLocks noGrp="1"/>
          </p:cNvSpPr>
          <p:nvPr>
            <p:ph idx="1"/>
          </p:nvPr>
        </p:nvSpPr>
        <p:spPr>
          <a:xfrm>
            <a:off x="798577" y="794042"/>
            <a:ext cx="5427137" cy="5248622"/>
          </a:xfrm>
        </p:spPr>
        <p:txBody>
          <a:bodyPr vert="horz" lIns="91440" tIns="45720" rIns="91440" bIns="45720" rtlCol="0" anchor="ctr">
            <a:noAutofit/>
          </a:bodyPr>
          <a:lstStyle/>
          <a:p>
            <a:pPr marL="0" indent="0">
              <a:lnSpc>
                <a:spcPct val="110000"/>
              </a:lnSpc>
              <a:buNone/>
            </a:pPr>
            <a:r>
              <a:rPr lang="en-GB" sz="1700" b="1" dirty="0" err="1">
                <a:latin typeface="Arial"/>
                <a:cs typeface="Arial"/>
              </a:rPr>
              <a:t>insert_trie</a:t>
            </a:r>
            <a:r>
              <a:rPr lang="en-GB" sz="1700" b="1" dirty="0">
                <a:latin typeface="Arial"/>
                <a:cs typeface="Arial"/>
              </a:rPr>
              <a:t>(root, s):</a:t>
            </a:r>
            <a:r>
              <a:rPr lang="en-GB" sz="1700" dirty="0">
                <a:latin typeface="Arial"/>
                <a:cs typeface="Arial"/>
              </a:rPr>
              <a:t> This function is responsible for inserting a word s into the </a:t>
            </a:r>
            <a:r>
              <a:rPr lang="en-GB" sz="1700" dirty="0" err="1">
                <a:latin typeface="Arial"/>
                <a:cs typeface="Arial"/>
              </a:rPr>
              <a:t>trie</a:t>
            </a:r>
            <a:r>
              <a:rPr lang="en-GB" sz="1700" dirty="0">
                <a:latin typeface="Arial"/>
                <a:cs typeface="Arial"/>
              </a:rPr>
              <a:t>. The time complexity of this function is O(L), where L is the length of the word s. It iterates over each character of the word and performs constant time operations to create new nodes and update references...</a:t>
            </a:r>
            <a:r>
              <a:rPr lang="en-GB" sz="1700" b="1" dirty="0" err="1">
                <a:latin typeface="Arial"/>
                <a:cs typeface="Arial"/>
              </a:rPr>
              <a:t>print_suggestions</a:t>
            </a:r>
            <a:r>
              <a:rPr lang="en-GB" sz="1700" b="1" dirty="0">
                <a:latin typeface="Arial"/>
                <a:cs typeface="Arial"/>
              </a:rPr>
              <a:t>(root, res)</a:t>
            </a:r>
            <a:r>
              <a:rPr lang="en-GB" sz="1700" dirty="0">
                <a:latin typeface="Arial"/>
                <a:cs typeface="Arial"/>
              </a:rPr>
              <a:t>: This function is used to print all the suggestions (completions) for a given prefix res. The time complexity of this function depends on the number of suggestions and the structure of the </a:t>
            </a:r>
            <a:r>
              <a:rPr lang="en-GB" sz="1700" dirty="0" err="1">
                <a:latin typeface="Arial"/>
                <a:cs typeface="Arial"/>
              </a:rPr>
              <a:t>trie</a:t>
            </a:r>
            <a:r>
              <a:rPr lang="en-GB" sz="1700" dirty="0">
                <a:latin typeface="Arial"/>
                <a:cs typeface="Arial"/>
              </a:rPr>
              <a:t>. In the worst case, if there are a large number of suggestions, the time complexity can be O(M), where M is the total number of nodes in the </a:t>
            </a:r>
            <a:r>
              <a:rPr lang="en-GB" sz="1700" dirty="0" err="1">
                <a:latin typeface="Arial"/>
                <a:cs typeface="Arial"/>
              </a:rPr>
              <a:t>trie</a:t>
            </a:r>
            <a:r>
              <a:rPr lang="en-GB" sz="1700" dirty="0">
                <a:latin typeface="Arial"/>
                <a:cs typeface="Arial"/>
              </a:rPr>
              <a:t>.</a:t>
            </a:r>
            <a:br>
              <a:rPr lang="en-US" sz="1700" dirty="0"/>
            </a:br>
            <a:r>
              <a:rPr lang="en-GB" sz="1700" b="1" dirty="0" err="1">
                <a:latin typeface="Arial"/>
                <a:cs typeface="Arial"/>
              </a:rPr>
              <a:t>check_present</a:t>
            </a:r>
            <a:r>
              <a:rPr lang="en-GB" sz="1700" b="1" dirty="0">
                <a:latin typeface="Arial"/>
                <a:cs typeface="Arial"/>
              </a:rPr>
              <a:t>(root, key):</a:t>
            </a:r>
            <a:r>
              <a:rPr lang="en-GB" sz="1700" dirty="0">
                <a:latin typeface="Arial"/>
                <a:cs typeface="Arial"/>
              </a:rPr>
              <a:t> This function checks if a given word key is present in the </a:t>
            </a:r>
            <a:r>
              <a:rPr lang="en-GB" sz="1700" dirty="0" err="1">
                <a:latin typeface="Arial"/>
                <a:cs typeface="Arial"/>
              </a:rPr>
              <a:t>trie</a:t>
            </a:r>
            <a:r>
              <a:rPr lang="en-GB" sz="1700" dirty="0">
                <a:latin typeface="Arial"/>
                <a:cs typeface="Arial"/>
              </a:rPr>
              <a:t> and suggests alternatives if it is not found. The time complexity of this function is O(K), where K is the length of the word key. It iterates over each character of the word and performs constant time operations to traverse the </a:t>
            </a:r>
            <a:r>
              <a:rPr lang="en-GB" sz="1700" dirty="0" err="1">
                <a:latin typeface="Arial"/>
                <a:cs typeface="Arial"/>
              </a:rPr>
              <a:t>trie</a:t>
            </a:r>
            <a:r>
              <a:rPr lang="en-GB" sz="1700" dirty="0">
                <a:latin typeface="Arial"/>
                <a:cs typeface="Arial"/>
              </a:rPr>
              <a:t> and suggest alternatives if necessary.</a:t>
            </a:r>
            <a:endParaRPr lang="en-GB" sz="1700"/>
          </a:p>
        </p:txBody>
      </p:sp>
    </p:spTree>
    <p:extLst>
      <p:ext uri="{BB962C8B-B14F-4D97-AF65-F5344CB8AC3E}">
        <p14:creationId xmlns:p14="http://schemas.microsoft.com/office/powerpoint/2010/main" val="116427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Shape 24">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Shape 26">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Shape 28">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078E6D-69D6-90A3-45A2-9F37151B3E58}"/>
              </a:ext>
            </a:extLst>
          </p:cNvPr>
          <p:cNvSpPr>
            <a:spLocks noGrp="1"/>
          </p:cNvSpPr>
          <p:nvPr>
            <p:ph type="title"/>
          </p:nvPr>
        </p:nvSpPr>
        <p:spPr>
          <a:xfrm>
            <a:off x="7874928" y="1124998"/>
            <a:ext cx="3456122" cy="4589717"/>
          </a:xfrm>
        </p:spPr>
        <p:txBody>
          <a:bodyPr>
            <a:normAutofit/>
          </a:bodyPr>
          <a:lstStyle/>
          <a:p>
            <a:pPr algn="l"/>
            <a:r>
              <a:rPr lang="en-GB" sz="4800" b="1" dirty="0">
                <a:latin typeface="Arial"/>
                <a:cs typeface="Arial"/>
              </a:rPr>
              <a:t>6 Space Analysis</a:t>
            </a:r>
            <a:endParaRPr lang="en-US" sz="4800" dirty="0"/>
          </a:p>
        </p:txBody>
      </p:sp>
      <p:sp>
        <p:nvSpPr>
          <p:cNvPr id="3" name="Content Placeholder 2">
            <a:extLst>
              <a:ext uri="{FF2B5EF4-FFF2-40B4-BE49-F238E27FC236}">
                <a16:creationId xmlns:a16="http://schemas.microsoft.com/office/drawing/2014/main" id="{6690A9D1-3F96-FA15-CA3E-FBD66C7CC137}"/>
              </a:ext>
            </a:extLst>
          </p:cNvPr>
          <p:cNvSpPr>
            <a:spLocks noGrp="1"/>
          </p:cNvSpPr>
          <p:nvPr>
            <p:ph idx="1"/>
          </p:nvPr>
        </p:nvSpPr>
        <p:spPr>
          <a:xfrm>
            <a:off x="798577" y="794042"/>
            <a:ext cx="5456825" cy="6238232"/>
          </a:xfrm>
        </p:spPr>
        <p:txBody>
          <a:bodyPr>
            <a:normAutofit/>
          </a:bodyPr>
          <a:lstStyle/>
          <a:p>
            <a:pPr marL="0" indent="0">
              <a:lnSpc>
                <a:spcPct val="110000"/>
              </a:lnSpc>
              <a:buNone/>
            </a:pPr>
            <a:endParaRPr lang="en-GB" sz="1700" b="1" u="sng" dirty="0">
              <a:latin typeface="Arial"/>
              <a:cs typeface="Arial"/>
            </a:endParaRPr>
          </a:p>
          <a:p>
            <a:pPr marL="0" indent="0">
              <a:lnSpc>
                <a:spcPct val="110000"/>
              </a:lnSpc>
              <a:buNone/>
            </a:pPr>
            <a:r>
              <a:rPr lang="en-GB" sz="1700" b="1" dirty="0">
                <a:latin typeface="Arial"/>
                <a:cs typeface="Arial"/>
              </a:rPr>
              <a:t>Dictionary:</a:t>
            </a:r>
            <a:r>
              <a:rPr lang="en-GB" sz="1700" dirty="0">
                <a:latin typeface="Arial"/>
                <a:cs typeface="Arial"/>
              </a:rPr>
              <a:t> The quantity of words and their average length determine the complexity of the storage space required for the dictionary. The space complexity for storing the dictionary would be O(N * L) if there were </a:t>
            </a:r>
            <a:r>
              <a:rPr lang="en-GB" sz="1700" err="1">
                <a:latin typeface="Arial"/>
                <a:cs typeface="Arial"/>
              </a:rPr>
              <a:t>N</a:t>
            </a:r>
            <a:r>
              <a:rPr lang="en-GB" sz="1700" dirty="0">
                <a:latin typeface="Arial"/>
                <a:cs typeface="Arial"/>
              </a:rPr>
              <a:t> words in the dictionary with an average length of L. This is necessary in </a:t>
            </a:r>
            <a:r>
              <a:rPr lang="en-GB" sz="1700">
                <a:latin typeface="Arial"/>
                <a:cs typeface="Arial"/>
              </a:rPr>
              <a:t>order to save each word as a distinct string.</a:t>
            </a:r>
            <a:endParaRPr lang="en-GB" sz="1700">
              <a:latin typeface="Rockwell" panose="02060603020205020403"/>
              <a:cs typeface="Arial"/>
            </a:endParaRPr>
          </a:p>
          <a:p>
            <a:pPr marL="0" indent="0">
              <a:lnSpc>
                <a:spcPct val="110000"/>
              </a:lnSpc>
              <a:buNone/>
            </a:pPr>
            <a:r>
              <a:rPr lang="en-GB" sz="1700" b="1" dirty="0">
                <a:latin typeface="Arial"/>
                <a:cs typeface="Arial"/>
              </a:rPr>
              <a:t>Trie Data Structure:</a:t>
            </a:r>
            <a:r>
              <a:rPr lang="en-GB" sz="1700" dirty="0">
                <a:latin typeface="Arial"/>
                <a:cs typeface="Arial"/>
              </a:rPr>
              <a:t> The </a:t>
            </a:r>
            <a:r>
              <a:rPr lang="en-GB" sz="1700" err="1">
                <a:latin typeface="Arial"/>
                <a:cs typeface="Arial"/>
              </a:rPr>
              <a:t>trie</a:t>
            </a:r>
            <a:r>
              <a:rPr lang="en-GB" sz="1700" dirty="0">
                <a:latin typeface="Arial"/>
                <a:cs typeface="Arial"/>
              </a:rPr>
              <a:t> data structure's node count affects how complicated it is in terms of space. In the worst situation, every word in the dictionary creates a distinct path in the </a:t>
            </a:r>
            <a:r>
              <a:rPr lang="en-GB" sz="1700" err="1">
                <a:latin typeface="Arial"/>
                <a:cs typeface="Arial"/>
              </a:rPr>
              <a:t>trie</a:t>
            </a:r>
            <a:r>
              <a:rPr lang="en-GB" sz="1700" dirty="0">
                <a:latin typeface="Arial"/>
                <a:cs typeface="Arial"/>
              </a:rPr>
              <a:t>, leading to a node for every word. As a result, the </a:t>
            </a:r>
            <a:r>
              <a:rPr lang="en-GB" sz="1700" err="1">
                <a:latin typeface="Arial"/>
                <a:cs typeface="Arial"/>
              </a:rPr>
              <a:t>trie's</a:t>
            </a:r>
            <a:r>
              <a:rPr lang="en-GB" sz="1700" dirty="0">
                <a:latin typeface="Arial"/>
                <a:cs typeface="Arial"/>
              </a:rPr>
              <a:t> space complexity is        O(N * L), where N represents the number of words and L represents the average word length.</a:t>
            </a:r>
            <a:endParaRPr lang="en-GB" sz="1700"/>
          </a:p>
          <a:p>
            <a:pPr marL="0" indent="0">
              <a:lnSpc>
                <a:spcPct val="110000"/>
              </a:lnSpc>
              <a:buNone/>
            </a:pPr>
            <a:endParaRPr lang="en-US" sz="1700" dirty="0"/>
          </a:p>
        </p:txBody>
      </p:sp>
    </p:spTree>
    <p:extLst>
      <p:ext uri="{BB962C8B-B14F-4D97-AF65-F5344CB8AC3E}">
        <p14:creationId xmlns:p14="http://schemas.microsoft.com/office/powerpoint/2010/main" val="350834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739C7-1254-D0F5-6ABC-C59741B18F31}"/>
              </a:ext>
            </a:extLst>
          </p:cNvPr>
          <p:cNvSpPr>
            <a:spLocks noGrp="1"/>
          </p:cNvSpPr>
          <p:nvPr>
            <p:ph type="title"/>
          </p:nvPr>
        </p:nvSpPr>
        <p:spPr>
          <a:xfrm>
            <a:off x="645459" y="960120"/>
            <a:ext cx="3865695" cy="4171278"/>
          </a:xfrm>
        </p:spPr>
        <p:txBody>
          <a:bodyPr>
            <a:normAutofit/>
          </a:bodyPr>
          <a:lstStyle/>
          <a:p>
            <a:pPr algn="r"/>
            <a:r>
              <a:rPr lang="en-GB" b="1">
                <a:solidFill>
                  <a:schemeClr val="tx1"/>
                </a:solidFill>
                <a:latin typeface="Arial"/>
                <a:cs typeface="Arial"/>
              </a:rPr>
              <a:t>7 Performance Analysis:</a:t>
            </a:r>
            <a:endParaRPr lang="en-US">
              <a:solidFill>
                <a:schemeClr val="tx1"/>
              </a:solidFill>
              <a:cs typeface="Calibri Light"/>
            </a:endParaRPr>
          </a:p>
          <a:p>
            <a:pPr algn="r"/>
            <a:br>
              <a:rPr lang="en-US" sz="4400"/>
            </a:br>
            <a:endParaRPr lang="en-US">
              <a:solidFill>
                <a:schemeClr val="tx1"/>
              </a:solidFill>
              <a:cs typeface="Calibri Light"/>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185F92-F0ED-3823-91FA-A4DA8EDE47A5}"/>
              </a:ext>
            </a:extLst>
          </p:cNvPr>
          <p:cNvSpPr>
            <a:spLocks noGrp="1"/>
          </p:cNvSpPr>
          <p:nvPr>
            <p:ph idx="1"/>
          </p:nvPr>
        </p:nvSpPr>
        <p:spPr>
          <a:xfrm>
            <a:off x="4894100" y="356458"/>
            <a:ext cx="5600864" cy="4774940"/>
          </a:xfrm>
        </p:spPr>
        <p:txBody>
          <a:bodyPr>
            <a:normAutofit fontScale="92500" lnSpcReduction="20000"/>
          </a:bodyPr>
          <a:lstStyle/>
          <a:p>
            <a:pPr marL="0" indent="0">
              <a:lnSpc>
                <a:spcPct val="110000"/>
              </a:lnSpc>
              <a:buNone/>
            </a:pPr>
            <a:endParaRPr lang="en-GB" b="1" dirty="0">
              <a:latin typeface="Arial"/>
              <a:cs typeface="Arial"/>
            </a:endParaRPr>
          </a:p>
          <a:p>
            <a:pPr marL="0" indent="0">
              <a:lnSpc>
                <a:spcPct val="110000"/>
              </a:lnSpc>
              <a:buNone/>
            </a:pPr>
            <a:r>
              <a:rPr lang="en-GB" b="1" dirty="0">
                <a:latin typeface="Arial"/>
                <a:cs typeface="Arial"/>
              </a:rPr>
              <a:t>Trie:</a:t>
            </a:r>
            <a:r>
              <a:rPr lang="en-GB" dirty="0">
                <a:latin typeface="Arial"/>
                <a:cs typeface="Arial"/>
              </a:rPr>
              <a:t> When it comes to developing auto-suggest functionality, the </a:t>
            </a:r>
            <a:r>
              <a:rPr lang="en-GB" err="1">
                <a:latin typeface="Arial"/>
                <a:cs typeface="Arial"/>
              </a:rPr>
              <a:t>trie</a:t>
            </a:r>
            <a:r>
              <a:rPr lang="en-GB" dirty="0">
                <a:latin typeface="Arial"/>
                <a:cs typeface="Arial"/>
              </a:rPr>
              <a:t> data structure is quite effective. Prefix matching is made possible, allowing for quick retrieval of ideas depending on user input. A </a:t>
            </a:r>
            <a:r>
              <a:rPr lang="en-GB" err="1">
                <a:latin typeface="Arial"/>
                <a:cs typeface="Arial"/>
              </a:rPr>
              <a:t>trie</a:t>
            </a:r>
            <a:r>
              <a:rPr lang="en-GB" dirty="0">
                <a:latin typeface="Arial"/>
                <a:cs typeface="Arial"/>
              </a:rPr>
              <a:t> is a good choice for real-time suggestions since the time complexity of obtaining ideas is related to the length of the prefix being matched. Tries offer quick lookups and effectively manage huge </a:t>
            </a:r>
            <a:r>
              <a:rPr lang="en-GB" err="1">
                <a:latin typeface="Arial"/>
                <a:cs typeface="Arial"/>
              </a:rPr>
              <a:t>vocabularies.Additional</a:t>
            </a:r>
            <a:r>
              <a:rPr lang="en-GB" dirty="0">
                <a:latin typeface="Arial"/>
                <a:cs typeface="Arial"/>
              </a:rPr>
              <a:t> Data Structures You may also utilise other data structures for auto-suggest, such as hash tables or binary search trees. To produce ideas, they could need extra processing, though. For instance, in order to locate matches, hash tables would need to cycle through all keys, whereas binary search trees would need to take additional steps for prefix matching.</a:t>
            </a:r>
            <a:endParaRPr lang="en-GB"/>
          </a:p>
          <a:p>
            <a:pPr marL="0" indent="0">
              <a:lnSpc>
                <a:spcPct val="110000"/>
              </a:lnSpc>
              <a:buNone/>
            </a:pPr>
            <a:br>
              <a:rPr lang="en-US" sz="1300" dirty="0"/>
            </a:br>
            <a:endParaRPr lang="en-US"/>
          </a:p>
        </p:txBody>
      </p:sp>
    </p:spTree>
    <p:extLst>
      <p:ext uri="{BB962C8B-B14F-4D97-AF65-F5344CB8AC3E}">
        <p14:creationId xmlns:p14="http://schemas.microsoft.com/office/powerpoint/2010/main" val="2189232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D3B47-3E49-F362-E115-D3481B70C869}"/>
              </a:ext>
            </a:extLst>
          </p:cNvPr>
          <p:cNvSpPr>
            <a:spLocks noGrp="1"/>
          </p:cNvSpPr>
          <p:nvPr>
            <p:ph type="title"/>
          </p:nvPr>
        </p:nvSpPr>
        <p:spPr>
          <a:xfrm>
            <a:off x="645459" y="960120"/>
            <a:ext cx="3865695" cy="4171278"/>
          </a:xfrm>
        </p:spPr>
        <p:txBody>
          <a:bodyPr>
            <a:normAutofit/>
          </a:bodyPr>
          <a:lstStyle/>
          <a:p>
            <a:pPr algn="r"/>
            <a:r>
              <a:rPr lang="en-GB" sz="4400" b="1" dirty="0">
                <a:solidFill>
                  <a:schemeClr val="tx1"/>
                </a:solidFill>
                <a:latin typeface="Arial"/>
                <a:cs typeface="Arial"/>
              </a:rPr>
              <a:t>Spelling check</a:t>
            </a: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DC55E7-3252-4346-0ABD-97280C2D1B19}"/>
              </a:ext>
            </a:extLst>
          </p:cNvPr>
          <p:cNvSpPr>
            <a:spLocks noGrp="1"/>
          </p:cNvSpPr>
          <p:nvPr>
            <p:ph idx="1"/>
          </p:nvPr>
        </p:nvSpPr>
        <p:spPr>
          <a:xfrm>
            <a:off x="4933683" y="504900"/>
            <a:ext cx="6511306" cy="5220264"/>
          </a:xfrm>
        </p:spPr>
        <p:txBody>
          <a:bodyPr>
            <a:normAutofit/>
          </a:bodyPr>
          <a:lstStyle/>
          <a:p>
            <a:pPr marL="0" indent="0">
              <a:lnSpc>
                <a:spcPct val="110000"/>
              </a:lnSpc>
              <a:buNone/>
            </a:pPr>
            <a:endParaRPr lang="en-GB" sz="1700" b="1" dirty="0">
              <a:latin typeface="Arial"/>
              <a:cs typeface="Arial"/>
            </a:endParaRPr>
          </a:p>
          <a:p>
            <a:pPr marL="0" indent="0">
              <a:lnSpc>
                <a:spcPct val="110000"/>
              </a:lnSpc>
              <a:buNone/>
            </a:pPr>
            <a:r>
              <a:rPr lang="en-GB" sz="1700" dirty="0">
                <a:latin typeface="Arial"/>
                <a:cs typeface="Arial"/>
              </a:rPr>
              <a:t>Due to their effective lookup capabilities, tries are frequently employed in the implementation of spell checkers. The </a:t>
            </a:r>
            <a:r>
              <a:rPr lang="en-GB" sz="1700" dirty="0" err="1">
                <a:latin typeface="Arial"/>
                <a:cs typeface="Arial"/>
              </a:rPr>
              <a:t>trie's</a:t>
            </a:r>
            <a:r>
              <a:rPr lang="en-GB" sz="1700" dirty="0">
                <a:latin typeface="Arial"/>
                <a:cs typeface="Arial"/>
              </a:rPr>
              <a:t> hierarchical structure enables quick searches and valid word detection. A </a:t>
            </a:r>
            <a:r>
              <a:rPr lang="en-GB" sz="1700" dirty="0" err="1">
                <a:latin typeface="Arial"/>
                <a:cs typeface="Arial"/>
              </a:rPr>
              <a:t>trie</a:t>
            </a:r>
            <a:r>
              <a:rPr lang="en-GB" sz="1700" dirty="0">
                <a:latin typeface="Arial"/>
                <a:cs typeface="Arial"/>
              </a:rPr>
              <a:t> is a very effective spell checker since its temporal complexity is inversely correlated with the length of the word. Tries also give the option of suggesting different words by going through the </a:t>
            </a:r>
            <a:r>
              <a:rPr lang="en-GB" sz="1700" dirty="0" err="1">
                <a:latin typeface="Arial"/>
                <a:cs typeface="Arial"/>
              </a:rPr>
              <a:t>trie</a:t>
            </a:r>
            <a:r>
              <a:rPr lang="en-GB" sz="1700" dirty="0">
                <a:latin typeface="Arial"/>
                <a:cs typeface="Arial"/>
              </a:rPr>
              <a:t>, which leads to quicker spell-checking performance.</a:t>
            </a:r>
            <a:endParaRPr lang="en-GB" sz="1700" dirty="0"/>
          </a:p>
          <a:p>
            <a:pPr marL="0" indent="0">
              <a:lnSpc>
                <a:spcPct val="110000"/>
              </a:lnSpc>
              <a:buNone/>
            </a:pPr>
            <a:r>
              <a:rPr lang="en-GB" sz="1700" dirty="0">
                <a:latin typeface="Arial"/>
                <a:cs typeface="Arial"/>
              </a:rPr>
              <a:t>Additional Data Structures Spell checking can also make use of other types of data structures, such as hash sets or bloom filters. When it comes to providing alternatives or dealing with terms that share a prefix, they could be constrained. While bloom filters can include recommendations, hash sets may only allow precise matches. When compared to attempts, these restrictions may affect the spell checker's performance and accuracy.</a:t>
            </a:r>
            <a:endParaRPr lang="en-GB" sz="1700" dirty="0"/>
          </a:p>
          <a:p>
            <a:pPr marL="0" indent="0">
              <a:lnSpc>
                <a:spcPct val="110000"/>
              </a:lnSpc>
              <a:buNone/>
            </a:pPr>
            <a:endParaRPr lang="en-US" sz="1700" dirty="0"/>
          </a:p>
        </p:txBody>
      </p:sp>
    </p:spTree>
    <p:extLst>
      <p:ext uri="{BB962C8B-B14F-4D97-AF65-F5344CB8AC3E}">
        <p14:creationId xmlns:p14="http://schemas.microsoft.com/office/powerpoint/2010/main" val="400883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3D6CEE2-7D3F-B786-85BB-1E09BA22203B}"/>
              </a:ext>
            </a:extLst>
          </p:cNvPr>
          <p:cNvSpPr>
            <a:spLocks noGrp="1"/>
          </p:cNvSpPr>
          <p:nvPr>
            <p:ph type="title"/>
          </p:nvPr>
        </p:nvSpPr>
        <p:spPr>
          <a:xfrm>
            <a:off x="1759287" y="798881"/>
            <a:ext cx="8673427" cy="1048945"/>
          </a:xfrm>
        </p:spPr>
        <p:txBody>
          <a:bodyPr>
            <a:normAutofit/>
          </a:bodyPr>
          <a:lstStyle/>
          <a:p>
            <a:r>
              <a:rPr lang="en-GB" b="1" u="sng">
                <a:solidFill>
                  <a:schemeClr val="tx1"/>
                </a:solidFill>
                <a:latin typeface="Arial"/>
                <a:cs typeface="Arial"/>
              </a:rPr>
              <a:t>8.1 Practicality :</a:t>
            </a:r>
            <a:endParaRPr lang="en-US">
              <a:solidFill>
                <a:schemeClr val="tx1"/>
              </a:solidFill>
            </a:endParaRPr>
          </a:p>
        </p:txBody>
      </p:sp>
      <p:graphicFrame>
        <p:nvGraphicFramePr>
          <p:cNvPr id="5" name="Content Placeholder 2">
            <a:extLst>
              <a:ext uri="{FF2B5EF4-FFF2-40B4-BE49-F238E27FC236}">
                <a16:creationId xmlns:a16="http://schemas.microsoft.com/office/drawing/2014/main" id="{B7211080-1A84-7A9F-EB40-FC0EFAE4BAED}"/>
              </a:ext>
            </a:extLst>
          </p:cNvPr>
          <p:cNvGraphicFramePr>
            <a:graphicFrameLocks noGrp="1"/>
          </p:cNvGraphicFramePr>
          <p:nvPr>
            <p:ph idx="1"/>
            <p:extLst>
              <p:ext uri="{D42A27DB-BD31-4B8C-83A1-F6EECF244321}">
                <p14:modId xmlns:p14="http://schemas.microsoft.com/office/powerpoint/2010/main" val="2948916405"/>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5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B6360E-A945-9522-EB6C-D9A9961447BB}"/>
              </a:ext>
            </a:extLst>
          </p:cNvPr>
          <p:cNvSpPr>
            <a:spLocks noGrp="1"/>
          </p:cNvSpPr>
          <p:nvPr>
            <p:ph type="title"/>
          </p:nvPr>
        </p:nvSpPr>
        <p:spPr>
          <a:xfrm>
            <a:off x="7874928" y="1124998"/>
            <a:ext cx="3456122" cy="4589717"/>
          </a:xfrm>
        </p:spPr>
        <p:txBody>
          <a:bodyPr>
            <a:normAutofit/>
          </a:bodyPr>
          <a:lstStyle/>
          <a:p>
            <a:pPr algn="l"/>
            <a:r>
              <a:rPr lang="en-GB" sz="2600">
                <a:latin typeface="Arial"/>
                <a:cs typeface="Arial"/>
              </a:rPr>
              <a:t>1  INTRODUCTION</a:t>
            </a:r>
            <a:endParaRPr lang="en-US" sz="2600"/>
          </a:p>
        </p:txBody>
      </p:sp>
      <p:sp>
        <p:nvSpPr>
          <p:cNvPr id="3" name="Content Placeholder 2">
            <a:extLst>
              <a:ext uri="{FF2B5EF4-FFF2-40B4-BE49-F238E27FC236}">
                <a16:creationId xmlns:a16="http://schemas.microsoft.com/office/drawing/2014/main" id="{D65C99B9-C34F-082C-D890-F3264642825F}"/>
              </a:ext>
            </a:extLst>
          </p:cNvPr>
          <p:cNvSpPr>
            <a:spLocks noGrp="1"/>
          </p:cNvSpPr>
          <p:nvPr>
            <p:ph idx="1"/>
          </p:nvPr>
        </p:nvSpPr>
        <p:spPr>
          <a:xfrm>
            <a:off x="798577" y="794042"/>
            <a:ext cx="6144963" cy="5844969"/>
          </a:xfrm>
        </p:spPr>
        <p:txBody>
          <a:bodyPr vert="horz" lIns="91440" tIns="45720" rIns="91440" bIns="45720" rtlCol="0" anchor="ctr">
            <a:noAutofit/>
          </a:bodyPr>
          <a:lstStyle/>
          <a:p>
            <a:pPr>
              <a:lnSpc>
                <a:spcPct val="110000"/>
              </a:lnSpc>
            </a:pPr>
            <a:r>
              <a:rPr lang="en-GB" dirty="0">
                <a:latin typeface="Arial"/>
                <a:cs typeface="Arial"/>
              </a:rPr>
              <a:t>A software programme called a spell checker can find and fix spelling mistakes in written text. It looks up terms in the input against a dictionary to look for possible errors. Based on algorithms that take into account things like word frequency and phonetic similarity, it suggests revised words. Spell checkers assist users avoid embarrassing errors and preserve consistency, improving the correctness and professionalism of their writing.</a:t>
            </a:r>
            <a:endParaRPr lang="en-GB">
              <a:latin typeface="Rockwell"/>
              <a:cs typeface="Arial"/>
            </a:endParaRPr>
          </a:p>
          <a:p>
            <a:pPr>
              <a:lnSpc>
                <a:spcPct val="110000"/>
              </a:lnSpc>
            </a:pPr>
            <a:r>
              <a:rPr lang="en-GB" dirty="0">
                <a:latin typeface="Arial"/>
                <a:cs typeface="Arial"/>
              </a:rPr>
              <a:t>A tool known as autocomplete or autosuggest offers real-time suggestions as users type. It improves typing productivity, makes it easier to find certain words or phrases, and improves user experience. Using context, past input, or frequently asked questions, autosuggest algorithms analyse user input and produce suggestions. By eliminating the need to write complete words or sentences, it saves time and helps avoid mistakes by offering the best possibilities.</a:t>
            </a:r>
            <a:br>
              <a:rPr lang="en-US" dirty="0"/>
            </a:br>
            <a:endParaRPr lang="en-US"/>
          </a:p>
        </p:txBody>
      </p:sp>
    </p:spTree>
    <p:extLst>
      <p:ext uri="{BB962C8B-B14F-4D97-AF65-F5344CB8AC3E}">
        <p14:creationId xmlns:p14="http://schemas.microsoft.com/office/powerpoint/2010/main" val="390329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4033E-29E3-818F-05F0-119162B9BA50}"/>
              </a:ext>
            </a:extLst>
          </p:cNvPr>
          <p:cNvSpPr>
            <a:spLocks noGrp="1"/>
          </p:cNvSpPr>
          <p:nvPr>
            <p:ph type="title"/>
          </p:nvPr>
        </p:nvSpPr>
        <p:spPr>
          <a:xfrm>
            <a:off x="645459" y="960120"/>
            <a:ext cx="3865695" cy="4171278"/>
          </a:xfrm>
        </p:spPr>
        <p:txBody>
          <a:bodyPr>
            <a:normAutofit/>
          </a:bodyPr>
          <a:lstStyle/>
          <a:p>
            <a:pPr algn="r"/>
            <a:r>
              <a:rPr lang="en-GB" sz="3600" b="1">
                <a:solidFill>
                  <a:schemeClr val="tx1"/>
                </a:solidFill>
                <a:latin typeface="Arial"/>
                <a:cs typeface="Arial"/>
              </a:rPr>
              <a:t>8.2 Effectiveness </a:t>
            </a:r>
            <a:endParaRPr lang="en-GB" sz="3600" b="1" u="sng">
              <a:solidFill>
                <a:schemeClr val="tx1"/>
              </a:solidFill>
              <a:latin typeface="Arial"/>
              <a:cs typeface="Aria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D23852-3882-988E-339E-C4EDC38B32A8}"/>
              </a:ext>
            </a:extLst>
          </p:cNvPr>
          <p:cNvSpPr>
            <a:spLocks noGrp="1"/>
          </p:cNvSpPr>
          <p:nvPr>
            <p:ph idx="1"/>
          </p:nvPr>
        </p:nvSpPr>
        <p:spPr>
          <a:xfrm>
            <a:off x="4983164" y="178328"/>
            <a:ext cx="6481618" cy="4953070"/>
          </a:xfrm>
        </p:spPr>
        <p:txBody>
          <a:bodyPr vert="horz" lIns="91440" tIns="45720" rIns="91440" bIns="45720" rtlCol="0" anchor="ctr">
            <a:noAutofit/>
          </a:bodyPr>
          <a:lstStyle/>
          <a:p>
            <a:pPr marL="0" indent="0">
              <a:lnSpc>
                <a:spcPct val="110000"/>
              </a:lnSpc>
              <a:buNone/>
            </a:pPr>
            <a:endParaRPr lang="en-US" sz="1700" dirty="0"/>
          </a:p>
          <a:p>
            <a:pPr>
              <a:lnSpc>
                <a:spcPct val="110000"/>
              </a:lnSpc>
            </a:pPr>
            <a:r>
              <a:rPr lang="en-GB" sz="1700" dirty="0">
                <a:latin typeface="Arial"/>
                <a:cs typeface="Arial"/>
              </a:rPr>
              <a:t>The </a:t>
            </a:r>
            <a:r>
              <a:rPr lang="en-GB" sz="1700" err="1">
                <a:latin typeface="Arial"/>
                <a:cs typeface="Arial"/>
              </a:rPr>
              <a:t>trie</a:t>
            </a:r>
            <a:r>
              <a:rPr lang="en-GB" sz="1700" dirty="0">
                <a:latin typeface="Arial"/>
                <a:cs typeface="Arial"/>
              </a:rPr>
              <a:t> data structure is used by the algorithm to deliver precise auto-suggestions and spell checking. It takes into account the full vocabulary and offers legitimate substitutions depending on the input, enhancing the accuracy of suggestions and corrections.</a:t>
            </a:r>
            <a:endParaRPr lang="en-GB" sz="1700"/>
          </a:p>
          <a:p>
            <a:pPr>
              <a:lnSpc>
                <a:spcPct val="110000"/>
              </a:lnSpc>
            </a:pPr>
            <a:r>
              <a:rPr lang="en-GB" sz="1700" dirty="0">
                <a:latin typeface="Arial"/>
                <a:cs typeface="Arial"/>
              </a:rPr>
              <a:t>Fast word retrieval and traversal made possible by the usage of a </a:t>
            </a:r>
            <a:r>
              <a:rPr lang="en-GB" sz="1700" err="1">
                <a:latin typeface="Arial"/>
                <a:cs typeface="Arial"/>
              </a:rPr>
              <a:t>trie</a:t>
            </a:r>
            <a:r>
              <a:rPr lang="en-GB" sz="1700" dirty="0">
                <a:latin typeface="Arial"/>
                <a:cs typeface="Arial"/>
              </a:rPr>
              <a:t> make auto-suggestions and spell checking more effective. Quick answers are achieved by optimising the temporal complexity of activities like insertion, search, and recommendation creation.</a:t>
            </a:r>
            <a:endParaRPr lang="en-GB" sz="1700"/>
          </a:p>
          <a:p>
            <a:pPr>
              <a:lnSpc>
                <a:spcPct val="110000"/>
              </a:lnSpc>
            </a:pPr>
            <a:r>
              <a:rPr lang="en-GB" sz="1700" dirty="0">
                <a:latin typeface="Arial"/>
                <a:cs typeface="Arial"/>
              </a:rPr>
              <a:t>By offering comments and fixes in real-time, the code improves the user experience. Users can rapidly spot and fix spelling mistakes, increasing the accuracy and effectiveness of their work.</a:t>
            </a:r>
            <a:br>
              <a:rPr lang="en-US" sz="1700" dirty="0"/>
            </a:br>
            <a:endParaRPr lang="en-US" sz="1700" dirty="0"/>
          </a:p>
        </p:txBody>
      </p:sp>
    </p:spTree>
    <p:extLst>
      <p:ext uri="{BB962C8B-B14F-4D97-AF65-F5344CB8AC3E}">
        <p14:creationId xmlns:p14="http://schemas.microsoft.com/office/powerpoint/2010/main" val="212296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294B47D6-638E-2FE8-6ED9-D66CB386060C}"/>
              </a:ext>
            </a:extLst>
          </p:cNvPr>
          <p:cNvSpPr>
            <a:spLocks noGrp="1"/>
          </p:cNvSpPr>
          <p:nvPr>
            <p:ph type="title"/>
          </p:nvPr>
        </p:nvSpPr>
        <p:spPr>
          <a:xfrm>
            <a:off x="888631" y="2349925"/>
            <a:ext cx="3498979" cy="2456442"/>
          </a:xfrm>
        </p:spPr>
        <p:txBody>
          <a:bodyPr>
            <a:normAutofit/>
          </a:bodyPr>
          <a:lstStyle/>
          <a:p>
            <a:r>
              <a:rPr lang="en-GB" sz="3700" b="1">
                <a:latin typeface="Arial"/>
                <a:cs typeface="Arial"/>
              </a:rPr>
              <a:t>8.3 Limitations and challenges :</a:t>
            </a:r>
            <a:endParaRPr lang="en-US" sz="3700"/>
          </a:p>
        </p:txBody>
      </p:sp>
      <p:sp>
        <p:nvSpPr>
          <p:cNvPr id="3" name="Content Placeholder 2">
            <a:extLst>
              <a:ext uri="{FF2B5EF4-FFF2-40B4-BE49-F238E27FC236}">
                <a16:creationId xmlns:a16="http://schemas.microsoft.com/office/drawing/2014/main" id="{8DFE6703-7B3B-F3B0-4E06-ACD6A9008DBC}"/>
              </a:ext>
            </a:extLst>
          </p:cNvPr>
          <p:cNvSpPr>
            <a:spLocks noGrp="1"/>
          </p:cNvSpPr>
          <p:nvPr>
            <p:ph idx="1"/>
          </p:nvPr>
        </p:nvSpPr>
        <p:spPr>
          <a:xfrm>
            <a:off x="5118447" y="803186"/>
            <a:ext cx="6281873" cy="5248622"/>
          </a:xfrm>
        </p:spPr>
        <p:txBody>
          <a:bodyPr>
            <a:normAutofit/>
          </a:bodyPr>
          <a:lstStyle/>
          <a:p>
            <a:pPr marL="0" indent="0">
              <a:lnSpc>
                <a:spcPct val="110000"/>
              </a:lnSpc>
              <a:buNone/>
            </a:pPr>
            <a:endParaRPr lang="en-GB" sz="1700" b="1" u="sng" dirty="0">
              <a:latin typeface="Arial"/>
              <a:cs typeface="Arial"/>
            </a:endParaRPr>
          </a:p>
          <a:p>
            <a:pPr marL="0" indent="0">
              <a:lnSpc>
                <a:spcPct val="110000"/>
              </a:lnSpc>
              <a:buNone/>
            </a:pPr>
            <a:r>
              <a:rPr lang="en-GB" sz="1700" dirty="0">
                <a:latin typeface="Arial"/>
                <a:cs typeface="Arial"/>
              </a:rPr>
              <a:t>The code that uses a </a:t>
            </a:r>
            <a:r>
              <a:rPr lang="en-GB" sz="1700" err="1">
                <a:latin typeface="Arial"/>
                <a:cs typeface="Arial"/>
              </a:rPr>
              <a:t>trie</a:t>
            </a:r>
            <a:r>
              <a:rPr lang="en-GB" sz="1700" dirty="0">
                <a:latin typeface="Arial"/>
                <a:cs typeface="Arial"/>
              </a:rPr>
              <a:t> data structure for auto-suggest and spell-checking features has a number of advantages, but it also has certain drawbacks and difficulties:</a:t>
            </a:r>
            <a:endParaRPr lang="en-GB" sz="1700"/>
          </a:p>
          <a:p>
            <a:pPr marL="0" indent="0">
              <a:lnSpc>
                <a:spcPct val="110000"/>
              </a:lnSpc>
              <a:buNone/>
            </a:pPr>
            <a:r>
              <a:rPr lang="en-GB" sz="1700" b="1" dirty="0">
                <a:latin typeface="Arial"/>
                <a:cs typeface="Arial"/>
              </a:rPr>
              <a:t>Memory Usage</a:t>
            </a:r>
            <a:r>
              <a:rPr lang="en-GB" sz="1700" dirty="0">
                <a:latin typeface="Arial"/>
                <a:cs typeface="Arial"/>
              </a:rPr>
              <a:t>: Tries can use a lot of memory, particularly when working with big dictionaries. Memory must be allocated for each node in the </a:t>
            </a:r>
            <a:r>
              <a:rPr lang="en-GB" sz="1700" err="1">
                <a:latin typeface="Arial"/>
                <a:cs typeface="Arial"/>
              </a:rPr>
              <a:t>trie</a:t>
            </a:r>
            <a:r>
              <a:rPr lang="en-GB" sz="1700" dirty="0">
                <a:latin typeface="Arial"/>
                <a:cs typeface="Arial"/>
              </a:rPr>
              <a:t>, and for dictionaries containing a large number of uncommon words, the memory use might grow significantly. In situations with little available memory, this could be a drawback.</a:t>
            </a:r>
            <a:endParaRPr lang="en-GB" sz="1700" dirty="0"/>
          </a:p>
          <a:p>
            <a:pPr marL="0" indent="0">
              <a:lnSpc>
                <a:spcPct val="110000"/>
              </a:lnSpc>
              <a:buNone/>
            </a:pPr>
            <a:r>
              <a:rPr lang="en-GB" sz="1700" b="1" dirty="0">
                <a:latin typeface="Arial"/>
                <a:cs typeface="Arial"/>
              </a:rPr>
              <a:t>Initialization Time</a:t>
            </a:r>
            <a:r>
              <a:rPr lang="en-GB" sz="1700" dirty="0">
                <a:latin typeface="Arial"/>
                <a:cs typeface="Arial"/>
              </a:rPr>
              <a:t>: Adding every word from the dictionary to the </a:t>
            </a:r>
            <a:r>
              <a:rPr lang="en-GB" sz="1700" dirty="0" err="1">
                <a:latin typeface="Arial"/>
                <a:cs typeface="Arial"/>
              </a:rPr>
              <a:t>trie</a:t>
            </a:r>
            <a:r>
              <a:rPr lang="en-GB" sz="1700" dirty="0">
                <a:latin typeface="Arial"/>
                <a:cs typeface="Arial"/>
              </a:rPr>
              <a:t> might be time-consuming, especially for very big dictionaries. Before the auto-suggest and spell checking functions are made available, there can be an observable delay during the startup phase of the code.</a:t>
            </a:r>
            <a:endParaRPr lang="en-GB" sz="1700" dirty="0"/>
          </a:p>
        </p:txBody>
      </p:sp>
    </p:spTree>
    <p:extLst>
      <p:ext uri="{BB962C8B-B14F-4D97-AF65-F5344CB8AC3E}">
        <p14:creationId xmlns:p14="http://schemas.microsoft.com/office/powerpoint/2010/main" val="213513314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C9903-5F82-9037-2F3D-D796EDB83117}"/>
              </a:ext>
            </a:extLst>
          </p:cNvPr>
          <p:cNvSpPr>
            <a:spLocks noGrp="1"/>
          </p:cNvSpPr>
          <p:nvPr>
            <p:ph type="title"/>
          </p:nvPr>
        </p:nvSpPr>
        <p:spPr>
          <a:xfrm>
            <a:off x="2336199" y="851271"/>
            <a:ext cx="6230857" cy="1230570"/>
          </a:xfrm>
        </p:spPr>
        <p:txBody>
          <a:bodyPr anchor="t">
            <a:normAutofit/>
          </a:bodyPr>
          <a:lstStyle/>
          <a:p>
            <a:pPr algn="l"/>
            <a:r>
              <a:rPr lang="en-GB" sz="3600" b="1" u="sng">
                <a:solidFill>
                  <a:schemeClr val="accent1"/>
                </a:solidFill>
                <a:latin typeface="Arial"/>
                <a:cs typeface="Arial"/>
              </a:rPr>
              <a:t>9 CONCLUSION :</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D30D280-5100-5DF2-13EF-FB1BC1FD50C9}"/>
              </a:ext>
            </a:extLst>
          </p:cNvPr>
          <p:cNvSpPr>
            <a:spLocks noGrp="1"/>
          </p:cNvSpPr>
          <p:nvPr>
            <p:ph idx="1"/>
          </p:nvPr>
        </p:nvSpPr>
        <p:spPr>
          <a:xfrm>
            <a:off x="2237241" y="2249046"/>
            <a:ext cx="9958594" cy="3802762"/>
          </a:xfrm>
        </p:spPr>
        <p:txBody>
          <a:bodyPr anchor="t">
            <a:normAutofit/>
          </a:bodyPr>
          <a:lstStyle/>
          <a:p>
            <a:pPr marL="0" indent="0">
              <a:lnSpc>
                <a:spcPct val="110000"/>
              </a:lnSpc>
              <a:buNone/>
            </a:pPr>
            <a:endParaRPr lang="en-US" sz="1700" dirty="0"/>
          </a:p>
          <a:p>
            <a:pPr marL="0" indent="0">
              <a:lnSpc>
                <a:spcPct val="110000"/>
              </a:lnSpc>
              <a:buNone/>
            </a:pPr>
            <a:r>
              <a:rPr lang="en-GB" sz="1700" dirty="0">
                <a:latin typeface="Arial"/>
                <a:cs typeface="Arial"/>
              </a:rPr>
              <a:t>In conclusion, a </a:t>
            </a:r>
            <a:r>
              <a:rPr lang="en-GB" sz="1700" err="1">
                <a:latin typeface="Arial"/>
                <a:cs typeface="Arial"/>
              </a:rPr>
              <a:t>trie</a:t>
            </a:r>
            <a:r>
              <a:rPr lang="en-GB" sz="1700" dirty="0">
                <a:latin typeface="Arial"/>
                <a:cs typeface="Arial"/>
              </a:rPr>
              <a:t>-based hybrid data structure is effective and feasible for the construction of an auto-suggest and spell-checker. The algorithm allows for quick word lookup, accurate recommendation, and real-time spell checking by merging linked structures and trees. The </a:t>
            </a:r>
            <a:r>
              <a:rPr lang="en-GB" sz="1700" err="1">
                <a:latin typeface="Arial"/>
                <a:cs typeface="Arial"/>
              </a:rPr>
              <a:t>trie's</a:t>
            </a:r>
            <a:r>
              <a:rPr lang="en-GB" sz="1700" dirty="0">
                <a:latin typeface="Arial"/>
                <a:cs typeface="Arial"/>
              </a:rPr>
              <a:t> hierarchical structure and effective traversal make it easy to complete tasks quickly and precisely, improving user experience and productivity. The code's versatility to customization enables language support, scalability, and application-specific adaptation. The use of memory, startup times, dictionary updates, and problems with ambiguous terms and sophisticated error correction should all be addressed, in addition to memory usage, initialization times, and these issues. Overall, the auto-suggest and spell checking are implemented using a </a:t>
            </a:r>
            <a:r>
              <a:rPr lang="en-GB" sz="1700" err="1">
                <a:latin typeface="Arial"/>
                <a:cs typeface="Arial"/>
              </a:rPr>
              <a:t>trie</a:t>
            </a:r>
            <a:r>
              <a:rPr lang="en-GB" sz="1700" dirty="0">
                <a:latin typeface="Arial"/>
                <a:cs typeface="Arial"/>
              </a:rPr>
              <a:t>-based hybrid data structure, which is a strong tool for enhancing text input applications.</a:t>
            </a:r>
            <a:endParaRPr lang="en-GB" sz="1700"/>
          </a:p>
        </p:txBody>
      </p:sp>
    </p:spTree>
    <p:extLst>
      <p:ext uri="{BB962C8B-B14F-4D97-AF65-F5344CB8AC3E}">
        <p14:creationId xmlns:p14="http://schemas.microsoft.com/office/powerpoint/2010/main" val="167469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F26A60-DAF8-4E5D-EE4D-7537BFC9CFC0}"/>
              </a:ext>
            </a:extLst>
          </p:cNvPr>
          <p:cNvSpPr>
            <a:spLocks noGrp="1"/>
          </p:cNvSpPr>
          <p:nvPr>
            <p:ph type="title"/>
          </p:nvPr>
        </p:nvSpPr>
        <p:spPr>
          <a:xfrm>
            <a:off x="807720" y="2349925"/>
            <a:ext cx="2441894" cy="2456442"/>
          </a:xfrm>
        </p:spPr>
        <p:txBody>
          <a:bodyPr>
            <a:normAutofit/>
          </a:bodyPr>
          <a:lstStyle/>
          <a:p>
            <a:pPr algn="l"/>
            <a:r>
              <a:rPr lang="en-GB" sz="2700" b="1" dirty="0">
                <a:latin typeface="Arial"/>
                <a:cs typeface="Arial"/>
              </a:rPr>
              <a:t>1.1 OBJECTIVE</a:t>
            </a:r>
            <a:endParaRPr lang="en-US" sz="2700" dirty="0"/>
          </a:p>
          <a:p>
            <a:pPr algn="l"/>
            <a:br>
              <a:rPr lang="en-US" sz="2700" dirty="0"/>
            </a:br>
            <a:endParaRPr lang="en-US" sz="2700"/>
          </a:p>
        </p:txBody>
      </p:sp>
      <p:sp>
        <p:nvSpPr>
          <p:cNvPr id="3" name="Content Placeholder 2">
            <a:extLst>
              <a:ext uri="{FF2B5EF4-FFF2-40B4-BE49-F238E27FC236}">
                <a16:creationId xmlns:a16="http://schemas.microsoft.com/office/drawing/2014/main" id="{61D536CB-AB0C-0CD3-2BDF-28993A0D7ED5}"/>
              </a:ext>
            </a:extLst>
          </p:cNvPr>
          <p:cNvSpPr>
            <a:spLocks noGrp="1"/>
          </p:cNvSpPr>
          <p:nvPr>
            <p:ph idx="1"/>
          </p:nvPr>
        </p:nvSpPr>
        <p:spPr>
          <a:xfrm>
            <a:off x="4846319" y="1111249"/>
            <a:ext cx="6554001" cy="4635503"/>
          </a:xfrm>
        </p:spPr>
        <p:txBody>
          <a:bodyPr>
            <a:normAutofit/>
          </a:bodyPr>
          <a:lstStyle/>
          <a:p>
            <a:pPr marL="0" indent="0">
              <a:buNone/>
            </a:pPr>
            <a:r>
              <a:rPr lang="en-GB">
                <a:latin typeface="Arial"/>
                <a:cs typeface="Arial"/>
              </a:rPr>
              <a:t>Our project's goal is to develop and use a hybrid data structure that will enable us to efficiently establish an autosuggest and spell-checker .The key objectives are:</a:t>
            </a:r>
            <a:endParaRPr lang="en-GB"/>
          </a:p>
          <a:p>
            <a:r>
              <a:rPr lang="en-GB">
                <a:latin typeface="Arial"/>
                <a:cs typeface="Arial"/>
              </a:rPr>
              <a:t>Auto suggestion of words based on the users input </a:t>
            </a:r>
            <a:endParaRPr lang="en-GB"/>
          </a:p>
          <a:p>
            <a:r>
              <a:rPr lang="en-GB">
                <a:latin typeface="Arial"/>
                <a:cs typeface="Arial"/>
              </a:rPr>
              <a:t>Spell checker for the sentence typed </a:t>
            </a:r>
            <a:endParaRPr lang="en-GB"/>
          </a:p>
          <a:p>
            <a:r>
              <a:rPr lang="en-GB">
                <a:latin typeface="Arial"/>
                <a:cs typeface="Arial"/>
              </a:rPr>
              <a:t>Practical application</a:t>
            </a:r>
            <a:endParaRPr lang="en-GB"/>
          </a:p>
          <a:p>
            <a:r>
              <a:rPr lang="en-GB">
                <a:latin typeface="Arial"/>
                <a:cs typeface="Arial"/>
              </a:rPr>
              <a:t>Analysis of time complexity </a:t>
            </a:r>
            <a:endParaRPr lang="en-GB"/>
          </a:p>
          <a:p>
            <a:endParaRPr lang="en-GB"/>
          </a:p>
        </p:txBody>
      </p:sp>
    </p:spTree>
    <p:extLst>
      <p:ext uri="{BB962C8B-B14F-4D97-AF65-F5344CB8AC3E}">
        <p14:creationId xmlns:p14="http://schemas.microsoft.com/office/powerpoint/2010/main" val="7216093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BF84-D5F0-0F3A-9646-2BF91AF80D0D}"/>
              </a:ext>
            </a:extLst>
          </p:cNvPr>
          <p:cNvSpPr>
            <a:spLocks noGrp="1"/>
          </p:cNvSpPr>
          <p:nvPr>
            <p:ph type="title"/>
          </p:nvPr>
        </p:nvSpPr>
        <p:spPr>
          <a:xfrm>
            <a:off x="645459" y="960120"/>
            <a:ext cx="3865695" cy="4171278"/>
          </a:xfrm>
        </p:spPr>
        <p:txBody>
          <a:bodyPr>
            <a:normAutofit/>
          </a:bodyPr>
          <a:lstStyle/>
          <a:p>
            <a:pPr algn="r"/>
            <a:r>
              <a:rPr lang="en-GB" sz="3700" b="1" dirty="0">
                <a:solidFill>
                  <a:schemeClr val="tx1"/>
                </a:solidFill>
                <a:latin typeface="Arial"/>
                <a:cs typeface="Arial"/>
              </a:rPr>
              <a:t>1.2 SIGNIFICANCE OF HYBRID DATA STRUCTURE</a:t>
            </a:r>
            <a:endParaRPr lang="en-US" sz="3700" dirty="0">
              <a:solidFill>
                <a:schemeClr val="tx1"/>
              </a:solidFill>
              <a:ea typeface="Calibri Light"/>
              <a:cs typeface="Calibri Light"/>
            </a:endParaRPr>
          </a:p>
          <a:p>
            <a:pPr algn="r"/>
            <a:br>
              <a:rPr lang="en-US" sz="3700" dirty="0"/>
            </a:br>
            <a:endParaRPr lang="en-US" sz="3700">
              <a:solidFill>
                <a:schemeClr val="tx1"/>
              </a:solidFill>
              <a:ea typeface="Calibri Light"/>
              <a:cs typeface="Calibri Light"/>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BD9C74-4EFC-3771-5FF4-7ABAB38A79F7}"/>
              </a:ext>
            </a:extLst>
          </p:cNvPr>
          <p:cNvSpPr>
            <a:spLocks noGrp="1"/>
          </p:cNvSpPr>
          <p:nvPr>
            <p:ph idx="1"/>
          </p:nvPr>
        </p:nvSpPr>
        <p:spPr>
          <a:xfrm>
            <a:off x="4983164" y="960120"/>
            <a:ext cx="5511800" cy="4171278"/>
          </a:xfrm>
        </p:spPr>
        <p:txBody>
          <a:bodyPr>
            <a:noAutofit/>
          </a:bodyPr>
          <a:lstStyle/>
          <a:p>
            <a:pPr>
              <a:lnSpc>
                <a:spcPct val="110000"/>
              </a:lnSpc>
            </a:pPr>
            <a:r>
              <a:rPr lang="en-GB" dirty="0">
                <a:latin typeface="Arial"/>
                <a:cs typeface="Arial"/>
              </a:rPr>
              <a:t>Hybrid data structures are significant because they can combine the benefits of many data structures to produce effective operations and enhanced performance. Hybrid data structures provide customisation, trade-off optimisation, and problem-specific solutions by utilising the distinctive qualities of each structure. They give flexibility in adjusting to various requirements and enable effective management of complex activities. Developers can achieve quicker execution speeds, lower memory utilisation, and overall better efficiency with hybrid data structures, leading to more efficient and optimised solutions for a variety of applications and problem areas.</a:t>
            </a:r>
            <a:endParaRPr lang="en-GB" dirty="0"/>
          </a:p>
        </p:txBody>
      </p:sp>
    </p:spTree>
    <p:extLst>
      <p:ext uri="{BB962C8B-B14F-4D97-AF65-F5344CB8AC3E}">
        <p14:creationId xmlns:p14="http://schemas.microsoft.com/office/powerpoint/2010/main" val="367773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27FE5E3-BD54-20A3-E56F-FDEDF2DB9CCF}"/>
              </a:ext>
            </a:extLst>
          </p:cNvPr>
          <p:cNvSpPr>
            <a:spLocks noGrp="1"/>
          </p:cNvSpPr>
          <p:nvPr>
            <p:ph type="title"/>
          </p:nvPr>
        </p:nvSpPr>
        <p:spPr>
          <a:xfrm>
            <a:off x="-3115330" y="322561"/>
            <a:ext cx="10488547" cy="1190912"/>
          </a:xfrm>
        </p:spPr>
        <p:txBody>
          <a:bodyPr>
            <a:normAutofit/>
          </a:bodyPr>
          <a:lstStyle/>
          <a:p>
            <a:r>
              <a:rPr lang="en-GB" sz="1600" b="1" dirty="0">
                <a:solidFill>
                  <a:schemeClr val="tx2"/>
                </a:solidFill>
                <a:latin typeface="Arial"/>
                <a:cs typeface="Arial"/>
              </a:rPr>
              <a:t>2 TRIE AND ITS ADVANTAGES</a:t>
            </a:r>
            <a:endParaRPr lang="en-US" sz="1600" dirty="0">
              <a:solidFill>
                <a:schemeClr val="tx2"/>
              </a:solidFill>
              <a:ea typeface="Calibri Light"/>
              <a:cs typeface="Calibri Light"/>
            </a:endParaRPr>
          </a:p>
          <a:p>
            <a:br>
              <a:rPr lang="en-US" sz="1600" dirty="0"/>
            </a:br>
            <a:endParaRPr lang="en-US" sz="1600">
              <a:solidFill>
                <a:schemeClr val="tx2"/>
              </a:solidFill>
              <a:ea typeface="Calibri Light"/>
              <a:cs typeface="Calibri Light"/>
            </a:endParaRPr>
          </a:p>
        </p:txBody>
      </p:sp>
      <p:sp>
        <p:nvSpPr>
          <p:cNvPr id="61" name="Rectangle 60">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0C90F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radar chart&#10;&#10;Description automatically generated">
            <a:extLst>
              <a:ext uri="{FF2B5EF4-FFF2-40B4-BE49-F238E27FC236}">
                <a16:creationId xmlns:a16="http://schemas.microsoft.com/office/drawing/2014/main" id="{FBE209D9-FC59-BD3D-BE4C-3B01CC353C47}"/>
              </a:ext>
            </a:extLst>
          </p:cNvPr>
          <p:cNvPicPr>
            <a:picLocks noChangeAspect="1"/>
          </p:cNvPicPr>
          <p:nvPr/>
        </p:nvPicPr>
        <p:blipFill>
          <a:blip r:embed="rId2"/>
          <a:stretch>
            <a:fillRect/>
          </a:stretch>
        </p:blipFill>
        <p:spPr>
          <a:xfrm>
            <a:off x="1185553" y="2416047"/>
            <a:ext cx="4462272" cy="3346704"/>
          </a:xfrm>
          <a:prstGeom prst="rect">
            <a:avLst/>
          </a:prstGeom>
          <a:ln w="12700">
            <a:noFill/>
          </a:ln>
        </p:spPr>
      </p:pic>
      <p:sp>
        <p:nvSpPr>
          <p:cNvPr id="3" name="Content Placeholder 2">
            <a:extLst>
              <a:ext uri="{FF2B5EF4-FFF2-40B4-BE49-F238E27FC236}">
                <a16:creationId xmlns:a16="http://schemas.microsoft.com/office/drawing/2014/main" id="{A7EB2D0F-A77B-4CA3-38BC-85C1147D7D51}"/>
              </a:ext>
            </a:extLst>
          </p:cNvPr>
          <p:cNvSpPr>
            <a:spLocks noGrp="1"/>
          </p:cNvSpPr>
          <p:nvPr>
            <p:ph idx="1"/>
          </p:nvPr>
        </p:nvSpPr>
        <p:spPr>
          <a:xfrm>
            <a:off x="6345669" y="1571953"/>
            <a:ext cx="5028928" cy="3699669"/>
          </a:xfrm>
        </p:spPr>
        <p:txBody>
          <a:bodyPr vert="horz" lIns="91440" tIns="45720" rIns="91440" bIns="45720" rtlCol="0" anchor="ctr">
            <a:noAutofit/>
          </a:bodyPr>
          <a:lstStyle/>
          <a:p>
            <a:pPr>
              <a:lnSpc>
                <a:spcPct val="110000"/>
              </a:lnSpc>
              <a:buClr>
                <a:srgbClr val="0C90FD"/>
              </a:buClr>
            </a:pPr>
            <a:r>
              <a:rPr lang="en-GB" sz="1700" dirty="0">
                <a:latin typeface="Arial"/>
                <a:cs typeface="Arial"/>
              </a:rPr>
              <a:t>A </a:t>
            </a:r>
            <a:r>
              <a:rPr lang="en-GB" sz="1700" err="1">
                <a:latin typeface="Arial"/>
                <a:cs typeface="Arial"/>
              </a:rPr>
              <a:t>trie</a:t>
            </a:r>
            <a:r>
              <a:rPr lang="en-GB" sz="1700" dirty="0">
                <a:latin typeface="Arial"/>
                <a:cs typeface="Arial"/>
              </a:rPr>
              <a:t> is a hybrid data structure that combines arrays and linked structures. In this context, each node of the </a:t>
            </a:r>
            <a:r>
              <a:rPr lang="en-GB" sz="1700" err="1">
                <a:latin typeface="Arial"/>
                <a:cs typeface="Arial"/>
              </a:rPr>
              <a:t>trie</a:t>
            </a:r>
            <a:r>
              <a:rPr lang="en-GB" sz="1700" dirty="0">
                <a:latin typeface="Arial"/>
                <a:cs typeface="Arial"/>
              </a:rPr>
              <a:t> is represented by the </a:t>
            </a:r>
            <a:r>
              <a:rPr lang="en-GB" sz="1700" err="1">
                <a:latin typeface="Arial"/>
                <a:cs typeface="Arial"/>
              </a:rPr>
              <a:t>TrieNode</a:t>
            </a:r>
            <a:r>
              <a:rPr lang="en-GB" sz="1700" dirty="0">
                <a:latin typeface="Arial"/>
                <a:cs typeface="Arial"/>
              </a:rPr>
              <a:t> class. The node contains an array called </a:t>
            </a:r>
            <a:r>
              <a:rPr lang="en-GB" sz="1700" err="1">
                <a:latin typeface="Arial"/>
                <a:cs typeface="Arial"/>
              </a:rPr>
              <a:t>trie</a:t>
            </a:r>
            <a:r>
              <a:rPr lang="en-GB" sz="1700" dirty="0">
                <a:latin typeface="Arial"/>
                <a:cs typeface="Arial"/>
              </a:rPr>
              <a:t> with a size of 256, allowing for one element for each ASCII character. This array acts as a mapping mechanism, associating characters with child nodes.</a:t>
            </a:r>
            <a:endParaRPr lang="en-GB" sz="1700" dirty="0"/>
          </a:p>
          <a:p>
            <a:pPr>
              <a:lnSpc>
                <a:spcPct val="110000"/>
              </a:lnSpc>
              <a:buClr>
                <a:srgbClr val="0C90FD"/>
              </a:buClr>
            </a:pPr>
            <a:r>
              <a:rPr lang="en-GB" sz="1700">
                <a:latin typeface="Arial"/>
                <a:cs typeface="Arial"/>
              </a:rPr>
              <a:t>To facilitate efficient searching and retrieval, each node also has a </a:t>
            </a:r>
            <a:r>
              <a:rPr lang="en-GB" sz="1700" err="1">
                <a:latin typeface="Arial"/>
                <a:cs typeface="Arial"/>
              </a:rPr>
              <a:t>boolean</a:t>
            </a:r>
            <a:r>
              <a:rPr lang="en-GB" sz="1700">
                <a:latin typeface="Arial"/>
                <a:cs typeface="Arial"/>
              </a:rPr>
              <a:t> flag called </a:t>
            </a:r>
            <a:r>
              <a:rPr lang="en-GB" sz="1700" err="1">
                <a:latin typeface="Arial"/>
                <a:cs typeface="Arial"/>
              </a:rPr>
              <a:t>isEnd</a:t>
            </a:r>
            <a:r>
              <a:rPr lang="en-GB" sz="1700">
                <a:latin typeface="Arial"/>
                <a:cs typeface="Arial"/>
              </a:rPr>
              <a:t>. This flag is used to indicate whether a particular node represents the end of a word.</a:t>
            </a:r>
            <a:endParaRPr lang="en-GB" sz="1700"/>
          </a:p>
          <a:p>
            <a:pPr>
              <a:lnSpc>
                <a:spcPct val="110000"/>
              </a:lnSpc>
              <a:buClr>
                <a:srgbClr val="0C90FD"/>
              </a:buClr>
            </a:pPr>
            <a:r>
              <a:rPr lang="en-GB" sz="1700" dirty="0">
                <a:latin typeface="Arial"/>
                <a:cs typeface="Arial"/>
              </a:rPr>
              <a:t>By leveraging this </a:t>
            </a:r>
            <a:r>
              <a:rPr lang="en-GB" sz="1700" err="1">
                <a:latin typeface="Arial"/>
                <a:cs typeface="Arial"/>
              </a:rPr>
              <a:t>trie</a:t>
            </a:r>
            <a:r>
              <a:rPr lang="en-GB" sz="1700" dirty="0">
                <a:latin typeface="Arial"/>
                <a:cs typeface="Arial"/>
              </a:rPr>
              <a:t> data structure, the code efficiently stores a dictionary of words and performs word lookup operations. When a word is inputted, the code checks if it is present in the </a:t>
            </a:r>
            <a:r>
              <a:rPr lang="en-GB" sz="1700" err="1">
                <a:latin typeface="Arial"/>
                <a:cs typeface="Arial"/>
              </a:rPr>
              <a:t>trie</a:t>
            </a:r>
            <a:r>
              <a:rPr lang="en-GB" sz="1700" dirty="0">
                <a:latin typeface="Arial"/>
                <a:cs typeface="Arial"/>
              </a:rPr>
              <a:t>. If the word is not found, the code generates suggestions by traversing the </a:t>
            </a:r>
            <a:r>
              <a:rPr lang="en-GB" sz="1700" err="1">
                <a:latin typeface="Arial"/>
                <a:cs typeface="Arial"/>
              </a:rPr>
              <a:t>trie</a:t>
            </a:r>
            <a:r>
              <a:rPr lang="en-GB" sz="1700" dirty="0">
                <a:latin typeface="Arial"/>
                <a:cs typeface="Arial"/>
              </a:rPr>
              <a:t> and printing all the words that can be formed by following the path from the current node.</a:t>
            </a:r>
            <a:endParaRPr lang="en-GB" sz="1700" dirty="0"/>
          </a:p>
        </p:txBody>
      </p:sp>
    </p:spTree>
    <p:extLst>
      <p:ext uri="{BB962C8B-B14F-4D97-AF65-F5344CB8AC3E}">
        <p14:creationId xmlns:p14="http://schemas.microsoft.com/office/powerpoint/2010/main" val="227760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48736-E7B2-D5A4-EAE4-519F6719CA77}"/>
              </a:ext>
            </a:extLst>
          </p:cNvPr>
          <p:cNvSpPr>
            <a:spLocks noGrp="1"/>
          </p:cNvSpPr>
          <p:nvPr>
            <p:ph type="title"/>
          </p:nvPr>
        </p:nvSpPr>
        <p:spPr>
          <a:xfrm>
            <a:off x="2880485" y="841375"/>
            <a:ext cx="6230857" cy="1230570"/>
          </a:xfrm>
        </p:spPr>
        <p:txBody>
          <a:bodyPr anchor="t">
            <a:normAutofit/>
          </a:bodyPr>
          <a:lstStyle/>
          <a:p>
            <a:pPr algn="l"/>
            <a:r>
              <a:rPr lang="en-GB" sz="2000" b="1" dirty="0">
                <a:solidFill>
                  <a:schemeClr val="accent1"/>
                </a:solidFill>
                <a:latin typeface="Arial"/>
                <a:cs typeface="Arial"/>
              </a:rPr>
              <a:t>2.1 Advantages of tries</a:t>
            </a:r>
            <a:endParaRPr lang="en-US" sz="2000" dirty="0">
              <a:solidFill>
                <a:schemeClr val="accent1"/>
              </a:solidFill>
              <a:ea typeface="Calibri Light"/>
              <a:cs typeface="Calibri Light"/>
            </a:endParaRPr>
          </a:p>
          <a:p>
            <a:pPr algn="l"/>
            <a:br>
              <a:rPr lang="en-US" sz="1700" dirty="0"/>
            </a:br>
            <a:endParaRPr lang="en-US" sz="2000">
              <a:solidFill>
                <a:schemeClr val="accent1"/>
              </a:solidFill>
              <a:ea typeface="Calibri Light"/>
              <a:cs typeface="Calibri Light"/>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E105C4C-25A4-1FB0-A511-F415CFD66B18}"/>
              </a:ext>
            </a:extLst>
          </p:cNvPr>
          <p:cNvSpPr>
            <a:spLocks noGrp="1"/>
          </p:cNvSpPr>
          <p:nvPr>
            <p:ph idx="1"/>
          </p:nvPr>
        </p:nvSpPr>
        <p:spPr>
          <a:xfrm>
            <a:off x="2827935" y="1624138"/>
            <a:ext cx="9028218" cy="3902153"/>
          </a:xfrm>
        </p:spPr>
        <p:txBody>
          <a:bodyPr vert="horz" lIns="91440" tIns="45720" rIns="91440" bIns="45720" rtlCol="0" anchor="t">
            <a:noAutofit/>
          </a:bodyPr>
          <a:lstStyle/>
          <a:p>
            <a:r>
              <a:rPr lang="en-GB" dirty="0">
                <a:latin typeface="Arial"/>
                <a:cs typeface="Arial"/>
              </a:rPr>
              <a:t>1)Efficient Prefix Matching: Tries are particularly well-suited for prefix matching operations. They allow for quick identification of words with a common prefix, making them highly efficient for autocomplete and spell checking tasks. Other data structures like hash tables or binary search trees would require additional operations or modifications to perform efficient prefix matching.</a:t>
            </a:r>
          </a:p>
          <a:p>
            <a:r>
              <a:rPr lang="en-GB" dirty="0">
                <a:latin typeface="Arial"/>
                <a:cs typeface="Arial"/>
              </a:rPr>
              <a:t>2)Fast Lookup and Retrieval: Tries provide fast lookup and retrieval of words. They have a time complexity of O(m), where m is the length of the word being searched. This is advantageous compared to hash tables or binary search trees that typically have an average-case time complexity of O(log n) or O(1) respectively.</a:t>
            </a:r>
            <a:endParaRPr lang="en-GB" dirty="0"/>
          </a:p>
          <a:p>
            <a:pPr>
              <a:lnSpc>
                <a:spcPct val="110000"/>
              </a:lnSpc>
            </a:pPr>
            <a:r>
              <a:rPr lang="en-US" dirty="0">
                <a:latin typeface="Arial"/>
                <a:cs typeface="Arial"/>
              </a:rPr>
              <a:t>3)Autocomplete and Suggestions: Tries naturally lend themselves to generating word suggestions for misspelled words or autocomplete functionality. By traversing the </a:t>
            </a:r>
            <a:r>
              <a:rPr lang="en-US" err="1">
                <a:latin typeface="Arial"/>
                <a:cs typeface="Arial"/>
              </a:rPr>
              <a:t>trie</a:t>
            </a:r>
            <a:r>
              <a:rPr lang="en-US" dirty="0">
                <a:latin typeface="Arial"/>
                <a:cs typeface="Arial"/>
              </a:rPr>
              <a:t> from a specific node, it becomes straightforward to retrieve all the words that can be formed by following the path from that node.</a:t>
            </a:r>
            <a:br>
              <a:rPr lang="en-US" dirty="0"/>
            </a:br>
            <a:endParaRPr lang="en-US"/>
          </a:p>
        </p:txBody>
      </p:sp>
    </p:spTree>
    <p:extLst>
      <p:ext uri="{BB962C8B-B14F-4D97-AF65-F5344CB8AC3E}">
        <p14:creationId xmlns:p14="http://schemas.microsoft.com/office/powerpoint/2010/main" val="18331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70E8B-0942-837D-5C36-9DACE90F1087}"/>
              </a:ext>
            </a:extLst>
          </p:cNvPr>
          <p:cNvSpPr>
            <a:spLocks noGrp="1"/>
          </p:cNvSpPr>
          <p:nvPr>
            <p:ph type="title"/>
          </p:nvPr>
        </p:nvSpPr>
        <p:spPr>
          <a:xfrm>
            <a:off x="2880485" y="841375"/>
            <a:ext cx="6230857" cy="1230570"/>
          </a:xfrm>
        </p:spPr>
        <p:txBody>
          <a:bodyPr anchor="t">
            <a:normAutofit/>
          </a:bodyPr>
          <a:lstStyle/>
          <a:p>
            <a:pPr algn="l"/>
            <a:r>
              <a:rPr lang="en-GB" sz="2000" b="1" dirty="0">
                <a:solidFill>
                  <a:schemeClr val="accent1"/>
                </a:solidFill>
                <a:latin typeface="Arial"/>
                <a:cs typeface="Arial"/>
              </a:rPr>
              <a:t>2.1 Advantages of tries</a:t>
            </a:r>
            <a:endParaRPr lang="en-US" sz="2000" dirty="0">
              <a:solidFill>
                <a:schemeClr val="accent1"/>
              </a:solidFill>
              <a:latin typeface="Arial"/>
              <a:cs typeface="Arial"/>
            </a:endParaRPr>
          </a:p>
          <a:p>
            <a:pPr algn="l"/>
            <a:br>
              <a:rPr lang="en-US" sz="1700" dirty="0">
                <a:ea typeface="Calibri Light"/>
                <a:cs typeface="Calibri Light"/>
              </a:rPr>
            </a:br>
            <a:endParaRPr lang="en-US" sz="2000">
              <a:solidFill>
                <a:schemeClr val="accent1"/>
              </a:solidFill>
              <a:ea typeface="Calibri Light"/>
              <a:cs typeface="Calibri Light"/>
            </a:endParaRPr>
          </a:p>
          <a:p>
            <a:pPr algn="l"/>
            <a:endParaRPr lang="en-GB" sz="3600">
              <a:solidFill>
                <a:schemeClr val="accent1"/>
              </a:solidFill>
              <a:ea typeface="Calibri Light"/>
              <a:cs typeface="Calibri Light"/>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CFF4541-A18E-ED60-531E-2F4CD6B79414}"/>
              </a:ext>
            </a:extLst>
          </p:cNvPr>
          <p:cNvSpPr>
            <a:spLocks noGrp="1"/>
          </p:cNvSpPr>
          <p:nvPr>
            <p:ph idx="1"/>
          </p:nvPr>
        </p:nvSpPr>
        <p:spPr>
          <a:xfrm>
            <a:off x="2880487" y="2249046"/>
            <a:ext cx="8924379" cy="3802762"/>
          </a:xfrm>
        </p:spPr>
        <p:txBody>
          <a:bodyPr anchor="t">
            <a:normAutofit/>
          </a:bodyPr>
          <a:lstStyle/>
          <a:p>
            <a:pPr>
              <a:lnSpc>
                <a:spcPct val="110000"/>
              </a:lnSpc>
            </a:pPr>
            <a:r>
              <a:rPr lang="en-GB" dirty="0">
                <a:latin typeface="Arial"/>
                <a:cs typeface="Arial"/>
              </a:rPr>
              <a:t>4)Handling Large Dictionaries: Tries handle large dictionaries efficiently without compromising search performance. As the number of words in the dictionary grows, tries maintain their search speed since the search time is primarily dependent on the length of the word being queried, not the size of the dictionary.</a:t>
            </a:r>
          </a:p>
          <a:p>
            <a:pPr>
              <a:lnSpc>
                <a:spcPct val="110000"/>
              </a:lnSpc>
            </a:pPr>
            <a:r>
              <a:rPr lang="en-GB" dirty="0">
                <a:latin typeface="Arial"/>
                <a:cs typeface="Arial"/>
              </a:rPr>
              <a:t>5)Flexibility for Language-Specific Features: Tries can easily accommodate language-specific features and linguistic rules.</a:t>
            </a:r>
            <a:br>
              <a:rPr lang="en-US" dirty="0"/>
            </a:br>
            <a:endParaRPr lang="en-US"/>
          </a:p>
        </p:txBody>
      </p:sp>
    </p:spTree>
    <p:extLst>
      <p:ext uri="{BB962C8B-B14F-4D97-AF65-F5344CB8AC3E}">
        <p14:creationId xmlns:p14="http://schemas.microsoft.com/office/powerpoint/2010/main" val="18074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8BC71-944B-8D67-D4D3-2A5D0109F4EF}"/>
              </a:ext>
            </a:extLst>
          </p:cNvPr>
          <p:cNvSpPr>
            <a:spLocks noGrp="1"/>
          </p:cNvSpPr>
          <p:nvPr>
            <p:ph type="title"/>
          </p:nvPr>
        </p:nvSpPr>
        <p:spPr>
          <a:xfrm>
            <a:off x="645459" y="960120"/>
            <a:ext cx="3865695" cy="4171278"/>
          </a:xfrm>
        </p:spPr>
        <p:txBody>
          <a:bodyPr>
            <a:normAutofit/>
          </a:bodyPr>
          <a:lstStyle/>
          <a:p>
            <a:pPr algn="r"/>
            <a:r>
              <a:rPr lang="en-GB" sz="2700" b="1" dirty="0">
                <a:solidFill>
                  <a:schemeClr val="tx1"/>
                </a:solidFill>
                <a:latin typeface="Arial"/>
                <a:cs typeface="Arial"/>
              </a:rPr>
              <a:t>3 IMPLEMENTATION</a:t>
            </a:r>
            <a:br>
              <a:rPr lang="en-GB" sz="2700" b="1" dirty="0">
                <a:latin typeface="Arial"/>
                <a:cs typeface="Arial"/>
              </a:rPr>
            </a:br>
            <a:endParaRPr lang="en-GB" sz="2700" b="1">
              <a:solidFill>
                <a:schemeClr val="tx1"/>
              </a:solidFill>
              <a:latin typeface="Arial"/>
              <a:cs typeface="Aria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27B72E-8E5E-2F3C-D4CB-0D5600337C30}"/>
              </a:ext>
            </a:extLst>
          </p:cNvPr>
          <p:cNvSpPr>
            <a:spLocks noGrp="1"/>
          </p:cNvSpPr>
          <p:nvPr>
            <p:ph idx="1"/>
          </p:nvPr>
        </p:nvSpPr>
        <p:spPr>
          <a:xfrm>
            <a:off x="4796958" y="625586"/>
            <a:ext cx="5521696" cy="5329122"/>
          </a:xfrm>
        </p:spPr>
        <p:txBody>
          <a:bodyPr>
            <a:normAutofit fontScale="92500" lnSpcReduction="20000"/>
          </a:bodyPr>
          <a:lstStyle/>
          <a:p>
            <a:pPr>
              <a:lnSpc>
                <a:spcPct val="110000"/>
              </a:lnSpc>
            </a:pPr>
            <a:r>
              <a:rPr lang="en-GB" dirty="0">
                <a:latin typeface="Arial"/>
                <a:cs typeface="Arial"/>
              </a:rPr>
              <a:t>The code is implemented by building and utilising a </a:t>
            </a:r>
            <a:r>
              <a:rPr lang="en-GB" dirty="0" err="1">
                <a:latin typeface="Arial"/>
                <a:cs typeface="Arial"/>
              </a:rPr>
              <a:t>trie</a:t>
            </a:r>
            <a:r>
              <a:rPr lang="en-GB" dirty="0">
                <a:latin typeface="Arial"/>
                <a:cs typeface="Arial"/>
              </a:rPr>
              <a:t> data structure for auto-suggestion and spell checking. The code begins by reading a dictionary file and placing each word into the </a:t>
            </a:r>
            <a:r>
              <a:rPr lang="en-GB" dirty="0" err="1">
                <a:latin typeface="Arial"/>
                <a:cs typeface="Arial"/>
              </a:rPr>
              <a:t>trie</a:t>
            </a:r>
            <a:r>
              <a:rPr lang="en-GB" dirty="0">
                <a:latin typeface="Arial"/>
                <a:cs typeface="Arial"/>
              </a:rPr>
              <a:t>. The </a:t>
            </a:r>
            <a:r>
              <a:rPr lang="en-GB" dirty="0" err="1">
                <a:latin typeface="Arial"/>
                <a:cs typeface="Arial"/>
              </a:rPr>
              <a:t>TrieNode</a:t>
            </a:r>
            <a:r>
              <a:rPr lang="en-GB" dirty="0">
                <a:latin typeface="Arial"/>
                <a:cs typeface="Arial"/>
              </a:rPr>
              <a:t> class provides an array to hold child nodes and a flag to indicate the end of a word. It represents nodes in the </a:t>
            </a:r>
            <a:r>
              <a:rPr lang="en-GB" dirty="0" err="1">
                <a:latin typeface="Arial"/>
                <a:cs typeface="Arial"/>
              </a:rPr>
              <a:t>trie</a:t>
            </a:r>
            <a:r>
              <a:rPr lang="en-GB" dirty="0">
                <a:latin typeface="Arial"/>
                <a:cs typeface="Arial"/>
              </a:rPr>
              <a:t>.</a:t>
            </a:r>
            <a:endParaRPr lang="en-GB"/>
          </a:p>
          <a:p>
            <a:pPr>
              <a:lnSpc>
                <a:spcPct val="110000"/>
              </a:lnSpc>
            </a:pPr>
            <a:r>
              <a:rPr lang="en-GB" dirty="0">
                <a:latin typeface="Arial"/>
                <a:cs typeface="Arial"/>
              </a:rPr>
              <a:t>The </a:t>
            </a:r>
            <a:r>
              <a:rPr lang="en-GB" dirty="0" err="1">
                <a:latin typeface="Arial"/>
                <a:cs typeface="Arial"/>
              </a:rPr>
              <a:t>insert_trie</a:t>
            </a:r>
            <a:r>
              <a:rPr lang="en-GB" dirty="0">
                <a:latin typeface="Arial"/>
                <a:cs typeface="Arial"/>
              </a:rPr>
              <a:t>() function adds a word to the </a:t>
            </a:r>
            <a:r>
              <a:rPr lang="en-GB" dirty="0" err="1">
                <a:latin typeface="Arial"/>
                <a:cs typeface="Arial"/>
              </a:rPr>
              <a:t>trie</a:t>
            </a:r>
            <a:r>
              <a:rPr lang="en-GB" dirty="0">
                <a:latin typeface="Arial"/>
                <a:cs typeface="Arial"/>
              </a:rPr>
              <a:t> and generates any necessary child nodes. When it reaches the end of a word, the </a:t>
            </a:r>
            <a:r>
              <a:rPr lang="en-GB" dirty="0" err="1">
                <a:latin typeface="Arial"/>
                <a:cs typeface="Arial"/>
              </a:rPr>
              <a:t>print_suggestions</a:t>
            </a:r>
            <a:r>
              <a:rPr lang="en-GB" dirty="0">
                <a:latin typeface="Arial"/>
                <a:cs typeface="Arial"/>
              </a:rPr>
              <a:t>() method recursively traverses the </a:t>
            </a:r>
            <a:r>
              <a:rPr lang="en-GB" dirty="0" err="1">
                <a:latin typeface="Arial"/>
                <a:cs typeface="Arial"/>
              </a:rPr>
              <a:t>trie</a:t>
            </a:r>
            <a:r>
              <a:rPr lang="en-GB" dirty="0">
                <a:latin typeface="Arial"/>
                <a:cs typeface="Arial"/>
              </a:rPr>
              <a:t> and prints ideas for auto-completion.</a:t>
            </a:r>
            <a:endParaRPr lang="en-US"/>
          </a:p>
          <a:p>
            <a:pPr>
              <a:lnSpc>
                <a:spcPct val="110000"/>
              </a:lnSpc>
            </a:pPr>
            <a:r>
              <a:rPr lang="en-GB" dirty="0">
                <a:latin typeface="Arial"/>
                <a:cs typeface="Arial"/>
              </a:rPr>
              <a:t>A word is checked for presence in the </a:t>
            </a:r>
            <a:r>
              <a:rPr lang="en-GB" err="1">
                <a:latin typeface="Arial"/>
                <a:cs typeface="Arial"/>
              </a:rPr>
              <a:t>trie</a:t>
            </a:r>
            <a:r>
              <a:rPr lang="en-GB" dirty="0">
                <a:latin typeface="Arial"/>
                <a:cs typeface="Arial"/>
              </a:rPr>
              <a:t> using the </a:t>
            </a:r>
            <a:r>
              <a:rPr lang="en-GB" err="1">
                <a:latin typeface="Arial"/>
                <a:cs typeface="Arial"/>
              </a:rPr>
              <a:t>check_present</a:t>
            </a:r>
            <a:r>
              <a:rPr lang="en-GB" dirty="0">
                <a:latin typeface="Arial"/>
                <a:cs typeface="Arial"/>
              </a:rPr>
              <a:t>() method. </a:t>
            </a:r>
            <a:r>
              <a:rPr lang="en-GB" err="1">
                <a:latin typeface="Arial"/>
                <a:cs typeface="Arial"/>
              </a:rPr>
              <a:t>Print_suggestions</a:t>
            </a:r>
            <a:r>
              <a:rPr lang="en-GB" dirty="0">
                <a:latin typeface="Arial"/>
                <a:cs typeface="Arial"/>
              </a:rPr>
              <a:t>() is used to display suggestions if the term is not entirely present. The main loop asks for user input, breaks it up into words, changes their case to lowercase, and then uses </a:t>
            </a:r>
            <a:r>
              <a:rPr lang="en-GB" err="1">
                <a:latin typeface="Arial"/>
                <a:cs typeface="Arial"/>
              </a:rPr>
              <a:t>check_present</a:t>
            </a:r>
            <a:r>
              <a:rPr lang="en-GB" dirty="0">
                <a:latin typeface="Arial"/>
                <a:cs typeface="Arial"/>
              </a:rPr>
              <a:t>() to see if they are present in the </a:t>
            </a:r>
            <a:r>
              <a:rPr lang="en-GB" dirty="0" err="1">
                <a:latin typeface="Arial"/>
                <a:cs typeface="Arial"/>
              </a:rPr>
              <a:t>trie</a:t>
            </a:r>
            <a:r>
              <a:rPr lang="en-GB" dirty="0">
                <a:latin typeface="Arial"/>
                <a:cs typeface="Arial"/>
              </a:rPr>
              <a:t>.</a:t>
            </a:r>
            <a:endParaRPr lang="en-GB"/>
          </a:p>
          <a:p>
            <a:pPr marL="0" indent="0">
              <a:lnSpc>
                <a:spcPct val="110000"/>
              </a:lnSpc>
              <a:buNone/>
            </a:pPr>
            <a:br>
              <a:rPr lang="en-US" sz="1100" dirty="0"/>
            </a:br>
            <a:endParaRPr lang="en-US"/>
          </a:p>
        </p:txBody>
      </p:sp>
    </p:spTree>
    <p:extLst>
      <p:ext uri="{BB962C8B-B14F-4D97-AF65-F5344CB8AC3E}">
        <p14:creationId xmlns:p14="http://schemas.microsoft.com/office/powerpoint/2010/main" val="195428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9FE5D8-5BA8-F394-0A6C-F902262143A2}"/>
              </a:ext>
            </a:extLst>
          </p:cNvPr>
          <p:cNvSpPr>
            <a:spLocks noGrp="1"/>
          </p:cNvSpPr>
          <p:nvPr>
            <p:ph type="title"/>
          </p:nvPr>
        </p:nvSpPr>
        <p:spPr>
          <a:xfrm>
            <a:off x="807720" y="2349925"/>
            <a:ext cx="2441894" cy="2456442"/>
          </a:xfrm>
        </p:spPr>
        <p:txBody>
          <a:bodyPr>
            <a:normAutofit/>
          </a:bodyPr>
          <a:lstStyle/>
          <a:p>
            <a:pPr algn="l"/>
            <a:r>
              <a:rPr lang="en-GB" sz="1800" b="1" dirty="0">
                <a:solidFill>
                  <a:srgbClr val="FFFFFF"/>
                </a:solidFill>
                <a:latin typeface="Arial"/>
                <a:cs typeface="Arial"/>
              </a:rPr>
              <a:t>3.1 Linked structure :</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D73FDBED-2A4C-A816-B368-721165BCF51D}"/>
              </a:ext>
            </a:extLst>
          </p:cNvPr>
          <p:cNvSpPr>
            <a:spLocks noGrp="1"/>
          </p:cNvSpPr>
          <p:nvPr>
            <p:ph idx="1"/>
          </p:nvPr>
        </p:nvSpPr>
        <p:spPr>
          <a:xfrm>
            <a:off x="4846319" y="1111249"/>
            <a:ext cx="6554001" cy="4635503"/>
          </a:xfrm>
        </p:spPr>
        <p:txBody>
          <a:bodyPr>
            <a:normAutofit/>
          </a:bodyPr>
          <a:lstStyle/>
          <a:p>
            <a:endParaRPr lang="en-GB" b="1" u="sng">
              <a:latin typeface="Arial"/>
              <a:cs typeface="Arial"/>
            </a:endParaRPr>
          </a:p>
          <a:p>
            <a:br>
              <a:rPr lang="en-US"/>
            </a:br>
            <a:endParaRPr lang="en-US"/>
          </a:p>
          <a:p>
            <a:r>
              <a:rPr lang="en-GB">
                <a:latin typeface="Arial"/>
                <a:cs typeface="Arial"/>
              </a:rPr>
              <a:t>References to child </a:t>
            </a:r>
            <a:r>
              <a:rPr lang="en-GB" err="1">
                <a:latin typeface="Arial"/>
                <a:cs typeface="Arial"/>
              </a:rPr>
              <a:t>TrieNode</a:t>
            </a:r>
            <a:r>
              <a:rPr lang="en-GB">
                <a:latin typeface="Arial"/>
                <a:cs typeface="Arial"/>
              </a:rPr>
              <a:t> objects are kept in each </a:t>
            </a:r>
            <a:r>
              <a:rPr lang="en-GB" err="1">
                <a:latin typeface="Arial"/>
                <a:cs typeface="Arial"/>
              </a:rPr>
              <a:t>TrieNode's</a:t>
            </a:r>
            <a:r>
              <a:rPr lang="en-GB">
                <a:latin typeface="Arial"/>
                <a:cs typeface="Arial"/>
              </a:rPr>
              <a:t> </a:t>
            </a:r>
            <a:r>
              <a:rPr lang="en-GB" err="1">
                <a:latin typeface="Arial"/>
                <a:cs typeface="Arial"/>
              </a:rPr>
              <a:t>trie</a:t>
            </a:r>
            <a:r>
              <a:rPr lang="en-GB">
                <a:latin typeface="Arial"/>
                <a:cs typeface="Arial"/>
              </a:rPr>
              <a:t> array to simulate a connected structure. The value at each index in the </a:t>
            </a:r>
            <a:r>
              <a:rPr lang="en-GB" err="1">
                <a:latin typeface="Arial"/>
                <a:cs typeface="Arial"/>
              </a:rPr>
              <a:t>trie</a:t>
            </a:r>
            <a:r>
              <a:rPr lang="en-GB">
                <a:latin typeface="Arial"/>
                <a:cs typeface="Arial"/>
              </a:rPr>
              <a:t> array refers to the child node for the character that corresponds to that index in the </a:t>
            </a:r>
            <a:r>
              <a:rPr lang="en-GB" err="1">
                <a:latin typeface="Arial"/>
                <a:cs typeface="Arial"/>
              </a:rPr>
              <a:t>trie</a:t>
            </a:r>
            <a:r>
              <a:rPr lang="en-GB">
                <a:latin typeface="Arial"/>
                <a:cs typeface="Arial"/>
              </a:rPr>
              <a:t> array. The code creates a kind of linked structure by utilising array indices to represent the connections between nodes.</a:t>
            </a:r>
            <a:endParaRPr lang="en-GB"/>
          </a:p>
          <a:p>
            <a:br>
              <a:rPr lang="en-US"/>
            </a:br>
            <a:endParaRPr lang="en-US"/>
          </a:p>
        </p:txBody>
      </p:sp>
    </p:spTree>
    <p:extLst>
      <p:ext uri="{BB962C8B-B14F-4D97-AF65-F5344CB8AC3E}">
        <p14:creationId xmlns:p14="http://schemas.microsoft.com/office/powerpoint/2010/main" val="22251702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Atlas</vt:lpstr>
      <vt:lpstr>AUTO SUGGEST AND SPELL CHECKER</vt:lpstr>
      <vt:lpstr>1  INTRODUCTION</vt:lpstr>
      <vt:lpstr>1.1 OBJECTIVE  </vt:lpstr>
      <vt:lpstr>1.2 SIGNIFICANCE OF HYBRID DATA STRUCTURE  </vt:lpstr>
      <vt:lpstr>2 TRIE AND ITS ADVANTAGES  </vt:lpstr>
      <vt:lpstr>2.1 Advantages of tries  </vt:lpstr>
      <vt:lpstr>2.1 Advantages of tries   </vt:lpstr>
      <vt:lpstr>3 IMPLEMENTATION </vt:lpstr>
      <vt:lpstr>3.1 Linked structure :</vt:lpstr>
      <vt:lpstr>3.2 Trees  </vt:lpstr>
      <vt:lpstr>3.3 Integration and Interplay of constituent data structures  </vt:lpstr>
      <vt:lpstr>3.5 Trade-offs  </vt:lpstr>
      <vt:lpstr>    3.5 Trade-offs   </vt:lpstr>
      <vt:lpstr>4 Practical applications  </vt:lpstr>
      <vt:lpstr>5 Performance Analysis  </vt:lpstr>
      <vt:lpstr>6 Space Analysis</vt:lpstr>
      <vt:lpstr>7 Performance Analysis:  </vt:lpstr>
      <vt:lpstr>Spelling check</vt:lpstr>
      <vt:lpstr>8.1 Practicality :</vt:lpstr>
      <vt:lpstr>8.2 Effectiveness </vt:lpstr>
      <vt:lpstr>8.3 Limitations and challenges :</vt:lpstr>
      <vt:lpstr>9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95</cp:revision>
  <dcterms:created xsi:type="dcterms:W3CDTF">2023-06-19T05:51:54Z</dcterms:created>
  <dcterms:modified xsi:type="dcterms:W3CDTF">2023-06-20T23:37:31Z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