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35B15D-0BED-4AEF-8205-2CCC060748A0}" v="10" dt="2023-04-09T15:16:46.526"/>
    <p1510:client id="{B7454A07-A709-43EC-B496-F01D6CD21AB6}" v="539" dt="2023-04-09T16:34:21.545"/>
    <p1510:client id="{C235E5C1-CA7A-4F8A-8E32-B8B1D0690E4E}" v="340" dt="2023-04-10T02:44:41.3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C8ED03-EE08-4D93-B574-AAF3B101C0F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D426274-6842-4929-A937-F14D436169C4}">
      <dgm:prSet/>
      <dgm:spPr/>
      <dgm:t>
        <a:bodyPr/>
        <a:lstStyle/>
        <a:p>
          <a:pPr>
            <a:lnSpc>
              <a:spcPct val="100000"/>
            </a:lnSpc>
          </a:pPr>
          <a:r>
            <a:rPr lang="en-US"/>
            <a:t>Provide a user-friendly interface for easy addition and categorization of expenses.</a:t>
          </a:r>
        </a:p>
      </dgm:t>
    </dgm:pt>
    <dgm:pt modelId="{EC3600A3-09E4-4C92-A40B-6121E7BB3D60}" type="parTrans" cxnId="{04E25AA2-FC1B-4800-9B44-112561E4E928}">
      <dgm:prSet/>
      <dgm:spPr/>
      <dgm:t>
        <a:bodyPr/>
        <a:lstStyle/>
        <a:p>
          <a:endParaRPr lang="en-US"/>
        </a:p>
      </dgm:t>
    </dgm:pt>
    <dgm:pt modelId="{F7802F2E-30F2-4889-915E-B0D20DAF0C4D}" type="sibTrans" cxnId="{04E25AA2-FC1B-4800-9B44-112561E4E928}">
      <dgm:prSet/>
      <dgm:spPr/>
      <dgm:t>
        <a:bodyPr/>
        <a:lstStyle/>
        <a:p>
          <a:endParaRPr lang="en-US"/>
        </a:p>
      </dgm:t>
    </dgm:pt>
    <dgm:pt modelId="{6A8D4075-47D8-4611-9057-1EFE9EED4FD1}">
      <dgm:prSet/>
      <dgm:spPr/>
      <dgm:t>
        <a:bodyPr/>
        <a:lstStyle/>
        <a:p>
          <a:pPr>
            <a:lnSpc>
              <a:spcPct val="100000"/>
            </a:lnSpc>
          </a:pPr>
          <a:r>
            <a:rPr lang="en-US"/>
            <a:t>Offer budgeting tools to set financial goals and monitor progress.</a:t>
          </a:r>
        </a:p>
      </dgm:t>
    </dgm:pt>
    <dgm:pt modelId="{232FE696-87FA-467C-9826-A5D7968ADEE2}" type="parTrans" cxnId="{833C9440-465D-44AC-8458-13AAD6CCAE17}">
      <dgm:prSet/>
      <dgm:spPr/>
      <dgm:t>
        <a:bodyPr/>
        <a:lstStyle/>
        <a:p>
          <a:endParaRPr lang="en-US"/>
        </a:p>
      </dgm:t>
    </dgm:pt>
    <dgm:pt modelId="{14F917CE-F591-4BDF-B28C-8D26296B317E}" type="sibTrans" cxnId="{833C9440-465D-44AC-8458-13AAD6CCAE17}">
      <dgm:prSet/>
      <dgm:spPr/>
      <dgm:t>
        <a:bodyPr/>
        <a:lstStyle/>
        <a:p>
          <a:endParaRPr lang="en-US"/>
        </a:p>
      </dgm:t>
    </dgm:pt>
    <dgm:pt modelId="{FA61374A-004D-4399-8E46-321773F351BD}">
      <dgm:prSet/>
      <dgm:spPr/>
      <dgm:t>
        <a:bodyPr/>
        <a:lstStyle/>
        <a:p>
          <a:pPr>
            <a:lnSpc>
              <a:spcPct val="100000"/>
            </a:lnSpc>
          </a:pPr>
          <a:r>
            <a:rPr lang="en-US"/>
            <a:t>Provide data analysis features to help identify areas of overspending and opportunities for savings.</a:t>
          </a:r>
        </a:p>
      </dgm:t>
    </dgm:pt>
    <dgm:pt modelId="{C3B87248-616F-426E-9A52-F5704321241A}" type="parTrans" cxnId="{59B5D583-032C-420E-A932-64FF6CDE7244}">
      <dgm:prSet/>
      <dgm:spPr/>
      <dgm:t>
        <a:bodyPr/>
        <a:lstStyle/>
        <a:p>
          <a:endParaRPr lang="en-US"/>
        </a:p>
      </dgm:t>
    </dgm:pt>
    <dgm:pt modelId="{151FB9F4-9C41-4EAC-8D45-9E15ADCCAEE7}" type="sibTrans" cxnId="{59B5D583-032C-420E-A932-64FF6CDE7244}">
      <dgm:prSet/>
      <dgm:spPr/>
      <dgm:t>
        <a:bodyPr/>
        <a:lstStyle/>
        <a:p>
          <a:endParaRPr lang="en-US"/>
        </a:p>
      </dgm:t>
    </dgm:pt>
    <dgm:pt modelId="{E5293CFE-902A-46E3-9E38-796A9B1D4259}">
      <dgm:prSet/>
      <dgm:spPr/>
      <dgm:t>
        <a:bodyPr/>
        <a:lstStyle/>
        <a:p>
          <a:pPr>
            <a:lnSpc>
              <a:spcPct val="100000"/>
            </a:lnSpc>
          </a:pPr>
          <a:r>
            <a:rPr lang="en-US"/>
            <a:t>Ensure data privacy and security through multiple user accounts and secure storage.</a:t>
          </a:r>
        </a:p>
      </dgm:t>
    </dgm:pt>
    <dgm:pt modelId="{B2FCDA25-D252-4361-9128-7345F5E3FDFB}" type="parTrans" cxnId="{CA2C7F25-84F3-4A92-B960-95DA21C355F4}">
      <dgm:prSet/>
      <dgm:spPr/>
      <dgm:t>
        <a:bodyPr/>
        <a:lstStyle/>
        <a:p>
          <a:endParaRPr lang="en-US"/>
        </a:p>
      </dgm:t>
    </dgm:pt>
    <dgm:pt modelId="{1DD88576-5858-4FB1-A47A-1292A4043EFD}" type="sibTrans" cxnId="{CA2C7F25-84F3-4A92-B960-95DA21C355F4}">
      <dgm:prSet/>
      <dgm:spPr/>
      <dgm:t>
        <a:bodyPr/>
        <a:lstStyle/>
        <a:p>
          <a:endParaRPr lang="en-US"/>
        </a:p>
      </dgm:t>
    </dgm:pt>
    <dgm:pt modelId="{AEB0F614-4741-4B00-B8A6-4047C4651227}">
      <dgm:prSet/>
      <dgm:spPr/>
      <dgm:t>
        <a:bodyPr/>
        <a:lstStyle/>
        <a:p>
          <a:pPr>
            <a:lnSpc>
              <a:spcPct val="100000"/>
            </a:lnSpc>
          </a:pPr>
          <a:r>
            <a:rPr lang="en-US"/>
            <a:t>Offer the ability to export data to a spreadsheet for detailed analysis and record-keeping.</a:t>
          </a:r>
        </a:p>
      </dgm:t>
    </dgm:pt>
    <dgm:pt modelId="{138768F9-34AA-4F2A-95CC-BCA0D5AC63B9}" type="parTrans" cxnId="{6DF5062E-40D1-471B-9DF2-91EFDC4B4000}">
      <dgm:prSet/>
      <dgm:spPr/>
      <dgm:t>
        <a:bodyPr/>
        <a:lstStyle/>
        <a:p>
          <a:endParaRPr lang="en-US"/>
        </a:p>
      </dgm:t>
    </dgm:pt>
    <dgm:pt modelId="{49EED017-E77B-4240-8D0D-90B8411B77C5}" type="sibTrans" cxnId="{6DF5062E-40D1-471B-9DF2-91EFDC4B4000}">
      <dgm:prSet/>
      <dgm:spPr/>
      <dgm:t>
        <a:bodyPr/>
        <a:lstStyle/>
        <a:p>
          <a:endParaRPr lang="en-US"/>
        </a:p>
      </dgm:t>
    </dgm:pt>
    <dgm:pt modelId="{E1C527E0-960B-4855-8E9B-32A111F27416}">
      <dgm:prSet/>
      <dgm:spPr/>
      <dgm:t>
        <a:bodyPr/>
        <a:lstStyle/>
        <a:p>
          <a:pPr>
            <a:lnSpc>
              <a:spcPct val="100000"/>
            </a:lnSpc>
          </a:pPr>
          <a:r>
            <a:rPr lang="en-US"/>
            <a:t>Provide a suitable solution for individuals and businesses of all sizes to achieve their financial goals and gain control over their finances.</a:t>
          </a:r>
        </a:p>
      </dgm:t>
    </dgm:pt>
    <dgm:pt modelId="{D4A45792-64B6-4B08-8F00-4867AFFEDB97}" type="parTrans" cxnId="{5ED6E018-4FD0-429A-AA61-FE41D21128CD}">
      <dgm:prSet/>
      <dgm:spPr/>
      <dgm:t>
        <a:bodyPr/>
        <a:lstStyle/>
        <a:p>
          <a:endParaRPr lang="en-US"/>
        </a:p>
      </dgm:t>
    </dgm:pt>
    <dgm:pt modelId="{652A6501-E1A4-40C0-883D-8650206C9DD0}" type="sibTrans" cxnId="{5ED6E018-4FD0-429A-AA61-FE41D21128CD}">
      <dgm:prSet/>
      <dgm:spPr/>
      <dgm:t>
        <a:bodyPr/>
        <a:lstStyle/>
        <a:p>
          <a:endParaRPr lang="en-US"/>
        </a:p>
      </dgm:t>
    </dgm:pt>
    <dgm:pt modelId="{F72FEF28-5BF7-492A-A1BD-014BC7884273}" type="pres">
      <dgm:prSet presAssocID="{01C8ED03-EE08-4D93-B574-AAF3B101C0FC}" presName="root" presStyleCnt="0">
        <dgm:presLayoutVars>
          <dgm:dir/>
          <dgm:resizeHandles val="exact"/>
        </dgm:presLayoutVars>
      </dgm:prSet>
      <dgm:spPr/>
    </dgm:pt>
    <dgm:pt modelId="{E156BAFA-AF57-4478-B858-81621C2A6103}" type="pres">
      <dgm:prSet presAssocID="{FD426274-6842-4929-A937-F14D436169C4}" presName="compNode" presStyleCnt="0"/>
      <dgm:spPr/>
    </dgm:pt>
    <dgm:pt modelId="{960493B2-AF6A-41AF-A140-804A0ABDD964}" type="pres">
      <dgm:prSet presAssocID="{FD426274-6842-4929-A937-F14D436169C4}" presName="bgRect" presStyleLbl="bgShp" presStyleIdx="0" presStyleCnt="6"/>
      <dgm:spPr/>
    </dgm:pt>
    <dgm:pt modelId="{7FDFA109-7147-4D9B-9D53-41F5E1062ADD}" type="pres">
      <dgm:prSet presAssocID="{FD426274-6842-4929-A937-F14D436169C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4A09F1BA-E9C2-4624-8AAE-3AA3F77BE662}" type="pres">
      <dgm:prSet presAssocID="{FD426274-6842-4929-A937-F14D436169C4}" presName="spaceRect" presStyleCnt="0"/>
      <dgm:spPr/>
    </dgm:pt>
    <dgm:pt modelId="{B0C78E7B-6B10-4128-AF5B-9908F4BAA985}" type="pres">
      <dgm:prSet presAssocID="{FD426274-6842-4929-A937-F14D436169C4}" presName="parTx" presStyleLbl="revTx" presStyleIdx="0" presStyleCnt="6">
        <dgm:presLayoutVars>
          <dgm:chMax val="0"/>
          <dgm:chPref val="0"/>
        </dgm:presLayoutVars>
      </dgm:prSet>
      <dgm:spPr/>
    </dgm:pt>
    <dgm:pt modelId="{E8B832C6-F263-44F1-B667-F5C537EB63F9}" type="pres">
      <dgm:prSet presAssocID="{F7802F2E-30F2-4889-915E-B0D20DAF0C4D}" presName="sibTrans" presStyleCnt="0"/>
      <dgm:spPr/>
    </dgm:pt>
    <dgm:pt modelId="{A0DDCD2E-1D0B-464D-B375-376436BEB6CC}" type="pres">
      <dgm:prSet presAssocID="{6A8D4075-47D8-4611-9057-1EFE9EED4FD1}" presName="compNode" presStyleCnt="0"/>
      <dgm:spPr/>
    </dgm:pt>
    <dgm:pt modelId="{44A244BA-3260-429B-82C7-C85764A0D301}" type="pres">
      <dgm:prSet presAssocID="{6A8D4075-47D8-4611-9057-1EFE9EED4FD1}" presName="bgRect" presStyleLbl="bgShp" presStyleIdx="1" presStyleCnt="6"/>
      <dgm:spPr/>
    </dgm:pt>
    <dgm:pt modelId="{44F51FDF-B13D-4E46-A794-BA81D867597C}" type="pres">
      <dgm:prSet presAssocID="{6A8D4075-47D8-4611-9057-1EFE9EED4FD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iggy Bank"/>
        </a:ext>
      </dgm:extLst>
    </dgm:pt>
    <dgm:pt modelId="{A34DEC63-A3B5-4AA2-B7E9-B9FDE72C2F06}" type="pres">
      <dgm:prSet presAssocID="{6A8D4075-47D8-4611-9057-1EFE9EED4FD1}" presName="spaceRect" presStyleCnt="0"/>
      <dgm:spPr/>
    </dgm:pt>
    <dgm:pt modelId="{7E4DB244-8761-4BA7-AA7B-9366849D75BA}" type="pres">
      <dgm:prSet presAssocID="{6A8D4075-47D8-4611-9057-1EFE9EED4FD1}" presName="parTx" presStyleLbl="revTx" presStyleIdx="1" presStyleCnt="6">
        <dgm:presLayoutVars>
          <dgm:chMax val="0"/>
          <dgm:chPref val="0"/>
        </dgm:presLayoutVars>
      </dgm:prSet>
      <dgm:spPr/>
    </dgm:pt>
    <dgm:pt modelId="{D9E2186A-5411-4FB8-8CDE-31C74E2A7C4E}" type="pres">
      <dgm:prSet presAssocID="{14F917CE-F591-4BDF-B28C-8D26296B317E}" presName="sibTrans" presStyleCnt="0"/>
      <dgm:spPr/>
    </dgm:pt>
    <dgm:pt modelId="{51FDD083-5D1A-4CF4-BFC2-84CA09DA6799}" type="pres">
      <dgm:prSet presAssocID="{FA61374A-004D-4399-8E46-321773F351BD}" presName="compNode" presStyleCnt="0"/>
      <dgm:spPr/>
    </dgm:pt>
    <dgm:pt modelId="{3AEE27DE-D341-4F65-86E8-0E8393330DED}" type="pres">
      <dgm:prSet presAssocID="{FA61374A-004D-4399-8E46-321773F351BD}" presName="bgRect" presStyleLbl="bgShp" presStyleIdx="2" presStyleCnt="6"/>
      <dgm:spPr/>
    </dgm:pt>
    <dgm:pt modelId="{B413AB94-8E58-49F0-A786-19B55C515693}" type="pres">
      <dgm:prSet presAssocID="{FA61374A-004D-4399-8E46-321773F351B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EF24E747-3733-40CF-B2AF-042CD9F34B0E}" type="pres">
      <dgm:prSet presAssocID="{FA61374A-004D-4399-8E46-321773F351BD}" presName="spaceRect" presStyleCnt="0"/>
      <dgm:spPr/>
    </dgm:pt>
    <dgm:pt modelId="{90A0F84A-106E-402E-9BDC-0CE412BB37C4}" type="pres">
      <dgm:prSet presAssocID="{FA61374A-004D-4399-8E46-321773F351BD}" presName="parTx" presStyleLbl="revTx" presStyleIdx="2" presStyleCnt="6">
        <dgm:presLayoutVars>
          <dgm:chMax val="0"/>
          <dgm:chPref val="0"/>
        </dgm:presLayoutVars>
      </dgm:prSet>
      <dgm:spPr/>
    </dgm:pt>
    <dgm:pt modelId="{DBADE6FE-97D2-4041-AF99-0FD52668CA04}" type="pres">
      <dgm:prSet presAssocID="{151FB9F4-9C41-4EAC-8D45-9E15ADCCAEE7}" presName="sibTrans" presStyleCnt="0"/>
      <dgm:spPr/>
    </dgm:pt>
    <dgm:pt modelId="{E47CD449-C78E-4866-8755-3951C4D004D2}" type="pres">
      <dgm:prSet presAssocID="{E5293CFE-902A-46E3-9E38-796A9B1D4259}" presName="compNode" presStyleCnt="0"/>
      <dgm:spPr/>
    </dgm:pt>
    <dgm:pt modelId="{608B784D-EC4C-4CC1-8DD4-5F27822A4DCB}" type="pres">
      <dgm:prSet presAssocID="{E5293CFE-902A-46E3-9E38-796A9B1D4259}" presName="bgRect" presStyleLbl="bgShp" presStyleIdx="3" presStyleCnt="6"/>
      <dgm:spPr/>
    </dgm:pt>
    <dgm:pt modelId="{A6109E74-895F-4F10-A341-B375ED2D2CBA}" type="pres">
      <dgm:prSet presAssocID="{E5293CFE-902A-46E3-9E38-796A9B1D425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ock"/>
        </a:ext>
      </dgm:extLst>
    </dgm:pt>
    <dgm:pt modelId="{9DA83826-B446-48BC-9CA0-A65BB6265335}" type="pres">
      <dgm:prSet presAssocID="{E5293CFE-902A-46E3-9E38-796A9B1D4259}" presName="spaceRect" presStyleCnt="0"/>
      <dgm:spPr/>
    </dgm:pt>
    <dgm:pt modelId="{4B45A3AC-BB3E-4774-B46A-8DED2F0CA184}" type="pres">
      <dgm:prSet presAssocID="{E5293CFE-902A-46E3-9E38-796A9B1D4259}" presName="parTx" presStyleLbl="revTx" presStyleIdx="3" presStyleCnt="6">
        <dgm:presLayoutVars>
          <dgm:chMax val="0"/>
          <dgm:chPref val="0"/>
        </dgm:presLayoutVars>
      </dgm:prSet>
      <dgm:spPr/>
    </dgm:pt>
    <dgm:pt modelId="{4FE04241-364F-411A-8A9D-9BB4EA72BC14}" type="pres">
      <dgm:prSet presAssocID="{1DD88576-5858-4FB1-A47A-1292A4043EFD}" presName="sibTrans" presStyleCnt="0"/>
      <dgm:spPr/>
    </dgm:pt>
    <dgm:pt modelId="{72DE2AA4-689E-4367-BB73-BC8606D21279}" type="pres">
      <dgm:prSet presAssocID="{AEB0F614-4741-4B00-B8A6-4047C4651227}" presName="compNode" presStyleCnt="0"/>
      <dgm:spPr/>
    </dgm:pt>
    <dgm:pt modelId="{621B7C96-6F13-4674-A229-86DDF9DFEB22}" type="pres">
      <dgm:prSet presAssocID="{AEB0F614-4741-4B00-B8A6-4047C4651227}" presName="bgRect" presStyleLbl="bgShp" presStyleIdx="4" presStyleCnt="6"/>
      <dgm:spPr/>
    </dgm:pt>
    <dgm:pt modelId="{3168955F-A746-4162-9CE6-C9321025D28F}" type="pres">
      <dgm:prSet presAssocID="{AEB0F614-4741-4B00-B8A6-4047C465122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ownload"/>
        </a:ext>
      </dgm:extLst>
    </dgm:pt>
    <dgm:pt modelId="{CE6CDB15-C8B0-4DE3-BA8C-98BB5996AFE1}" type="pres">
      <dgm:prSet presAssocID="{AEB0F614-4741-4B00-B8A6-4047C4651227}" presName="spaceRect" presStyleCnt="0"/>
      <dgm:spPr/>
    </dgm:pt>
    <dgm:pt modelId="{2038CBEC-522C-444E-8440-17929ADAE061}" type="pres">
      <dgm:prSet presAssocID="{AEB0F614-4741-4B00-B8A6-4047C4651227}" presName="parTx" presStyleLbl="revTx" presStyleIdx="4" presStyleCnt="6">
        <dgm:presLayoutVars>
          <dgm:chMax val="0"/>
          <dgm:chPref val="0"/>
        </dgm:presLayoutVars>
      </dgm:prSet>
      <dgm:spPr/>
    </dgm:pt>
    <dgm:pt modelId="{A2E9CA85-D3A3-4B65-8690-9891B05CBB5B}" type="pres">
      <dgm:prSet presAssocID="{49EED017-E77B-4240-8D0D-90B8411B77C5}" presName="sibTrans" presStyleCnt="0"/>
      <dgm:spPr/>
    </dgm:pt>
    <dgm:pt modelId="{8C561108-2B8A-4BD7-A9B2-2DBC2AFECB0E}" type="pres">
      <dgm:prSet presAssocID="{E1C527E0-960B-4855-8E9B-32A111F27416}" presName="compNode" presStyleCnt="0"/>
      <dgm:spPr/>
    </dgm:pt>
    <dgm:pt modelId="{8C8808EE-F3F2-4D71-84DB-D12FA72F903E}" type="pres">
      <dgm:prSet presAssocID="{E1C527E0-960B-4855-8E9B-32A111F27416}" presName="bgRect" presStyleLbl="bgShp" presStyleIdx="5" presStyleCnt="6"/>
      <dgm:spPr/>
    </dgm:pt>
    <dgm:pt modelId="{95998E38-CCA5-47AB-ABC1-7CA461E4B394}" type="pres">
      <dgm:prSet presAssocID="{E1C527E0-960B-4855-8E9B-32A111F2741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Dollar"/>
        </a:ext>
      </dgm:extLst>
    </dgm:pt>
    <dgm:pt modelId="{99243914-8AF0-4774-803A-D03CB6F53AB8}" type="pres">
      <dgm:prSet presAssocID="{E1C527E0-960B-4855-8E9B-32A111F27416}" presName="spaceRect" presStyleCnt="0"/>
      <dgm:spPr/>
    </dgm:pt>
    <dgm:pt modelId="{F03E6486-AC7F-463D-A7D4-FC40D33B10D8}" type="pres">
      <dgm:prSet presAssocID="{E1C527E0-960B-4855-8E9B-32A111F27416}" presName="parTx" presStyleLbl="revTx" presStyleIdx="5" presStyleCnt="6">
        <dgm:presLayoutVars>
          <dgm:chMax val="0"/>
          <dgm:chPref val="0"/>
        </dgm:presLayoutVars>
      </dgm:prSet>
      <dgm:spPr/>
    </dgm:pt>
  </dgm:ptLst>
  <dgm:cxnLst>
    <dgm:cxn modelId="{FA94EF0C-BD4C-482B-A9F4-C07FE342E9EA}" type="presOf" srcId="{E5293CFE-902A-46E3-9E38-796A9B1D4259}" destId="{4B45A3AC-BB3E-4774-B46A-8DED2F0CA184}" srcOrd="0" destOrd="0" presId="urn:microsoft.com/office/officeart/2018/2/layout/IconVerticalSolidList"/>
    <dgm:cxn modelId="{5ED6E018-4FD0-429A-AA61-FE41D21128CD}" srcId="{01C8ED03-EE08-4D93-B574-AAF3B101C0FC}" destId="{E1C527E0-960B-4855-8E9B-32A111F27416}" srcOrd="5" destOrd="0" parTransId="{D4A45792-64B6-4B08-8F00-4867AFFEDB97}" sibTransId="{652A6501-E1A4-40C0-883D-8650206C9DD0}"/>
    <dgm:cxn modelId="{CA2C7F25-84F3-4A92-B960-95DA21C355F4}" srcId="{01C8ED03-EE08-4D93-B574-AAF3B101C0FC}" destId="{E5293CFE-902A-46E3-9E38-796A9B1D4259}" srcOrd="3" destOrd="0" parTransId="{B2FCDA25-D252-4361-9128-7345F5E3FDFB}" sibTransId="{1DD88576-5858-4FB1-A47A-1292A4043EFD}"/>
    <dgm:cxn modelId="{6DF5062E-40D1-471B-9DF2-91EFDC4B4000}" srcId="{01C8ED03-EE08-4D93-B574-AAF3B101C0FC}" destId="{AEB0F614-4741-4B00-B8A6-4047C4651227}" srcOrd="4" destOrd="0" parTransId="{138768F9-34AA-4F2A-95CC-BCA0D5AC63B9}" sibTransId="{49EED017-E77B-4240-8D0D-90B8411B77C5}"/>
    <dgm:cxn modelId="{1A3DE330-D5F7-4F16-AF5C-C2D7EF345CE1}" type="presOf" srcId="{FA61374A-004D-4399-8E46-321773F351BD}" destId="{90A0F84A-106E-402E-9BDC-0CE412BB37C4}" srcOrd="0" destOrd="0" presId="urn:microsoft.com/office/officeart/2018/2/layout/IconVerticalSolidList"/>
    <dgm:cxn modelId="{833C9440-465D-44AC-8458-13AAD6CCAE17}" srcId="{01C8ED03-EE08-4D93-B574-AAF3B101C0FC}" destId="{6A8D4075-47D8-4611-9057-1EFE9EED4FD1}" srcOrd="1" destOrd="0" parTransId="{232FE696-87FA-467C-9826-A5D7968ADEE2}" sibTransId="{14F917CE-F591-4BDF-B28C-8D26296B317E}"/>
    <dgm:cxn modelId="{70AB327C-9B2C-47C6-AF35-EF239DAD012B}" type="presOf" srcId="{AEB0F614-4741-4B00-B8A6-4047C4651227}" destId="{2038CBEC-522C-444E-8440-17929ADAE061}" srcOrd="0" destOrd="0" presId="urn:microsoft.com/office/officeart/2018/2/layout/IconVerticalSolidList"/>
    <dgm:cxn modelId="{59B5D583-032C-420E-A932-64FF6CDE7244}" srcId="{01C8ED03-EE08-4D93-B574-AAF3B101C0FC}" destId="{FA61374A-004D-4399-8E46-321773F351BD}" srcOrd="2" destOrd="0" parTransId="{C3B87248-616F-426E-9A52-F5704321241A}" sibTransId="{151FB9F4-9C41-4EAC-8D45-9E15ADCCAEE7}"/>
    <dgm:cxn modelId="{0AD38484-F17C-4CE1-926B-1A115B804D18}" type="presOf" srcId="{E1C527E0-960B-4855-8E9B-32A111F27416}" destId="{F03E6486-AC7F-463D-A7D4-FC40D33B10D8}" srcOrd="0" destOrd="0" presId="urn:microsoft.com/office/officeart/2018/2/layout/IconVerticalSolidList"/>
    <dgm:cxn modelId="{8753B299-E6E5-4940-898A-902688F67DF6}" type="presOf" srcId="{01C8ED03-EE08-4D93-B574-AAF3B101C0FC}" destId="{F72FEF28-5BF7-492A-A1BD-014BC7884273}" srcOrd="0" destOrd="0" presId="urn:microsoft.com/office/officeart/2018/2/layout/IconVerticalSolidList"/>
    <dgm:cxn modelId="{04E25AA2-FC1B-4800-9B44-112561E4E928}" srcId="{01C8ED03-EE08-4D93-B574-AAF3B101C0FC}" destId="{FD426274-6842-4929-A937-F14D436169C4}" srcOrd="0" destOrd="0" parTransId="{EC3600A3-09E4-4C92-A40B-6121E7BB3D60}" sibTransId="{F7802F2E-30F2-4889-915E-B0D20DAF0C4D}"/>
    <dgm:cxn modelId="{C983CECC-9D5B-4131-B91D-C8A0DF436A7C}" type="presOf" srcId="{6A8D4075-47D8-4611-9057-1EFE9EED4FD1}" destId="{7E4DB244-8761-4BA7-AA7B-9366849D75BA}" srcOrd="0" destOrd="0" presId="urn:microsoft.com/office/officeart/2018/2/layout/IconVerticalSolidList"/>
    <dgm:cxn modelId="{01841CE6-AB0B-417C-9833-63F78517A442}" type="presOf" srcId="{FD426274-6842-4929-A937-F14D436169C4}" destId="{B0C78E7B-6B10-4128-AF5B-9908F4BAA985}" srcOrd="0" destOrd="0" presId="urn:microsoft.com/office/officeart/2018/2/layout/IconVerticalSolidList"/>
    <dgm:cxn modelId="{368BCF0B-C342-46F2-B6F6-C474E3DB41EB}" type="presParOf" srcId="{F72FEF28-5BF7-492A-A1BD-014BC7884273}" destId="{E156BAFA-AF57-4478-B858-81621C2A6103}" srcOrd="0" destOrd="0" presId="urn:microsoft.com/office/officeart/2018/2/layout/IconVerticalSolidList"/>
    <dgm:cxn modelId="{EB1DF625-B37E-41A4-B417-2F8DB68E477C}" type="presParOf" srcId="{E156BAFA-AF57-4478-B858-81621C2A6103}" destId="{960493B2-AF6A-41AF-A140-804A0ABDD964}" srcOrd="0" destOrd="0" presId="urn:microsoft.com/office/officeart/2018/2/layout/IconVerticalSolidList"/>
    <dgm:cxn modelId="{0653C33A-8F21-4B02-A8A9-B88A4788577D}" type="presParOf" srcId="{E156BAFA-AF57-4478-B858-81621C2A6103}" destId="{7FDFA109-7147-4D9B-9D53-41F5E1062ADD}" srcOrd="1" destOrd="0" presId="urn:microsoft.com/office/officeart/2018/2/layout/IconVerticalSolidList"/>
    <dgm:cxn modelId="{D337D4DC-A927-45B3-8836-6F973F06AC2A}" type="presParOf" srcId="{E156BAFA-AF57-4478-B858-81621C2A6103}" destId="{4A09F1BA-E9C2-4624-8AAE-3AA3F77BE662}" srcOrd="2" destOrd="0" presId="urn:microsoft.com/office/officeart/2018/2/layout/IconVerticalSolidList"/>
    <dgm:cxn modelId="{093B9995-2500-4337-A5FF-42361565DCC5}" type="presParOf" srcId="{E156BAFA-AF57-4478-B858-81621C2A6103}" destId="{B0C78E7B-6B10-4128-AF5B-9908F4BAA985}" srcOrd="3" destOrd="0" presId="urn:microsoft.com/office/officeart/2018/2/layout/IconVerticalSolidList"/>
    <dgm:cxn modelId="{256D27C5-8665-4918-A798-0D5DD371E279}" type="presParOf" srcId="{F72FEF28-5BF7-492A-A1BD-014BC7884273}" destId="{E8B832C6-F263-44F1-B667-F5C537EB63F9}" srcOrd="1" destOrd="0" presId="urn:microsoft.com/office/officeart/2018/2/layout/IconVerticalSolidList"/>
    <dgm:cxn modelId="{D7137EA0-7353-4DC9-816F-98F8CF646BB6}" type="presParOf" srcId="{F72FEF28-5BF7-492A-A1BD-014BC7884273}" destId="{A0DDCD2E-1D0B-464D-B375-376436BEB6CC}" srcOrd="2" destOrd="0" presId="urn:microsoft.com/office/officeart/2018/2/layout/IconVerticalSolidList"/>
    <dgm:cxn modelId="{28E3D7F0-D6D7-432E-B7D7-13C236F759DB}" type="presParOf" srcId="{A0DDCD2E-1D0B-464D-B375-376436BEB6CC}" destId="{44A244BA-3260-429B-82C7-C85764A0D301}" srcOrd="0" destOrd="0" presId="urn:microsoft.com/office/officeart/2018/2/layout/IconVerticalSolidList"/>
    <dgm:cxn modelId="{FF0DA4AC-8A46-44AE-BBF5-033F1FC14F44}" type="presParOf" srcId="{A0DDCD2E-1D0B-464D-B375-376436BEB6CC}" destId="{44F51FDF-B13D-4E46-A794-BA81D867597C}" srcOrd="1" destOrd="0" presId="urn:microsoft.com/office/officeart/2018/2/layout/IconVerticalSolidList"/>
    <dgm:cxn modelId="{14046D0A-406F-4CA9-8135-91CDA9C31066}" type="presParOf" srcId="{A0DDCD2E-1D0B-464D-B375-376436BEB6CC}" destId="{A34DEC63-A3B5-4AA2-B7E9-B9FDE72C2F06}" srcOrd="2" destOrd="0" presId="urn:microsoft.com/office/officeart/2018/2/layout/IconVerticalSolidList"/>
    <dgm:cxn modelId="{4FD12BD4-E86F-4A5E-BE63-2B76184F3FA5}" type="presParOf" srcId="{A0DDCD2E-1D0B-464D-B375-376436BEB6CC}" destId="{7E4DB244-8761-4BA7-AA7B-9366849D75BA}" srcOrd="3" destOrd="0" presId="urn:microsoft.com/office/officeart/2018/2/layout/IconVerticalSolidList"/>
    <dgm:cxn modelId="{E3F04C17-D64A-487D-AF04-4C47667DDA1A}" type="presParOf" srcId="{F72FEF28-5BF7-492A-A1BD-014BC7884273}" destId="{D9E2186A-5411-4FB8-8CDE-31C74E2A7C4E}" srcOrd="3" destOrd="0" presId="urn:microsoft.com/office/officeart/2018/2/layout/IconVerticalSolidList"/>
    <dgm:cxn modelId="{028B3F36-75BD-4FB5-B360-65400DB85F4E}" type="presParOf" srcId="{F72FEF28-5BF7-492A-A1BD-014BC7884273}" destId="{51FDD083-5D1A-4CF4-BFC2-84CA09DA6799}" srcOrd="4" destOrd="0" presId="urn:microsoft.com/office/officeart/2018/2/layout/IconVerticalSolidList"/>
    <dgm:cxn modelId="{461555AE-6B23-4CA8-A93F-94D7BAC698D0}" type="presParOf" srcId="{51FDD083-5D1A-4CF4-BFC2-84CA09DA6799}" destId="{3AEE27DE-D341-4F65-86E8-0E8393330DED}" srcOrd="0" destOrd="0" presId="urn:microsoft.com/office/officeart/2018/2/layout/IconVerticalSolidList"/>
    <dgm:cxn modelId="{077427A8-A100-4C62-9C69-F0913AB79BFF}" type="presParOf" srcId="{51FDD083-5D1A-4CF4-BFC2-84CA09DA6799}" destId="{B413AB94-8E58-49F0-A786-19B55C515693}" srcOrd="1" destOrd="0" presId="urn:microsoft.com/office/officeart/2018/2/layout/IconVerticalSolidList"/>
    <dgm:cxn modelId="{D115E8C8-E12B-4A7E-B271-1BA1DB2E2FAD}" type="presParOf" srcId="{51FDD083-5D1A-4CF4-BFC2-84CA09DA6799}" destId="{EF24E747-3733-40CF-B2AF-042CD9F34B0E}" srcOrd="2" destOrd="0" presId="urn:microsoft.com/office/officeart/2018/2/layout/IconVerticalSolidList"/>
    <dgm:cxn modelId="{9DDC4E18-F462-4CA1-B56F-A4D6A8E99599}" type="presParOf" srcId="{51FDD083-5D1A-4CF4-BFC2-84CA09DA6799}" destId="{90A0F84A-106E-402E-9BDC-0CE412BB37C4}" srcOrd="3" destOrd="0" presId="urn:microsoft.com/office/officeart/2018/2/layout/IconVerticalSolidList"/>
    <dgm:cxn modelId="{4F7776B7-308D-438F-ACEE-5B442B3652A0}" type="presParOf" srcId="{F72FEF28-5BF7-492A-A1BD-014BC7884273}" destId="{DBADE6FE-97D2-4041-AF99-0FD52668CA04}" srcOrd="5" destOrd="0" presId="urn:microsoft.com/office/officeart/2018/2/layout/IconVerticalSolidList"/>
    <dgm:cxn modelId="{22415C13-DBEE-4E38-9A50-895D29B67858}" type="presParOf" srcId="{F72FEF28-5BF7-492A-A1BD-014BC7884273}" destId="{E47CD449-C78E-4866-8755-3951C4D004D2}" srcOrd="6" destOrd="0" presId="urn:microsoft.com/office/officeart/2018/2/layout/IconVerticalSolidList"/>
    <dgm:cxn modelId="{2F14C6E7-D36D-4FA8-8CF0-3EA77C428DC5}" type="presParOf" srcId="{E47CD449-C78E-4866-8755-3951C4D004D2}" destId="{608B784D-EC4C-4CC1-8DD4-5F27822A4DCB}" srcOrd="0" destOrd="0" presId="urn:microsoft.com/office/officeart/2018/2/layout/IconVerticalSolidList"/>
    <dgm:cxn modelId="{D76CF66E-A6D7-4613-B43F-18C0D6B60A1D}" type="presParOf" srcId="{E47CD449-C78E-4866-8755-3951C4D004D2}" destId="{A6109E74-895F-4F10-A341-B375ED2D2CBA}" srcOrd="1" destOrd="0" presId="urn:microsoft.com/office/officeart/2018/2/layout/IconVerticalSolidList"/>
    <dgm:cxn modelId="{B69C7725-AEA0-4F7D-8A02-7F2BFCD366D4}" type="presParOf" srcId="{E47CD449-C78E-4866-8755-3951C4D004D2}" destId="{9DA83826-B446-48BC-9CA0-A65BB6265335}" srcOrd="2" destOrd="0" presId="urn:microsoft.com/office/officeart/2018/2/layout/IconVerticalSolidList"/>
    <dgm:cxn modelId="{797D31E0-FA4D-40EB-B986-7CD6A97AF565}" type="presParOf" srcId="{E47CD449-C78E-4866-8755-3951C4D004D2}" destId="{4B45A3AC-BB3E-4774-B46A-8DED2F0CA184}" srcOrd="3" destOrd="0" presId="urn:microsoft.com/office/officeart/2018/2/layout/IconVerticalSolidList"/>
    <dgm:cxn modelId="{ABE9BE35-C8A0-4EBA-B069-8AFA0F8DA8A8}" type="presParOf" srcId="{F72FEF28-5BF7-492A-A1BD-014BC7884273}" destId="{4FE04241-364F-411A-8A9D-9BB4EA72BC14}" srcOrd="7" destOrd="0" presId="urn:microsoft.com/office/officeart/2018/2/layout/IconVerticalSolidList"/>
    <dgm:cxn modelId="{62D185E8-CD04-41AB-A577-0E822AEB686A}" type="presParOf" srcId="{F72FEF28-5BF7-492A-A1BD-014BC7884273}" destId="{72DE2AA4-689E-4367-BB73-BC8606D21279}" srcOrd="8" destOrd="0" presId="urn:microsoft.com/office/officeart/2018/2/layout/IconVerticalSolidList"/>
    <dgm:cxn modelId="{FA5A16B2-148A-4387-9D90-14DD25294A59}" type="presParOf" srcId="{72DE2AA4-689E-4367-BB73-BC8606D21279}" destId="{621B7C96-6F13-4674-A229-86DDF9DFEB22}" srcOrd="0" destOrd="0" presId="urn:microsoft.com/office/officeart/2018/2/layout/IconVerticalSolidList"/>
    <dgm:cxn modelId="{0E8EA1D4-FEC6-461E-91B2-6AEE282BC6BD}" type="presParOf" srcId="{72DE2AA4-689E-4367-BB73-BC8606D21279}" destId="{3168955F-A746-4162-9CE6-C9321025D28F}" srcOrd="1" destOrd="0" presId="urn:microsoft.com/office/officeart/2018/2/layout/IconVerticalSolidList"/>
    <dgm:cxn modelId="{539A6624-F4CC-4B9F-9B24-F2F8FE1F4073}" type="presParOf" srcId="{72DE2AA4-689E-4367-BB73-BC8606D21279}" destId="{CE6CDB15-C8B0-4DE3-BA8C-98BB5996AFE1}" srcOrd="2" destOrd="0" presId="urn:microsoft.com/office/officeart/2018/2/layout/IconVerticalSolidList"/>
    <dgm:cxn modelId="{65224B4F-39E6-4C3F-B432-D6938A5C940C}" type="presParOf" srcId="{72DE2AA4-689E-4367-BB73-BC8606D21279}" destId="{2038CBEC-522C-444E-8440-17929ADAE061}" srcOrd="3" destOrd="0" presId="urn:microsoft.com/office/officeart/2018/2/layout/IconVerticalSolidList"/>
    <dgm:cxn modelId="{6F76CD63-99F8-4B43-A347-F434D86C0EFB}" type="presParOf" srcId="{F72FEF28-5BF7-492A-A1BD-014BC7884273}" destId="{A2E9CA85-D3A3-4B65-8690-9891B05CBB5B}" srcOrd="9" destOrd="0" presId="urn:microsoft.com/office/officeart/2018/2/layout/IconVerticalSolidList"/>
    <dgm:cxn modelId="{07EEE8D0-02B2-4297-9F1F-5556DA1B28E6}" type="presParOf" srcId="{F72FEF28-5BF7-492A-A1BD-014BC7884273}" destId="{8C561108-2B8A-4BD7-A9B2-2DBC2AFECB0E}" srcOrd="10" destOrd="0" presId="urn:microsoft.com/office/officeart/2018/2/layout/IconVerticalSolidList"/>
    <dgm:cxn modelId="{04E475D3-4D75-4D45-BA82-30BCC3229463}" type="presParOf" srcId="{8C561108-2B8A-4BD7-A9B2-2DBC2AFECB0E}" destId="{8C8808EE-F3F2-4D71-84DB-D12FA72F903E}" srcOrd="0" destOrd="0" presId="urn:microsoft.com/office/officeart/2018/2/layout/IconVerticalSolidList"/>
    <dgm:cxn modelId="{252134E6-1391-4EEA-953D-86FB16E818C1}" type="presParOf" srcId="{8C561108-2B8A-4BD7-A9B2-2DBC2AFECB0E}" destId="{95998E38-CCA5-47AB-ABC1-7CA461E4B394}" srcOrd="1" destOrd="0" presId="urn:microsoft.com/office/officeart/2018/2/layout/IconVerticalSolidList"/>
    <dgm:cxn modelId="{DD2E81C3-E1C1-4811-AAA9-D9C2A11D489C}" type="presParOf" srcId="{8C561108-2B8A-4BD7-A9B2-2DBC2AFECB0E}" destId="{99243914-8AF0-4774-803A-D03CB6F53AB8}" srcOrd="2" destOrd="0" presId="urn:microsoft.com/office/officeart/2018/2/layout/IconVerticalSolidList"/>
    <dgm:cxn modelId="{101D483B-1E1D-4133-9032-60B7189B1113}" type="presParOf" srcId="{8C561108-2B8A-4BD7-A9B2-2DBC2AFECB0E}" destId="{F03E6486-AC7F-463D-A7D4-FC40D33B10D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493B2-AF6A-41AF-A140-804A0ABDD964}">
      <dsp:nvSpPr>
        <dsp:cNvPr id="0" name=""/>
        <dsp:cNvSpPr/>
      </dsp:nvSpPr>
      <dsp:spPr>
        <a:xfrm>
          <a:off x="0" y="1366"/>
          <a:ext cx="10168127" cy="5821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DFA109-7147-4D9B-9D53-41F5E1062ADD}">
      <dsp:nvSpPr>
        <dsp:cNvPr id="0" name=""/>
        <dsp:cNvSpPr/>
      </dsp:nvSpPr>
      <dsp:spPr>
        <a:xfrm>
          <a:off x="176090" y="132342"/>
          <a:ext cx="320165" cy="3201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C78E7B-6B10-4128-AF5B-9908F4BAA985}">
      <dsp:nvSpPr>
        <dsp:cNvPr id="0" name=""/>
        <dsp:cNvSpPr/>
      </dsp:nvSpPr>
      <dsp:spPr>
        <a:xfrm>
          <a:off x="672347" y="1366"/>
          <a:ext cx="9495780" cy="582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608" tIns="61608" rIns="61608" bIns="61608" numCol="1" spcCol="1270" anchor="ctr" anchorCtr="0">
          <a:noAutofit/>
        </a:bodyPr>
        <a:lstStyle/>
        <a:p>
          <a:pPr marL="0" lvl="0" indent="0" algn="l" defTabSz="622300">
            <a:lnSpc>
              <a:spcPct val="100000"/>
            </a:lnSpc>
            <a:spcBef>
              <a:spcPct val="0"/>
            </a:spcBef>
            <a:spcAft>
              <a:spcPct val="35000"/>
            </a:spcAft>
            <a:buNone/>
          </a:pPr>
          <a:r>
            <a:rPr lang="en-US" sz="1400" kern="1200"/>
            <a:t>Provide a user-friendly interface for easy addition and categorization of expenses.</a:t>
          </a:r>
        </a:p>
      </dsp:txBody>
      <dsp:txXfrm>
        <a:off x="672347" y="1366"/>
        <a:ext cx="9495780" cy="582118"/>
      </dsp:txXfrm>
    </dsp:sp>
    <dsp:sp modelId="{44A244BA-3260-429B-82C7-C85764A0D301}">
      <dsp:nvSpPr>
        <dsp:cNvPr id="0" name=""/>
        <dsp:cNvSpPr/>
      </dsp:nvSpPr>
      <dsp:spPr>
        <a:xfrm>
          <a:off x="0" y="729014"/>
          <a:ext cx="10168127" cy="5821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F51FDF-B13D-4E46-A794-BA81D867597C}">
      <dsp:nvSpPr>
        <dsp:cNvPr id="0" name=""/>
        <dsp:cNvSpPr/>
      </dsp:nvSpPr>
      <dsp:spPr>
        <a:xfrm>
          <a:off x="176090" y="859991"/>
          <a:ext cx="320165" cy="3201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4DB244-8761-4BA7-AA7B-9366849D75BA}">
      <dsp:nvSpPr>
        <dsp:cNvPr id="0" name=""/>
        <dsp:cNvSpPr/>
      </dsp:nvSpPr>
      <dsp:spPr>
        <a:xfrm>
          <a:off x="672347" y="729014"/>
          <a:ext cx="9495780" cy="582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608" tIns="61608" rIns="61608" bIns="61608" numCol="1" spcCol="1270" anchor="ctr" anchorCtr="0">
          <a:noAutofit/>
        </a:bodyPr>
        <a:lstStyle/>
        <a:p>
          <a:pPr marL="0" lvl="0" indent="0" algn="l" defTabSz="622300">
            <a:lnSpc>
              <a:spcPct val="100000"/>
            </a:lnSpc>
            <a:spcBef>
              <a:spcPct val="0"/>
            </a:spcBef>
            <a:spcAft>
              <a:spcPct val="35000"/>
            </a:spcAft>
            <a:buNone/>
          </a:pPr>
          <a:r>
            <a:rPr lang="en-US" sz="1400" kern="1200"/>
            <a:t>Offer budgeting tools to set financial goals and monitor progress.</a:t>
          </a:r>
        </a:p>
      </dsp:txBody>
      <dsp:txXfrm>
        <a:off x="672347" y="729014"/>
        <a:ext cx="9495780" cy="582118"/>
      </dsp:txXfrm>
    </dsp:sp>
    <dsp:sp modelId="{3AEE27DE-D341-4F65-86E8-0E8393330DED}">
      <dsp:nvSpPr>
        <dsp:cNvPr id="0" name=""/>
        <dsp:cNvSpPr/>
      </dsp:nvSpPr>
      <dsp:spPr>
        <a:xfrm>
          <a:off x="0" y="1456662"/>
          <a:ext cx="10168127" cy="5821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13AB94-8E58-49F0-A786-19B55C515693}">
      <dsp:nvSpPr>
        <dsp:cNvPr id="0" name=""/>
        <dsp:cNvSpPr/>
      </dsp:nvSpPr>
      <dsp:spPr>
        <a:xfrm>
          <a:off x="176090" y="1587639"/>
          <a:ext cx="320165" cy="3201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A0F84A-106E-402E-9BDC-0CE412BB37C4}">
      <dsp:nvSpPr>
        <dsp:cNvPr id="0" name=""/>
        <dsp:cNvSpPr/>
      </dsp:nvSpPr>
      <dsp:spPr>
        <a:xfrm>
          <a:off x="672347" y="1456662"/>
          <a:ext cx="9495780" cy="582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608" tIns="61608" rIns="61608" bIns="61608" numCol="1" spcCol="1270" anchor="ctr" anchorCtr="0">
          <a:noAutofit/>
        </a:bodyPr>
        <a:lstStyle/>
        <a:p>
          <a:pPr marL="0" lvl="0" indent="0" algn="l" defTabSz="622300">
            <a:lnSpc>
              <a:spcPct val="100000"/>
            </a:lnSpc>
            <a:spcBef>
              <a:spcPct val="0"/>
            </a:spcBef>
            <a:spcAft>
              <a:spcPct val="35000"/>
            </a:spcAft>
            <a:buNone/>
          </a:pPr>
          <a:r>
            <a:rPr lang="en-US" sz="1400" kern="1200"/>
            <a:t>Provide data analysis features to help identify areas of overspending and opportunities for savings.</a:t>
          </a:r>
        </a:p>
      </dsp:txBody>
      <dsp:txXfrm>
        <a:off x="672347" y="1456662"/>
        <a:ext cx="9495780" cy="582118"/>
      </dsp:txXfrm>
    </dsp:sp>
    <dsp:sp modelId="{608B784D-EC4C-4CC1-8DD4-5F27822A4DCB}">
      <dsp:nvSpPr>
        <dsp:cNvPr id="0" name=""/>
        <dsp:cNvSpPr/>
      </dsp:nvSpPr>
      <dsp:spPr>
        <a:xfrm>
          <a:off x="0" y="2184311"/>
          <a:ext cx="10168127" cy="5821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109E74-895F-4F10-A341-B375ED2D2CBA}">
      <dsp:nvSpPr>
        <dsp:cNvPr id="0" name=""/>
        <dsp:cNvSpPr/>
      </dsp:nvSpPr>
      <dsp:spPr>
        <a:xfrm>
          <a:off x="176090" y="2315288"/>
          <a:ext cx="320165" cy="32016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45A3AC-BB3E-4774-B46A-8DED2F0CA184}">
      <dsp:nvSpPr>
        <dsp:cNvPr id="0" name=""/>
        <dsp:cNvSpPr/>
      </dsp:nvSpPr>
      <dsp:spPr>
        <a:xfrm>
          <a:off x="672347" y="2184311"/>
          <a:ext cx="9495780" cy="582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608" tIns="61608" rIns="61608" bIns="61608" numCol="1" spcCol="1270" anchor="ctr" anchorCtr="0">
          <a:noAutofit/>
        </a:bodyPr>
        <a:lstStyle/>
        <a:p>
          <a:pPr marL="0" lvl="0" indent="0" algn="l" defTabSz="622300">
            <a:lnSpc>
              <a:spcPct val="100000"/>
            </a:lnSpc>
            <a:spcBef>
              <a:spcPct val="0"/>
            </a:spcBef>
            <a:spcAft>
              <a:spcPct val="35000"/>
            </a:spcAft>
            <a:buNone/>
          </a:pPr>
          <a:r>
            <a:rPr lang="en-US" sz="1400" kern="1200"/>
            <a:t>Ensure data privacy and security through multiple user accounts and secure storage.</a:t>
          </a:r>
        </a:p>
      </dsp:txBody>
      <dsp:txXfrm>
        <a:off x="672347" y="2184311"/>
        <a:ext cx="9495780" cy="582118"/>
      </dsp:txXfrm>
    </dsp:sp>
    <dsp:sp modelId="{621B7C96-6F13-4674-A229-86DDF9DFEB22}">
      <dsp:nvSpPr>
        <dsp:cNvPr id="0" name=""/>
        <dsp:cNvSpPr/>
      </dsp:nvSpPr>
      <dsp:spPr>
        <a:xfrm>
          <a:off x="0" y="2911959"/>
          <a:ext cx="10168127" cy="5821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68955F-A746-4162-9CE6-C9321025D28F}">
      <dsp:nvSpPr>
        <dsp:cNvPr id="0" name=""/>
        <dsp:cNvSpPr/>
      </dsp:nvSpPr>
      <dsp:spPr>
        <a:xfrm>
          <a:off x="176090" y="3042936"/>
          <a:ext cx="320165" cy="32016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38CBEC-522C-444E-8440-17929ADAE061}">
      <dsp:nvSpPr>
        <dsp:cNvPr id="0" name=""/>
        <dsp:cNvSpPr/>
      </dsp:nvSpPr>
      <dsp:spPr>
        <a:xfrm>
          <a:off x="672347" y="2911959"/>
          <a:ext cx="9495780" cy="582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608" tIns="61608" rIns="61608" bIns="61608" numCol="1" spcCol="1270" anchor="ctr" anchorCtr="0">
          <a:noAutofit/>
        </a:bodyPr>
        <a:lstStyle/>
        <a:p>
          <a:pPr marL="0" lvl="0" indent="0" algn="l" defTabSz="622300">
            <a:lnSpc>
              <a:spcPct val="100000"/>
            </a:lnSpc>
            <a:spcBef>
              <a:spcPct val="0"/>
            </a:spcBef>
            <a:spcAft>
              <a:spcPct val="35000"/>
            </a:spcAft>
            <a:buNone/>
          </a:pPr>
          <a:r>
            <a:rPr lang="en-US" sz="1400" kern="1200"/>
            <a:t>Offer the ability to export data to a spreadsheet for detailed analysis and record-keeping.</a:t>
          </a:r>
        </a:p>
      </dsp:txBody>
      <dsp:txXfrm>
        <a:off x="672347" y="2911959"/>
        <a:ext cx="9495780" cy="582118"/>
      </dsp:txXfrm>
    </dsp:sp>
    <dsp:sp modelId="{8C8808EE-F3F2-4D71-84DB-D12FA72F903E}">
      <dsp:nvSpPr>
        <dsp:cNvPr id="0" name=""/>
        <dsp:cNvSpPr/>
      </dsp:nvSpPr>
      <dsp:spPr>
        <a:xfrm>
          <a:off x="0" y="3639608"/>
          <a:ext cx="10168127" cy="5821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998E38-CCA5-47AB-ABC1-7CA461E4B394}">
      <dsp:nvSpPr>
        <dsp:cNvPr id="0" name=""/>
        <dsp:cNvSpPr/>
      </dsp:nvSpPr>
      <dsp:spPr>
        <a:xfrm>
          <a:off x="176090" y="3770584"/>
          <a:ext cx="320165" cy="32016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3E6486-AC7F-463D-A7D4-FC40D33B10D8}">
      <dsp:nvSpPr>
        <dsp:cNvPr id="0" name=""/>
        <dsp:cNvSpPr/>
      </dsp:nvSpPr>
      <dsp:spPr>
        <a:xfrm>
          <a:off x="672347" y="3639608"/>
          <a:ext cx="9495780" cy="582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608" tIns="61608" rIns="61608" bIns="61608" numCol="1" spcCol="1270" anchor="ctr" anchorCtr="0">
          <a:noAutofit/>
        </a:bodyPr>
        <a:lstStyle/>
        <a:p>
          <a:pPr marL="0" lvl="0" indent="0" algn="l" defTabSz="622300">
            <a:lnSpc>
              <a:spcPct val="100000"/>
            </a:lnSpc>
            <a:spcBef>
              <a:spcPct val="0"/>
            </a:spcBef>
            <a:spcAft>
              <a:spcPct val="35000"/>
            </a:spcAft>
            <a:buNone/>
          </a:pPr>
          <a:r>
            <a:rPr lang="en-US" sz="1400" kern="1200"/>
            <a:t>Provide a suitable solution for individuals and businesses of all sizes to achieve their financial goals and gain control over their finances.</a:t>
          </a:r>
        </a:p>
      </dsp:txBody>
      <dsp:txXfrm>
        <a:off x="672347" y="3639608"/>
        <a:ext cx="9495780" cy="58211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4/9/2023</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3614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4/9/2023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41674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4/9/2023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57839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4/9/2023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67834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4/9/2023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49237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4/9/2023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47067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4/9/2023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14286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4/9/2023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31973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4/9/2023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25922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4/9/2023</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47556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4/9/2023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12224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spc="70">
                <a:solidFill>
                  <a:schemeClr val="tx1">
                    <a:tint val="75000"/>
                  </a:schemeClr>
                </a:solidFill>
              </a:defRPr>
            </a:lvl1pPr>
          </a:lstStyle>
          <a:p>
            <a:fld id="{02AC24A9-CCB6-4F8D-B8DB-C2F3692CFA5A}" type="datetimeFigureOut">
              <a:rPr lang="en-US" smtClean="0"/>
              <a:t>4/9/2023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spc="7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spc="7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711255040"/>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17" r:id="rId6"/>
    <p:sldLayoutId id="2147483913" r:id="rId7"/>
    <p:sldLayoutId id="2147483914" r:id="rId8"/>
    <p:sldLayoutId id="2147483915" r:id="rId9"/>
    <p:sldLayoutId id="2147483916" r:id="rId10"/>
    <p:sldLayoutId id="2147483918" r:id="rId11"/>
  </p:sldLayoutIdLst>
  <p:txStyles>
    <p:titleStyle>
      <a:lvl1pPr algn="l" defTabSz="914400" rtl="0" eaLnBrk="1" latinLnBrk="0" hangingPunct="1">
        <a:lnSpc>
          <a:spcPct val="90000"/>
        </a:lnSpc>
        <a:spcBef>
          <a:spcPct val="0"/>
        </a:spcBef>
        <a:buNone/>
        <a:defRPr sz="4000" b="1" kern="1200" spc="15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11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11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11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11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11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3" descr="Vector background of vibrant colors splashing">
            <a:extLst>
              <a:ext uri="{FF2B5EF4-FFF2-40B4-BE49-F238E27FC236}">
                <a16:creationId xmlns:a16="http://schemas.microsoft.com/office/drawing/2014/main" id="{40A689EF-90B8-50B9-BFDE-66F96111BB39}"/>
              </a:ext>
            </a:extLst>
          </p:cNvPr>
          <p:cNvPicPr>
            <a:picLocks noChangeAspect="1"/>
          </p:cNvPicPr>
          <p:nvPr/>
        </p:nvPicPr>
        <p:blipFill rotWithShape="1">
          <a:blip r:embed="rId2"/>
          <a:srcRect l="7024" r="7023" b="-1"/>
          <a:stretch/>
        </p:blipFill>
        <p:spPr>
          <a:xfrm>
            <a:off x="3523488" y="10"/>
            <a:ext cx="8668512" cy="6857990"/>
          </a:xfrm>
          <a:prstGeom prst="rect">
            <a:avLst/>
          </a:prstGeom>
        </p:spPr>
      </p:pic>
      <p:sp>
        <p:nvSpPr>
          <p:cNvPr id="38" name="Rectangle 37">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849063-8B46-EAB3-D0CB-2F1492A4935C}"/>
              </a:ext>
            </a:extLst>
          </p:cNvPr>
          <p:cNvSpPr>
            <a:spLocks noGrp="1"/>
          </p:cNvSpPr>
          <p:nvPr>
            <p:ph type="ctrTitle"/>
          </p:nvPr>
        </p:nvSpPr>
        <p:spPr>
          <a:xfrm>
            <a:off x="506203" y="1526881"/>
            <a:ext cx="3985731" cy="2724356"/>
          </a:xfrm>
        </p:spPr>
        <p:txBody>
          <a:bodyPr anchor="b">
            <a:normAutofit fontScale="90000"/>
          </a:bodyPr>
          <a:lstStyle/>
          <a:p>
            <a:pPr algn="ctr"/>
            <a:r>
              <a:rPr lang="en-US" sz="4400">
                <a:latin typeface="Aharoni"/>
                <a:cs typeface="Angsana New"/>
              </a:rPr>
              <a:t>Expenditure management       system       </a:t>
            </a:r>
            <a:br>
              <a:rPr lang="en-US" sz="4400">
                <a:latin typeface="Aharoni"/>
                <a:cs typeface="Angsana New"/>
              </a:rPr>
            </a:br>
            <a:endParaRPr lang="en-US" sz="4400">
              <a:latin typeface="Aharoni"/>
              <a:cs typeface="Angsana New"/>
            </a:endParaRPr>
          </a:p>
        </p:txBody>
      </p:sp>
      <p:sp>
        <p:nvSpPr>
          <p:cNvPr id="40" name="Rectangle 3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Graphic 4" descr="Piggy Bank with solid fill">
            <a:extLst>
              <a:ext uri="{FF2B5EF4-FFF2-40B4-BE49-F238E27FC236}">
                <a16:creationId xmlns:a16="http://schemas.microsoft.com/office/drawing/2014/main" id="{7415CD30-C6BC-20BD-F3AB-38AD0C94B8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83170" y="4599282"/>
            <a:ext cx="2118549" cy="2109141"/>
          </a:xfrm>
          <a:prstGeom prst="rect">
            <a:avLst/>
          </a:prstGeom>
        </p:spPr>
      </p:pic>
    </p:spTree>
    <p:extLst>
      <p:ext uri="{BB962C8B-B14F-4D97-AF65-F5344CB8AC3E}">
        <p14:creationId xmlns:p14="http://schemas.microsoft.com/office/powerpoint/2010/main" val="36549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F44879F-6698-4394-89D4-7B3CDB92E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C65FD3B2-577C-49A0-B40E-4845C5D59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Picture 4" descr="Graph on document with pen">
            <a:extLst>
              <a:ext uri="{FF2B5EF4-FFF2-40B4-BE49-F238E27FC236}">
                <a16:creationId xmlns:a16="http://schemas.microsoft.com/office/drawing/2014/main" id="{2CE7CBF8-3832-83B2-2BF7-EB0E16F4A3F1}"/>
              </a:ext>
            </a:extLst>
          </p:cNvPr>
          <p:cNvPicPr>
            <a:picLocks noChangeAspect="1"/>
          </p:cNvPicPr>
          <p:nvPr/>
        </p:nvPicPr>
        <p:blipFill rotWithShape="1">
          <a:blip r:embed="rId2">
            <a:alphaModFix amt="40000"/>
          </a:blip>
          <a:srcRect t="983" r="-2" b="14619"/>
          <a:stretch/>
        </p:blipFill>
        <p:spPr>
          <a:xfrm>
            <a:off x="20" y="17939"/>
            <a:ext cx="12191979" cy="6857990"/>
          </a:xfrm>
          <a:prstGeom prst="rect">
            <a:avLst/>
          </a:prstGeom>
        </p:spPr>
      </p:pic>
      <p:sp>
        <p:nvSpPr>
          <p:cNvPr id="2" name="Title 1">
            <a:extLst>
              <a:ext uri="{FF2B5EF4-FFF2-40B4-BE49-F238E27FC236}">
                <a16:creationId xmlns:a16="http://schemas.microsoft.com/office/drawing/2014/main" id="{18B74AFD-74B9-31A9-DA9D-AB90FBA5EEC9}"/>
              </a:ext>
            </a:extLst>
          </p:cNvPr>
          <p:cNvSpPr>
            <a:spLocks noGrp="1"/>
          </p:cNvSpPr>
          <p:nvPr>
            <p:ph type="title"/>
          </p:nvPr>
        </p:nvSpPr>
        <p:spPr>
          <a:xfrm>
            <a:off x="841248" y="426720"/>
            <a:ext cx="10506456" cy="1919141"/>
          </a:xfrm>
        </p:spPr>
        <p:txBody>
          <a:bodyPr anchor="b">
            <a:normAutofit/>
          </a:bodyPr>
          <a:lstStyle/>
          <a:p>
            <a:r>
              <a:rPr lang="en-US" sz="6000">
                <a:solidFill>
                  <a:srgbClr val="FFFFFF"/>
                </a:solidFill>
              </a:rPr>
              <a:t>Introduction</a:t>
            </a:r>
          </a:p>
        </p:txBody>
      </p:sp>
      <p:sp>
        <p:nvSpPr>
          <p:cNvPr id="13" name="Rectangle 12">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C7F8637-FDC6-63C2-50EB-097514E6A1B1}"/>
              </a:ext>
            </a:extLst>
          </p:cNvPr>
          <p:cNvSpPr>
            <a:spLocks noGrp="1"/>
          </p:cNvSpPr>
          <p:nvPr>
            <p:ph idx="1"/>
          </p:nvPr>
        </p:nvSpPr>
        <p:spPr>
          <a:xfrm>
            <a:off x="841248" y="3337269"/>
            <a:ext cx="10509504" cy="2905686"/>
          </a:xfrm>
        </p:spPr>
        <p:txBody>
          <a:bodyPr lIns="109728" tIns="109728" rIns="109728" bIns="91440" anchor="t">
            <a:normAutofit/>
          </a:bodyPr>
          <a:lstStyle/>
          <a:p>
            <a:pPr>
              <a:lnSpc>
                <a:spcPct val="100000"/>
              </a:lnSpc>
            </a:pPr>
            <a:r>
              <a:rPr lang="en-US" sz="2000" dirty="0">
                <a:solidFill>
                  <a:srgbClr val="FFFFFF"/>
                </a:solidFill>
                <a:ea typeface="+mn-lt"/>
                <a:cs typeface="+mn-lt"/>
              </a:rPr>
              <a:t>The expenditure web-based application is designed to assist individuals and businesses in managing their expenses efficiently. </a:t>
            </a:r>
            <a:endParaRPr lang="en-US" sz="2000">
              <a:solidFill>
                <a:srgbClr val="FFFFFF"/>
              </a:solidFill>
              <a:ea typeface="+mn-lt"/>
              <a:cs typeface="+mn-lt"/>
            </a:endParaRPr>
          </a:p>
          <a:p>
            <a:pPr>
              <a:lnSpc>
                <a:spcPct val="100000"/>
              </a:lnSpc>
            </a:pPr>
            <a:r>
              <a:rPr lang="en-US" sz="2000" dirty="0">
                <a:solidFill>
                  <a:srgbClr val="FFFFFF"/>
                </a:solidFill>
                <a:ea typeface="+mn-lt"/>
                <a:cs typeface="+mn-lt"/>
              </a:rPr>
              <a:t>The user-friendly interface allows for easy addition and categorization of expenses, setting budgets, and analyzing spending habits. The application is secure and offers multiple user accounts, ensuring privacy. Overall, the application is an essential tool for anyone seeking to take control of their finances.</a:t>
            </a:r>
            <a:endParaRPr lang="en-US" sz="2000" dirty="0">
              <a:solidFill>
                <a:srgbClr val="FFFFFF"/>
              </a:solidFill>
            </a:endParaRPr>
          </a:p>
        </p:txBody>
      </p:sp>
    </p:spTree>
    <p:extLst>
      <p:ext uri="{BB962C8B-B14F-4D97-AF65-F5344CB8AC3E}">
        <p14:creationId xmlns:p14="http://schemas.microsoft.com/office/powerpoint/2010/main" val="3625601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C09E7-B799-F2B6-E338-0C307689D623}"/>
              </a:ext>
            </a:extLst>
          </p:cNvPr>
          <p:cNvSpPr>
            <a:spLocks noGrp="1"/>
          </p:cNvSpPr>
          <p:nvPr>
            <p:ph type="title"/>
          </p:nvPr>
        </p:nvSpPr>
        <p:spPr/>
        <p:txBody>
          <a:bodyPr/>
          <a:lstStyle/>
          <a:p>
            <a:r>
              <a:rPr lang="en-US" dirty="0"/>
              <a:t>Problem Statement </a:t>
            </a:r>
          </a:p>
        </p:txBody>
      </p:sp>
      <p:pic>
        <p:nvPicPr>
          <p:cNvPr id="5" name="Graphic 5" descr="Playbook with solid fill">
            <a:extLst>
              <a:ext uri="{FF2B5EF4-FFF2-40B4-BE49-F238E27FC236}">
                <a16:creationId xmlns:a16="http://schemas.microsoft.com/office/drawing/2014/main" id="{93EDEF97-B213-7030-10CA-C74BDE9D60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15035" y="3088341"/>
            <a:ext cx="914400" cy="914400"/>
          </a:xfrm>
          <a:prstGeom prst="rect">
            <a:avLst/>
          </a:prstGeom>
        </p:spPr>
      </p:pic>
      <p:sp>
        <p:nvSpPr>
          <p:cNvPr id="6" name="TextBox 5">
            <a:extLst>
              <a:ext uri="{FF2B5EF4-FFF2-40B4-BE49-F238E27FC236}">
                <a16:creationId xmlns:a16="http://schemas.microsoft.com/office/drawing/2014/main" id="{0C88E4BA-7EBD-B14C-6625-0084FE8EF151}"/>
              </a:ext>
            </a:extLst>
          </p:cNvPr>
          <p:cNvSpPr txBox="1"/>
          <p:nvPr/>
        </p:nvSpPr>
        <p:spPr>
          <a:xfrm>
            <a:off x="591671" y="4043083"/>
            <a:ext cx="285974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Söhne"/>
                <a:ea typeface="Söhne"/>
                <a:cs typeface="Söhne"/>
              </a:rPr>
              <a:t>Managing expenses can be difficult for individuals and              businesses.</a:t>
            </a:r>
            <a:endParaRPr lang="en-US" sz="1600" b="1" dirty="0"/>
          </a:p>
        </p:txBody>
      </p:sp>
      <p:pic>
        <p:nvPicPr>
          <p:cNvPr id="8" name="Graphic 8" descr="Downward trend graph with solid fill">
            <a:extLst>
              <a:ext uri="{FF2B5EF4-FFF2-40B4-BE49-F238E27FC236}">
                <a16:creationId xmlns:a16="http://schemas.microsoft.com/office/drawing/2014/main" id="{1C5AC016-917F-91CB-9275-0AFEF9AFB4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91952" y="3088341"/>
            <a:ext cx="914400" cy="914400"/>
          </a:xfrm>
          <a:prstGeom prst="rect">
            <a:avLst/>
          </a:prstGeom>
        </p:spPr>
      </p:pic>
      <p:sp>
        <p:nvSpPr>
          <p:cNvPr id="9" name="TextBox 8">
            <a:extLst>
              <a:ext uri="{FF2B5EF4-FFF2-40B4-BE49-F238E27FC236}">
                <a16:creationId xmlns:a16="http://schemas.microsoft.com/office/drawing/2014/main" id="{ECD07E02-BDF6-94B7-CC07-EC0917B9931E}"/>
              </a:ext>
            </a:extLst>
          </p:cNvPr>
          <p:cNvSpPr txBox="1"/>
          <p:nvPr/>
        </p:nvSpPr>
        <p:spPr>
          <a:xfrm>
            <a:off x="3881717" y="4043081"/>
            <a:ext cx="332590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Söhne"/>
                <a:ea typeface="+mn-lt"/>
                <a:cs typeface="+mn-lt"/>
              </a:rPr>
              <a:t>Lack of a proper system can lead to overspending, missed                  payments ,etc.</a:t>
            </a:r>
            <a:endParaRPr lang="en-US" sz="1600" b="1" dirty="0">
              <a:latin typeface="Söhne"/>
            </a:endParaRPr>
          </a:p>
        </p:txBody>
      </p:sp>
      <p:pic>
        <p:nvPicPr>
          <p:cNvPr id="10" name="Graphic 10" descr="Man with cane with solid fill">
            <a:extLst>
              <a:ext uri="{FF2B5EF4-FFF2-40B4-BE49-F238E27FC236}">
                <a16:creationId xmlns:a16="http://schemas.microsoft.com/office/drawing/2014/main" id="{1992A998-8AFB-A082-0084-000E165F597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686800" y="3088341"/>
            <a:ext cx="914400" cy="914400"/>
          </a:xfrm>
          <a:prstGeom prst="rect">
            <a:avLst/>
          </a:prstGeom>
        </p:spPr>
      </p:pic>
      <p:sp>
        <p:nvSpPr>
          <p:cNvPr id="11" name="TextBox 10">
            <a:extLst>
              <a:ext uri="{FF2B5EF4-FFF2-40B4-BE49-F238E27FC236}">
                <a16:creationId xmlns:a16="http://schemas.microsoft.com/office/drawing/2014/main" id="{6DD16827-15BC-CB4B-72E6-18596CBB6EA2}"/>
              </a:ext>
            </a:extLst>
          </p:cNvPr>
          <p:cNvSpPr txBox="1"/>
          <p:nvPr/>
        </p:nvSpPr>
        <p:spPr>
          <a:xfrm>
            <a:off x="7476564" y="4043081"/>
            <a:ext cx="342451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Söhne"/>
                <a:ea typeface="+mn-lt"/>
                <a:cs typeface="+mn-lt"/>
              </a:rPr>
              <a:t>Traditional methods of managing expenses can be time-consuming and prone to errors.</a:t>
            </a:r>
            <a:endParaRPr lang="en-US" sz="1600" b="1" dirty="0">
              <a:latin typeface="Söhne"/>
            </a:endParaRPr>
          </a:p>
        </p:txBody>
      </p:sp>
    </p:spTree>
    <p:extLst>
      <p:ext uri="{BB962C8B-B14F-4D97-AF65-F5344CB8AC3E}">
        <p14:creationId xmlns:p14="http://schemas.microsoft.com/office/powerpoint/2010/main" val="175757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A1797-9113-CD1E-E1EB-B9384E441A68}"/>
              </a:ext>
            </a:extLst>
          </p:cNvPr>
          <p:cNvSpPr>
            <a:spLocks noGrp="1"/>
          </p:cNvSpPr>
          <p:nvPr>
            <p:ph type="title"/>
          </p:nvPr>
        </p:nvSpPr>
        <p:spPr>
          <a:xfrm>
            <a:off x="1115568" y="548640"/>
            <a:ext cx="10168128" cy="1027176"/>
          </a:xfrm>
        </p:spPr>
        <p:txBody>
          <a:bodyPr/>
          <a:lstStyle/>
          <a:p>
            <a:r>
              <a:rPr lang="en-US" dirty="0"/>
              <a:t>Objectives</a:t>
            </a:r>
          </a:p>
        </p:txBody>
      </p:sp>
      <p:graphicFrame>
        <p:nvGraphicFramePr>
          <p:cNvPr id="17" name="Content Placeholder 2">
            <a:extLst>
              <a:ext uri="{FF2B5EF4-FFF2-40B4-BE49-F238E27FC236}">
                <a16:creationId xmlns:a16="http://schemas.microsoft.com/office/drawing/2014/main" id="{11EE9770-856C-FF80-79C2-CA1E48E17974}"/>
              </a:ext>
            </a:extLst>
          </p:cNvPr>
          <p:cNvGraphicFramePr>
            <a:graphicFrameLocks noGrp="1"/>
          </p:cNvGraphicFramePr>
          <p:nvPr>
            <p:ph idx="1"/>
          </p:nvPr>
        </p:nvGraphicFramePr>
        <p:xfrm>
          <a:off x="730086" y="2298730"/>
          <a:ext cx="10168128" cy="42230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4590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esk with productivity items">
            <a:extLst>
              <a:ext uri="{FF2B5EF4-FFF2-40B4-BE49-F238E27FC236}">
                <a16:creationId xmlns:a16="http://schemas.microsoft.com/office/drawing/2014/main" id="{BBBC46CB-5442-A1CC-BCA9-CCD73073B1B5}"/>
              </a:ext>
            </a:extLst>
          </p:cNvPr>
          <p:cNvPicPr>
            <a:picLocks noChangeAspect="1"/>
          </p:cNvPicPr>
          <p:nvPr/>
        </p:nvPicPr>
        <p:blipFill rotWithShape="1">
          <a:blip r:embed="rId2">
            <a:alphaModFix amt="40000"/>
          </a:blip>
          <a:srcRect b="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570476D8-E9A4-0AAA-DAC2-37D1FBBE5A8F}"/>
              </a:ext>
            </a:extLst>
          </p:cNvPr>
          <p:cNvSpPr>
            <a:spLocks noGrp="1"/>
          </p:cNvSpPr>
          <p:nvPr>
            <p:ph type="title"/>
          </p:nvPr>
        </p:nvSpPr>
        <p:spPr>
          <a:xfrm>
            <a:off x="841249" y="941832"/>
            <a:ext cx="10506456" cy="2057400"/>
          </a:xfrm>
        </p:spPr>
        <p:txBody>
          <a:bodyPr anchor="b">
            <a:normAutofit/>
          </a:bodyPr>
          <a:lstStyle/>
          <a:p>
            <a:r>
              <a:rPr lang="en-US" sz="5000"/>
              <a:t>significance</a:t>
            </a:r>
          </a:p>
        </p:txBody>
      </p:sp>
      <p:sp>
        <p:nvSpPr>
          <p:cNvPr id="32"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FE58097-A591-37DB-EB27-7BA9FFC6FC8B}"/>
              </a:ext>
            </a:extLst>
          </p:cNvPr>
          <p:cNvSpPr>
            <a:spLocks noGrp="1"/>
          </p:cNvSpPr>
          <p:nvPr>
            <p:ph idx="1"/>
          </p:nvPr>
        </p:nvSpPr>
        <p:spPr>
          <a:xfrm>
            <a:off x="841248" y="3502152"/>
            <a:ext cx="10506456" cy="2670048"/>
          </a:xfrm>
        </p:spPr>
        <p:txBody>
          <a:bodyPr lIns="109728" tIns="109728" rIns="109728" bIns="91440">
            <a:normAutofit/>
          </a:bodyPr>
          <a:lstStyle/>
          <a:p>
            <a:r>
              <a:rPr lang="en-US" sz="2000">
                <a:ea typeface="+mn-lt"/>
                <a:cs typeface="+mn-lt"/>
              </a:rPr>
              <a:t>The expenditure web-based application is significant as it offers efficient expense tracking, budgeting tools, data analysis, secure storage, time-saving features, and customization for individuals and businesses of all sizes. It helps users gain control over their finances, save time, and achieve their financial goals.</a:t>
            </a:r>
            <a:endParaRPr lang="en-US" sz="2000"/>
          </a:p>
        </p:txBody>
      </p:sp>
    </p:spTree>
    <p:extLst>
      <p:ext uri="{BB962C8B-B14F-4D97-AF65-F5344CB8AC3E}">
        <p14:creationId xmlns:p14="http://schemas.microsoft.com/office/powerpoint/2010/main" val="417510816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376D4-FB0E-4E8B-5DB5-3AB482136C49}"/>
              </a:ext>
            </a:extLst>
          </p:cNvPr>
          <p:cNvSpPr>
            <a:spLocks noGrp="1"/>
          </p:cNvSpPr>
          <p:nvPr>
            <p:ph type="title"/>
          </p:nvPr>
        </p:nvSpPr>
        <p:spPr/>
        <p:txBody>
          <a:bodyPr/>
          <a:lstStyle/>
          <a:p>
            <a:r>
              <a:rPr lang="en-US" dirty="0"/>
              <a:t>Methodology </a:t>
            </a:r>
          </a:p>
        </p:txBody>
      </p:sp>
      <p:sp>
        <p:nvSpPr>
          <p:cNvPr id="3" name="TextBox 2">
            <a:extLst>
              <a:ext uri="{FF2B5EF4-FFF2-40B4-BE49-F238E27FC236}">
                <a16:creationId xmlns:a16="http://schemas.microsoft.com/office/drawing/2014/main" id="{36E46418-3C79-6FEC-279A-4FB3B302F0C2}"/>
              </a:ext>
            </a:extLst>
          </p:cNvPr>
          <p:cNvSpPr txBox="1"/>
          <p:nvPr/>
        </p:nvSpPr>
        <p:spPr>
          <a:xfrm>
            <a:off x="484093" y="2187387"/>
            <a:ext cx="1112519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waterfall model can be a suitable choice for developing the expenditure web based application.</a:t>
            </a:r>
            <a:br>
              <a:rPr lang="en-US" dirty="0"/>
            </a:br>
            <a:endParaRPr lang="en-US"/>
          </a:p>
          <a:p>
            <a:pPr algn="l"/>
            <a:endParaRPr lang="en-US" dirty="0"/>
          </a:p>
        </p:txBody>
      </p:sp>
      <p:sp>
        <p:nvSpPr>
          <p:cNvPr id="7" name="Arrow: Right 6">
            <a:extLst>
              <a:ext uri="{FF2B5EF4-FFF2-40B4-BE49-F238E27FC236}">
                <a16:creationId xmlns:a16="http://schemas.microsoft.com/office/drawing/2014/main" id="{26BDDC28-E99F-5279-D0DD-210F5032254D}"/>
              </a:ext>
            </a:extLst>
          </p:cNvPr>
          <p:cNvSpPr/>
          <p:nvPr/>
        </p:nvSpPr>
        <p:spPr>
          <a:xfrm>
            <a:off x="573741" y="2788022"/>
            <a:ext cx="493058" cy="3227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C3376017-3DC2-D1CF-B029-1656FDD24C98}"/>
              </a:ext>
            </a:extLst>
          </p:cNvPr>
          <p:cNvSpPr/>
          <p:nvPr/>
        </p:nvSpPr>
        <p:spPr>
          <a:xfrm>
            <a:off x="573741" y="3182469"/>
            <a:ext cx="493058" cy="3227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5D367569-F4BC-377D-85E9-3AAE26DD9777}"/>
              </a:ext>
            </a:extLst>
          </p:cNvPr>
          <p:cNvSpPr/>
          <p:nvPr/>
        </p:nvSpPr>
        <p:spPr>
          <a:xfrm>
            <a:off x="573740" y="3585880"/>
            <a:ext cx="493058" cy="3227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1B3A4577-53AC-71AB-651C-A60E151684D4}"/>
              </a:ext>
            </a:extLst>
          </p:cNvPr>
          <p:cNvSpPr/>
          <p:nvPr/>
        </p:nvSpPr>
        <p:spPr>
          <a:xfrm>
            <a:off x="573741" y="3971363"/>
            <a:ext cx="493058" cy="3227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FD17DB60-C558-4BE0-B368-7417E124B0BB}"/>
              </a:ext>
            </a:extLst>
          </p:cNvPr>
          <p:cNvSpPr/>
          <p:nvPr/>
        </p:nvSpPr>
        <p:spPr>
          <a:xfrm>
            <a:off x="573741" y="4356846"/>
            <a:ext cx="493058" cy="3227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A0F77B1-2A07-2CBF-A61B-4F151A30606F}"/>
              </a:ext>
            </a:extLst>
          </p:cNvPr>
          <p:cNvSpPr txBox="1"/>
          <p:nvPr/>
        </p:nvSpPr>
        <p:spPr>
          <a:xfrm>
            <a:off x="1201270" y="2788023"/>
            <a:ext cx="15957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Requirement</a:t>
            </a:r>
          </a:p>
        </p:txBody>
      </p:sp>
      <p:sp>
        <p:nvSpPr>
          <p:cNvPr id="13" name="TextBox 12">
            <a:extLst>
              <a:ext uri="{FF2B5EF4-FFF2-40B4-BE49-F238E27FC236}">
                <a16:creationId xmlns:a16="http://schemas.microsoft.com/office/drawing/2014/main" id="{8B26CBD0-088B-31D7-9DB1-43D0ADD0D1B2}"/>
              </a:ext>
            </a:extLst>
          </p:cNvPr>
          <p:cNvSpPr txBox="1"/>
          <p:nvPr/>
        </p:nvSpPr>
        <p:spPr>
          <a:xfrm>
            <a:off x="1201270" y="3155576"/>
            <a:ext cx="13088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Design</a:t>
            </a:r>
          </a:p>
        </p:txBody>
      </p:sp>
      <p:sp>
        <p:nvSpPr>
          <p:cNvPr id="14" name="TextBox 13">
            <a:extLst>
              <a:ext uri="{FF2B5EF4-FFF2-40B4-BE49-F238E27FC236}">
                <a16:creationId xmlns:a16="http://schemas.microsoft.com/office/drawing/2014/main" id="{FF30F481-EA01-16E7-5B30-34CE85258080}"/>
              </a:ext>
            </a:extLst>
          </p:cNvPr>
          <p:cNvSpPr txBox="1"/>
          <p:nvPr/>
        </p:nvSpPr>
        <p:spPr>
          <a:xfrm>
            <a:off x="1201271" y="3523128"/>
            <a:ext cx="22411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Implementation</a:t>
            </a:r>
          </a:p>
        </p:txBody>
      </p:sp>
      <p:sp>
        <p:nvSpPr>
          <p:cNvPr id="15" name="TextBox 14">
            <a:extLst>
              <a:ext uri="{FF2B5EF4-FFF2-40B4-BE49-F238E27FC236}">
                <a16:creationId xmlns:a16="http://schemas.microsoft.com/office/drawing/2014/main" id="{3B74BEDE-E5FC-A0F7-C12B-8066EDA610BD}"/>
              </a:ext>
            </a:extLst>
          </p:cNvPr>
          <p:cNvSpPr txBox="1"/>
          <p:nvPr/>
        </p:nvSpPr>
        <p:spPr>
          <a:xfrm>
            <a:off x="1201269" y="3971364"/>
            <a:ext cx="14881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Testing</a:t>
            </a:r>
          </a:p>
        </p:txBody>
      </p:sp>
      <p:sp>
        <p:nvSpPr>
          <p:cNvPr id="16" name="TextBox 15">
            <a:extLst>
              <a:ext uri="{FF2B5EF4-FFF2-40B4-BE49-F238E27FC236}">
                <a16:creationId xmlns:a16="http://schemas.microsoft.com/office/drawing/2014/main" id="{9BD9AA4E-3312-22EF-3A6E-88BFFD6215D5}"/>
              </a:ext>
            </a:extLst>
          </p:cNvPr>
          <p:cNvSpPr txBox="1"/>
          <p:nvPr/>
        </p:nvSpPr>
        <p:spPr>
          <a:xfrm>
            <a:off x="1219200" y="4365811"/>
            <a:ext cx="18288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Maintenance</a:t>
            </a:r>
          </a:p>
        </p:txBody>
      </p:sp>
    </p:spTree>
    <p:extLst>
      <p:ext uri="{BB962C8B-B14F-4D97-AF65-F5344CB8AC3E}">
        <p14:creationId xmlns:p14="http://schemas.microsoft.com/office/powerpoint/2010/main" val="2371008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E2093993-D0B2-4A42-E6BB-AD08AED98A2D}"/>
              </a:ext>
            </a:extLst>
          </p:cNvPr>
          <p:cNvSpPr txBox="1"/>
          <p:nvPr/>
        </p:nvSpPr>
        <p:spPr>
          <a:xfrm>
            <a:off x="3672873" y="2443380"/>
            <a:ext cx="4675480" cy="1107996"/>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600" b="1" dirty="0">
                <a:solidFill>
                  <a:schemeClr val="tx2">
                    <a:lumMod val="90000"/>
                    <a:lumOff val="10000"/>
                  </a:schemeClr>
                </a:solidFill>
                <a:latin typeface="Aharoni"/>
                <a:cs typeface="Aharoni"/>
              </a:rPr>
              <a:t>Thank you</a:t>
            </a:r>
          </a:p>
        </p:txBody>
      </p:sp>
      <p:sp>
        <p:nvSpPr>
          <p:cNvPr id="2" name="TextBox 1">
            <a:extLst>
              <a:ext uri="{FF2B5EF4-FFF2-40B4-BE49-F238E27FC236}">
                <a16:creationId xmlns:a16="http://schemas.microsoft.com/office/drawing/2014/main" id="{AE707128-0658-FDAB-F115-F5FC78561633}"/>
              </a:ext>
            </a:extLst>
          </p:cNvPr>
          <p:cNvSpPr txBox="1"/>
          <p:nvPr/>
        </p:nvSpPr>
        <p:spPr>
          <a:xfrm>
            <a:off x="6347012" y="4177552"/>
            <a:ext cx="267148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By-Aayush Regmi,</a:t>
            </a:r>
          </a:p>
          <a:p>
            <a:r>
              <a:rPr lang="en-US" dirty="0"/>
              <a:t>     Bibek </a:t>
            </a:r>
            <a:r>
              <a:rPr lang="en-US" dirty="0" err="1"/>
              <a:t>Rauniyar</a:t>
            </a:r>
            <a:endParaRPr lang="en-US"/>
          </a:p>
        </p:txBody>
      </p:sp>
    </p:spTree>
    <p:extLst>
      <p:ext uri="{BB962C8B-B14F-4D97-AF65-F5344CB8AC3E}">
        <p14:creationId xmlns:p14="http://schemas.microsoft.com/office/powerpoint/2010/main" val="2400111954"/>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AccentBoxVTI</vt:lpstr>
      <vt:lpstr>Expenditure management       system        </vt:lpstr>
      <vt:lpstr>Introduction</vt:lpstr>
      <vt:lpstr>Problem Statement </vt:lpstr>
      <vt:lpstr>Objectives</vt:lpstr>
      <vt:lpstr>significance</vt:lpstr>
      <vt:lpstr>Methodology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171</cp:revision>
  <dcterms:created xsi:type="dcterms:W3CDTF">2023-04-09T14:46:45Z</dcterms:created>
  <dcterms:modified xsi:type="dcterms:W3CDTF">2023-04-10T02:47:28Z</dcterms:modified>
</cp:coreProperties>
</file>