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85" r:id="rId4"/>
    <p:sldId id="286" r:id="rId5"/>
    <p:sldId id="287" r:id="rId6"/>
    <p:sldId id="288" r:id="rId7"/>
    <p:sldId id="290" r:id="rId8"/>
    <p:sldId id="291" r:id="rId9"/>
    <p:sldId id="292" r:id="rId10"/>
    <p:sldId id="289" r:id="rId11"/>
    <p:sldId id="293" r:id="rId12"/>
    <p:sldId id="294" r:id="rId13"/>
    <p:sldId id="296" r:id="rId14"/>
    <p:sldId id="295" r:id="rId15"/>
    <p:sldId id="297" r:id="rId16"/>
    <p:sldId id="298" r:id="rId17"/>
    <p:sldId id="299" r:id="rId18"/>
    <p:sldId id="300" r:id="rId19"/>
    <p:sldId id="303" r:id="rId20"/>
    <p:sldId id="301" r:id="rId21"/>
    <p:sldId id="308" r:id="rId22"/>
    <p:sldId id="304" r:id="rId23"/>
    <p:sldId id="309" r:id="rId24"/>
    <p:sldId id="31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ble Xavier" initials="NX" lastIdx="3" clrIdx="0">
    <p:extLst>
      <p:ext uri="{19B8F6BF-5375-455C-9EA6-DF929625EA0E}">
        <p15:presenceInfo xmlns:p15="http://schemas.microsoft.com/office/powerpoint/2012/main" userId="Noble Xavi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gu Nagaraju" userId="688f437ab44e802d" providerId="LiveId" clId="{D52C7578-344A-4353-8543-3CA377859230}"/>
    <pc:docChg chg="delSld">
      <pc:chgData name="Regu Nagaraju" userId="688f437ab44e802d" providerId="LiveId" clId="{D52C7578-344A-4353-8543-3CA377859230}" dt="2023-02-22T03:28:28.887" v="1" actId="2696"/>
      <pc:docMkLst>
        <pc:docMk/>
      </pc:docMkLst>
      <pc:sldChg chg="del">
        <pc:chgData name="Regu Nagaraju" userId="688f437ab44e802d" providerId="LiveId" clId="{D52C7578-344A-4353-8543-3CA377859230}" dt="2023-02-22T03:28:28.887" v="1" actId="2696"/>
        <pc:sldMkLst>
          <pc:docMk/>
          <pc:sldMk cId="4041877236" sldId="310"/>
        </pc:sldMkLst>
      </pc:sldChg>
      <pc:sldChg chg="del">
        <pc:chgData name="Regu Nagaraju" userId="688f437ab44e802d" providerId="LiveId" clId="{D52C7578-344A-4353-8543-3CA377859230}" dt="2023-02-22T03:28:22.379" v="0" actId="2696"/>
        <pc:sldMkLst>
          <pc:docMk/>
          <pc:sldMk cId="1342470943" sldId="31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0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6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41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5800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29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59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34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950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5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9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9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4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2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1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62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1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8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05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B48C41-6B44-4D20-B0EE-74F236CA64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B8736-A896-4A1B-A191-A697015CE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en-IN" sz="4800" dirty="0"/>
              <a:t>Employee Retention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83DD5-B36A-4CFD-8FA0-6307B1F1A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ABB57"/>
                </a:solidFill>
              </a:rPr>
              <a:t>								Regu Nagaraju </a:t>
            </a:r>
          </a:p>
        </p:txBody>
      </p:sp>
    </p:spTree>
    <p:extLst>
      <p:ext uri="{BB962C8B-B14F-4D97-AF65-F5344CB8AC3E}">
        <p14:creationId xmlns:p14="http://schemas.microsoft.com/office/powerpoint/2010/main" val="3330425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5C36BF-4D01-4B6C-9A02-16B5AAE47ED5}"/>
              </a:ext>
            </a:extLst>
          </p:cNvPr>
          <p:cNvSpPr txBox="1"/>
          <p:nvPr/>
        </p:nvSpPr>
        <p:spPr>
          <a:xfrm>
            <a:off x="828212" y="287316"/>
            <a:ext cx="105355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Create Co relation matrix – Heat Map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29BCFE-2FA2-4DEC-BEAE-337B52A5F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98" y="3781886"/>
            <a:ext cx="10848884" cy="2788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263818-FFA1-4546-8FE6-351AB2D04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98" y="912668"/>
            <a:ext cx="10458266" cy="286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28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0A4B4-5250-4587-A143-F15617478B69}"/>
              </a:ext>
            </a:extLst>
          </p:cNvPr>
          <p:cNvSpPr txBox="1"/>
          <p:nvPr/>
        </p:nvSpPr>
        <p:spPr>
          <a:xfrm>
            <a:off x="828212" y="287316"/>
            <a:ext cx="105355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Compare Age and Attrition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8268DB-7D19-40C6-A663-6C88B84DB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59" y="1308495"/>
            <a:ext cx="1086922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FD6D0B-80B4-4811-B7E7-86594AA931EC}"/>
              </a:ext>
            </a:extLst>
          </p:cNvPr>
          <p:cNvSpPr txBox="1"/>
          <p:nvPr/>
        </p:nvSpPr>
        <p:spPr>
          <a:xfrm>
            <a:off x="828212" y="287316"/>
            <a:ext cx="112276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Count Plot - '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JobRole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’ and  'Attrition’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0" dirty="0" err="1">
                <a:effectLst/>
                <a:latin typeface="Courier New" panose="02070309020205020404" pitchFamily="49" charset="0"/>
              </a:rPr>
              <a:t>sns.countplot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(x = '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JobRole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', hue = 'Attrition', data = df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0F7EA-B9B6-485E-BA45-178FC39E7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42" y="1833070"/>
            <a:ext cx="11833934" cy="285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95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FD6D0B-80B4-4811-B7E7-86594AA931EC}"/>
              </a:ext>
            </a:extLst>
          </p:cNvPr>
          <p:cNvSpPr txBox="1"/>
          <p:nvPr/>
        </p:nvSpPr>
        <p:spPr>
          <a:xfrm>
            <a:off x="606270" y="305071"/>
            <a:ext cx="11227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Count Plot – Marital Status and Attrition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F0AB2-FB93-4D42-8D30-9AD468DFA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4" y="1159977"/>
            <a:ext cx="11576482" cy="295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56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1567B4-150D-41E1-90D0-8E2E5C82F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0" y="481414"/>
            <a:ext cx="11499542" cy="28767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539F7B-98CE-4E86-94EA-4CBF5AD6E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20" y="3506453"/>
            <a:ext cx="11585360" cy="287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64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984396-29F6-498E-9430-8FFB1F2141EA}"/>
              </a:ext>
            </a:extLst>
          </p:cNvPr>
          <p:cNvSpPr txBox="1"/>
          <p:nvPr/>
        </p:nvSpPr>
        <p:spPr>
          <a:xfrm>
            <a:off x="328474" y="316922"/>
            <a:ext cx="1170964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KDE Plot</a:t>
            </a:r>
          </a:p>
          <a:p>
            <a:r>
              <a:rPr lang="en-IN" b="0" dirty="0" err="1">
                <a:effectLst/>
                <a:latin typeface="Courier New" panose="02070309020205020404" pitchFamily="49" charset="0"/>
              </a:rPr>
              <a:t>plt.figure</a:t>
            </a:r>
            <a:r>
              <a:rPr lang="en-IN" b="0" dirty="0">
                <a:effectLst/>
                <a:latin typeface="Courier New" panose="02070309020205020404" pitchFamily="49" charset="0"/>
              </a:rPr>
              <a:t>(</a:t>
            </a:r>
            <a:r>
              <a:rPr lang="en-IN" b="0" dirty="0" err="1">
                <a:effectLst/>
                <a:latin typeface="Courier New" panose="02070309020205020404" pitchFamily="49" charset="0"/>
              </a:rPr>
              <a:t>figsize</a:t>
            </a:r>
            <a:r>
              <a:rPr lang="en-IN" b="0" dirty="0">
                <a:effectLst/>
                <a:latin typeface="Courier New" panose="02070309020205020404" pitchFamily="49" charset="0"/>
              </a:rPr>
              <a:t>=(12,7))</a:t>
            </a:r>
          </a:p>
          <a:p>
            <a:br>
              <a:rPr lang="en-IN" b="0" dirty="0">
                <a:effectLst/>
                <a:latin typeface="Courier New" panose="02070309020205020404" pitchFamily="49" charset="0"/>
              </a:rPr>
            </a:br>
            <a:r>
              <a:rPr lang="en-IN" b="0" dirty="0" err="1">
                <a:effectLst/>
                <a:latin typeface="Courier New" panose="02070309020205020404" pitchFamily="49" charset="0"/>
              </a:rPr>
              <a:t>sns.kdeplot</a:t>
            </a:r>
            <a:r>
              <a:rPr lang="en-IN" b="0" dirty="0">
                <a:effectLst/>
                <a:latin typeface="Courier New" panose="02070309020205020404" pitchFamily="49" charset="0"/>
              </a:rPr>
              <a:t>(</a:t>
            </a:r>
            <a:r>
              <a:rPr lang="en-IN" b="0" dirty="0" err="1">
                <a:effectLst/>
                <a:latin typeface="Courier New" panose="02070309020205020404" pitchFamily="49" charset="0"/>
              </a:rPr>
              <a:t>left_df</a:t>
            </a:r>
            <a:r>
              <a:rPr lang="en-IN" b="0" dirty="0">
                <a:effectLst/>
                <a:latin typeface="Courier New" panose="02070309020205020404" pitchFamily="49" charset="0"/>
              </a:rPr>
              <a:t>['</a:t>
            </a:r>
            <a:r>
              <a:rPr lang="en-IN" b="0" dirty="0" err="1">
                <a:effectLst/>
                <a:latin typeface="Courier New" panose="02070309020205020404" pitchFamily="49" charset="0"/>
              </a:rPr>
              <a:t>DistanceFromHome</a:t>
            </a:r>
            <a:r>
              <a:rPr lang="en-IN" b="0" dirty="0">
                <a:effectLst/>
                <a:latin typeface="Courier New" panose="02070309020205020404" pitchFamily="49" charset="0"/>
              </a:rPr>
              <a:t>'], label = 'Employees who left', shade = True, </a:t>
            </a:r>
            <a:r>
              <a:rPr lang="en-IN" b="0" dirty="0" err="1">
                <a:effectLst/>
                <a:latin typeface="Courier New" panose="02070309020205020404" pitchFamily="49" charset="0"/>
              </a:rPr>
              <a:t>color</a:t>
            </a:r>
            <a:r>
              <a:rPr lang="en-IN" b="0" dirty="0">
                <a:effectLst/>
                <a:latin typeface="Courier New" panose="02070309020205020404" pitchFamily="49" charset="0"/>
              </a:rPr>
              <a:t> = 'r')</a:t>
            </a:r>
          </a:p>
          <a:p>
            <a:r>
              <a:rPr lang="en-IN" b="0" dirty="0" err="1">
                <a:effectLst/>
                <a:latin typeface="Courier New" panose="02070309020205020404" pitchFamily="49" charset="0"/>
              </a:rPr>
              <a:t>sns.kdeplot</a:t>
            </a:r>
            <a:r>
              <a:rPr lang="en-IN" b="0" dirty="0">
                <a:effectLst/>
                <a:latin typeface="Courier New" panose="02070309020205020404" pitchFamily="49" charset="0"/>
              </a:rPr>
              <a:t>(</a:t>
            </a:r>
            <a:r>
              <a:rPr lang="en-IN" b="0" dirty="0" err="1">
                <a:effectLst/>
                <a:latin typeface="Courier New" panose="02070309020205020404" pitchFamily="49" charset="0"/>
              </a:rPr>
              <a:t>stayed_df</a:t>
            </a:r>
            <a:r>
              <a:rPr lang="en-IN" b="0" dirty="0">
                <a:effectLst/>
                <a:latin typeface="Courier New" panose="02070309020205020404" pitchFamily="49" charset="0"/>
              </a:rPr>
              <a:t>['</a:t>
            </a:r>
            <a:r>
              <a:rPr lang="en-IN" b="0" dirty="0" err="1">
                <a:effectLst/>
                <a:latin typeface="Courier New" panose="02070309020205020404" pitchFamily="49" charset="0"/>
              </a:rPr>
              <a:t>DistanceFromHome</a:t>
            </a:r>
            <a:r>
              <a:rPr lang="en-IN" b="0" dirty="0">
                <a:effectLst/>
                <a:latin typeface="Courier New" panose="02070309020205020404" pitchFamily="49" charset="0"/>
              </a:rPr>
              <a:t>'], label = 'Employees who Stayed', shade = True, </a:t>
            </a:r>
            <a:r>
              <a:rPr lang="en-IN" b="0" dirty="0" err="1">
                <a:effectLst/>
                <a:latin typeface="Courier New" panose="02070309020205020404" pitchFamily="49" charset="0"/>
              </a:rPr>
              <a:t>color</a:t>
            </a:r>
            <a:r>
              <a:rPr lang="en-IN" b="0" dirty="0">
                <a:effectLst/>
                <a:latin typeface="Courier New" panose="02070309020205020404" pitchFamily="49" charset="0"/>
              </a:rPr>
              <a:t> = 'b')</a:t>
            </a:r>
            <a:br>
              <a:rPr lang="en-IN" b="0" dirty="0">
                <a:effectLst/>
                <a:latin typeface="Courier New" panose="02070309020205020404" pitchFamily="49" charset="0"/>
              </a:rPr>
            </a:br>
            <a:r>
              <a:rPr lang="en-IN" b="0" dirty="0" err="1">
                <a:effectLst/>
                <a:latin typeface="Courier New" panose="02070309020205020404" pitchFamily="49" charset="0"/>
              </a:rPr>
              <a:t>plt.xlabel</a:t>
            </a:r>
            <a:r>
              <a:rPr lang="en-IN" b="0" dirty="0">
                <a:effectLst/>
                <a:latin typeface="Courier New" panose="02070309020205020404" pitchFamily="49" charset="0"/>
              </a:rPr>
              <a:t>('Distance From Home')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7230B-CEE1-4F0E-B807-CEE2F726B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86" y="2902245"/>
            <a:ext cx="10884810" cy="357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45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1A58F0-1F0B-4123-9CE5-CF296EBF5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63" y="631840"/>
            <a:ext cx="9434143" cy="56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44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E6F962-9736-4A65-8A55-9904F60DD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49" y="749422"/>
            <a:ext cx="9915017" cy="578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23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DE5AA9-B94F-48A3-9EF5-C6DE9AEE7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36" y="3622089"/>
            <a:ext cx="11077575" cy="2901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5741AD-5A64-4CD0-AA64-98B369C11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6" y="1189609"/>
            <a:ext cx="11106150" cy="2432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727133-32FB-4963-BDA3-7BDAFD260F59}"/>
              </a:ext>
            </a:extLst>
          </p:cNvPr>
          <p:cNvSpPr txBox="1"/>
          <p:nvPr/>
        </p:nvSpPr>
        <p:spPr>
          <a:xfrm>
            <a:off x="614779" y="334856"/>
            <a:ext cx="9212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urier New" panose="02070309020205020404" pitchFamily="49" charset="0"/>
              </a:rPr>
              <a:t>Boxplot -Gender vs. Monthly Income</a:t>
            </a:r>
          </a:p>
        </p:txBody>
      </p:sp>
    </p:spTree>
    <p:extLst>
      <p:ext uri="{BB962C8B-B14F-4D97-AF65-F5344CB8AC3E}">
        <p14:creationId xmlns:p14="http://schemas.microsoft.com/office/powerpoint/2010/main" val="147748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E727133-32FB-4963-BDA3-7BDAFD260F59}"/>
              </a:ext>
            </a:extLst>
          </p:cNvPr>
          <p:cNvSpPr txBox="1"/>
          <p:nvPr/>
        </p:nvSpPr>
        <p:spPr>
          <a:xfrm>
            <a:off x="614779" y="334856"/>
            <a:ext cx="9212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urier New" panose="02070309020205020404" pitchFamily="49" charset="0"/>
              </a:rPr>
              <a:t>Boxplot –Monthly income Job Role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B690E3-6CBD-4FBA-B5CD-E9E2A25D2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86" y="1171853"/>
            <a:ext cx="11052699" cy="54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8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1DC01A-CC8E-425A-A4D5-030610B6B7F5}"/>
              </a:ext>
            </a:extLst>
          </p:cNvPr>
          <p:cNvSpPr txBox="1"/>
          <p:nvPr/>
        </p:nvSpPr>
        <p:spPr>
          <a:xfrm>
            <a:off x="641411" y="954283"/>
            <a:ext cx="1042016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Hiring and retaining employees are extremely complex tasks that require capital, time and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“Small business owners spend 40% of their working hours on tasks that do not generate any income such as hiring”.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“Companies spend 15%-20% of the employee's salary to recruit a new candidate”.</a:t>
            </a:r>
          </a:p>
        </p:txBody>
      </p:sp>
    </p:spTree>
    <p:extLst>
      <p:ext uri="{BB962C8B-B14F-4D97-AF65-F5344CB8AC3E}">
        <p14:creationId xmlns:p14="http://schemas.microsoft.com/office/powerpoint/2010/main" val="1733316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48EA19-481E-408B-AE3E-3A8AAEE1079B}"/>
              </a:ext>
            </a:extLst>
          </p:cNvPr>
          <p:cNvSpPr txBox="1"/>
          <p:nvPr/>
        </p:nvSpPr>
        <p:spPr>
          <a:xfrm>
            <a:off x="614779" y="334856"/>
            <a:ext cx="9212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urier New" panose="02070309020205020404" pitchFamily="49" charset="0"/>
              </a:rPr>
              <a:t>Data Cleaning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6DA61-0BA9-4D1D-BDAD-B2570A3670C3}"/>
              </a:ext>
            </a:extLst>
          </p:cNvPr>
          <p:cNvSpPr txBox="1"/>
          <p:nvPr/>
        </p:nvSpPr>
        <p:spPr>
          <a:xfrm>
            <a:off x="552634" y="1110578"/>
            <a:ext cx="1095282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urier New" panose="02070309020205020404" pitchFamily="49" charset="0"/>
              </a:rPr>
              <a:t>Label Encoding and One hot encoding of th</a:t>
            </a:r>
            <a:r>
              <a:rPr lang="en-IN" sz="2800" dirty="0">
                <a:latin typeface="Courier New" panose="02070309020205020404" pitchFamily="49" charset="0"/>
              </a:rPr>
              <a:t>e following columns</a:t>
            </a:r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dirty="0">
              <a:latin typeface="Courier New" panose="02070309020205020404" pitchFamily="49" charset="0"/>
            </a:endParaRPr>
          </a:p>
          <a:p>
            <a:endParaRPr lang="en-IN" b="0" dirty="0">
              <a:effectLst/>
              <a:latin typeface="Courier New" panose="02070309020205020404" pitchFamily="49" charset="0"/>
            </a:endParaRPr>
          </a:p>
          <a:p>
            <a:endParaRPr lang="en-IN" dirty="0">
              <a:latin typeface="Courier New" panose="02070309020205020404" pitchFamily="49" charset="0"/>
            </a:endParaRPr>
          </a:p>
          <a:p>
            <a:r>
              <a:rPr lang="en-IN" sz="2400" b="0" dirty="0">
                <a:effectLst/>
                <a:latin typeface="Courier New" panose="02070309020205020404" pitchFamily="49" charset="0"/>
              </a:rPr>
              <a:t>'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BusinessTravel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', 'Department', '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EducationField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', 'Gender', '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JobRole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', '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MaritalStatus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74912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48EA19-481E-408B-AE3E-3A8AAEE1079B}"/>
              </a:ext>
            </a:extLst>
          </p:cNvPr>
          <p:cNvSpPr txBox="1"/>
          <p:nvPr/>
        </p:nvSpPr>
        <p:spPr>
          <a:xfrm>
            <a:off x="614779" y="334856"/>
            <a:ext cx="9212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urier New" panose="02070309020205020404" pitchFamily="49" charset="0"/>
              </a:rPr>
              <a:t>Data Cleaning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6DA61-0BA9-4D1D-BDAD-B2570A3670C3}"/>
              </a:ext>
            </a:extLst>
          </p:cNvPr>
          <p:cNvSpPr txBox="1"/>
          <p:nvPr/>
        </p:nvSpPr>
        <p:spPr>
          <a:xfrm>
            <a:off x="552634" y="1110578"/>
            <a:ext cx="109528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dirty="0">
                <a:effectLst/>
                <a:latin typeface="Courier New" panose="02070309020205020404" pitchFamily="49" charset="0"/>
              </a:rPr>
              <a:t>X = Create Independent variable </a:t>
            </a:r>
          </a:p>
          <a:p>
            <a:r>
              <a:rPr lang="en-IN" sz="2400" dirty="0">
                <a:latin typeface="Courier New" panose="02070309020205020404" pitchFamily="49" charset="0"/>
              </a:rPr>
              <a:t>Y= Create Dependent variable – Attrition </a:t>
            </a:r>
          </a:p>
          <a:p>
            <a:endParaRPr lang="en-IN" sz="2400" b="0" dirty="0">
              <a:effectLst/>
              <a:latin typeface="Courier New" panose="02070309020205020404" pitchFamily="49" charset="0"/>
            </a:endParaRPr>
          </a:p>
          <a:p>
            <a:r>
              <a:rPr lang="en-IN" sz="2400" dirty="0">
                <a:latin typeface="Courier New" panose="02070309020205020404" pitchFamily="49" charset="0"/>
              </a:rPr>
              <a:t>Apply Min Max Scaler </a:t>
            </a:r>
            <a:endParaRPr lang="en-IN" sz="2400" b="0" dirty="0">
              <a:effectLst/>
              <a:latin typeface="Courier New" panose="02070309020205020404" pitchFamily="49" charset="0"/>
            </a:endParaRPr>
          </a:p>
          <a:p>
            <a:endParaRPr lang="en-IN" sz="2400" dirty="0">
              <a:latin typeface="Courier New" panose="02070309020205020404" pitchFamily="49" charset="0"/>
            </a:endParaRPr>
          </a:p>
          <a:p>
            <a:r>
              <a:rPr lang="en-IN" sz="2400" dirty="0">
                <a:latin typeface="Courier New" panose="02070309020205020404" pitchFamily="49" charset="0"/>
              </a:rPr>
              <a:t>Train Test Split </a:t>
            </a:r>
          </a:p>
          <a:p>
            <a:endParaRPr lang="en-IN" sz="2400" dirty="0">
              <a:latin typeface="Courier New" panose="02070309020205020404" pitchFamily="49" charset="0"/>
            </a:endParaRPr>
          </a:p>
          <a:p>
            <a:r>
              <a:rPr lang="en-IN" sz="2400" b="0" dirty="0">
                <a:effectLst/>
                <a:latin typeface="Courier New" panose="02070309020205020404" pitchFamily="49" charset="0"/>
              </a:rPr>
              <a:t>from 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sklearn.model_selection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 import 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train_test_split</a:t>
            </a:r>
            <a:endParaRPr lang="en-IN" sz="2400" b="0" dirty="0">
              <a:effectLst/>
              <a:latin typeface="Courier New" panose="02070309020205020404" pitchFamily="49" charset="0"/>
            </a:endParaRPr>
          </a:p>
          <a:p>
            <a:r>
              <a:rPr lang="en-IN" sz="2400" b="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, 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, 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, 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 = 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(X, y, 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test_size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 = 0.25)</a:t>
            </a:r>
          </a:p>
          <a:p>
            <a:endParaRPr lang="en-IN" sz="2400" dirty="0">
              <a:latin typeface="Courier New" panose="02070309020205020404" pitchFamily="49" charset="0"/>
            </a:endParaRPr>
          </a:p>
          <a:p>
            <a:endParaRPr lang="en-IN" sz="2400" b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983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0CCA4-54F1-41B9-9D93-33628998FDD8}"/>
              </a:ext>
            </a:extLst>
          </p:cNvPr>
          <p:cNvSpPr txBox="1"/>
          <p:nvPr/>
        </p:nvSpPr>
        <p:spPr>
          <a:xfrm>
            <a:off x="614779" y="334856"/>
            <a:ext cx="921280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urier New" panose="02070309020205020404" pitchFamily="49" charset="0"/>
              </a:rPr>
              <a:t>Create Model </a:t>
            </a:r>
          </a:p>
          <a:p>
            <a:endParaRPr lang="en-IN" sz="2800" dirty="0">
              <a:latin typeface="Courier New" panose="02070309020205020404" pitchFamily="49" charset="0"/>
            </a:endParaRPr>
          </a:p>
          <a:p>
            <a:r>
              <a:rPr lang="en-IN" sz="2800" b="0" dirty="0">
                <a:effectLst/>
                <a:latin typeface="Courier New" panose="02070309020205020404" pitchFamily="49" charset="0"/>
              </a:rPr>
              <a:t>Logistic Regression </a:t>
            </a:r>
          </a:p>
          <a:p>
            <a:r>
              <a:rPr lang="en-IN" sz="2800" b="0" dirty="0" err="1">
                <a:effectLst/>
                <a:latin typeface="Courier New" panose="02070309020205020404" pitchFamily="49" charset="0"/>
              </a:rPr>
              <a:t>confusion_matrix</a:t>
            </a:r>
            <a:r>
              <a:rPr lang="en-IN" sz="2800" b="0" dirty="0">
                <a:effectLst/>
                <a:latin typeface="Courier New" panose="02070309020205020404" pitchFamily="49" charset="0"/>
              </a:rPr>
              <a:t>, </a:t>
            </a:r>
            <a:r>
              <a:rPr lang="en-IN" sz="2800" b="0" dirty="0" err="1">
                <a:effectLst/>
                <a:latin typeface="Courier New" panose="02070309020205020404" pitchFamily="49" charset="0"/>
              </a:rPr>
              <a:t>classification_report</a:t>
            </a:r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dirty="0">
              <a:latin typeface="Courier New" panose="02070309020205020404" pitchFamily="49" charset="0"/>
            </a:endParaRPr>
          </a:p>
          <a:p>
            <a:r>
              <a:rPr lang="en-IN" sz="2800" b="0" dirty="0">
                <a:effectLst/>
                <a:latin typeface="Courier New" panose="02070309020205020404" pitchFamily="49" charset="0"/>
              </a:rPr>
              <a:t>Appx Accuracy – 90 % </a:t>
            </a: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dirty="0">
              <a:latin typeface="Courier New" panose="02070309020205020404" pitchFamily="49" charset="0"/>
            </a:endParaRP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dirty="0">
              <a:latin typeface="Courier New" panose="02070309020205020404" pitchFamily="49" charset="0"/>
            </a:endParaRP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449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0CCA4-54F1-41B9-9D93-33628998FDD8}"/>
              </a:ext>
            </a:extLst>
          </p:cNvPr>
          <p:cNvSpPr txBox="1"/>
          <p:nvPr/>
        </p:nvSpPr>
        <p:spPr>
          <a:xfrm>
            <a:off x="614779" y="334856"/>
            <a:ext cx="921280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urier New" panose="02070309020205020404" pitchFamily="49" charset="0"/>
              </a:rPr>
              <a:t>Create Model </a:t>
            </a:r>
          </a:p>
          <a:p>
            <a:endParaRPr lang="en-IN" sz="2800" dirty="0">
              <a:latin typeface="Courier New" panose="02070309020205020404" pitchFamily="49" charset="0"/>
            </a:endParaRPr>
          </a:p>
          <a:p>
            <a:r>
              <a:rPr lang="en-IN" sz="2800" b="0" dirty="0">
                <a:effectLst/>
                <a:latin typeface="Courier New" panose="02070309020205020404" pitchFamily="49" charset="0"/>
              </a:rPr>
              <a:t>Random Forest Classifier </a:t>
            </a: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r>
              <a:rPr lang="en-IN" sz="2800" b="0" dirty="0" err="1">
                <a:effectLst/>
                <a:latin typeface="Courier New" panose="02070309020205020404" pitchFamily="49" charset="0"/>
              </a:rPr>
              <a:t>confusion_matrix</a:t>
            </a:r>
            <a:r>
              <a:rPr lang="en-IN" sz="2800" b="0" dirty="0">
                <a:effectLst/>
                <a:latin typeface="Courier New" panose="02070309020205020404" pitchFamily="49" charset="0"/>
              </a:rPr>
              <a:t>, </a:t>
            </a:r>
            <a:r>
              <a:rPr lang="en-IN" sz="2800" b="0" dirty="0" err="1">
                <a:effectLst/>
                <a:latin typeface="Courier New" panose="02070309020205020404" pitchFamily="49" charset="0"/>
              </a:rPr>
              <a:t>classification_report</a:t>
            </a:r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dirty="0">
              <a:latin typeface="Courier New" panose="02070309020205020404" pitchFamily="49" charset="0"/>
            </a:endParaRPr>
          </a:p>
          <a:p>
            <a:r>
              <a:rPr lang="en-IN" sz="2800" b="0" dirty="0">
                <a:effectLst/>
                <a:latin typeface="Courier New" panose="02070309020205020404" pitchFamily="49" charset="0"/>
              </a:rPr>
              <a:t>Appx Accuracy – 90 % </a:t>
            </a: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dirty="0">
              <a:latin typeface="Courier New" panose="02070309020205020404" pitchFamily="49" charset="0"/>
            </a:endParaRP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dirty="0">
              <a:latin typeface="Courier New" panose="02070309020205020404" pitchFamily="49" charset="0"/>
            </a:endParaRP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963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0CCA4-54F1-41B9-9D93-33628998FDD8}"/>
              </a:ext>
            </a:extLst>
          </p:cNvPr>
          <p:cNvSpPr txBox="1"/>
          <p:nvPr/>
        </p:nvSpPr>
        <p:spPr>
          <a:xfrm>
            <a:off x="579268" y="1080580"/>
            <a:ext cx="92128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urier New" panose="02070309020205020404" pitchFamily="49" charset="0"/>
              </a:rPr>
              <a:t>Generate the Pickle File</a:t>
            </a: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6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5866F5-2BA8-4579-86AD-479CF8F9D281}"/>
              </a:ext>
            </a:extLst>
          </p:cNvPr>
          <p:cNvSpPr txBox="1"/>
          <p:nvPr/>
        </p:nvSpPr>
        <p:spPr>
          <a:xfrm>
            <a:off x="818964" y="506326"/>
            <a:ext cx="10597719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“An average company loses anywhere between 1% and 2.5% of their total revenue on the time it takes to bring a new hire up to speed”.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Hiring a new employee costs an average of $7645 (0-500 corporation).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It takes 52 days on average to fill a position.</a:t>
            </a:r>
          </a:p>
          <a:p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You work as a data analyst at a multinational corporation.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HR team collected extensive data on their employees and approached you to develop a model that could predict which employees are more likely to quit.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39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FA4888-B083-4662-9517-A4238F9A32C0}"/>
              </a:ext>
            </a:extLst>
          </p:cNvPr>
          <p:cNvSpPr txBox="1"/>
          <p:nvPr/>
        </p:nvSpPr>
        <p:spPr>
          <a:xfrm>
            <a:off x="1058661" y="382011"/>
            <a:ext cx="1008281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The team provided you with an extensive data, here's a sample of the dataset: </a:t>
            </a:r>
          </a:p>
          <a:p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JobInvolvement</a:t>
            </a: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Education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JobSatisfaction</a:t>
            </a: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PerformanceRating</a:t>
            </a: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RelationshipSatisfaction</a:t>
            </a: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WorkLifeBalance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40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1">
            <a:extLst>
              <a:ext uri="{FF2B5EF4-FFF2-40B4-BE49-F238E27FC236}">
                <a16:creationId xmlns:a16="http://schemas.microsoft.com/office/drawing/2014/main" id="{68E7390F-D25A-4BA5-9368-539D7FDD9998}"/>
              </a:ext>
            </a:extLst>
          </p:cNvPr>
          <p:cNvSpPr/>
          <p:nvPr/>
        </p:nvSpPr>
        <p:spPr>
          <a:xfrm>
            <a:off x="232299" y="433539"/>
            <a:ext cx="11727402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A confusion matrix is used to describe the performance of a classiﬁcation model: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Calibri" panose="020F0502020204030204" pitchFamily="34" charset="0"/>
              <a:ea typeface="Montserrat" charset="0"/>
              <a:cs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0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True positives (TP): cases when classiﬁer predicted TRUE (they have the disease), and correct class was TRUE (patient has disease).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0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True negatives (TN): cases when model predicted FALSE (no disease), and correct class was FALSE (patient do not have disease).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0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False positives (FP) (Type I error): classiﬁer predicted TRUE, but correct class was FALSE (patient did not have disease).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0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False negatives (FN) (Type II error): classiﬁer predicted FALSE (patient do not have disease), but they actually do have the disease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0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Classiﬁcation Accuracy = (TP+TN) / (TP + TN + FP + FN)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0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Precision = TP/Total TRUE Predictions = TP/ (TP+FP) (When model predicted TRUE class, how often was it right?)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0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Recall = TP/ Actual TRUE = TP/ (TP+FN) (when the class was actually TRUE, how often did the classiﬁer get it right?)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>
              <a:solidFill>
                <a:prstClr val="black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85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2BE07C-63EB-42C2-9020-14AFE2138D2D}"/>
              </a:ext>
            </a:extLst>
          </p:cNvPr>
          <p:cNvSpPr txBox="1"/>
          <p:nvPr/>
        </p:nvSpPr>
        <p:spPr>
          <a:xfrm>
            <a:off x="597023" y="409242"/>
            <a:ext cx="1094394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40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Steps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Import Libraries and Data Set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Basic Data Checks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Info 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Describe()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CA" sz="2400" dirty="0">
              <a:latin typeface="Calibri" panose="020F0502020204030204" pitchFamily="34" charset="0"/>
              <a:ea typeface="Montserrat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Replace the 'Attrition' and 'overtime' column with integers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Check  any missing 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Create the histogram to check data </a:t>
            </a:r>
            <a:endParaRPr lang="en-CA" sz="2400" dirty="0">
              <a:latin typeface="Calibri" panose="020F0502020204030204" pitchFamily="34" charset="0"/>
              <a:ea typeface="Montserrat" charset="0"/>
              <a:cs typeface="Calibri" panose="020F0502020204030204" pitchFamily="34" charset="0"/>
            </a:endParaRPr>
          </a:p>
          <a:p>
            <a:pPr marL="914400" lvl="1" indent="-457200">
              <a:buAutoNum type="arabicPeriod"/>
            </a:pPr>
            <a:endParaRPr lang="en-CA" sz="2400" dirty="0">
              <a:latin typeface="Calibri" panose="020F0502020204030204" pitchFamily="34" charset="0"/>
              <a:ea typeface="Montserrat" charset="0"/>
              <a:cs typeface="Calibri" panose="020F0502020204030204" pitchFamily="34" charset="0"/>
            </a:endParaRPr>
          </a:p>
          <a:p>
            <a:endParaRPr lang="en-CA" sz="2400" dirty="0">
              <a:latin typeface="Calibri" panose="020F0502020204030204" pitchFamily="34" charset="0"/>
              <a:ea typeface="Montserrat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Calibri" panose="020F0502020204030204" pitchFamily="34" charset="0"/>
              <a:ea typeface="Montserrat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Calibri" panose="020F0502020204030204" pitchFamily="34" charset="0"/>
              <a:ea typeface="Montserrat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1A7EB7-1F4C-4324-B1CB-F3ABFA166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7" y="4329244"/>
            <a:ext cx="11816179" cy="201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88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4D1A96-8CEA-4916-B621-9566DE9B2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2" y="401367"/>
            <a:ext cx="11594238" cy="1862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AC8064-0A37-4E10-AFF1-0CD30D6D0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52" y="2263806"/>
            <a:ext cx="11594238" cy="422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9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B5B8E8-7A4F-4518-B27A-81FB24B4E6BA}"/>
              </a:ext>
            </a:extLst>
          </p:cNvPr>
          <p:cNvSpPr txBox="1"/>
          <p:nvPr/>
        </p:nvSpPr>
        <p:spPr>
          <a:xfrm>
            <a:off x="592954" y="386153"/>
            <a:ext cx="111255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Drop '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EmployeeCount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' , '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Standardhours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' and 'Over18' since they do not change from one employee to the 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How many employees left the company.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Percentage of employees who left the company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Number of employees who did not leave the company (stayed)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Count the number of employees who stayed and left 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72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D2E192-7653-409B-A56F-CB9D2BC1C0C3}"/>
              </a:ext>
            </a:extLst>
          </p:cNvPr>
          <p:cNvSpPr txBox="1"/>
          <p:nvPr/>
        </p:nvSpPr>
        <p:spPr>
          <a:xfrm>
            <a:off x="592954" y="386153"/>
            <a:ext cx="1112557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Compare the mean and std deviation of the employees who stayed and left 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'age': mean age of the employees who stayed is higher compared to who left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 '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DailyRate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': Rate of employees who stayed is higher.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DistanceFromHome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': Employees who stayed live closer to home  (Create Graph)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EnvironmentSatisfaction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' &amp; '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JobSatisfaction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': Employees who stayed are generally more 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satisifed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 with their jobs- (Create Graph)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 '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StockOptionLevel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': Employees who stayed tend to have higher stock option level (Create Graph)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513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8"/>
      </a:accent1>
      <a:accent2>
        <a:srgbClr val="6BB13B"/>
      </a:accent2>
      <a:accent3>
        <a:srgbClr val="97A942"/>
      </a:accent3>
      <a:accent4>
        <a:srgbClr val="B1953B"/>
      </a:accent4>
      <a:accent5>
        <a:srgbClr val="C3754D"/>
      </a:accent5>
      <a:accent6>
        <a:srgbClr val="B13B44"/>
      </a:accent6>
      <a:hlink>
        <a:srgbClr val="AE753A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6191</TotalTime>
  <Words>804</Words>
  <Application>Microsoft Office PowerPoint</Application>
  <PresentationFormat>Widescreen</PresentationFormat>
  <Paragraphs>116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Bodoni MT</vt:lpstr>
      <vt:lpstr>Calibri</vt:lpstr>
      <vt:lpstr>Courier New</vt:lpstr>
      <vt:lpstr>Goudy Old Style</vt:lpstr>
      <vt:lpstr>Montserrat</vt:lpstr>
      <vt:lpstr>Wingdings 2</vt:lpstr>
      <vt:lpstr>SlateVTI</vt:lpstr>
      <vt:lpstr>Employee Retention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Presentation</dc:title>
  <dc:creator>Noble Xavier</dc:creator>
  <cp:lastModifiedBy>Regu Nagaraju</cp:lastModifiedBy>
  <cp:revision>242</cp:revision>
  <dcterms:created xsi:type="dcterms:W3CDTF">2019-10-28T09:09:03Z</dcterms:created>
  <dcterms:modified xsi:type="dcterms:W3CDTF">2023-02-22T03:29:02Z</dcterms:modified>
</cp:coreProperties>
</file>