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Projet BD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Capture d’écran 2016-01-06 à 22.55.13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3029" r="0" b="30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 bd</a:t>
            </a:r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Exemple fonction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45363">
              <a:spcBef>
                <a:spcPts val="1900"/>
              </a:spcBef>
              <a:buSzTx/>
              <a:buNone/>
              <a:defRPr sz="1932"/>
            </a:pPr>
            <a:r>
              <a:t>NOMBRE D’ETUDIANTS AVEC STAGE CETTE ANNEE</a:t>
            </a:r>
          </a:p>
          <a:p>
            <a:pPr marL="0" indent="0" defTabSz="245363">
              <a:spcBef>
                <a:spcPts val="1900"/>
              </a:spcBef>
              <a:buSzTx/>
              <a:buNone/>
              <a:defRPr sz="1932"/>
            </a:pPr>
            <a:r>
              <a:t>create or replace function nbEtudiantAvecStage return number is</a:t>
            </a:r>
          </a:p>
          <a:p>
            <a:pPr marL="0" indent="0" defTabSz="245363">
              <a:spcBef>
                <a:spcPts val="1900"/>
              </a:spcBef>
              <a:buSzTx/>
              <a:buNone/>
              <a:defRPr sz="1932"/>
            </a:pPr>
            <a:r>
              <a:t>res number;</a:t>
            </a:r>
          </a:p>
          <a:p>
            <a:pPr marL="0" indent="0" defTabSz="245363">
              <a:spcBef>
                <a:spcPts val="1900"/>
              </a:spcBef>
              <a:buSzTx/>
              <a:buNone/>
              <a:defRPr sz="1932"/>
            </a:pPr>
            <a:r>
              <a:t>begin</a:t>
            </a:r>
          </a:p>
          <a:p>
            <a:pPr marL="0" indent="0" defTabSz="245363">
              <a:spcBef>
                <a:spcPts val="1900"/>
              </a:spcBef>
              <a:buSzTx/>
              <a:buNone/>
              <a:defRPr sz="1932"/>
            </a:pPr>
            <a:r>
              <a:t>select count(*) into res</a:t>
            </a:r>
          </a:p>
          <a:p>
            <a:pPr marL="0" indent="0" defTabSz="245363">
              <a:spcBef>
                <a:spcPts val="1900"/>
              </a:spcBef>
              <a:buSzTx/>
              <a:buNone/>
              <a:defRPr sz="1932"/>
            </a:pPr>
            <a:r>
              <a:t>from ob_etudiant et</a:t>
            </a:r>
          </a:p>
          <a:p>
            <a:pPr marL="0" indent="0" defTabSz="245363">
              <a:spcBef>
                <a:spcPts val="1900"/>
              </a:spcBef>
              <a:buSzTx/>
              <a:buNone/>
              <a:defRPr sz="1932"/>
            </a:pPr>
            <a:r>
              <a:t>where ref(et) IN (select s.etudiant from ob_stage s)</a:t>
            </a:r>
          </a:p>
          <a:p>
            <a:pPr marL="0" indent="0" defTabSz="245363">
              <a:spcBef>
                <a:spcPts val="1900"/>
              </a:spcBef>
              <a:buSzTx/>
              <a:buNone/>
              <a:defRPr sz="1932"/>
            </a:pPr>
            <a:r>
              <a:t>AND extract(year from (select dateDebut from ob_stage s where s.etudiant=ref(et)))=extract(year from sysdate);</a:t>
            </a:r>
          </a:p>
          <a:p>
            <a:pPr marL="0" indent="0" defTabSz="245363">
              <a:spcBef>
                <a:spcPts val="1900"/>
              </a:spcBef>
              <a:buSzTx/>
              <a:buNone/>
              <a:defRPr sz="1932"/>
            </a:pPr>
            <a:r>
              <a:t>return res;</a:t>
            </a:r>
          </a:p>
          <a:p>
            <a:pPr marL="0" indent="0" defTabSz="245363">
              <a:spcBef>
                <a:spcPts val="1900"/>
              </a:spcBef>
              <a:buSzTx/>
              <a:buNone/>
              <a:defRPr sz="1932"/>
            </a:pPr>
            <a:r>
              <a:t>end;</a:t>
            </a:r>
          </a:p>
          <a:p>
            <a:pPr marL="0" indent="0" defTabSz="245363">
              <a:spcBef>
                <a:spcPts val="1900"/>
              </a:spcBef>
              <a:buSzTx/>
              <a:buNone/>
              <a:defRPr sz="1932"/>
            </a:pPr>
            <a:r>
              <a:t>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EXEMPLE PROCEDURE ET CURSEUR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74574">
              <a:spcBef>
                <a:spcPts val="2100"/>
              </a:spcBef>
              <a:buSzTx/>
              <a:buNone/>
              <a:defRPr sz="2162"/>
            </a:pPr>
            <a:r>
              <a:t>NOMBRE DE STAGIAIRES PAR ENTREPRISE DANS LES N DERNIERES ANNEES</a:t>
            </a:r>
          </a:p>
          <a:p>
            <a:pPr marL="0" indent="0" defTabSz="274574">
              <a:spcBef>
                <a:spcPts val="2100"/>
              </a:spcBef>
              <a:buSzTx/>
              <a:buNone/>
              <a:defRPr sz="2162"/>
            </a:pPr>
            <a:r>
              <a:t>create or replace procedure nbStagiaireEntreprise(n in number, res out sys_refcursor) as</a:t>
            </a:r>
          </a:p>
          <a:p>
            <a:pPr marL="0" indent="0" defTabSz="274574">
              <a:spcBef>
                <a:spcPts val="2100"/>
              </a:spcBef>
              <a:buSzTx/>
              <a:buNone/>
              <a:defRPr sz="2162"/>
            </a:pPr>
            <a:r>
              <a:t>begin</a:t>
            </a:r>
          </a:p>
          <a:p>
            <a:pPr marL="0" indent="0" defTabSz="274574">
              <a:spcBef>
                <a:spcPts val="2100"/>
              </a:spcBef>
              <a:buSzTx/>
              <a:buNone/>
              <a:defRPr sz="2162"/>
            </a:pPr>
            <a:r>
              <a:t>open res for</a:t>
            </a:r>
          </a:p>
          <a:p>
            <a:pPr marL="0" indent="0" defTabSz="274574">
              <a:spcBef>
                <a:spcPts val="2100"/>
              </a:spcBef>
              <a:buSzTx/>
              <a:buNone/>
              <a:defRPr sz="2162"/>
            </a:pPr>
            <a:r>
              <a:t>select deref(s.entreprise).nom , count(*)</a:t>
            </a:r>
          </a:p>
          <a:p>
            <a:pPr marL="0" indent="0" defTabSz="274574">
              <a:spcBef>
                <a:spcPts val="2100"/>
              </a:spcBef>
              <a:buSzTx/>
              <a:buNone/>
              <a:defRPr sz="2162"/>
            </a:pPr>
            <a:r>
              <a:t>from ob_stage s</a:t>
            </a:r>
          </a:p>
          <a:p>
            <a:pPr marL="0" indent="0" defTabSz="274574">
              <a:spcBef>
                <a:spcPts val="2100"/>
              </a:spcBef>
              <a:buSzTx/>
              <a:buNone/>
              <a:defRPr sz="2162"/>
            </a:pPr>
            <a:r>
              <a:t>where s.dateDebut &gt; sysdate - (365*n)</a:t>
            </a:r>
          </a:p>
          <a:p>
            <a:pPr marL="0" indent="0" defTabSz="274574">
              <a:spcBef>
                <a:spcPts val="2100"/>
              </a:spcBef>
              <a:buSzTx/>
              <a:buNone/>
              <a:defRPr sz="2162"/>
            </a:pPr>
            <a:r>
              <a:t>group by deref(s.entreprise).nom;</a:t>
            </a:r>
          </a:p>
          <a:p>
            <a:pPr marL="0" indent="0" defTabSz="274574">
              <a:spcBef>
                <a:spcPts val="2100"/>
              </a:spcBef>
              <a:buSzTx/>
              <a:buNone/>
              <a:defRPr sz="2162"/>
            </a:pPr>
            <a:r>
              <a:t>end;</a:t>
            </a:r>
          </a:p>
          <a:p>
            <a:pPr marL="0" indent="0" defTabSz="274574">
              <a:spcBef>
                <a:spcPts val="2100"/>
              </a:spcBef>
              <a:buSzTx/>
              <a:buNone/>
              <a:defRPr sz="2162"/>
            </a:pPr>
            <a:r>
              <a:t>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AFFICHAGE CURSEUR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CallableStatement </a:t>
            </a:r>
            <a:r>
              <a:rPr>
                <a:solidFill>
                  <a:srgbClr val="7E504F"/>
                </a:solidFill>
              </a:rPr>
              <a:t>cst</a:t>
            </a:r>
            <a:r>
              <a:t>=</a:t>
            </a:r>
            <a:r>
              <a:rPr>
                <a:solidFill>
                  <a:srgbClr val="931A68"/>
                </a:solidFill>
              </a:rPr>
              <a:t>null</a:t>
            </a:r>
            <a:r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ResultSet </a:t>
            </a:r>
            <a:r>
              <a:rPr>
                <a:solidFill>
                  <a:srgbClr val="7E504F"/>
                </a:solidFill>
              </a:rPr>
              <a:t>resSet</a:t>
            </a:r>
            <a:r>
              <a:t>=</a:t>
            </a:r>
            <a:r>
              <a:rPr>
                <a:solidFill>
                  <a:srgbClr val="931A68"/>
                </a:solidFill>
              </a:rPr>
              <a:t>null</a:t>
            </a:r>
            <a:r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String </a:t>
            </a:r>
            <a:r>
              <a:rPr>
                <a:solidFill>
                  <a:srgbClr val="7E504F"/>
                </a:solidFill>
              </a:rPr>
              <a:t>res</a:t>
            </a:r>
            <a:r>
              <a:rPr>
                <a:solidFill>
                  <a:srgbClr val="000000"/>
                </a:solidFill>
              </a:rPr>
              <a:t>=</a:t>
            </a:r>
            <a:r>
              <a:t>"&lt;html&gt;Nombre de stagiaires par entreprise&lt;br&gt;"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t>try</a:t>
            </a:r>
            <a:r>
              <a:rPr>
                <a:solidFill>
                  <a:srgbClr val="000000"/>
                </a:solidFill>
              </a:rPr>
              <a:t> {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7E504F"/>
                </a:solidFill>
              </a:rPr>
              <a:t>cst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0326CC"/>
                </a:solidFill>
              </a:rPr>
              <a:t>co</a:t>
            </a:r>
            <a:r>
              <a:rPr>
                <a:solidFill>
                  <a:srgbClr val="000000"/>
                </a:solidFill>
              </a:rPr>
              <a:t>.prepareCall(</a:t>
            </a:r>
            <a:r>
              <a:t>" { call nbStagiaireEntreprise(?, ?) } "</a:t>
            </a:r>
            <a:r>
              <a:rPr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7E504F"/>
                </a:solidFill>
              </a:rPr>
              <a:t>cst</a:t>
            </a:r>
            <a:r>
              <a:t>.setInt(1, (Integer) </a:t>
            </a:r>
            <a:r>
              <a:rPr>
                <a:solidFill>
                  <a:srgbClr val="0326CC"/>
                </a:solidFill>
              </a:rPr>
              <a:t>anneeSpinner</a:t>
            </a:r>
            <a:r>
              <a:t>.getValue());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7E504F"/>
                </a:solidFill>
              </a:rPr>
              <a:t>cst</a:t>
            </a:r>
            <a:r>
              <a:t>.registerOutParameter(2, OracleTypes.</a:t>
            </a:r>
            <a:r>
              <a:rPr>
                <a:solidFill>
                  <a:srgbClr val="0326CC"/>
                </a:solidFill>
              </a:rPr>
              <a:t>CURSOR</a:t>
            </a:r>
            <a:r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7E504F"/>
                </a:solidFill>
              </a:rPr>
              <a:t>cst</a:t>
            </a:r>
            <a:r>
              <a:t>.execute();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7E504F"/>
                </a:solidFill>
              </a:rPr>
              <a:t>resSet</a:t>
            </a:r>
            <a:r>
              <a:t>=((OracleCallableStatement)</a:t>
            </a:r>
            <a:r>
              <a:rPr>
                <a:solidFill>
                  <a:srgbClr val="7E504F"/>
                </a:solidFill>
              </a:rPr>
              <a:t>cst</a:t>
            </a:r>
            <a:r>
              <a:t>).getCursor(2);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931A68"/>
                </a:solidFill>
              </a:rPr>
              <a:t>while</a:t>
            </a:r>
            <a:r>
              <a:t>(</a:t>
            </a:r>
            <a:r>
              <a:rPr>
                <a:solidFill>
                  <a:srgbClr val="7E504F"/>
                </a:solidFill>
              </a:rPr>
              <a:t>resSet</a:t>
            </a:r>
            <a:r>
              <a:t>.next())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	</a:t>
            </a:r>
            <a:r>
              <a:rPr>
                <a:solidFill>
                  <a:srgbClr val="7E504F"/>
                </a:solidFill>
              </a:rPr>
              <a:t>res</a:t>
            </a:r>
            <a:r>
              <a:t>+=</a:t>
            </a:r>
            <a:r>
              <a:rPr>
                <a:solidFill>
                  <a:srgbClr val="7E504F"/>
                </a:solidFill>
              </a:rPr>
              <a:t>resSet</a:t>
            </a:r>
            <a:r>
              <a:t>.getString(1)+</a:t>
            </a:r>
            <a:r>
              <a:rPr>
                <a:solidFill>
                  <a:srgbClr val="3933FF"/>
                </a:solidFill>
              </a:rPr>
              <a:t>" : "</a:t>
            </a:r>
            <a:r>
              <a:t>+</a:t>
            </a:r>
            <a:r>
              <a:rPr>
                <a:solidFill>
                  <a:srgbClr val="7E504F"/>
                </a:solidFill>
              </a:rPr>
              <a:t>resSet</a:t>
            </a:r>
            <a:r>
              <a:t>.getInt(2)+</a:t>
            </a:r>
            <a:r>
              <a:rPr>
                <a:solidFill>
                  <a:srgbClr val="3933FF"/>
                </a:solidFill>
              </a:rPr>
              <a:t>"&lt;br&gt;"</a:t>
            </a:r>
            <a:r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7E504F"/>
                </a:solidFill>
              </a:rPr>
              <a:t>res</a:t>
            </a:r>
            <a:r>
              <a:rPr>
                <a:solidFill>
                  <a:srgbClr val="000000"/>
                </a:solidFill>
              </a:rPr>
              <a:t>+=</a:t>
            </a:r>
            <a:r>
              <a:t>"&lt;/html&gt;"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 (SQLException </a:t>
            </a:r>
            <a:r>
              <a:rPr>
                <a:solidFill>
                  <a:srgbClr val="7E504F"/>
                </a:solidFill>
              </a:rPr>
              <a:t>e</a:t>
            </a:r>
            <a:r>
              <a:t>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7E504F"/>
                </a:solidFill>
              </a:rPr>
              <a:t>e</a:t>
            </a:r>
            <a:r>
              <a:t>.printStackTrace();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INTERFACE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355600" y="2951670"/>
            <a:ext cx="12293600" cy="6299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7" name="Capture d’écran 2016-01-06 à 23.08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09" y="2467157"/>
            <a:ext cx="6435047" cy="6104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Capture d’écran 2016-01-06 à 23.08.3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7935" y="2521136"/>
            <a:ext cx="6211451" cy="5996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INTerface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2" name="Capture d’écran 2016-01-06 à 23.08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7490" y="2192985"/>
            <a:ext cx="10069820" cy="6912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