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29" r:id="rId8"/>
    <p:sldId id="302" r:id="rId9"/>
    <p:sldId id="345" r:id="rId10"/>
    <p:sldId id="346" r:id="rId11"/>
    <p:sldId id="339" r:id="rId12"/>
    <p:sldId id="340" r:id="rId13"/>
    <p:sldId id="341" r:id="rId14"/>
    <p:sldId id="344" r:id="rId15"/>
    <p:sldId id="342" r:id="rId16"/>
    <p:sldId id="34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1" d="100"/>
          <a:sy n="71" d="100"/>
        </p:scale>
        <p:origin x="612" y="7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92500"/>
          </a:bodyPr>
          <a:lstStyle/>
          <a:p>
            <a:pPr algn="r"/>
            <a:r>
              <a:rPr lang="en-US" b="0" dirty="0">
                <a:solidFill>
                  <a:schemeClr val="tx1"/>
                </a:solidFill>
              </a:rPr>
              <a:t>Rehaan Ali Mohammed </a:t>
            </a:r>
            <a:r>
              <a:rPr lang="en-IN" dirty="0"/>
              <a:t>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91201" y="2050552"/>
            <a:ext cx="4294093" cy="1378447"/>
          </a:xfrm>
        </p:spPr>
        <p:txBody>
          <a:bodyPr>
            <a:normAutofit/>
          </a:bodyPr>
          <a:lstStyle/>
          <a:p>
            <a:r>
              <a:rPr lang="en-IN" sz="3600" b="1" dirty="0">
                <a:solidFill>
                  <a:schemeClr val="accent4">
                    <a:lumMod val="50000"/>
                  </a:schemeClr>
                </a:solidFill>
                <a:latin typeface="Consolas" panose="020B0609020204030204" pitchFamily="49" charset="0"/>
              </a:rPr>
              <a:t>AIRBNB</a:t>
            </a:r>
            <a:r>
              <a:rPr lang="en-IN" sz="3600" dirty="0">
                <a:solidFill>
                  <a:schemeClr val="accent4">
                    <a:lumMod val="50000"/>
                  </a:schemeClr>
                </a:solidFill>
                <a:latin typeface="Consolas" panose="020B0609020204030204" pitchFamily="49" charset="0"/>
              </a:rPr>
              <a:t>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9980ACE1-8330-45A2-051B-3ADA8057597C}"/>
              </a:ext>
            </a:extLst>
          </p:cNvPr>
          <p:cNvPicPr>
            <a:picLocks noChangeAspect="1"/>
          </p:cNvPicPr>
          <p:nvPr/>
        </p:nvPicPr>
        <p:blipFill>
          <a:blip r:embed="rId3"/>
          <a:stretch>
            <a:fillRect/>
          </a:stretch>
        </p:blipFill>
        <p:spPr>
          <a:xfrm>
            <a:off x="63590" y="1201586"/>
            <a:ext cx="9241775" cy="546337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https://github.com/Rehaan0745/VOIS_AICTE_Oct2025_Rehaan</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5767D6FE-7634-B8A5-22A2-E483648C6002}"/>
              </a:ext>
            </a:extLst>
          </p:cNvPr>
          <p:cNvPicPr>
            <a:picLocks noChangeAspect="1"/>
          </p:cNvPicPr>
          <p:nvPr/>
        </p:nvPicPr>
        <p:blipFill>
          <a:blip r:embed="rId3"/>
          <a:stretch>
            <a:fillRect/>
          </a:stretch>
        </p:blipFill>
        <p:spPr>
          <a:xfrm>
            <a:off x="325355" y="1118496"/>
            <a:ext cx="8202104" cy="544994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4CBF3DC-BBEC-2DF6-45FE-261A8908B58B}"/>
              </a:ext>
            </a:extLst>
          </p:cNvPr>
          <p:cNvPicPr>
            <a:picLocks noChangeAspect="1"/>
          </p:cNvPicPr>
          <p:nvPr/>
        </p:nvPicPr>
        <p:blipFill>
          <a:blip r:embed="rId3"/>
          <a:stretch>
            <a:fillRect/>
          </a:stretch>
        </p:blipFill>
        <p:spPr>
          <a:xfrm>
            <a:off x="87320" y="1208887"/>
            <a:ext cx="8572585" cy="564911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2219134"/>
            <a:ext cx="6995604" cy="3976109"/>
          </a:xfrm>
        </p:spPr>
        <p:txBody>
          <a:bodyPr>
            <a:normAutofit fontScale="92500" lnSpcReduction="10000"/>
          </a:bodyPr>
          <a:lstStyle/>
          <a:p>
            <a:pPr marL="0" indent="0">
              <a:lnSpc>
                <a:spcPct val="150000"/>
              </a:lnSpc>
              <a:buNone/>
            </a:pPr>
            <a:r>
              <a:rPr lang="en-US" sz="2800" dirty="0">
                <a:latin typeface="Bahnschrift Light" panose="020B0502040204020203" pitchFamily="34" charset="0"/>
              </a:rPr>
              <a:t>Analyze New York City Airbnb data to discover key trends in pricing, availability, and customer satisfaction. Using data cleaning, EDA, and visualization, the project aims to generate actionable insights into Airbnb’s market behavior and short-term rental dynamics.</a:t>
            </a:r>
            <a:endParaRPr lang="en-IN" sz="2800" dirty="0">
              <a:latin typeface="Bahnschrift Light" panose="020B0502040204020203" pitchFamily="34" charset="0"/>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8550836" cy="5666707"/>
          </a:xfrm>
        </p:spPr>
        <p:txBody>
          <a:bodyPr>
            <a:normAutofit/>
          </a:bodyPr>
          <a:lstStyle/>
          <a:p>
            <a:r>
              <a:rPr lang="en-GB" dirty="0"/>
              <a:t>Project Description</a:t>
            </a:r>
            <a:br>
              <a:rPr lang="en-GB" dirty="0"/>
            </a:br>
            <a:br>
              <a:rPr lang="en-GB" dirty="0"/>
            </a:br>
            <a:r>
              <a:rPr lang="en-US" sz="2200" b="0" dirty="0"/>
              <a:t>This project focuses on analyzing Airbnb hotel booking data from New York City to understand the dynamics of short-term rentals. The study involves comprehensive data cleaning, exploratory data analysis (EDA), and visualization to identify trends in pricing, room availability, neighborhood popularity, and customer satisfaction. By applying statistical and analytical techniques, the project aims to provide meaningful insights into Airbnb’s market behavior and assist stakeholders in making data-driven decisions to optimize listing performance and improve customer experience</a:t>
            </a:r>
            <a:endParaRPr lang="en-IN"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146801" y="187622"/>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B734D8D-B08C-1458-667E-99D125C1E54A}"/>
              </a:ext>
            </a:extLst>
          </p:cNvPr>
          <p:cNvSpPr>
            <a:spLocks noGrp="1" noChangeArrowheads="1"/>
          </p:cNvSpPr>
          <p:nvPr>
            <p:ph type="body" sz="quarter" idx="12"/>
          </p:nvPr>
        </p:nvSpPr>
        <p:spPr bwMode="auto">
          <a:xfrm>
            <a:off x="146802" y="804246"/>
            <a:ext cx="1117562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Lucida Sans" panose="020B0602030504020204" pitchFamily="34" charset="0"/>
              </a:rPr>
              <a:t>Hosts (Property Owners):</a:t>
            </a: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 insights on pricing, demand, and location trends to optimize their listings and maximize occupancy rates.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Can identify competitive pricing strategies and peak booking seasons.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Lucida Sans" panose="020B0602030504020204" pitchFamily="34" charset="0"/>
              </a:rPr>
              <a:t>Guests (Travelers):</a:t>
            </a: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Benefit indirectly through improved pricing transparency and better-rated listings.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Can make informed booking decisions based on area popularity and satisfaction scores.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Lucida Sans" panose="020B0602030504020204" pitchFamily="34" charset="0"/>
              </a:rPr>
              <a:t>Airbnb Management / Business Analysts:</a:t>
            </a: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Gain a data-driven understanding of market dynamics and user preferences.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Can use findings to refine platform algorithms for recommendations and pricing models.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Lucida Sans" panose="020B0602030504020204" pitchFamily="34" charset="0"/>
              </a:rPr>
              <a:t>Market Researchers / Data Analysts:</a:t>
            </a: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 the dataset and analytical approach as a case study to learn EDA, visualization, and real-world data storytelling techniques.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Lucida Sans" panose="020B0602030504020204" pitchFamily="34" charset="0"/>
              </a:rPr>
              <a:t>City Planners / Tourism Departments:</a:t>
            </a:r>
            <a:endParaRPr kumimoji="0" lang="en-US" altLang="en-US" sz="1800" b="0" i="0" u="none" strike="noStrike" cap="none" normalizeH="0" baseline="0" dirty="0">
              <a:ln>
                <a:noFill/>
              </a:ln>
              <a:solidFill>
                <a:schemeClr val="tx1"/>
              </a:solidFill>
              <a:effectLst/>
              <a:latin typeface="Lucida Sans" panose="020B0602030504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May use aggregated insights to understand tourism patterns, local demand, and housing impacts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627094" y="1432560"/>
            <a:ext cx="8310282" cy="4994873"/>
          </a:xfrm>
        </p:spPr>
        <p:txBody>
          <a:bodyPr>
            <a:normAutofit fontScale="85000" lnSpcReduction="10000"/>
          </a:bodyPr>
          <a:lstStyle/>
          <a:p>
            <a:pPr marL="0" indent="0">
              <a:buNone/>
            </a:pPr>
            <a:r>
              <a:rPr lang="en-IN" b="1" dirty="0"/>
              <a:t>Tech Stack:</a:t>
            </a:r>
            <a:endParaRPr lang="en-IN" dirty="0"/>
          </a:p>
          <a:p>
            <a:r>
              <a:rPr lang="en-IN" b="1" dirty="0">
                <a:latin typeface="Bahnschrift SemiBold" panose="020B0502040204020203" pitchFamily="34" charset="0"/>
              </a:rPr>
              <a:t>Python:</a:t>
            </a:r>
            <a:r>
              <a:rPr lang="en-IN" dirty="0">
                <a:latin typeface="Bahnschrift SemiBold" panose="020B0502040204020203" pitchFamily="34" charset="0"/>
              </a:rPr>
              <a:t> </a:t>
            </a:r>
            <a:r>
              <a:rPr lang="en-IN" dirty="0">
                <a:latin typeface="+mj-lt"/>
              </a:rPr>
              <a:t>Core programming language for analysis and data manipulation.</a:t>
            </a:r>
          </a:p>
          <a:p>
            <a:r>
              <a:rPr lang="en-IN" b="1" dirty="0">
                <a:latin typeface="Bahnschrift SemiBold" panose="020B0502040204020203" pitchFamily="34" charset="0"/>
              </a:rPr>
              <a:t>Pandas:</a:t>
            </a:r>
            <a:r>
              <a:rPr lang="en-IN" dirty="0">
                <a:latin typeface="Bahnschrift SemiBold" panose="020B0502040204020203" pitchFamily="34" charset="0"/>
              </a:rPr>
              <a:t> </a:t>
            </a:r>
            <a:r>
              <a:rPr lang="en-IN" dirty="0">
                <a:latin typeface="+mj-lt"/>
              </a:rPr>
              <a:t>Used for data cleaning, transformation, and handling large datasets efficiently.</a:t>
            </a:r>
          </a:p>
          <a:p>
            <a:r>
              <a:rPr lang="en-IN" b="1" dirty="0">
                <a:latin typeface="Bahnschrift SemiBold" panose="020B0502040204020203" pitchFamily="34" charset="0"/>
              </a:rPr>
              <a:t>NumPy:</a:t>
            </a:r>
            <a:r>
              <a:rPr lang="en-IN" dirty="0">
                <a:latin typeface="Bahnschrift SemiBold" panose="020B0502040204020203" pitchFamily="34" charset="0"/>
              </a:rPr>
              <a:t> </a:t>
            </a:r>
            <a:r>
              <a:rPr lang="en-IN" dirty="0">
                <a:latin typeface="+mj-lt"/>
              </a:rPr>
              <a:t>Performed numerical computations and supported statistical operations.</a:t>
            </a:r>
          </a:p>
          <a:p>
            <a:r>
              <a:rPr lang="en-IN" b="1" dirty="0">
                <a:latin typeface="Bahnschrift SemiBold" panose="020B0502040204020203" pitchFamily="34" charset="0"/>
              </a:rPr>
              <a:t>Matplotlib:</a:t>
            </a:r>
            <a:r>
              <a:rPr lang="en-IN" dirty="0">
                <a:latin typeface="Bahnschrift SemiBold" panose="020B0502040204020203" pitchFamily="34" charset="0"/>
              </a:rPr>
              <a:t> </a:t>
            </a:r>
            <a:r>
              <a:rPr lang="en-IN" dirty="0">
                <a:latin typeface="+mj-lt"/>
              </a:rPr>
              <a:t>Created detailed visualizations and trend plots for data insights</a:t>
            </a:r>
            <a:r>
              <a:rPr lang="en-IN" dirty="0">
                <a:latin typeface="Bahnschrift SemiBold" panose="020B0502040204020203" pitchFamily="34" charset="0"/>
              </a:rPr>
              <a:t>.</a:t>
            </a:r>
          </a:p>
          <a:p>
            <a:r>
              <a:rPr lang="en-IN" b="1" dirty="0">
                <a:latin typeface="Bahnschrift SemiBold" panose="020B0502040204020203" pitchFamily="34" charset="0"/>
              </a:rPr>
              <a:t>Seaborn</a:t>
            </a:r>
            <a:r>
              <a:rPr lang="en-IN" b="1" dirty="0">
                <a:latin typeface="+mj-lt"/>
              </a:rPr>
              <a:t>:</a:t>
            </a:r>
            <a:r>
              <a:rPr lang="en-IN" dirty="0">
                <a:latin typeface="+mj-lt"/>
              </a:rPr>
              <a:t> Enhanced visual aesthetics and pattern detection through advanced graphs.</a:t>
            </a:r>
          </a:p>
          <a:p>
            <a:r>
              <a:rPr lang="en-IN" b="1" dirty="0">
                <a:latin typeface="Bahnschrift SemiBold" panose="020B0502040204020203" pitchFamily="34" charset="0"/>
              </a:rPr>
              <a:t>Jupyter Notebook:</a:t>
            </a:r>
            <a:r>
              <a:rPr lang="en-IN" dirty="0">
                <a:latin typeface="Bahnschrift SemiBold" panose="020B0502040204020203" pitchFamily="34" charset="0"/>
              </a:rPr>
              <a:t> </a:t>
            </a:r>
            <a:r>
              <a:rPr lang="en-IN" dirty="0">
                <a:latin typeface="+mj-lt"/>
              </a:rPr>
              <a:t>Interactive environment for coding, visualization, and documentation.</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8F893-F1E8-31E5-1FEC-4212114A38DE}"/>
              </a:ext>
            </a:extLst>
          </p:cNvPr>
          <p:cNvSpPr>
            <a:spLocks noGrp="1"/>
          </p:cNvSpPr>
          <p:nvPr>
            <p:ph type="title"/>
          </p:nvPr>
        </p:nvSpPr>
        <p:spPr>
          <a:xfrm>
            <a:off x="0" y="0"/>
            <a:ext cx="4585447" cy="914400"/>
          </a:xfrm>
        </p:spPr>
        <p:txBody>
          <a:bodyPr>
            <a:normAutofit/>
          </a:bodyPr>
          <a:lstStyle/>
          <a:p>
            <a:r>
              <a:rPr lang="en-IN" dirty="0"/>
              <a:t>Python Code</a:t>
            </a:r>
          </a:p>
        </p:txBody>
      </p:sp>
      <p:sp>
        <p:nvSpPr>
          <p:cNvPr id="3" name="Slide Number Placeholder 2">
            <a:extLst>
              <a:ext uri="{FF2B5EF4-FFF2-40B4-BE49-F238E27FC236}">
                <a16:creationId xmlns:a16="http://schemas.microsoft.com/office/drawing/2014/main" id="{2A5736D9-3096-C0E1-1162-1CD339310405}"/>
              </a:ext>
            </a:extLst>
          </p:cNvPr>
          <p:cNvSpPr>
            <a:spLocks noGrp="1"/>
          </p:cNvSpPr>
          <p:nvPr>
            <p:ph type="sldNum" sz="quarter" idx="12"/>
          </p:nvPr>
        </p:nvSpPr>
        <p:spPr/>
        <p:txBody>
          <a:bodyPr/>
          <a:lstStyle/>
          <a:p>
            <a:fld id="{D57F1E4F-1CFF-5643-939E-217C01CDF565}" type="slidenum">
              <a:rPr lang="en-US" smtClean="0"/>
              <a:pPr/>
              <a:t>6</a:t>
            </a:fld>
            <a:endParaRPr lang="en-US" dirty="0"/>
          </a:p>
        </p:txBody>
      </p:sp>
      <p:pic>
        <p:nvPicPr>
          <p:cNvPr id="5" name="Picture 4">
            <a:extLst>
              <a:ext uri="{FF2B5EF4-FFF2-40B4-BE49-F238E27FC236}">
                <a16:creationId xmlns:a16="http://schemas.microsoft.com/office/drawing/2014/main" id="{B3120188-3CE2-67B0-5D64-F1D23F01711D}"/>
              </a:ext>
            </a:extLst>
          </p:cNvPr>
          <p:cNvPicPr>
            <a:picLocks noChangeAspect="1"/>
          </p:cNvPicPr>
          <p:nvPr/>
        </p:nvPicPr>
        <p:blipFill>
          <a:blip r:embed="rId2"/>
          <a:stretch>
            <a:fillRect/>
          </a:stretch>
        </p:blipFill>
        <p:spPr>
          <a:xfrm>
            <a:off x="0" y="633668"/>
            <a:ext cx="5177118" cy="5772819"/>
          </a:xfrm>
          <a:prstGeom prst="rect">
            <a:avLst/>
          </a:prstGeom>
        </p:spPr>
      </p:pic>
      <p:pic>
        <p:nvPicPr>
          <p:cNvPr id="7" name="Picture 6">
            <a:extLst>
              <a:ext uri="{FF2B5EF4-FFF2-40B4-BE49-F238E27FC236}">
                <a16:creationId xmlns:a16="http://schemas.microsoft.com/office/drawing/2014/main" id="{895C5D7F-2983-14F5-169D-50F4E9401372}"/>
              </a:ext>
            </a:extLst>
          </p:cNvPr>
          <p:cNvPicPr>
            <a:picLocks noChangeAspect="1"/>
          </p:cNvPicPr>
          <p:nvPr/>
        </p:nvPicPr>
        <p:blipFill>
          <a:blip r:embed="rId3"/>
          <a:stretch>
            <a:fillRect/>
          </a:stretch>
        </p:blipFill>
        <p:spPr>
          <a:xfrm>
            <a:off x="5177118" y="674009"/>
            <a:ext cx="7014882" cy="5732478"/>
          </a:xfrm>
          <a:prstGeom prst="rect">
            <a:avLst/>
          </a:prstGeom>
        </p:spPr>
      </p:pic>
    </p:spTree>
    <p:extLst>
      <p:ext uri="{BB962C8B-B14F-4D97-AF65-F5344CB8AC3E}">
        <p14:creationId xmlns:p14="http://schemas.microsoft.com/office/powerpoint/2010/main" val="57660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AD78A0-F3FA-42CB-8B72-18A71D85688E}"/>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a:extLst>
              <a:ext uri="{FF2B5EF4-FFF2-40B4-BE49-F238E27FC236}">
                <a16:creationId xmlns:a16="http://schemas.microsoft.com/office/drawing/2014/main" id="{6B642E5D-ED73-5A34-3073-32FA148450C0}"/>
              </a:ext>
            </a:extLst>
          </p:cNvPr>
          <p:cNvPicPr>
            <a:picLocks noChangeAspect="1"/>
          </p:cNvPicPr>
          <p:nvPr/>
        </p:nvPicPr>
        <p:blipFill>
          <a:blip r:embed="rId2"/>
          <a:stretch>
            <a:fillRect/>
          </a:stretch>
        </p:blipFill>
        <p:spPr>
          <a:xfrm>
            <a:off x="0" y="-95551"/>
            <a:ext cx="5042647" cy="6281198"/>
          </a:xfrm>
          <a:prstGeom prst="rect">
            <a:avLst/>
          </a:prstGeom>
        </p:spPr>
      </p:pic>
      <p:pic>
        <p:nvPicPr>
          <p:cNvPr id="6" name="Picture 5">
            <a:extLst>
              <a:ext uri="{FF2B5EF4-FFF2-40B4-BE49-F238E27FC236}">
                <a16:creationId xmlns:a16="http://schemas.microsoft.com/office/drawing/2014/main" id="{DBAB500C-8AB7-B312-1B49-ECCECD0AD311}"/>
              </a:ext>
            </a:extLst>
          </p:cNvPr>
          <p:cNvPicPr>
            <a:picLocks noChangeAspect="1"/>
          </p:cNvPicPr>
          <p:nvPr/>
        </p:nvPicPr>
        <p:blipFill>
          <a:blip r:embed="rId3"/>
          <a:stretch>
            <a:fillRect/>
          </a:stretch>
        </p:blipFill>
        <p:spPr>
          <a:xfrm>
            <a:off x="5042647" y="0"/>
            <a:ext cx="7149353" cy="4553298"/>
          </a:xfrm>
          <a:prstGeom prst="rect">
            <a:avLst/>
          </a:prstGeom>
        </p:spPr>
      </p:pic>
      <p:pic>
        <p:nvPicPr>
          <p:cNvPr id="8" name="Picture 7">
            <a:extLst>
              <a:ext uri="{FF2B5EF4-FFF2-40B4-BE49-F238E27FC236}">
                <a16:creationId xmlns:a16="http://schemas.microsoft.com/office/drawing/2014/main" id="{6ACFDF4A-B161-DD8E-AF44-B2A01BAE9088}"/>
              </a:ext>
            </a:extLst>
          </p:cNvPr>
          <p:cNvPicPr>
            <a:picLocks noChangeAspect="1"/>
          </p:cNvPicPr>
          <p:nvPr/>
        </p:nvPicPr>
        <p:blipFill>
          <a:blip r:embed="rId4"/>
          <a:stretch>
            <a:fillRect/>
          </a:stretch>
        </p:blipFill>
        <p:spPr>
          <a:xfrm>
            <a:off x="5042647" y="4553298"/>
            <a:ext cx="7218498" cy="2283924"/>
          </a:xfrm>
          <a:prstGeom prst="rect">
            <a:avLst/>
          </a:prstGeom>
        </p:spPr>
      </p:pic>
    </p:spTree>
    <p:extLst>
      <p:ext uri="{BB962C8B-B14F-4D97-AF65-F5344CB8AC3E}">
        <p14:creationId xmlns:p14="http://schemas.microsoft.com/office/powerpoint/2010/main" val="109176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CA2AE60D-094A-9AD4-C27F-E74FB236AEC5}"/>
              </a:ext>
            </a:extLst>
          </p:cNvPr>
          <p:cNvPicPr>
            <a:picLocks noChangeAspect="1"/>
          </p:cNvPicPr>
          <p:nvPr/>
        </p:nvPicPr>
        <p:blipFill>
          <a:blip r:embed="rId3"/>
          <a:stretch>
            <a:fillRect/>
          </a:stretch>
        </p:blipFill>
        <p:spPr>
          <a:xfrm>
            <a:off x="320982" y="1275371"/>
            <a:ext cx="8467443" cy="482931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05F21A0E-FCAF-0EF3-CD5C-5AD0D7E6F0E1}"/>
              </a:ext>
            </a:extLst>
          </p:cNvPr>
          <p:cNvPicPr>
            <a:picLocks noChangeAspect="1"/>
          </p:cNvPicPr>
          <p:nvPr/>
        </p:nvPicPr>
        <p:blipFill>
          <a:blip r:embed="rId3"/>
          <a:stretch>
            <a:fillRect/>
          </a:stretch>
        </p:blipFill>
        <p:spPr>
          <a:xfrm>
            <a:off x="320982" y="1201587"/>
            <a:ext cx="8782677" cy="534071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643</TotalTime>
  <Words>417</Words>
  <Application>Microsoft Office PowerPoint</Application>
  <PresentationFormat>Widescreen</PresentationFormat>
  <Paragraphs>46</Paragraphs>
  <Slides>14</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Bahnschrift Light</vt:lpstr>
      <vt:lpstr>Bahnschrift SemiBold</vt:lpstr>
      <vt:lpstr>Calibri</vt:lpstr>
      <vt:lpstr>Consolas</vt:lpstr>
      <vt:lpstr>Lucida Sans</vt:lpstr>
      <vt:lpstr>Trebuchet MS</vt:lpstr>
      <vt:lpstr>Wingdings</vt:lpstr>
      <vt:lpstr>Wingdings 3</vt:lpstr>
      <vt:lpstr>Facet</vt:lpstr>
      <vt:lpstr>AIRBNB Hotel Booking Analysis</vt:lpstr>
      <vt:lpstr>PROBLEM  STATEMENT</vt:lpstr>
      <vt:lpstr>Project Description  This project focuses on analyzing Airbnb hotel booking data from New York City to understand the dynamics of short-term rentals. The study involves comprehensive data cleaning, exploratory data analysis (EDA), and visualization to identify trends in pricing, room availability, neighborhood popularity, and customer satisfaction. By applying statistical and analytical techniques, the project aims to provide meaningful insights into Airbnb’s market behavior and assist stakeholders in making data-driven decisions to optimize listing performance and improve customer experience</vt:lpstr>
      <vt:lpstr>WHO ARE THE END USERS?</vt:lpstr>
      <vt:lpstr>Technology Used</vt:lpstr>
      <vt:lpstr>Python Code</vt:lpstr>
      <vt:lpstr>PowerPoint Presentation</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Rehaan Ali</cp:lastModifiedBy>
  <cp:revision>111</cp:revision>
  <dcterms:created xsi:type="dcterms:W3CDTF">2021-07-11T13:13:15Z</dcterms:created>
  <dcterms:modified xsi:type="dcterms:W3CDTF">2025-10-07T08:10:31Z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