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DM Sans Bold" charset="1" panose="00000000000000000000"/>
      <p:regular r:id="rId21"/>
    </p:embeddedFont>
    <p:embeddedFont>
      <p:font typeface="Open Sauce" charset="1" panose="00000500000000000000"/>
      <p:regular r:id="rId22"/>
    </p:embeddedFont>
    <p:embeddedFont>
      <p:font typeface="Archivo Black" charset="1" panose="020B0A03020202020B04"/>
      <p:regular r:id="rId23"/>
    </p:embeddedFont>
    <p:embeddedFont>
      <p:font typeface="Open Sauce Bold" charset="1" panose="00000800000000000000"/>
      <p:regular r:id="rId24"/>
    </p:embeddedFont>
    <p:embeddedFont>
      <p:font typeface="DM Sans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8956301" y="7098477"/>
            <a:ext cx="19970002" cy="9914866"/>
            <a:chOff x="0" y="0"/>
            <a:chExt cx="1557574" cy="7733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7653" y="0"/>
              <a:ext cx="1522267" cy="763314"/>
            </a:xfrm>
            <a:custGeom>
              <a:avLst/>
              <a:gdLst/>
              <a:ahLst/>
              <a:cxnLst/>
              <a:rect r="r" b="b" t="t" l="l"/>
              <a:pathLst>
                <a:path h="763314" w="1522267">
                  <a:moveTo>
                    <a:pt x="783692" y="750917"/>
                  </a:moveTo>
                  <a:lnTo>
                    <a:pt x="1517363" y="22399"/>
                  </a:lnTo>
                  <a:cubicBezTo>
                    <a:pt x="1521129" y="18659"/>
                    <a:pt x="1522267" y="13017"/>
                    <a:pt x="1520245" y="8109"/>
                  </a:cubicBezTo>
                  <a:cubicBezTo>
                    <a:pt x="1518222" y="3202"/>
                    <a:pt x="1513439" y="0"/>
                    <a:pt x="1508131" y="0"/>
                  </a:cubicBezTo>
                  <a:lnTo>
                    <a:pt x="14137" y="0"/>
                  </a:lnTo>
                  <a:cubicBezTo>
                    <a:pt x="8829" y="0"/>
                    <a:pt x="4046" y="3202"/>
                    <a:pt x="2023" y="8109"/>
                  </a:cubicBezTo>
                  <a:cubicBezTo>
                    <a:pt x="0" y="13017"/>
                    <a:pt x="1138" y="18659"/>
                    <a:pt x="4905" y="22399"/>
                  </a:cubicBezTo>
                  <a:lnTo>
                    <a:pt x="738576" y="750917"/>
                  </a:lnTo>
                  <a:cubicBezTo>
                    <a:pt x="751060" y="763314"/>
                    <a:pt x="771208" y="763314"/>
                    <a:pt x="783692" y="750917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43371" y="17137"/>
              <a:ext cx="1070832" cy="397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89617" y="2092980"/>
            <a:ext cx="9297557" cy="3972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37"/>
              </a:lnSpc>
            </a:pPr>
            <a:r>
              <a:rPr lang="en-US" sz="11264" b="true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ARABIC AUTO CORRECTION</a:t>
            </a:r>
          </a:p>
        </p:txBody>
      </p:sp>
      <p:grpSp>
        <p:nvGrpSpPr>
          <p:cNvPr name="Group 6" id="6"/>
          <p:cNvGrpSpPr/>
          <p:nvPr/>
        </p:nvGrpSpPr>
        <p:grpSpPr>
          <a:xfrm rot="2700000">
            <a:off x="-98598" y="-942883"/>
            <a:ext cx="2254596" cy="2254596"/>
            <a:chOff x="0" y="0"/>
            <a:chExt cx="593803" cy="59380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93803" cy="593803"/>
            </a:xfrm>
            <a:custGeom>
              <a:avLst/>
              <a:gdLst/>
              <a:ahLst/>
              <a:cxnLst/>
              <a:rect r="r" b="b" t="t" l="l"/>
              <a:pathLst>
                <a:path h="593803" w="593803">
                  <a:moveTo>
                    <a:pt x="161390" y="0"/>
                  </a:moveTo>
                  <a:lnTo>
                    <a:pt x="432413" y="0"/>
                  </a:lnTo>
                  <a:cubicBezTo>
                    <a:pt x="475216" y="0"/>
                    <a:pt x="516266" y="17004"/>
                    <a:pt x="546533" y="47270"/>
                  </a:cubicBezTo>
                  <a:cubicBezTo>
                    <a:pt x="576800" y="77537"/>
                    <a:pt x="593803" y="118587"/>
                    <a:pt x="593803" y="161390"/>
                  </a:cubicBezTo>
                  <a:lnTo>
                    <a:pt x="593803" y="432413"/>
                  </a:lnTo>
                  <a:cubicBezTo>
                    <a:pt x="593803" y="475216"/>
                    <a:pt x="576800" y="516266"/>
                    <a:pt x="546533" y="546533"/>
                  </a:cubicBezTo>
                  <a:cubicBezTo>
                    <a:pt x="516266" y="576800"/>
                    <a:pt x="475216" y="593803"/>
                    <a:pt x="432413" y="593803"/>
                  </a:cubicBezTo>
                  <a:lnTo>
                    <a:pt x="161390" y="593803"/>
                  </a:lnTo>
                  <a:cubicBezTo>
                    <a:pt x="118587" y="593803"/>
                    <a:pt x="77537" y="576800"/>
                    <a:pt x="47270" y="546533"/>
                  </a:cubicBezTo>
                  <a:cubicBezTo>
                    <a:pt x="17004" y="516266"/>
                    <a:pt x="0" y="475216"/>
                    <a:pt x="0" y="432413"/>
                  </a:cubicBezTo>
                  <a:lnTo>
                    <a:pt x="0" y="161390"/>
                  </a:lnTo>
                  <a:cubicBezTo>
                    <a:pt x="0" y="118587"/>
                    <a:pt x="17004" y="77537"/>
                    <a:pt x="47270" y="47270"/>
                  </a:cubicBezTo>
                  <a:cubicBezTo>
                    <a:pt x="77537" y="17004"/>
                    <a:pt x="118587" y="0"/>
                    <a:pt x="161390" y="0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93803" cy="631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987174" y="957474"/>
            <a:ext cx="8300826" cy="8300826"/>
          </a:xfrm>
          <a:custGeom>
            <a:avLst/>
            <a:gdLst/>
            <a:ahLst/>
            <a:cxnLst/>
            <a:rect r="r" b="b" t="t" l="l"/>
            <a:pathLst>
              <a:path h="8300826" w="8300826">
                <a:moveTo>
                  <a:pt x="0" y="0"/>
                </a:moveTo>
                <a:lnTo>
                  <a:pt x="8300826" y="0"/>
                </a:lnTo>
                <a:lnTo>
                  <a:pt x="8300826" y="8300826"/>
                </a:lnTo>
                <a:lnTo>
                  <a:pt x="0" y="83008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55967" y="413914"/>
            <a:ext cx="745465" cy="614786"/>
          </a:xfrm>
          <a:custGeom>
            <a:avLst/>
            <a:gdLst/>
            <a:ahLst/>
            <a:cxnLst/>
            <a:rect r="r" b="b" t="t" l="l"/>
            <a:pathLst>
              <a:path h="614786" w="745465">
                <a:moveTo>
                  <a:pt x="0" y="0"/>
                </a:moveTo>
                <a:lnTo>
                  <a:pt x="745466" y="0"/>
                </a:lnTo>
                <a:lnTo>
                  <a:pt x="745466" y="614786"/>
                </a:lnTo>
                <a:lnTo>
                  <a:pt x="0" y="6147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66977" y="1304925"/>
            <a:ext cx="11713217" cy="118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b="true" sz="9600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LSTM MODEL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338389" y="-6628318"/>
            <a:ext cx="18788758" cy="9328392"/>
            <a:chOff x="0" y="0"/>
            <a:chExt cx="1557574" cy="7733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8763" y="0"/>
              <a:ext cx="1520047" cy="762685"/>
            </a:xfrm>
            <a:custGeom>
              <a:avLst/>
              <a:gdLst/>
              <a:ahLst/>
              <a:cxnLst/>
              <a:rect r="r" b="b" t="t" l="l"/>
              <a:pathLst>
                <a:path h="762685" w="1520047">
                  <a:moveTo>
                    <a:pt x="784000" y="749509"/>
                  </a:moveTo>
                  <a:lnTo>
                    <a:pt x="1514835" y="23807"/>
                  </a:lnTo>
                  <a:cubicBezTo>
                    <a:pt x="1518838" y="19832"/>
                    <a:pt x="1520047" y="13835"/>
                    <a:pt x="1517898" y="8619"/>
                  </a:cubicBezTo>
                  <a:cubicBezTo>
                    <a:pt x="1515748" y="3404"/>
                    <a:pt x="1510664" y="0"/>
                    <a:pt x="1505023" y="0"/>
                  </a:cubicBezTo>
                  <a:lnTo>
                    <a:pt x="15025" y="0"/>
                  </a:lnTo>
                  <a:cubicBezTo>
                    <a:pt x="9384" y="0"/>
                    <a:pt x="4300" y="3404"/>
                    <a:pt x="2150" y="8619"/>
                  </a:cubicBezTo>
                  <a:cubicBezTo>
                    <a:pt x="0" y="13835"/>
                    <a:pt x="1210" y="19832"/>
                    <a:pt x="5213" y="23807"/>
                  </a:cubicBezTo>
                  <a:lnTo>
                    <a:pt x="736048" y="749509"/>
                  </a:lnTo>
                  <a:cubicBezTo>
                    <a:pt x="749317" y="762685"/>
                    <a:pt x="770731" y="762685"/>
                    <a:pt x="784000" y="749509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43371" y="17137"/>
              <a:ext cx="1070832" cy="397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360035" y="721307"/>
            <a:ext cx="745465" cy="614786"/>
          </a:xfrm>
          <a:custGeom>
            <a:avLst/>
            <a:gdLst/>
            <a:ahLst/>
            <a:cxnLst/>
            <a:rect r="r" b="b" t="t" l="l"/>
            <a:pathLst>
              <a:path h="614786" w="745465">
                <a:moveTo>
                  <a:pt x="0" y="0"/>
                </a:moveTo>
                <a:lnTo>
                  <a:pt x="745466" y="0"/>
                </a:lnTo>
                <a:lnTo>
                  <a:pt x="745466" y="614786"/>
                </a:lnTo>
                <a:lnTo>
                  <a:pt x="0" y="614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1028700"/>
            <a:ext cx="1671374" cy="167137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36661" y="36661"/>
              <a:ext cx="739478" cy="739478"/>
            </a:xfrm>
            <a:custGeom>
              <a:avLst/>
              <a:gdLst/>
              <a:ahLst/>
              <a:cxnLst/>
              <a:rect r="r" b="b" t="t" l="l"/>
              <a:pathLst>
                <a:path h="739478" w="739478">
                  <a:moveTo>
                    <a:pt x="451623" y="45223"/>
                  </a:moveTo>
                  <a:lnTo>
                    <a:pt x="694255" y="287855"/>
                  </a:lnTo>
                  <a:cubicBezTo>
                    <a:pt x="739478" y="333078"/>
                    <a:pt x="739478" y="406400"/>
                    <a:pt x="694255" y="451623"/>
                  </a:cubicBezTo>
                  <a:lnTo>
                    <a:pt x="451623" y="694255"/>
                  </a:lnTo>
                  <a:cubicBezTo>
                    <a:pt x="406400" y="739478"/>
                    <a:pt x="333078" y="739478"/>
                    <a:pt x="287855" y="694255"/>
                  </a:cubicBezTo>
                  <a:lnTo>
                    <a:pt x="45223" y="451623"/>
                  </a:lnTo>
                  <a:cubicBezTo>
                    <a:pt x="0" y="406400"/>
                    <a:pt x="0" y="333078"/>
                    <a:pt x="45223" y="287855"/>
                  </a:cubicBezTo>
                  <a:lnTo>
                    <a:pt x="287855" y="45223"/>
                  </a:lnTo>
                  <a:cubicBezTo>
                    <a:pt x="333078" y="0"/>
                    <a:pt x="406400" y="0"/>
                    <a:pt x="451623" y="45223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373400" y="4111716"/>
            <a:ext cx="7335874" cy="365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56"/>
              </a:lnSpc>
            </a:pPr>
          </a:p>
          <a:p>
            <a:pPr algn="just" marL="690882" indent="-345441" lvl="1">
              <a:lnSpc>
                <a:spcPts val="5856"/>
              </a:lnSpc>
              <a:buFont typeface="Arial"/>
              <a:buChar char="•"/>
            </a:pPr>
            <a:r>
              <a:rPr lang="en-US" b="true" sz="320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rPr>
              <a:t>Batch Size: 16</a:t>
            </a:r>
          </a:p>
          <a:p>
            <a:pPr algn="just" marL="690882" indent="-345441" lvl="1">
              <a:lnSpc>
                <a:spcPts val="5856"/>
              </a:lnSpc>
              <a:buFont typeface="Arial"/>
              <a:buChar char="•"/>
            </a:pPr>
            <a:r>
              <a:rPr lang="en-US" b="true" sz="320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rPr>
              <a:t>Epochs: 10 </a:t>
            </a:r>
          </a:p>
          <a:p>
            <a:pPr algn="just" marL="690882" indent="-345441" lvl="1">
              <a:lnSpc>
                <a:spcPts val="5856"/>
              </a:lnSpc>
              <a:buFont typeface="Arial"/>
              <a:buChar char="•"/>
            </a:pPr>
            <a:r>
              <a:rPr lang="en-US" b="true" sz="320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rPr>
              <a:t>P</a:t>
            </a:r>
            <a:r>
              <a:rPr lang="en-US" b="true" sz="320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rPr>
              <a:t>atience: 3 epochs</a:t>
            </a:r>
          </a:p>
          <a:p>
            <a:pPr algn="just">
              <a:lnSpc>
                <a:spcPts val="5856"/>
              </a:lnSpc>
            </a:pPr>
          </a:p>
        </p:txBody>
      </p:sp>
      <p:sp>
        <p:nvSpPr>
          <p:cNvPr name="AutoShape 11" id="11"/>
          <p:cNvSpPr/>
          <p:nvPr/>
        </p:nvSpPr>
        <p:spPr>
          <a:xfrm>
            <a:off x="8336090" y="3225891"/>
            <a:ext cx="0" cy="5307158"/>
          </a:xfrm>
          <a:prstGeom prst="line">
            <a:avLst/>
          </a:prstGeom>
          <a:ln cap="rnd" w="66675">
            <a:solidFill>
              <a:srgbClr val="51B2B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1579202" y="3225891"/>
            <a:ext cx="5169553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true" sz="3600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TRAINING INFORMATION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23426" y="4496214"/>
            <a:ext cx="7335874" cy="365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2" indent="-345441" lvl="1">
              <a:lnSpc>
                <a:spcPts val="5856"/>
              </a:lnSpc>
              <a:buFont typeface="Arial"/>
              <a:buChar char="•"/>
            </a:pPr>
            <a:r>
              <a:rPr lang="en-US" b="true" sz="320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rPr>
              <a:t>Training Accuracy: 95.96%</a:t>
            </a:r>
          </a:p>
          <a:p>
            <a:pPr algn="just" marL="690882" indent="-345441" lvl="1">
              <a:lnSpc>
                <a:spcPts val="5856"/>
              </a:lnSpc>
              <a:buFont typeface="Arial"/>
              <a:buChar char="•"/>
            </a:pPr>
            <a:r>
              <a:rPr lang="en-US" b="true" sz="320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rPr>
              <a:t>Validati</a:t>
            </a:r>
            <a:r>
              <a:rPr lang="en-US" b="true" sz="320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rPr>
              <a:t>on Accuracy: 92.97%</a:t>
            </a:r>
          </a:p>
          <a:p>
            <a:pPr algn="just" marL="690882" indent="-345441" lvl="1">
              <a:lnSpc>
                <a:spcPts val="5856"/>
              </a:lnSpc>
              <a:buFont typeface="Arial"/>
              <a:buChar char="•"/>
            </a:pPr>
            <a:r>
              <a:rPr lang="en-US" b="true" sz="320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rPr>
              <a:t>Test Accuracy: 93.06%</a:t>
            </a:r>
          </a:p>
          <a:p>
            <a:pPr algn="just" marL="690882" indent="-345441" lvl="1">
              <a:lnSpc>
                <a:spcPts val="5856"/>
              </a:lnSpc>
              <a:buFont typeface="Arial"/>
              <a:buChar char="•"/>
            </a:pPr>
            <a:r>
              <a:rPr lang="en-US" b="true" sz="320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rPr>
              <a:t>Training and valid</a:t>
            </a:r>
            <a:r>
              <a:rPr lang="en-US" b="true" sz="320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rPr>
              <a:t>ation losses decreased steadily.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44000" y="3225891"/>
            <a:ext cx="4631256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true" sz="3600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MODEL PERFORMANCE</a:t>
            </a:r>
          </a:p>
          <a:p>
            <a:pPr algn="ctr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66977" y="1304925"/>
            <a:ext cx="11713217" cy="118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b="true" sz="9600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LSTM MODEL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492188" y="-6628318"/>
            <a:ext cx="18788758" cy="9328392"/>
            <a:chOff x="0" y="0"/>
            <a:chExt cx="1557574" cy="7733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8763" y="0"/>
              <a:ext cx="1520047" cy="762685"/>
            </a:xfrm>
            <a:custGeom>
              <a:avLst/>
              <a:gdLst/>
              <a:ahLst/>
              <a:cxnLst/>
              <a:rect r="r" b="b" t="t" l="l"/>
              <a:pathLst>
                <a:path h="762685" w="1520047">
                  <a:moveTo>
                    <a:pt x="784000" y="749509"/>
                  </a:moveTo>
                  <a:lnTo>
                    <a:pt x="1514835" y="23807"/>
                  </a:lnTo>
                  <a:cubicBezTo>
                    <a:pt x="1518838" y="19832"/>
                    <a:pt x="1520047" y="13835"/>
                    <a:pt x="1517898" y="8619"/>
                  </a:cubicBezTo>
                  <a:cubicBezTo>
                    <a:pt x="1515748" y="3404"/>
                    <a:pt x="1510664" y="0"/>
                    <a:pt x="1505023" y="0"/>
                  </a:cubicBezTo>
                  <a:lnTo>
                    <a:pt x="15025" y="0"/>
                  </a:lnTo>
                  <a:cubicBezTo>
                    <a:pt x="9384" y="0"/>
                    <a:pt x="4300" y="3404"/>
                    <a:pt x="2150" y="8619"/>
                  </a:cubicBezTo>
                  <a:cubicBezTo>
                    <a:pt x="0" y="13835"/>
                    <a:pt x="1210" y="19832"/>
                    <a:pt x="5213" y="23807"/>
                  </a:cubicBezTo>
                  <a:lnTo>
                    <a:pt x="736048" y="749509"/>
                  </a:lnTo>
                  <a:cubicBezTo>
                    <a:pt x="749317" y="762685"/>
                    <a:pt x="770731" y="762685"/>
                    <a:pt x="784000" y="749509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43371" y="17137"/>
              <a:ext cx="1070832" cy="397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360035" y="721307"/>
            <a:ext cx="745465" cy="614786"/>
          </a:xfrm>
          <a:custGeom>
            <a:avLst/>
            <a:gdLst/>
            <a:ahLst/>
            <a:cxnLst/>
            <a:rect r="r" b="b" t="t" l="l"/>
            <a:pathLst>
              <a:path h="614786" w="745465">
                <a:moveTo>
                  <a:pt x="0" y="0"/>
                </a:moveTo>
                <a:lnTo>
                  <a:pt x="745466" y="0"/>
                </a:lnTo>
                <a:lnTo>
                  <a:pt x="745466" y="614786"/>
                </a:lnTo>
                <a:lnTo>
                  <a:pt x="0" y="614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1028700"/>
            <a:ext cx="1671374" cy="167137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36661" y="36661"/>
              <a:ext cx="739478" cy="739478"/>
            </a:xfrm>
            <a:custGeom>
              <a:avLst/>
              <a:gdLst/>
              <a:ahLst/>
              <a:cxnLst/>
              <a:rect r="r" b="b" t="t" l="l"/>
              <a:pathLst>
                <a:path h="739478" w="739478">
                  <a:moveTo>
                    <a:pt x="451623" y="45223"/>
                  </a:moveTo>
                  <a:lnTo>
                    <a:pt x="694255" y="287855"/>
                  </a:lnTo>
                  <a:cubicBezTo>
                    <a:pt x="739478" y="333078"/>
                    <a:pt x="739478" y="406400"/>
                    <a:pt x="694255" y="451623"/>
                  </a:cubicBezTo>
                  <a:lnTo>
                    <a:pt x="451623" y="694255"/>
                  </a:lnTo>
                  <a:cubicBezTo>
                    <a:pt x="406400" y="739478"/>
                    <a:pt x="333078" y="739478"/>
                    <a:pt x="287855" y="694255"/>
                  </a:cubicBezTo>
                  <a:lnTo>
                    <a:pt x="45223" y="451623"/>
                  </a:lnTo>
                  <a:cubicBezTo>
                    <a:pt x="0" y="406400"/>
                    <a:pt x="0" y="333078"/>
                    <a:pt x="45223" y="287855"/>
                  </a:cubicBezTo>
                  <a:lnTo>
                    <a:pt x="287855" y="45223"/>
                  </a:lnTo>
                  <a:cubicBezTo>
                    <a:pt x="333078" y="0"/>
                    <a:pt x="406400" y="0"/>
                    <a:pt x="451623" y="45223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99072" y="3118916"/>
            <a:ext cx="17889857" cy="6641609"/>
          </a:xfrm>
          <a:custGeom>
            <a:avLst/>
            <a:gdLst/>
            <a:ahLst/>
            <a:cxnLst/>
            <a:rect r="r" b="b" t="t" l="l"/>
            <a:pathLst>
              <a:path h="6641609" w="17889857">
                <a:moveTo>
                  <a:pt x="0" y="0"/>
                </a:moveTo>
                <a:lnTo>
                  <a:pt x="17889856" y="0"/>
                </a:lnTo>
                <a:lnTo>
                  <a:pt x="17889856" y="6641609"/>
                </a:lnTo>
                <a:lnTo>
                  <a:pt x="0" y="66416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flipH="true">
            <a:off x="232409" y="3118916"/>
            <a:ext cx="0" cy="6563329"/>
          </a:xfrm>
          <a:prstGeom prst="line">
            <a:avLst/>
          </a:prstGeom>
          <a:ln cap="rnd" w="66675">
            <a:solidFill>
              <a:srgbClr val="51B2B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H="true">
            <a:off x="18088928" y="3118916"/>
            <a:ext cx="0" cy="6563329"/>
          </a:xfrm>
          <a:prstGeom prst="line">
            <a:avLst/>
          </a:prstGeom>
          <a:ln cap="rnd" w="66675">
            <a:solidFill>
              <a:srgbClr val="51B2B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99072" y="3118916"/>
            <a:ext cx="17889857" cy="0"/>
          </a:xfrm>
          <a:prstGeom prst="line">
            <a:avLst/>
          </a:prstGeom>
          <a:ln cap="rnd" w="66675">
            <a:solidFill>
              <a:srgbClr val="51B2B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99072" y="9648908"/>
            <a:ext cx="17889857" cy="0"/>
          </a:xfrm>
          <a:prstGeom prst="line">
            <a:avLst/>
          </a:prstGeom>
          <a:ln cap="rnd" w="66675">
            <a:solidFill>
              <a:srgbClr val="51B2BA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66977" y="1304925"/>
            <a:ext cx="12174614" cy="228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b="true" sz="9600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TWITTER'S TWHIN-BERT-LARGE MODEL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8365679" y="-6474519"/>
            <a:ext cx="18788758" cy="9328392"/>
            <a:chOff x="0" y="0"/>
            <a:chExt cx="1557574" cy="7733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8763" y="0"/>
              <a:ext cx="1520047" cy="762685"/>
            </a:xfrm>
            <a:custGeom>
              <a:avLst/>
              <a:gdLst/>
              <a:ahLst/>
              <a:cxnLst/>
              <a:rect r="r" b="b" t="t" l="l"/>
              <a:pathLst>
                <a:path h="762685" w="1520047">
                  <a:moveTo>
                    <a:pt x="784000" y="749509"/>
                  </a:moveTo>
                  <a:lnTo>
                    <a:pt x="1514835" y="23807"/>
                  </a:lnTo>
                  <a:cubicBezTo>
                    <a:pt x="1518838" y="19832"/>
                    <a:pt x="1520047" y="13835"/>
                    <a:pt x="1517898" y="8619"/>
                  </a:cubicBezTo>
                  <a:cubicBezTo>
                    <a:pt x="1515748" y="3404"/>
                    <a:pt x="1510664" y="0"/>
                    <a:pt x="1505023" y="0"/>
                  </a:cubicBezTo>
                  <a:lnTo>
                    <a:pt x="15025" y="0"/>
                  </a:lnTo>
                  <a:cubicBezTo>
                    <a:pt x="9384" y="0"/>
                    <a:pt x="4300" y="3404"/>
                    <a:pt x="2150" y="8619"/>
                  </a:cubicBezTo>
                  <a:cubicBezTo>
                    <a:pt x="0" y="13835"/>
                    <a:pt x="1210" y="19832"/>
                    <a:pt x="5213" y="23807"/>
                  </a:cubicBezTo>
                  <a:lnTo>
                    <a:pt x="736048" y="749509"/>
                  </a:lnTo>
                  <a:cubicBezTo>
                    <a:pt x="749317" y="762685"/>
                    <a:pt x="770731" y="762685"/>
                    <a:pt x="784000" y="749509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43371" y="17137"/>
              <a:ext cx="1070832" cy="397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55967" y="1028700"/>
            <a:ext cx="745465" cy="614786"/>
          </a:xfrm>
          <a:custGeom>
            <a:avLst/>
            <a:gdLst/>
            <a:ahLst/>
            <a:cxnLst/>
            <a:rect r="r" b="b" t="t" l="l"/>
            <a:pathLst>
              <a:path h="614786" w="745465">
                <a:moveTo>
                  <a:pt x="0" y="0"/>
                </a:moveTo>
                <a:lnTo>
                  <a:pt x="745466" y="0"/>
                </a:lnTo>
                <a:lnTo>
                  <a:pt x="745466" y="614786"/>
                </a:lnTo>
                <a:lnTo>
                  <a:pt x="0" y="614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819051" y="500406"/>
            <a:ext cx="1671374" cy="167137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36661" y="36661"/>
              <a:ext cx="739478" cy="739478"/>
            </a:xfrm>
            <a:custGeom>
              <a:avLst/>
              <a:gdLst/>
              <a:ahLst/>
              <a:cxnLst/>
              <a:rect r="r" b="b" t="t" l="l"/>
              <a:pathLst>
                <a:path h="739478" w="739478">
                  <a:moveTo>
                    <a:pt x="451623" y="45223"/>
                  </a:moveTo>
                  <a:lnTo>
                    <a:pt x="694255" y="287855"/>
                  </a:lnTo>
                  <a:cubicBezTo>
                    <a:pt x="739478" y="333078"/>
                    <a:pt x="739478" y="406400"/>
                    <a:pt x="694255" y="451623"/>
                  </a:cubicBezTo>
                  <a:lnTo>
                    <a:pt x="451623" y="694255"/>
                  </a:lnTo>
                  <a:cubicBezTo>
                    <a:pt x="406400" y="739478"/>
                    <a:pt x="333078" y="739478"/>
                    <a:pt x="287855" y="694255"/>
                  </a:cubicBezTo>
                  <a:lnTo>
                    <a:pt x="45223" y="451623"/>
                  </a:lnTo>
                  <a:cubicBezTo>
                    <a:pt x="0" y="406400"/>
                    <a:pt x="0" y="333078"/>
                    <a:pt x="45223" y="287855"/>
                  </a:cubicBezTo>
                  <a:lnTo>
                    <a:pt x="287855" y="45223"/>
                  </a:lnTo>
                  <a:cubicBezTo>
                    <a:pt x="333078" y="0"/>
                    <a:pt x="406400" y="0"/>
                    <a:pt x="451623" y="45223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900664" y="3908592"/>
            <a:ext cx="15589762" cy="5887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2" indent="-345441" lvl="1">
              <a:lnSpc>
                <a:spcPts val="5856"/>
              </a:lnSpc>
              <a:buFont typeface="Arial"/>
              <a:buChar char="•"/>
            </a:pPr>
            <a:r>
              <a:rPr lang="en-US" b="true" sz="3200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Pretrained B</a:t>
            </a:r>
            <a:r>
              <a:rPr lang="en-US" b="true" sz="3200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ERT-based model developed by Twitter for social media text.</a:t>
            </a:r>
          </a:p>
          <a:p>
            <a:pPr algn="just" marL="690882" indent="-345441" lvl="1">
              <a:lnSpc>
                <a:spcPts val="5856"/>
              </a:lnSpc>
              <a:buFont typeface="Arial"/>
              <a:buChar char="•"/>
            </a:pPr>
            <a:r>
              <a:rPr lang="en-US" b="true" sz="3200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Fine-tuned using our Arabic incorrect–correct sentence pairs.</a:t>
            </a:r>
          </a:p>
          <a:p>
            <a:pPr algn="just" marL="690882" indent="-345441" lvl="1">
              <a:lnSpc>
                <a:spcPts val="5856"/>
              </a:lnSpc>
              <a:buFont typeface="Arial"/>
              <a:buChar char="•"/>
            </a:pPr>
            <a:r>
              <a:rPr lang="en-US" b="true" sz="3200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Uses </a:t>
            </a:r>
            <a:r>
              <a:rPr lang="en-US" b="true" sz="3200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Masked Language Modeling (MLM) to predict missing or wrong words.</a:t>
            </a:r>
          </a:p>
          <a:p>
            <a:pPr algn="just" marL="690882" indent="-345441" lvl="1">
              <a:lnSpc>
                <a:spcPts val="5856"/>
              </a:lnSpc>
              <a:buFont typeface="Arial"/>
              <a:buChar char="•"/>
            </a:pPr>
            <a:r>
              <a:rPr lang="en-US" b="true" sz="3200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We replaced rare or incorrect words with [MASK] token.</a:t>
            </a:r>
          </a:p>
          <a:p>
            <a:pPr algn="just" marL="690882" indent="-345441" lvl="1">
              <a:lnSpc>
                <a:spcPts val="5856"/>
              </a:lnSpc>
              <a:buFont typeface="Arial"/>
              <a:buChar char="•"/>
            </a:pPr>
            <a:r>
              <a:rPr lang="en-US" b="true" sz="3200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The model predicts the correct word based on surrounding context.</a:t>
            </a:r>
          </a:p>
          <a:p>
            <a:pPr algn="just" marL="690882" indent="-345441" lvl="1">
              <a:lnSpc>
                <a:spcPts val="5856"/>
              </a:lnSpc>
              <a:buFont typeface="Arial"/>
              <a:buChar char="•"/>
            </a:pPr>
            <a:r>
              <a:rPr lang="en-US" b="true" sz="3200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Tokenizes input → identifies masked token → predicts most likely replacement.</a:t>
            </a:r>
          </a:p>
          <a:p>
            <a:pPr algn="just" marL="690882" indent="-345441" lvl="1">
              <a:lnSpc>
                <a:spcPts val="5856"/>
              </a:lnSpc>
              <a:buFont typeface="Arial"/>
              <a:buChar char="•"/>
            </a:pPr>
            <a:r>
              <a:rPr lang="en-US" b="true" sz="3200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Performs well on noisy and informal Arabic text.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-5375842" y="5531029"/>
            <a:ext cx="7454541" cy="745454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1700" y="21700"/>
              <a:ext cx="769400" cy="769400"/>
            </a:xfrm>
            <a:custGeom>
              <a:avLst/>
              <a:gdLst/>
              <a:ahLst/>
              <a:cxnLst/>
              <a:rect r="r" b="b" t="t" l="l"/>
              <a:pathLst>
                <a:path h="769400" w="769400">
                  <a:moveTo>
                    <a:pt x="433168" y="26768"/>
                  </a:moveTo>
                  <a:lnTo>
                    <a:pt x="742632" y="336232"/>
                  </a:lnTo>
                  <a:cubicBezTo>
                    <a:pt x="769400" y="363000"/>
                    <a:pt x="769400" y="406400"/>
                    <a:pt x="742632" y="433168"/>
                  </a:cubicBezTo>
                  <a:lnTo>
                    <a:pt x="433168" y="742632"/>
                  </a:lnTo>
                  <a:cubicBezTo>
                    <a:pt x="406400" y="769400"/>
                    <a:pt x="363000" y="769400"/>
                    <a:pt x="336232" y="742632"/>
                  </a:cubicBezTo>
                  <a:lnTo>
                    <a:pt x="26768" y="433168"/>
                  </a:lnTo>
                  <a:cubicBezTo>
                    <a:pt x="0" y="406400"/>
                    <a:pt x="0" y="363000"/>
                    <a:pt x="26768" y="336232"/>
                  </a:cubicBezTo>
                  <a:lnTo>
                    <a:pt x="336232" y="26768"/>
                  </a:lnTo>
                  <a:cubicBezTo>
                    <a:pt x="363000" y="0"/>
                    <a:pt x="406400" y="0"/>
                    <a:pt x="433168" y="26768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47809" y="-4664196"/>
            <a:ext cx="18788758" cy="9328392"/>
            <a:chOff x="0" y="0"/>
            <a:chExt cx="1557574" cy="7733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8763" y="0"/>
              <a:ext cx="1520047" cy="762685"/>
            </a:xfrm>
            <a:custGeom>
              <a:avLst/>
              <a:gdLst/>
              <a:ahLst/>
              <a:cxnLst/>
              <a:rect r="r" b="b" t="t" l="l"/>
              <a:pathLst>
                <a:path h="762685" w="1520047">
                  <a:moveTo>
                    <a:pt x="784000" y="749509"/>
                  </a:moveTo>
                  <a:lnTo>
                    <a:pt x="1514835" y="23807"/>
                  </a:lnTo>
                  <a:cubicBezTo>
                    <a:pt x="1518838" y="19832"/>
                    <a:pt x="1520047" y="13835"/>
                    <a:pt x="1517898" y="8619"/>
                  </a:cubicBezTo>
                  <a:cubicBezTo>
                    <a:pt x="1515748" y="3404"/>
                    <a:pt x="1510664" y="0"/>
                    <a:pt x="1505023" y="0"/>
                  </a:cubicBezTo>
                  <a:lnTo>
                    <a:pt x="15025" y="0"/>
                  </a:lnTo>
                  <a:cubicBezTo>
                    <a:pt x="9384" y="0"/>
                    <a:pt x="4300" y="3404"/>
                    <a:pt x="2150" y="8619"/>
                  </a:cubicBezTo>
                  <a:cubicBezTo>
                    <a:pt x="0" y="13835"/>
                    <a:pt x="1210" y="19832"/>
                    <a:pt x="5213" y="23807"/>
                  </a:cubicBezTo>
                  <a:lnTo>
                    <a:pt x="736048" y="749509"/>
                  </a:lnTo>
                  <a:cubicBezTo>
                    <a:pt x="749317" y="762685"/>
                    <a:pt x="770731" y="762685"/>
                    <a:pt x="784000" y="749509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43371" y="17137"/>
              <a:ext cx="1070832" cy="397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951486" y="-6859967"/>
            <a:ext cx="18788758" cy="9328392"/>
            <a:chOff x="0" y="0"/>
            <a:chExt cx="1557574" cy="7733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8763" y="0"/>
              <a:ext cx="1520047" cy="762685"/>
            </a:xfrm>
            <a:custGeom>
              <a:avLst/>
              <a:gdLst/>
              <a:ahLst/>
              <a:cxnLst/>
              <a:rect r="r" b="b" t="t" l="l"/>
              <a:pathLst>
                <a:path h="762685" w="1520047">
                  <a:moveTo>
                    <a:pt x="784000" y="749509"/>
                  </a:moveTo>
                  <a:lnTo>
                    <a:pt x="1514835" y="23807"/>
                  </a:lnTo>
                  <a:cubicBezTo>
                    <a:pt x="1518838" y="19832"/>
                    <a:pt x="1520047" y="13835"/>
                    <a:pt x="1517898" y="8619"/>
                  </a:cubicBezTo>
                  <a:cubicBezTo>
                    <a:pt x="1515748" y="3404"/>
                    <a:pt x="1510664" y="0"/>
                    <a:pt x="1505023" y="0"/>
                  </a:cubicBezTo>
                  <a:lnTo>
                    <a:pt x="15025" y="0"/>
                  </a:lnTo>
                  <a:cubicBezTo>
                    <a:pt x="9384" y="0"/>
                    <a:pt x="4300" y="3404"/>
                    <a:pt x="2150" y="8619"/>
                  </a:cubicBezTo>
                  <a:cubicBezTo>
                    <a:pt x="0" y="13835"/>
                    <a:pt x="1210" y="19832"/>
                    <a:pt x="5213" y="23807"/>
                  </a:cubicBezTo>
                  <a:lnTo>
                    <a:pt x="736048" y="749509"/>
                  </a:lnTo>
                  <a:cubicBezTo>
                    <a:pt x="749317" y="762685"/>
                    <a:pt x="770731" y="762685"/>
                    <a:pt x="784000" y="749509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243371" y="17137"/>
              <a:ext cx="1070832" cy="397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70160" y="721307"/>
            <a:ext cx="745465" cy="614786"/>
          </a:xfrm>
          <a:custGeom>
            <a:avLst/>
            <a:gdLst/>
            <a:ahLst/>
            <a:cxnLst/>
            <a:rect r="r" b="b" t="t" l="l"/>
            <a:pathLst>
              <a:path h="614786" w="745465">
                <a:moveTo>
                  <a:pt x="0" y="0"/>
                </a:moveTo>
                <a:lnTo>
                  <a:pt x="745465" y="0"/>
                </a:lnTo>
                <a:lnTo>
                  <a:pt x="745465" y="614786"/>
                </a:lnTo>
                <a:lnTo>
                  <a:pt x="0" y="614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1118416" y="3925125"/>
          <a:ext cx="7729393" cy="5730409"/>
        </p:xfrm>
        <a:graphic>
          <a:graphicData uri="http://schemas.openxmlformats.org/drawingml/2006/table">
            <a:tbl>
              <a:tblPr/>
              <a:tblGrid>
                <a:gridCol w="6830923"/>
              </a:tblGrid>
              <a:tr h="1083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true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LSTM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B2BA"/>
                    </a:solidFill>
                  </a:tcPr>
                </a:tc>
              </a:tr>
              <a:tr h="10259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51B2BA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Weak context understanding.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049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51B2BA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Can't handle unseen words or dialect variations well.</a:t>
                      </a:r>
                      <a:endParaRPr lang="en-US" sz="1100"/>
                    </a:p>
                    <a:p>
                      <a:pPr algn="ctr">
                        <a:lnSpc>
                          <a:spcPts val="307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01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51B2BA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 No pretraining, so weaker language understanding.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01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51B2BA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Less effective for complex Arabic morphology.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0" id="10"/>
          <p:cNvSpPr txBox="true"/>
          <p:nvPr/>
        </p:nvSpPr>
        <p:spPr>
          <a:xfrm rot="0">
            <a:off x="3403172" y="1995367"/>
            <a:ext cx="12365468" cy="2303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9"/>
              </a:lnSpc>
            </a:pPr>
            <a:r>
              <a:rPr lang="en-US" sz="9721" b="true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MODEL LIMITATION</a:t>
            </a:r>
          </a:p>
          <a:p>
            <a:pPr algn="l">
              <a:lnSpc>
                <a:spcPts val="8749"/>
              </a:lnSpc>
            </a:pPr>
          </a:p>
        </p:txBody>
      </p: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9233716" y="3925125"/>
          <a:ext cx="7935868" cy="5833617"/>
        </p:xfrm>
        <a:graphic>
          <a:graphicData uri="http://schemas.openxmlformats.org/drawingml/2006/table">
            <a:tbl>
              <a:tblPr/>
              <a:tblGrid>
                <a:gridCol w="7013397"/>
              </a:tblGrid>
              <a:tr h="11359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Twhin-BERT-Large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B2BA"/>
                    </a:solidFill>
                  </a:tcPr>
                </a:tc>
              </a:tr>
              <a:tr h="122721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51B2BA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Not trained for auto-correction, just general understanding.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59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51B2BA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Domain-specific, weak outside social media.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721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51B2BA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Performance may vary with out-of-domain text due to dataset specificity.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73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51B2BA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Requires strong hardware.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51B2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951486" y="-6859967"/>
            <a:ext cx="18788758" cy="9328392"/>
            <a:chOff x="0" y="0"/>
            <a:chExt cx="1557574" cy="7733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8763" y="0"/>
              <a:ext cx="1520047" cy="762685"/>
            </a:xfrm>
            <a:custGeom>
              <a:avLst/>
              <a:gdLst/>
              <a:ahLst/>
              <a:cxnLst/>
              <a:rect r="r" b="b" t="t" l="l"/>
              <a:pathLst>
                <a:path h="762685" w="1520047">
                  <a:moveTo>
                    <a:pt x="784000" y="749509"/>
                  </a:moveTo>
                  <a:lnTo>
                    <a:pt x="1514835" y="23807"/>
                  </a:lnTo>
                  <a:cubicBezTo>
                    <a:pt x="1518838" y="19832"/>
                    <a:pt x="1520047" y="13835"/>
                    <a:pt x="1517898" y="8619"/>
                  </a:cubicBezTo>
                  <a:cubicBezTo>
                    <a:pt x="1515748" y="3404"/>
                    <a:pt x="1510664" y="0"/>
                    <a:pt x="1505023" y="0"/>
                  </a:cubicBezTo>
                  <a:lnTo>
                    <a:pt x="15025" y="0"/>
                  </a:lnTo>
                  <a:cubicBezTo>
                    <a:pt x="9384" y="0"/>
                    <a:pt x="4300" y="3404"/>
                    <a:pt x="2150" y="8619"/>
                  </a:cubicBezTo>
                  <a:cubicBezTo>
                    <a:pt x="0" y="13835"/>
                    <a:pt x="1210" y="19832"/>
                    <a:pt x="5213" y="23807"/>
                  </a:cubicBezTo>
                  <a:lnTo>
                    <a:pt x="736048" y="749509"/>
                  </a:lnTo>
                  <a:cubicBezTo>
                    <a:pt x="749317" y="762685"/>
                    <a:pt x="770731" y="762685"/>
                    <a:pt x="784000" y="749509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43371" y="17137"/>
              <a:ext cx="1070832" cy="397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70160" y="721307"/>
            <a:ext cx="745465" cy="614786"/>
          </a:xfrm>
          <a:custGeom>
            <a:avLst/>
            <a:gdLst/>
            <a:ahLst/>
            <a:cxnLst/>
            <a:rect r="r" b="b" t="t" l="l"/>
            <a:pathLst>
              <a:path h="614786" w="745465">
                <a:moveTo>
                  <a:pt x="0" y="0"/>
                </a:moveTo>
                <a:lnTo>
                  <a:pt x="745465" y="0"/>
                </a:lnTo>
                <a:lnTo>
                  <a:pt x="745465" y="614786"/>
                </a:lnTo>
                <a:lnTo>
                  <a:pt x="0" y="614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02292" y="3136755"/>
            <a:ext cx="14483417" cy="6804487"/>
          </a:xfrm>
          <a:custGeom>
            <a:avLst/>
            <a:gdLst/>
            <a:ahLst/>
            <a:cxnLst/>
            <a:rect r="r" b="b" t="t" l="l"/>
            <a:pathLst>
              <a:path h="6804487" w="14483417">
                <a:moveTo>
                  <a:pt x="0" y="0"/>
                </a:moveTo>
                <a:lnTo>
                  <a:pt x="14483416" y="0"/>
                </a:lnTo>
                <a:lnTo>
                  <a:pt x="14483416" y="6804487"/>
                </a:lnTo>
                <a:lnTo>
                  <a:pt x="0" y="68044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676" r="0" b="-467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635060" y="1274592"/>
            <a:ext cx="12365468" cy="1193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9"/>
              </a:lnSpc>
            </a:pPr>
            <a:r>
              <a:rPr lang="en-US" sz="9721" b="true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DEMO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35888" y="9235036"/>
            <a:ext cx="21518857" cy="2096422"/>
            <a:chOff x="0" y="0"/>
            <a:chExt cx="5667518" cy="5521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67518" cy="552144"/>
            </a:xfrm>
            <a:custGeom>
              <a:avLst/>
              <a:gdLst/>
              <a:ahLst/>
              <a:cxnLst/>
              <a:rect r="r" b="b" t="t" l="l"/>
              <a:pathLst>
                <a:path h="552144" w="5667518">
                  <a:moveTo>
                    <a:pt x="0" y="0"/>
                  </a:moveTo>
                  <a:lnTo>
                    <a:pt x="5667518" y="0"/>
                  </a:lnTo>
                  <a:lnTo>
                    <a:pt x="5667518" y="552144"/>
                  </a:lnTo>
                  <a:lnTo>
                    <a:pt x="0" y="552144"/>
                  </a:ln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667518" cy="5902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398535" y="9080042"/>
            <a:ext cx="745465" cy="614786"/>
          </a:xfrm>
          <a:custGeom>
            <a:avLst/>
            <a:gdLst/>
            <a:ahLst/>
            <a:cxnLst/>
            <a:rect r="r" b="b" t="t" l="l"/>
            <a:pathLst>
              <a:path h="614786" w="745465">
                <a:moveTo>
                  <a:pt x="0" y="0"/>
                </a:moveTo>
                <a:lnTo>
                  <a:pt x="745465" y="0"/>
                </a:lnTo>
                <a:lnTo>
                  <a:pt x="745465" y="614787"/>
                </a:lnTo>
                <a:lnTo>
                  <a:pt x="0" y="614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30349" y="2941924"/>
            <a:ext cx="6144935" cy="284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04"/>
              </a:lnSpc>
            </a:pPr>
            <a:r>
              <a:rPr lang="en-US" sz="11894" b="true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723541" y="2618074"/>
            <a:ext cx="5906124" cy="5757680"/>
            <a:chOff x="0" y="0"/>
            <a:chExt cx="1555522" cy="151642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55522" cy="1516426"/>
            </a:xfrm>
            <a:custGeom>
              <a:avLst/>
              <a:gdLst/>
              <a:ahLst/>
              <a:cxnLst/>
              <a:rect r="r" b="b" t="t" l="l"/>
              <a:pathLst>
                <a:path h="1516426" w="1555522">
                  <a:moveTo>
                    <a:pt x="32771" y="0"/>
                  </a:moveTo>
                  <a:lnTo>
                    <a:pt x="1522752" y="0"/>
                  </a:lnTo>
                  <a:cubicBezTo>
                    <a:pt x="1531443" y="0"/>
                    <a:pt x="1539778" y="3453"/>
                    <a:pt x="1545924" y="9598"/>
                  </a:cubicBezTo>
                  <a:cubicBezTo>
                    <a:pt x="1552070" y="15744"/>
                    <a:pt x="1555522" y="24079"/>
                    <a:pt x="1555522" y="32771"/>
                  </a:cubicBezTo>
                  <a:lnTo>
                    <a:pt x="1555522" y="1483655"/>
                  </a:lnTo>
                  <a:cubicBezTo>
                    <a:pt x="1555522" y="1492347"/>
                    <a:pt x="1552070" y="1500682"/>
                    <a:pt x="1545924" y="1506828"/>
                  </a:cubicBezTo>
                  <a:cubicBezTo>
                    <a:pt x="1539778" y="1512973"/>
                    <a:pt x="1531443" y="1516426"/>
                    <a:pt x="1522752" y="1516426"/>
                  </a:cubicBezTo>
                  <a:lnTo>
                    <a:pt x="32771" y="1516426"/>
                  </a:lnTo>
                  <a:cubicBezTo>
                    <a:pt x="24079" y="1516426"/>
                    <a:pt x="15744" y="1512973"/>
                    <a:pt x="9598" y="1506828"/>
                  </a:cubicBezTo>
                  <a:cubicBezTo>
                    <a:pt x="3453" y="1500682"/>
                    <a:pt x="0" y="1492347"/>
                    <a:pt x="0" y="1483655"/>
                  </a:cubicBezTo>
                  <a:lnTo>
                    <a:pt x="0" y="32771"/>
                  </a:lnTo>
                  <a:cubicBezTo>
                    <a:pt x="0" y="24079"/>
                    <a:pt x="3453" y="15744"/>
                    <a:pt x="9598" y="9598"/>
                  </a:cubicBezTo>
                  <a:cubicBezTo>
                    <a:pt x="15744" y="3453"/>
                    <a:pt x="24079" y="0"/>
                    <a:pt x="32771" y="0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1555522" cy="15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b="true" sz="3499">
                  <a:solidFill>
                    <a:srgbClr val="F7F7F7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Team Members</a:t>
              </a:r>
            </a:p>
            <a:p>
              <a:pPr algn="ctr">
                <a:lnSpc>
                  <a:spcPts val="4899"/>
                </a:lnSpc>
              </a:pPr>
            </a:p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b="true" sz="3499">
                  <a:solidFill>
                    <a:srgbClr val="F7F7F7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Rehab Hamdy</a:t>
              </a:r>
            </a:p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b="true" sz="3499">
                  <a:solidFill>
                    <a:srgbClr val="F7F7F7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Mahmoud Osama</a:t>
              </a:r>
            </a:p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b="true" sz="3499">
                  <a:solidFill>
                    <a:srgbClr val="F7F7F7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Abdelrahman Emam</a:t>
              </a:r>
            </a:p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b="true" sz="3499">
                  <a:solidFill>
                    <a:srgbClr val="F7F7F7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Aya Mohamed</a:t>
              </a:r>
            </a:p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b="true" sz="3499">
                  <a:solidFill>
                    <a:srgbClr val="F7F7F7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Sara Emad</a:t>
              </a:r>
            </a:p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b="true" sz="3499">
                  <a:solidFill>
                    <a:srgbClr val="F7F7F7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Rawan Hesham</a:t>
              </a:r>
            </a:p>
            <a:p>
              <a:pPr algn="l">
                <a:lnSpc>
                  <a:spcPts val="48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1035888" y="8856945"/>
            <a:ext cx="21518857" cy="2096422"/>
            <a:chOff x="0" y="0"/>
            <a:chExt cx="5667518" cy="55214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667518" cy="552144"/>
            </a:xfrm>
            <a:custGeom>
              <a:avLst/>
              <a:gdLst/>
              <a:ahLst/>
              <a:cxnLst/>
              <a:rect r="r" b="b" t="t" l="l"/>
              <a:pathLst>
                <a:path h="552144" w="5667518">
                  <a:moveTo>
                    <a:pt x="0" y="0"/>
                  </a:moveTo>
                  <a:lnTo>
                    <a:pt x="5667518" y="0"/>
                  </a:lnTo>
                  <a:lnTo>
                    <a:pt x="5667518" y="552144"/>
                  </a:lnTo>
                  <a:lnTo>
                    <a:pt x="0" y="552144"/>
                  </a:ln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5667518" cy="5902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883488" y="-332847"/>
            <a:ext cx="21518857" cy="2096422"/>
            <a:chOff x="0" y="0"/>
            <a:chExt cx="5667518" cy="55214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667518" cy="552144"/>
            </a:xfrm>
            <a:custGeom>
              <a:avLst/>
              <a:gdLst/>
              <a:ahLst/>
              <a:cxnLst/>
              <a:rect r="r" b="b" t="t" l="l"/>
              <a:pathLst>
                <a:path h="552144" w="5667518">
                  <a:moveTo>
                    <a:pt x="0" y="0"/>
                  </a:moveTo>
                  <a:lnTo>
                    <a:pt x="5667518" y="0"/>
                  </a:lnTo>
                  <a:lnTo>
                    <a:pt x="5667518" y="552144"/>
                  </a:lnTo>
                  <a:lnTo>
                    <a:pt x="0" y="552144"/>
                  </a:ln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5667518" cy="5902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24017" y="-6859967"/>
            <a:ext cx="18788758" cy="9328392"/>
            <a:chOff x="0" y="0"/>
            <a:chExt cx="1557574" cy="7733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8763" y="0"/>
              <a:ext cx="1520047" cy="762685"/>
            </a:xfrm>
            <a:custGeom>
              <a:avLst/>
              <a:gdLst/>
              <a:ahLst/>
              <a:cxnLst/>
              <a:rect r="r" b="b" t="t" l="l"/>
              <a:pathLst>
                <a:path h="762685" w="1520047">
                  <a:moveTo>
                    <a:pt x="784000" y="749509"/>
                  </a:moveTo>
                  <a:lnTo>
                    <a:pt x="1514835" y="23807"/>
                  </a:lnTo>
                  <a:cubicBezTo>
                    <a:pt x="1518838" y="19832"/>
                    <a:pt x="1520047" y="13835"/>
                    <a:pt x="1517898" y="8619"/>
                  </a:cubicBezTo>
                  <a:cubicBezTo>
                    <a:pt x="1515748" y="3404"/>
                    <a:pt x="1510664" y="0"/>
                    <a:pt x="1505023" y="0"/>
                  </a:cubicBezTo>
                  <a:lnTo>
                    <a:pt x="15025" y="0"/>
                  </a:lnTo>
                  <a:cubicBezTo>
                    <a:pt x="9384" y="0"/>
                    <a:pt x="4300" y="3404"/>
                    <a:pt x="2150" y="8619"/>
                  </a:cubicBezTo>
                  <a:cubicBezTo>
                    <a:pt x="0" y="13835"/>
                    <a:pt x="1210" y="19832"/>
                    <a:pt x="5213" y="23807"/>
                  </a:cubicBezTo>
                  <a:lnTo>
                    <a:pt x="736048" y="749509"/>
                  </a:lnTo>
                  <a:cubicBezTo>
                    <a:pt x="749317" y="762685"/>
                    <a:pt x="770731" y="762685"/>
                    <a:pt x="784000" y="749509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43371" y="17137"/>
              <a:ext cx="1070832" cy="397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13835" y="721307"/>
            <a:ext cx="745465" cy="614786"/>
          </a:xfrm>
          <a:custGeom>
            <a:avLst/>
            <a:gdLst/>
            <a:ahLst/>
            <a:cxnLst/>
            <a:rect r="r" b="b" t="t" l="l"/>
            <a:pathLst>
              <a:path h="614786" w="745465">
                <a:moveTo>
                  <a:pt x="0" y="0"/>
                </a:moveTo>
                <a:lnTo>
                  <a:pt x="745465" y="0"/>
                </a:lnTo>
                <a:lnTo>
                  <a:pt x="745465" y="614786"/>
                </a:lnTo>
                <a:lnTo>
                  <a:pt x="0" y="614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035888" y="9235036"/>
            <a:ext cx="21518857" cy="2096422"/>
            <a:chOff x="0" y="0"/>
            <a:chExt cx="5667518" cy="55214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67518" cy="552144"/>
            </a:xfrm>
            <a:custGeom>
              <a:avLst/>
              <a:gdLst/>
              <a:ahLst/>
              <a:cxnLst/>
              <a:rect r="r" b="b" t="t" l="l"/>
              <a:pathLst>
                <a:path h="552144" w="5667518">
                  <a:moveTo>
                    <a:pt x="0" y="0"/>
                  </a:moveTo>
                  <a:lnTo>
                    <a:pt x="5667518" y="0"/>
                  </a:lnTo>
                  <a:lnTo>
                    <a:pt x="5667518" y="552144"/>
                  </a:lnTo>
                  <a:lnTo>
                    <a:pt x="0" y="552144"/>
                  </a:ln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667518" cy="5902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80073" y="2977161"/>
            <a:ext cx="776851" cy="776851"/>
            <a:chOff x="0" y="0"/>
            <a:chExt cx="204603" cy="20460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4603" cy="204603"/>
            </a:xfrm>
            <a:custGeom>
              <a:avLst/>
              <a:gdLst/>
              <a:ahLst/>
              <a:cxnLst/>
              <a:rect r="r" b="b" t="t" l="l"/>
              <a:pathLst>
                <a:path h="204603" w="204603">
                  <a:moveTo>
                    <a:pt x="102301" y="0"/>
                  </a:moveTo>
                  <a:lnTo>
                    <a:pt x="102301" y="0"/>
                  </a:lnTo>
                  <a:cubicBezTo>
                    <a:pt x="129433" y="0"/>
                    <a:pt x="155454" y="10778"/>
                    <a:pt x="174639" y="29963"/>
                  </a:cubicBezTo>
                  <a:cubicBezTo>
                    <a:pt x="193825" y="49149"/>
                    <a:pt x="204603" y="75169"/>
                    <a:pt x="204603" y="102301"/>
                  </a:cubicBezTo>
                  <a:lnTo>
                    <a:pt x="204603" y="102301"/>
                  </a:lnTo>
                  <a:cubicBezTo>
                    <a:pt x="204603" y="129433"/>
                    <a:pt x="193825" y="155454"/>
                    <a:pt x="174639" y="174639"/>
                  </a:cubicBezTo>
                  <a:cubicBezTo>
                    <a:pt x="155454" y="193825"/>
                    <a:pt x="129433" y="204603"/>
                    <a:pt x="102301" y="204603"/>
                  </a:cubicBezTo>
                  <a:lnTo>
                    <a:pt x="102301" y="204603"/>
                  </a:lnTo>
                  <a:cubicBezTo>
                    <a:pt x="75169" y="204603"/>
                    <a:pt x="49149" y="193825"/>
                    <a:pt x="29963" y="174639"/>
                  </a:cubicBezTo>
                  <a:cubicBezTo>
                    <a:pt x="10778" y="155454"/>
                    <a:pt x="0" y="129433"/>
                    <a:pt x="0" y="102301"/>
                  </a:cubicBezTo>
                  <a:lnTo>
                    <a:pt x="0" y="102301"/>
                  </a:lnTo>
                  <a:cubicBezTo>
                    <a:pt x="0" y="75169"/>
                    <a:pt x="10778" y="49149"/>
                    <a:pt x="29963" y="29963"/>
                  </a:cubicBezTo>
                  <a:cubicBezTo>
                    <a:pt x="49149" y="10778"/>
                    <a:pt x="75169" y="0"/>
                    <a:pt x="102301" y="0"/>
                  </a:cubicBezTo>
                  <a:close/>
                </a:path>
              </a:pathLst>
            </a:custGeom>
            <a:solidFill>
              <a:srgbClr val="18368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04603" cy="2427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580073" y="4553811"/>
            <a:ext cx="15127853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This project aims to correct Arabic text using deep learning models, specifically LSTM, Transformer, and Twin-BERT-Large architectures. The goal is to detect and correct spelling and typographical errors in Arabic sentences, improving text quality across both formal and informal contexts.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21125" y="2921226"/>
            <a:ext cx="12948730" cy="118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9600" b="true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OVERVIEW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951486" y="-6859967"/>
            <a:ext cx="18788758" cy="9328392"/>
            <a:chOff x="0" y="0"/>
            <a:chExt cx="1557574" cy="7733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8763" y="0"/>
              <a:ext cx="1520047" cy="762685"/>
            </a:xfrm>
            <a:custGeom>
              <a:avLst/>
              <a:gdLst/>
              <a:ahLst/>
              <a:cxnLst/>
              <a:rect r="r" b="b" t="t" l="l"/>
              <a:pathLst>
                <a:path h="762685" w="1520047">
                  <a:moveTo>
                    <a:pt x="784000" y="749509"/>
                  </a:moveTo>
                  <a:lnTo>
                    <a:pt x="1514835" y="23807"/>
                  </a:lnTo>
                  <a:cubicBezTo>
                    <a:pt x="1518838" y="19832"/>
                    <a:pt x="1520047" y="13835"/>
                    <a:pt x="1517898" y="8619"/>
                  </a:cubicBezTo>
                  <a:cubicBezTo>
                    <a:pt x="1515748" y="3404"/>
                    <a:pt x="1510664" y="0"/>
                    <a:pt x="1505023" y="0"/>
                  </a:cubicBezTo>
                  <a:lnTo>
                    <a:pt x="15025" y="0"/>
                  </a:lnTo>
                  <a:cubicBezTo>
                    <a:pt x="9384" y="0"/>
                    <a:pt x="4300" y="3404"/>
                    <a:pt x="2150" y="8619"/>
                  </a:cubicBezTo>
                  <a:cubicBezTo>
                    <a:pt x="0" y="13835"/>
                    <a:pt x="1210" y="19832"/>
                    <a:pt x="5213" y="23807"/>
                  </a:cubicBezTo>
                  <a:lnTo>
                    <a:pt x="736048" y="749509"/>
                  </a:lnTo>
                  <a:cubicBezTo>
                    <a:pt x="749317" y="762685"/>
                    <a:pt x="770731" y="762685"/>
                    <a:pt x="784000" y="749509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43371" y="17137"/>
              <a:ext cx="1070832" cy="397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70160" y="721307"/>
            <a:ext cx="745465" cy="614786"/>
          </a:xfrm>
          <a:custGeom>
            <a:avLst/>
            <a:gdLst/>
            <a:ahLst/>
            <a:cxnLst/>
            <a:rect r="r" b="b" t="t" l="l"/>
            <a:pathLst>
              <a:path h="614786" w="745465">
                <a:moveTo>
                  <a:pt x="0" y="0"/>
                </a:moveTo>
                <a:lnTo>
                  <a:pt x="745465" y="0"/>
                </a:lnTo>
                <a:lnTo>
                  <a:pt x="745465" y="614786"/>
                </a:lnTo>
                <a:lnTo>
                  <a:pt x="0" y="614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80073" y="4540476"/>
            <a:ext cx="15679227" cy="478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8" indent="-323849" lvl="1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Arabic spelling correction dataset containing real-world incorrect and correct sentence pairs.</a:t>
            </a:r>
          </a:p>
          <a:p>
            <a:pPr algn="just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Each entry contains an incorrect Arabic sentence and its correct form.</a:t>
            </a:r>
          </a:p>
          <a:p>
            <a:pPr algn="just" marL="1295397" indent="-431799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original_text: Contains spelling/typing errors</a:t>
            </a:r>
          </a:p>
          <a:p>
            <a:pPr algn="just" marL="1295397" indent="-431799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corrected_text: Cleaned and corrected version</a:t>
            </a:r>
          </a:p>
          <a:p>
            <a:pPr algn="just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Use:</a:t>
            </a:r>
          </a:p>
          <a:p>
            <a:pPr algn="just" marL="1295397" indent="-431799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For training and evaluating Arabic text correction models</a:t>
            </a:r>
          </a:p>
          <a:p>
            <a:pPr algn="just" marL="1295397" indent="-431799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Suitable for sequence-to-sequence learning tasks</a:t>
            </a:r>
          </a:p>
          <a:p>
            <a:pPr algn="just">
              <a:lnSpc>
                <a:spcPts val="419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580073" y="2977161"/>
            <a:ext cx="776851" cy="776851"/>
            <a:chOff x="0" y="0"/>
            <a:chExt cx="204603" cy="20460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4603" cy="204603"/>
            </a:xfrm>
            <a:custGeom>
              <a:avLst/>
              <a:gdLst/>
              <a:ahLst/>
              <a:cxnLst/>
              <a:rect r="r" b="b" t="t" l="l"/>
              <a:pathLst>
                <a:path h="204603" w="204603">
                  <a:moveTo>
                    <a:pt x="102301" y="0"/>
                  </a:moveTo>
                  <a:lnTo>
                    <a:pt x="102301" y="0"/>
                  </a:lnTo>
                  <a:cubicBezTo>
                    <a:pt x="129433" y="0"/>
                    <a:pt x="155454" y="10778"/>
                    <a:pt x="174639" y="29963"/>
                  </a:cubicBezTo>
                  <a:cubicBezTo>
                    <a:pt x="193825" y="49149"/>
                    <a:pt x="204603" y="75169"/>
                    <a:pt x="204603" y="102301"/>
                  </a:cubicBezTo>
                  <a:lnTo>
                    <a:pt x="204603" y="102301"/>
                  </a:lnTo>
                  <a:cubicBezTo>
                    <a:pt x="204603" y="129433"/>
                    <a:pt x="193825" y="155454"/>
                    <a:pt x="174639" y="174639"/>
                  </a:cubicBezTo>
                  <a:cubicBezTo>
                    <a:pt x="155454" y="193825"/>
                    <a:pt x="129433" y="204603"/>
                    <a:pt x="102301" y="204603"/>
                  </a:cubicBezTo>
                  <a:lnTo>
                    <a:pt x="102301" y="204603"/>
                  </a:lnTo>
                  <a:cubicBezTo>
                    <a:pt x="75169" y="204603"/>
                    <a:pt x="49149" y="193825"/>
                    <a:pt x="29963" y="174639"/>
                  </a:cubicBezTo>
                  <a:cubicBezTo>
                    <a:pt x="10778" y="155454"/>
                    <a:pt x="0" y="129433"/>
                    <a:pt x="0" y="102301"/>
                  </a:cubicBezTo>
                  <a:lnTo>
                    <a:pt x="0" y="102301"/>
                  </a:lnTo>
                  <a:cubicBezTo>
                    <a:pt x="0" y="75169"/>
                    <a:pt x="10778" y="49149"/>
                    <a:pt x="29963" y="29963"/>
                  </a:cubicBezTo>
                  <a:cubicBezTo>
                    <a:pt x="49149" y="10778"/>
                    <a:pt x="75169" y="0"/>
                    <a:pt x="102301" y="0"/>
                  </a:cubicBezTo>
                  <a:close/>
                </a:path>
              </a:pathLst>
            </a:custGeom>
            <a:solidFill>
              <a:srgbClr val="18368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04603" cy="2427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821125" y="2921226"/>
            <a:ext cx="12948730" cy="118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9600" b="true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DATASET OVERVIEW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24017" y="-6859967"/>
            <a:ext cx="18788758" cy="9328392"/>
            <a:chOff x="0" y="0"/>
            <a:chExt cx="1557574" cy="7733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8763" y="0"/>
              <a:ext cx="1520047" cy="762685"/>
            </a:xfrm>
            <a:custGeom>
              <a:avLst/>
              <a:gdLst/>
              <a:ahLst/>
              <a:cxnLst/>
              <a:rect r="r" b="b" t="t" l="l"/>
              <a:pathLst>
                <a:path h="762685" w="1520047">
                  <a:moveTo>
                    <a:pt x="784000" y="749509"/>
                  </a:moveTo>
                  <a:lnTo>
                    <a:pt x="1514835" y="23807"/>
                  </a:lnTo>
                  <a:cubicBezTo>
                    <a:pt x="1518838" y="19832"/>
                    <a:pt x="1520047" y="13835"/>
                    <a:pt x="1517898" y="8619"/>
                  </a:cubicBezTo>
                  <a:cubicBezTo>
                    <a:pt x="1515748" y="3404"/>
                    <a:pt x="1510664" y="0"/>
                    <a:pt x="1505023" y="0"/>
                  </a:cubicBezTo>
                  <a:lnTo>
                    <a:pt x="15025" y="0"/>
                  </a:lnTo>
                  <a:cubicBezTo>
                    <a:pt x="9384" y="0"/>
                    <a:pt x="4300" y="3404"/>
                    <a:pt x="2150" y="8619"/>
                  </a:cubicBezTo>
                  <a:cubicBezTo>
                    <a:pt x="0" y="13835"/>
                    <a:pt x="1210" y="19832"/>
                    <a:pt x="5213" y="23807"/>
                  </a:cubicBezTo>
                  <a:lnTo>
                    <a:pt x="736048" y="749509"/>
                  </a:lnTo>
                  <a:cubicBezTo>
                    <a:pt x="749317" y="762685"/>
                    <a:pt x="770731" y="762685"/>
                    <a:pt x="784000" y="749509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43371" y="17137"/>
              <a:ext cx="1070832" cy="397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13835" y="721307"/>
            <a:ext cx="745465" cy="614786"/>
          </a:xfrm>
          <a:custGeom>
            <a:avLst/>
            <a:gdLst/>
            <a:ahLst/>
            <a:cxnLst/>
            <a:rect r="r" b="b" t="t" l="l"/>
            <a:pathLst>
              <a:path h="614786" w="745465">
                <a:moveTo>
                  <a:pt x="0" y="0"/>
                </a:moveTo>
                <a:lnTo>
                  <a:pt x="745465" y="0"/>
                </a:lnTo>
                <a:lnTo>
                  <a:pt x="745465" y="614786"/>
                </a:lnTo>
                <a:lnTo>
                  <a:pt x="0" y="614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69639" y="4786599"/>
            <a:ext cx="3981332" cy="2976920"/>
            <a:chOff x="0" y="0"/>
            <a:chExt cx="1727724" cy="12918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27724" cy="1291853"/>
            </a:xfrm>
            <a:custGeom>
              <a:avLst/>
              <a:gdLst/>
              <a:ahLst/>
              <a:cxnLst/>
              <a:rect r="r" b="b" t="t" l="l"/>
              <a:pathLst>
                <a:path h="1291853" w="1727724">
                  <a:moveTo>
                    <a:pt x="87505" y="0"/>
                  </a:moveTo>
                  <a:lnTo>
                    <a:pt x="1640219" y="0"/>
                  </a:lnTo>
                  <a:cubicBezTo>
                    <a:pt x="1663427" y="0"/>
                    <a:pt x="1685684" y="9219"/>
                    <a:pt x="1702094" y="25630"/>
                  </a:cubicBezTo>
                  <a:cubicBezTo>
                    <a:pt x="1718505" y="42040"/>
                    <a:pt x="1727724" y="64297"/>
                    <a:pt x="1727724" y="87505"/>
                  </a:cubicBezTo>
                  <a:lnTo>
                    <a:pt x="1727724" y="1204348"/>
                  </a:lnTo>
                  <a:cubicBezTo>
                    <a:pt x="1727724" y="1227555"/>
                    <a:pt x="1718505" y="1249813"/>
                    <a:pt x="1702094" y="1266223"/>
                  </a:cubicBezTo>
                  <a:cubicBezTo>
                    <a:pt x="1685684" y="1282634"/>
                    <a:pt x="1663427" y="1291853"/>
                    <a:pt x="1640219" y="1291853"/>
                  </a:cubicBezTo>
                  <a:lnTo>
                    <a:pt x="87505" y="1291853"/>
                  </a:lnTo>
                  <a:cubicBezTo>
                    <a:pt x="64297" y="1291853"/>
                    <a:pt x="42040" y="1282634"/>
                    <a:pt x="25630" y="1266223"/>
                  </a:cubicBezTo>
                  <a:cubicBezTo>
                    <a:pt x="9219" y="1249813"/>
                    <a:pt x="0" y="1227555"/>
                    <a:pt x="0" y="1204348"/>
                  </a:cubicBezTo>
                  <a:lnTo>
                    <a:pt x="0" y="87505"/>
                  </a:lnTo>
                  <a:cubicBezTo>
                    <a:pt x="0" y="64297"/>
                    <a:pt x="9219" y="42040"/>
                    <a:pt x="25630" y="25630"/>
                  </a:cubicBezTo>
                  <a:cubicBezTo>
                    <a:pt x="42040" y="9219"/>
                    <a:pt x="64297" y="0"/>
                    <a:pt x="875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183685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727724" cy="13299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25485" y="4248815"/>
            <a:ext cx="1075568" cy="107556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07334" y="107334"/>
              <a:ext cx="598132" cy="598132"/>
            </a:xfrm>
            <a:custGeom>
              <a:avLst/>
              <a:gdLst/>
              <a:ahLst/>
              <a:cxnLst/>
              <a:rect r="r" b="b" t="t" l="l"/>
              <a:pathLst>
                <a:path h="598132" w="598132">
                  <a:moveTo>
                    <a:pt x="482297" y="75897"/>
                  </a:moveTo>
                  <a:lnTo>
                    <a:pt x="522235" y="115835"/>
                  </a:lnTo>
                  <a:cubicBezTo>
                    <a:pt x="570831" y="164431"/>
                    <a:pt x="598132" y="230341"/>
                    <a:pt x="598132" y="299066"/>
                  </a:cubicBezTo>
                  <a:cubicBezTo>
                    <a:pt x="598132" y="367791"/>
                    <a:pt x="570831" y="433701"/>
                    <a:pt x="522235" y="482297"/>
                  </a:cubicBezTo>
                  <a:lnTo>
                    <a:pt x="482297" y="522235"/>
                  </a:lnTo>
                  <a:cubicBezTo>
                    <a:pt x="433701" y="570831"/>
                    <a:pt x="367791" y="598132"/>
                    <a:pt x="299066" y="598132"/>
                  </a:cubicBezTo>
                  <a:cubicBezTo>
                    <a:pt x="230341" y="598132"/>
                    <a:pt x="164431" y="570831"/>
                    <a:pt x="115835" y="522235"/>
                  </a:cubicBezTo>
                  <a:lnTo>
                    <a:pt x="75897" y="482297"/>
                  </a:lnTo>
                  <a:cubicBezTo>
                    <a:pt x="27301" y="433701"/>
                    <a:pt x="0" y="367791"/>
                    <a:pt x="0" y="299066"/>
                  </a:cubicBezTo>
                  <a:cubicBezTo>
                    <a:pt x="0" y="230341"/>
                    <a:pt x="27301" y="164431"/>
                    <a:pt x="75897" y="115835"/>
                  </a:cubicBezTo>
                  <a:lnTo>
                    <a:pt x="115835" y="75897"/>
                  </a:lnTo>
                  <a:cubicBezTo>
                    <a:pt x="164431" y="27301"/>
                    <a:pt x="230341" y="0"/>
                    <a:pt x="299066" y="0"/>
                  </a:cubicBezTo>
                  <a:cubicBezTo>
                    <a:pt x="367791" y="0"/>
                    <a:pt x="433701" y="27301"/>
                    <a:pt x="482297" y="75897"/>
                  </a:cubicBezTo>
                  <a:close/>
                </a:path>
              </a:pathLst>
            </a:custGeom>
            <a:solidFill>
              <a:srgbClr val="18368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7F7F7"/>
                  </a:solidFill>
                  <a:latin typeface="Open Sauce"/>
                  <a:ea typeface="Open Sauce"/>
                  <a:cs typeface="Open Sauce"/>
                  <a:sym typeface="Open Sauce"/>
                </a:rPr>
                <a:t>01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463269" y="3217544"/>
            <a:ext cx="15623196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We extracted key features from the dataset to better understand the structure and content of the Arabic text:</a:t>
            </a:r>
          </a:p>
          <a:p>
            <a:pPr algn="ctr">
              <a:lnSpc>
                <a:spcPts val="419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174762" y="870584"/>
            <a:ext cx="13178341" cy="228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b="true" sz="9600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🔍 EXPLORATORY DATA ANALYSIS (EDA)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09273" y="5394412"/>
            <a:ext cx="3218370" cy="431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1E1E1E"/>
                </a:solidFill>
                <a:latin typeface="Archivo Black"/>
                <a:ea typeface="Archivo Black"/>
                <a:cs typeface="Archivo Black"/>
                <a:sym typeface="Archivo Black"/>
              </a:rPr>
              <a:t>Word Count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-1035888" y="9235036"/>
            <a:ext cx="21518857" cy="2096422"/>
            <a:chOff x="0" y="0"/>
            <a:chExt cx="5667518" cy="55214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667518" cy="552144"/>
            </a:xfrm>
            <a:custGeom>
              <a:avLst/>
              <a:gdLst/>
              <a:ahLst/>
              <a:cxnLst/>
              <a:rect r="r" b="b" t="t" l="l"/>
              <a:pathLst>
                <a:path h="552144" w="5667518">
                  <a:moveTo>
                    <a:pt x="0" y="0"/>
                  </a:moveTo>
                  <a:lnTo>
                    <a:pt x="5667518" y="0"/>
                  </a:lnTo>
                  <a:lnTo>
                    <a:pt x="5667518" y="552144"/>
                  </a:lnTo>
                  <a:lnTo>
                    <a:pt x="0" y="552144"/>
                  </a:ln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5667518" cy="5902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-2740568" y="1028700"/>
            <a:ext cx="3769268" cy="3769268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30628" y="30628"/>
              <a:ext cx="751544" cy="751544"/>
            </a:xfrm>
            <a:custGeom>
              <a:avLst/>
              <a:gdLst/>
              <a:ahLst/>
              <a:cxnLst/>
              <a:rect r="r" b="b" t="t" l="l"/>
              <a:pathLst>
                <a:path h="751544" w="751544">
                  <a:moveTo>
                    <a:pt x="428057" y="21657"/>
                  </a:moveTo>
                  <a:lnTo>
                    <a:pt x="729887" y="323487"/>
                  </a:lnTo>
                  <a:cubicBezTo>
                    <a:pt x="743754" y="337354"/>
                    <a:pt x="751544" y="356161"/>
                    <a:pt x="751544" y="375772"/>
                  </a:cubicBezTo>
                  <a:cubicBezTo>
                    <a:pt x="751544" y="395383"/>
                    <a:pt x="743754" y="414190"/>
                    <a:pt x="729887" y="428057"/>
                  </a:cubicBezTo>
                  <a:lnTo>
                    <a:pt x="428057" y="729887"/>
                  </a:lnTo>
                  <a:cubicBezTo>
                    <a:pt x="414190" y="743754"/>
                    <a:pt x="395383" y="751544"/>
                    <a:pt x="375772" y="751544"/>
                  </a:cubicBezTo>
                  <a:cubicBezTo>
                    <a:pt x="356161" y="751544"/>
                    <a:pt x="337354" y="743754"/>
                    <a:pt x="323487" y="729887"/>
                  </a:cubicBezTo>
                  <a:lnTo>
                    <a:pt x="21657" y="428057"/>
                  </a:lnTo>
                  <a:cubicBezTo>
                    <a:pt x="7790" y="414190"/>
                    <a:pt x="0" y="395383"/>
                    <a:pt x="0" y="375772"/>
                  </a:cubicBezTo>
                  <a:cubicBezTo>
                    <a:pt x="0" y="356161"/>
                    <a:pt x="7790" y="337354"/>
                    <a:pt x="21657" y="323487"/>
                  </a:cubicBezTo>
                  <a:lnTo>
                    <a:pt x="323487" y="21657"/>
                  </a:lnTo>
                  <a:cubicBezTo>
                    <a:pt x="337354" y="7790"/>
                    <a:pt x="356161" y="0"/>
                    <a:pt x="375772" y="0"/>
                  </a:cubicBezTo>
                  <a:cubicBezTo>
                    <a:pt x="395383" y="0"/>
                    <a:pt x="414190" y="7790"/>
                    <a:pt x="428057" y="21657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7602734" y="5363037"/>
            <a:ext cx="2801574" cy="280157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41207" y="41207"/>
              <a:ext cx="730386" cy="730386"/>
            </a:xfrm>
            <a:custGeom>
              <a:avLst/>
              <a:gdLst/>
              <a:ahLst/>
              <a:cxnLst/>
              <a:rect r="r" b="b" t="t" l="l"/>
              <a:pathLst>
                <a:path h="730386" w="730386">
                  <a:moveTo>
                    <a:pt x="435538" y="29138"/>
                  </a:moveTo>
                  <a:lnTo>
                    <a:pt x="701248" y="294848"/>
                  </a:lnTo>
                  <a:cubicBezTo>
                    <a:pt x="719905" y="313505"/>
                    <a:pt x="730386" y="338808"/>
                    <a:pt x="730386" y="365193"/>
                  </a:cubicBezTo>
                  <a:cubicBezTo>
                    <a:pt x="730386" y="391578"/>
                    <a:pt x="719905" y="416881"/>
                    <a:pt x="701248" y="435538"/>
                  </a:cubicBezTo>
                  <a:lnTo>
                    <a:pt x="435538" y="701248"/>
                  </a:lnTo>
                  <a:cubicBezTo>
                    <a:pt x="416881" y="719905"/>
                    <a:pt x="391578" y="730386"/>
                    <a:pt x="365193" y="730386"/>
                  </a:cubicBezTo>
                  <a:cubicBezTo>
                    <a:pt x="338808" y="730386"/>
                    <a:pt x="313505" y="719905"/>
                    <a:pt x="294848" y="701248"/>
                  </a:cubicBezTo>
                  <a:lnTo>
                    <a:pt x="29138" y="435538"/>
                  </a:lnTo>
                  <a:cubicBezTo>
                    <a:pt x="10481" y="416881"/>
                    <a:pt x="0" y="391578"/>
                    <a:pt x="0" y="365193"/>
                  </a:cubicBezTo>
                  <a:cubicBezTo>
                    <a:pt x="0" y="338808"/>
                    <a:pt x="10481" y="313505"/>
                    <a:pt x="29138" y="294848"/>
                  </a:cubicBezTo>
                  <a:lnTo>
                    <a:pt x="294848" y="29138"/>
                  </a:lnTo>
                  <a:cubicBezTo>
                    <a:pt x="313505" y="10481"/>
                    <a:pt x="338808" y="0"/>
                    <a:pt x="365193" y="0"/>
                  </a:cubicBezTo>
                  <a:cubicBezTo>
                    <a:pt x="391578" y="0"/>
                    <a:pt x="416881" y="10481"/>
                    <a:pt x="435538" y="29138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4902840" y="4786599"/>
            <a:ext cx="3981332" cy="2976920"/>
            <a:chOff x="0" y="0"/>
            <a:chExt cx="1727724" cy="129185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727724" cy="1291853"/>
            </a:xfrm>
            <a:custGeom>
              <a:avLst/>
              <a:gdLst/>
              <a:ahLst/>
              <a:cxnLst/>
              <a:rect r="r" b="b" t="t" l="l"/>
              <a:pathLst>
                <a:path h="1291853" w="1727724">
                  <a:moveTo>
                    <a:pt x="87505" y="0"/>
                  </a:moveTo>
                  <a:lnTo>
                    <a:pt x="1640219" y="0"/>
                  </a:lnTo>
                  <a:cubicBezTo>
                    <a:pt x="1663427" y="0"/>
                    <a:pt x="1685684" y="9219"/>
                    <a:pt x="1702094" y="25630"/>
                  </a:cubicBezTo>
                  <a:cubicBezTo>
                    <a:pt x="1718505" y="42040"/>
                    <a:pt x="1727724" y="64297"/>
                    <a:pt x="1727724" y="87505"/>
                  </a:cubicBezTo>
                  <a:lnTo>
                    <a:pt x="1727724" y="1204348"/>
                  </a:lnTo>
                  <a:cubicBezTo>
                    <a:pt x="1727724" y="1227555"/>
                    <a:pt x="1718505" y="1249813"/>
                    <a:pt x="1702094" y="1266223"/>
                  </a:cubicBezTo>
                  <a:cubicBezTo>
                    <a:pt x="1685684" y="1282634"/>
                    <a:pt x="1663427" y="1291853"/>
                    <a:pt x="1640219" y="1291853"/>
                  </a:cubicBezTo>
                  <a:lnTo>
                    <a:pt x="87505" y="1291853"/>
                  </a:lnTo>
                  <a:cubicBezTo>
                    <a:pt x="64297" y="1291853"/>
                    <a:pt x="42040" y="1282634"/>
                    <a:pt x="25630" y="1266223"/>
                  </a:cubicBezTo>
                  <a:cubicBezTo>
                    <a:pt x="9219" y="1249813"/>
                    <a:pt x="0" y="1227555"/>
                    <a:pt x="0" y="1204348"/>
                  </a:cubicBezTo>
                  <a:lnTo>
                    <a:pt x="0" y="87505"/>
                  </a:lnTo>
                  <a:cubicBezTo>
                    <a:pt x="0" y="64297"/>
                    <a:pt x="9219" y="42040"/>
                    <a:pt x="25630" y="25630"/>
                  </a:cubicBezTo>
                  <a:cubicBezTo>
                    <a:pt x="42040" y="9219"/>
                    <a:pt x="64297" y="0"/>
                    <a:pt x="875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183685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727724" cy="13299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5158685" y="4248815"/>
            <a:ext cx="1075568" cy="1075568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107334" y="107334"/>
              <a:ext cx="598132" cy="598132"/>
            </a:xfrm>
            <a:custGeom>
              <a:avLst/>
              <a:gdLst/>
              <a:ahLst/>
              <a:cxnLst/>
              <a:rect r="r" b="b" t="t" l="l"/>
              <a:pathLst>
                <a:path h="598132" w="598132">
                  <a:moveTo>
                    <a:pt x="482297" y="75897"/>
                  </a:moveTo>
                  <a:lnTo>
                    <a:pt x="522235" y="115835"/>
                  </a:lnTo>
                  <a:cubicBezTo>
                    <a:pt x="570831" y="164431"/>
                    <a:pt x="598132" y="230341"/>
                    <a:pt x="598132" y="299066"/>
                  </a:cubicBezTo>
                  <a:cubicBezTo>
                    <a:pt x="598132" y="367791"/>
                    <a:pt x="570831" y="433701"/>
                    <a:pt x="522235" y="482297"/>
                  </a:cubicBezTo>
                  <a:lnTo>
                    <a:pt x="482297" y="522235"/>
                  </a:lnTo>
                  <a:cubicBezTo>
                    <a:pt x="433701" y="570831"/>
                    <a:pt x="367791" y="598132"/>
                    <a:pt x="299066" y="598132"/>
                  </a:cubicBezTo>
                  <a:cubicBezTo>
                    <a:pt x="230341" y="598132"/>
                    <a:pt x="164431" y="570831"/>
                    <a:pt x="115835" y="522235"/>
                  </a:cubicBezTo>
                  <a:lnTo>
                    <a:pt x="75897" y="482297"/>
                  </a:lnTo>
                  <a:cubicBezTo>
                    <a:pt x="27301" y="433701"/>
                    <a:pt x="0" y="367791"/>
                    <a:pt x="0" y="299066"/>
                  </a:cubicBezTo>
                  <a:cubicBezTo>
                    <a:pt x="0" y="230341"/>
                    <a:pt x="27301" y="164431"/>
                    <a:pt x="75897" y="115835"/>
                  </a:cubicBezTo>
                  <a:lnTo>
                    <a:pt x="115835" y="75897"/>
                  </a:lnTo>
                  <a:cubicBezTo>
                    <a:pt x="164431" y="27301"/>
                    <a:pt x="230341" y="0"/>
                    <a:pt x="299066" y="0"/>
                  </a:cubicBezTo>
                  <a:cubicBezTo>
                    <a:pt x="367791" y="0"/>
                    <a:pt x="433701" y="27301"/>
                    <a:pt x="482297" y="75897"/>
                  </a:cubicBezTo>
                  <a:close/>
                </a:path>
              </a:pathLst>
            </a:custGeom>
            <a:solidFill>
              <a:srgbClr val="183685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7F7F7"/>
                  </a:solidFill>
                  <a:latin typeface="Open Sauce"/>
                  <a:ea typeface="Open Sauce"/>
                  <a:cs typeface="Open Sauce"/>
                  <a:sym typeface="Open Sauce"/>
                </a:rPr>
                <a:t>02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028700" y="5911954"/>
            <a:ext cx="3293492" cy="1470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52"/>
              </a:lnSpc>
            </a:pPr>
            <a:r>
              <a:rPr lang="en-US" sz="2108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Counted the number of words in both correct and incorrect sentences.</a:t>
            </a:r>
          </a:p>
          <a:p>
            <a:pPr algn="just">
              <a:lnSpc>
                <a:spcPts val="2952"/>
              </a:lnSpc>
            </a:pPr>
          </a:p>
        </p:txBody>
      </p:sp>
      <p:grpSp>
        <p:nvGrpSpPr>
          <p:cNvPr name="Group 31" id="31"/>
          <p:cNvGrpSpPr/>
          <p:nvPr/>
        </p:nvGrpSpPr>
        <p:grpSpPr>
          <a:xfrm rot="0">
            <a:off x="9144000" y="4786599"/>
            <a:ext cx="3981332" cy="2976920"/>
            <a:chOff x="0" y="0"/>
            <a:chExt cx="1727724" cy="129185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727724" cy="1291853"/>
            </a:xfrm>
            <a:custGeom>
              <a:avLst/>
              <a:gdLst/>
              <a:ahLst/>
              <a:cxnLst/>
              <a:rect r="r" b="b" t="t" l="l"/>
              <a:pathLst>
                <a:path h="1291853" w="1727724">
                  <a:moveTo>
                    <a:pt x="87505" y="0"/>
                  </a:moveTo>
                  <a:lnTo>
                    <a:pt x="1640219" y="0"/>
                  </a:lnTo>
                  <a:cubicBezTo>
                    <a:pt x="1663427" y="0"/>
                    <a:pt x="1685684" y="9219"/>
                    <a:pt x="1702094" y="25630"/>
                  </a:cubicBezTo>
                  <a:cubicBezTo>
                    <a:pt x="1718505" y="42040"/>
                    <a:pt x="1727724" y="64297"/>
                    <a:pt x="1727724" y="87505"/>
                  </a:cubicBezTo>
                  <a:lnTo>
                    <a:pt x="1727724" y="1204348"/>
                  </a:lnTo>
                  <a:cubicBezTo>
                    <a:pt x="1727724" y="1227555"/>
                    <a:pt x="1718505" y="1249813"/>
                    <a:pt x="1702094" y="1266223"/>
                  </a:cubicBezTo>
                  <a:cubicBezTo>
                    <a:pt x="1685684" y="1282634"/>
                    <a:pt x="1663427" y="1291853"/>
                    <a:pt x="1640219" y="1291853"/>
                  </a:cubicBezTo>
                  <a:lnTo>
                    <a:pt x="87505" y="1291853"/>
                  </a:lnTo>
                  <a:cubicBezTo>
                    <a:pt x="64297" y="1291853"/>
                    <a:pt x="42040" y="1282634"/>
                    <a:pt x="25630" y="1266223"/>
                  </a:cubicBezTo>
                  <a:cubicBezTo>
                    <a:pt x="9219" y="1249813"/>
                    <a:pt x="0" y="1227555"/>
                    <a:pt x="0" y="1204348"/>
                  </a:cubicBezTo>
                  <a:lnTo>
                    <a:pt x="0" y="87505"/>
                  </a:lnTo>
                  <a:cubicBezTo>
                    <a:pt x="0" y="64297"/>
                    <a:pt x="9219" y="42040"/>
                    <a:pt x="25630" y="25630"/>
                  </a:cubicBezTo>
                  <a:cubicBezTo>
                    <a:pt x="42040" y="9219"/>
                    <a:pt x="64297" y="0"/>
                    <a:pt x="875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183685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727724" cy="13299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9399846" y="4248815"/>
            <a:ext cx="1075568" cy="1075568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107334" y="107334"/>
              <a:ext cx="598132" cy="598132"/>
            </a:xfrm>
            <a:custGeom>
              <a:avLst/>
              <a:gdLst/>
              <a:ahLst/>
              <a:cxnLst/>
              <a:rect r="r" b="b" t="t" l="l"/>
              <a:pathLst>
                <a:path h="598132" w="598132">
                  <a:moveTo>
                    <a:pt x="482297" y="75897"/>
                  </a:moveTo>
                  <a:lnTo>
                    <a:pt x="522235" y="115835"/>
                  </a:lnTo>
                  <a:cubicBezTo>
                    <a:pt x="570831" y="164431"/>
                    <a:pt x="598132" y="230341"/>
                    <a:pt x="598132" y="299066"/>
                  </a:cubicBezTo>
                  <a:cubicBezTo>
                    <a:pt x="598132" y="367791"/>
                    <a:pt x="570831" y="433701"/>
                    <a:pt x="522235" y="482297"/>
                  </a:cubicBezTo>
                  <a:lnTo>
                    <a:pt x="482297" y="522235"/>
                  </a:lnTo>
                  <a:cubicBezTo>
                    <a:pt x="433701" y="570831"/>
                    <a:pt x="367791" y="598132"/>
                    <a:pt x="299066" y="598132"/>
                  </a:cubicBezTo>
                  <a:cubicBezTo>
                    <a:pt x="230341" y="598132"/>
                    <a:pt x="164431" y="570831"/>
                    <a:pt x="115835" y="522235"/>
                  </a:cubicBezTo>
                  <a:lnTo>
                    <a:pt x="75897" y="482297"/>
                  </a:lnTo>
                  <a:cubicBezTo>
                    <a:pt x="27301" y="433701"/>
                    <a:pt x="0" y="367791"/>
                    <a:pt x="0" y="299066"/>
                  </a:cubicBezTo>
                  <a:cubicBezTo>
                    <a:pt x="0" y="230341"/>
                    <a:pt x="27301" y="164431"/>
                    <a:pt x="75897" y="115835"/>
                  </a:cubicBezTo>
                  <a:lnTo>
                    <a:pt x="115835" y="75897"/>
                  </a:lnTo>
                  <a:cubicBezTo>
                    <a:pt x="164431" y="27301"/>
                    <a:pt x="230341" y="0"/>
                    <a:pt x="299066" y="0"/>
                  </a:cubicBezTo>
                  <a:cubicBezTo>
                    <a:pt x="367791" y="0"/>
                    <a:pt x="433701" y="27301"/>
                    <a:pt x="482297" y="75897"/>
                  </a:cubicBezTo>
                  <a:close/>
                </a:path>
              </a:pathLst>
            </a:custGeom>
            <a:solidFill>
              <a:srgbClr val="183685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7F7F7"/>
                  </a:solidFill>
                  <a:latin typeface="Open Sauce"/>
                  <a:ea typeface="Open Sauce"/>
                  <a:cs typeface="Open Sauce"/>
                  <a:sym typeface="Open Sauce"/>
                </a:rPr>
                <a:t>03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3382507" y="4731841"/>
            <a:ext cx="4140821" cy="3031677"/>
            <a:chOff x="0" y="0"/>
            <a:chExt cx="1796935" cy="1315615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796935" cy="1315615"/>
            </a:xfrm>
            <a:custGeom>
              <a:avLst/>
              <a:gdLst/>
              <a:ahLst/>
              <a:cxnLst/>
              <a:rect r="r" b="b" t="t" l="l"/>
              <a:pathLst>
                <a:path h="1315615" w="1796935">
                  <a:moveTo>
                    <a:pt x="84135" y="0"/>
                  </a:moveTo>
                  <a:lnTo>
                    <a:pt x="1712800" y="0"/>
                  </a:lnTo>
                  <a:cubicBezTo>
                    <a:pt x="1735114" y="0"/>
                    <a:pt x="1756514" y="8864"/>
                    <a:pt x="1772292" y="24642"/>
                  </a:cubicBezTo>
                  <a:cubicBezTo>
                    <a:pt x="1788071" y="40421"/>
                    <a:pt x="1796935" y="61821"/>
                    <a:pt x="1796935" y="84135"/>
                  </a:cubicBezTo>
                  <a:lnTo>
                    <a:pt x="1796935" y="1231480"/>
                  </a:lnTo>
                  <a:cubicBezTo>
                    <a:pt x="1796935" y="1253794"/>
                    <a:pt x="1788071" y="1275194"/>
                    <a:pt x="1772292" y="1290973"/>
                  </a:cubicBezTo>
                  <a:cubicBezTo>
                    <a:pt x="1756514" y="1306751"/>
                    <a:pt x="1735114" y="1315615"/>
                    <a:pt x="1712800" y="1315615"/>
                  </a:cubicBezTo>
                  <a:lnTo>
                    <a:pt x="84135" y="1315615"/>
                  </a:lnTo>
                  <a:cubicBezTo>
                    <a:pt x="61821" y="1315615"/>
                    <a:pt x="40421" y="1306751"/>
                    <a:pt x="24642" y="1290973"/>
                  </a:cubicBezTo>
                  <a:cubicBezTo>
                    <a:pt x="8864" y="1275194"/>
                    <a:pt x="0" y="1253794"/>
                    <a:pt x="0" y="1231480"/>
                  </a:cubicBezTo>
                  <a:lnTo>
                    <a:pt x="0" y="84135"/>
                  </a:lnTo>
                  <a:cubicBezTo>
                    <a:pt x="0" y="61821"/>
                    <a:pt x="8864" y="40421"/>
                    <a:pt x="24642" y="24642"/>
                  </a:cubicBezTo>
                  <a:cubicBezTo>
                    <a:pt x="40421" y="8864"/>
                    <a:pt x="61821" y="0"/>
                    <a:pt x="8413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183685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796935" cy="1353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3638353" y="4194057"/>
            <a:ext cx="1075568" cy="1075568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107334" y="107334"/>
              <a:ext cx="598132" cy="598132"/>
            </a:xfrm>
            <a:custGeom>
              <a:avLst/>
              <a:gdLst/>
              <a:ahLst/>
              <a:cxnLst/>
              <a:rect r="r" b="b" t="t" l="l"/>
              <a:pathLst>
                <a:path h="598132" w="598132">
                  <a:moveTo>
                    <a:pt x="482297" y="75897"/>
                  </a:moveTo>
                  <a:lnTo>
                    <a:pt x="522235" y="115835"/>
                  </a:lnTo>
                  <a:cubicBezTo>
                    <a:pt x="570831" y="164431"/>
                    <a:pt x="598132" y="230341"/>
                    <a:pt x="598132" y="299066"/>
                  </a:cubicBezTo>
                  <a:cubicBezTo>
                    <a:pt x="598132" y="367791"/>
                    <a:pt x="570831" y="433701"/>
                    <a:pt x="522235" y="482297"/>
                  </a:cubicBezTo>
                  <a:lnTo>
                    <a:pt x="482297" y="522235"/>
                  </a:lnTo>
                  <a:cubicBezTo>
                    <a:pt x="433701" y="570831"/>
                    <a:pt x="367791" y="598132"/>
                    <a:pt x="299066" y="598132"/>
                  </a:cubicBezTo>
                  <a:cubicBezTo>
                    <a:pt x="230341" y="598132"/>
                    <a:pt x="164431" y="570831"/>
                    <a:pt x="115835" y="522235"/>
                  </a:cubicBezTo>
                  <a:lnTo>
                    <a:pt x="75897" y="482297"/>
                  </a:lnTo>
                  <a:cubicBezTo>
                    <a:pt x="27301" y="433701"/>
                    <a:pt x="0" y="367791"/>
                    <a:pt x="0" y="299066"/>
                  </a:cubicBezTo>
                  <a:cubicBezTo>
                    <a:pt x="0" y="230341"/>
                    <a:pt x="27301" y="164431"/>
                    <a:pt x="75897" y="115835"/>
                  </a:cubicBezTo>
                  <a:lnTo>
                    <a:pt x="115835" y="75897"/>
                  </a:lnTo>
                  <a:cubicBezTo>
                    <a:pt x="164431" y="27301"/>
                    <a:pt x="230341" y="0"/>
                    <a:pt x="299066" y="0"/>
                  </a:cubicBezTo>
                  <a:cubicBezTo>
                    <a:pt x="367791" y="0"/>
                    <a:pt x="433701" y="27301"/>
                    <a:pt x="482297" y="75897"/>
                  </a:cubicBezTo>
                  <a:close/>
                </a:path>
              </a:pathLst>
            </a:custGeom>
            <a:solidFill>
              <a:srgbClr val="183685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7F7F7"/>
                  </a:solidFill>
                  <a:latin typeface="Open Sauce"/>
                  <a:ea typeface="Open Sauce"/>
                  <a:cs typeface="Open Sauce"/>
                  <a:sym typeface="Open Sauce"/>
                </a:rPr>
                <a:t>04</a:t>
              </a: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5241026" y="5394412"/>
            <a:ext cx="3218370" cy="431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1E1E1E"/>
                </a:solidFill>
                <a:latin typeface="Archivo Black"/>
                <a:ea typeface="Archivo Black"/>
                <a:cs typeface="Archivo Black"/>
                <a:sym typeface="Archivo Black"/>
              </a:rPr>
              <a:t>Stopword Count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5260453" y="5911954"/>
            <a:ext cx="3293492" cy="1396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2"/>
              </a:lnSpc>
            </a:pPr>
            <a:r>
              <a:rPr lang="en-US" sz="2008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Measured how many Arabic stopwords appear in each sentence.</a:t>
            </a:r>
          </a:p>
          <a:p>
            <a:pPr algn="just">
              <a:lnSpc>
                <a:spcPts val="2812"/>
              </a:lnSpc>
            </a:pPr>
          </a:p>
        </p:txBody>
      </p:sp>
      <p:sp>
        <p:nvSpPr>
          <p:cNvPr name="TextBox 45" id="45"/>
          <p:cNvSpPr txBox="true"/>
          <p:nvPr/>
        </p:nvSpPr>
        <p:spPr>
          <a:xfrm rot="0">
            <a:off x="9493772" y="5394412"/>
            <a:ext cx="3218370" cy="431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1E1E1E"/>
                </a:solidFill>
                <a:latin typeface="Archivo Black"/>
                <a:ea typeface="Archivo Black"/>
                <a:cs typeface="Archivo Black"/>
                <a:sym typeface="Archivo Black"/>
              </a:rPr>
              <a:t>Emoji Count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9513199" y="5911954"/>
            <a:ext cx="3293492" cy="1044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2"/>
              </a:lnSpc>
            </a:pPr>
            <a:r>
              <a:rPr lang="en-US" sz="2008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Detected the number of emojis used in both sentence versions.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3639682" y="5260100"/>
            <a:ext cx="4115532" cy="431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1E1E1E"/>
                </a:solidFill>
                <a:latin typeface="Archivo Black"/>
                <a:ea typeface="Archivo Black"/>
                <a:cs typeface="Archivo Black"/>
                <a:sym typeface="Archivo Black"/>
              </a:rPr>
              <a:t>Average Word Length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3706357" y="5911954"/>
            <a:ext cx="3293492" cy="1044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2"/>
              </a:lnSpc>
            </a:pPr>
            <a:r>
              <a:rPr lang="en-US" sz="2008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Calculated the average word length to analyze sentence complexity.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195199" y="8107461"/>
            <a:ext cx="1562319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📌 These features help in understanding the differences between noisy and corrected text, supporting model design and error pattern analysis.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951486" y="-6859967"/>
            <a:ext cx="18788758" cy="9328392"/>
            <a:chOff x="0" y="0"/>
            <a:chExt cx="1557574" cy="7733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8763" y="0"/>
              <a:ext cx="1520047" cy="762685"/>
            </a:xfrm>
            <a:custGeom>
              <a:avLst/>
              <a:gdLst/>
              <a:ahLst/>
              <a:cxnLst/>
              <a:rect r="r" b="b" t="t" l="l"/>
              <a:pathLst>
                <a:path h="762685" w="1520047">
                  <a:moveTo>
                    <a:pt x="784000" y="749509"/>
                  </a:moveTo>
                  <a:lnTo>
                    <a:pt x="1514835" y="23807"/>
                  </a:lnTo>
                  <a:cubicBezTo>
                    <a:pt x="1518838" y="19832"/>
                    <a:pt x="1520047" y="13835"/>
                    <a:pt x="1517898" y="8619"/>
                  </a:cubicBezTo>
                  <a:cubicBezTo>
                    <a:pt x="1515748" y="3404"/>
                    <a:pt x="1510664" y="0"/>
                    <a:pt x="1505023" y="0"/>
                  </a:cubicBezTo>
                  <a:lnTo>
                    <a:pt x="15025" y="0"/>
                  </a:lnTo>
                  <a:cubicBezTo>
                    <a:pt x="9384" y="0"/>
                    <a:pt x="4300" y="3404"/>
                    <a:pt x="2150" y="8619"/>
                  </a:cubicBezTo>
                  <a:cubicBezTo>
                    <a:pt x="0" y="13835"/>
                    <a:pt x="1210" y="19832"/>
                    <a:pt x="5213" y="23807"/>
                  </a:cubicBezTo>
                  <a:lnTo>
                    <a:pt x="736048" y="749509"/>
                  </a:lnTo>
                  <a:cubicBezTo>
                    <a:pt x="749317" y="762685"/>
                    <a:pt x="770731" y="762685"/>
                    <a:pt x="784000" y="749509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43371" y="17137"/>
              <a:ext cx="1070832" cy="397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70160" y="721307"/>
            <a:ext cx="745465" cy="614786"/>
          </a:xfrm>
          <a:custGeom>
            <a:avLst/>
            <a:gdLst/>
            <a:ahLst/>
            <a:cxnLst/>
            <a:rect r="r" b="b" t="t" l="l"/>
            <a:pathLst>
              <a:path h="614786" w="745465">
                <a:moveTo>
                  <a:pt x="0" y="0"/>
                </a:moveTo>
                <a:lnTo>
                  <a:pt x="745465" y="0"/>
                </a:lnTo>
                <a:lnTo>
                  <a:pt x="745465" y="614786"/>
                </a:lnTo>
                <a:lnTo>
                  <a:pt x="0" y="614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01504" y="689728"/>
            <a:ext cx="13457796" cy="228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9600" b="true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DATA PREPROCESSING &amp; NOISE INJECTION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10225" y="4815867"/>
            <a:ext cx="8570574" cy="899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3"/>
              </a:lnSpc>
            </a:pPr>
            <a:r>
              <a:rPr lang="en-US" sz="2595" b="true">
                <a:solidFill>
                  <a:srgbClr val="1E1E1E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Removed nulls: </a:t>
            </a:r>
            <a:r>
              <a:rPr lang="en-US" sz="2595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Verified no missing values.</a:t>
            </a:r>
          </a:p>
          <a:p>
            <a:pPr algn="just">
              <a:lnSpc>
                <a:spcPts val="3633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2433824" y="4306826"/>
            <a:ext cx="2082052" cy="1642732"/>
            <a:chOff x="0" y="0"/>
            <a:chExt cx="1030169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4894" y="34295"/>
              <a:ext cx="900380" cy="744211"/>
            </a:xfrm>
            <a:custGeom>
              <a:avLst/>
              <a:gdLst/>
              <a:ahLst/>
              <a:cxnLst/>
              <a:rect r="r" b="b" t="t" l="l"/>
              <a:pathLst>
                <a:path h="744211" w="900380">
                  <a:moveTo>
                    <a:pt x="555282" y="48621"/>
                  </a:moveTo>
                  <a:lnTo>
                    <a:pt x="860184" y="289189"/>
                  </a:lnTo>
                  <a:cubicBezTo>
                    <a:pt x="885569" y="309217"/>
                    <a:pt x="900381" y="339770"/>
                    <a:pt x="900381" y="372105"/>
                  </a:cubicBezTo>
                  <a:cubicBezTo>
                    <a:pt x="900381" y="404440"/>
                    <a:pt x="885569" y="434993"/>
                    <a:pt x="860184" y="455021"/>
                  </a:cubicBezTo>
                  <a:lnTo>
                    <a:pt x="555282" y="695589"/>
                  </a:lnTo>
                  <a:cubicBezTo>
                    <a:pt x="493657" y="744210"/>
                    <a:pt x="406724" y="744210"/>
                    <a:pt x="345100" y="695589"/>
                  </a:cubicBezTo>
                  <a:lnTo>
                    <a:pt x="40197" y="455021"/>
                  </a:lnTo>
                  <a:cubicBezTo>
                    <a:pt x="14812" y="434993"/>
                    <a:pt x="0" y="404440"/>
                    <a:pt x="0" y="372105"/>
                  </a:cubicBezTo>
                  <a:cubicBezTo>
                    <a:pt x="0" y="339770"/>
                    <a:pt x="14812" y="309217"/>
                    <a:pt x="40197" y="289189"/>
                  </a:cubicBezTo>
                  <a:lnTo>
                    <a:pt x="345100" y="48621"/>
                  </a:lnTo>
                  <a:cubicBezTo>
                    <a:pt x="406724" y="0"/>
                    <a:pt x="493657" y="0"/>
                    <a:pt x="555282" y="48621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77060" y="92075"/>
              <a:ext cx="676049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7F7F7"/>
                  </a:solidFill>
                  <a:latin typeface="Open Sauce"/>
                  <a:ea typeface="Open Sauce"/>
                  <a:cs typeface="Open Sauce"/>
                  <a:sym typeface="Open Sauce"/>
                </a:rPr>
                <a:t>01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810225" y="6515782"/>
            <a:ext cx="8570574" cy="899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3"/>
              </a:lnSpc>
            </a:pPr>
            <a:r>
              <a:rPr lang="en-US" sz="2595" b="true">
                <a:solidFill>
                  <a:srgbClr val="1E1E1E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Dropped duplicates</a:t>
            </a:r>
            <a:r>
              <a:rPr lang="en-US" sz="2595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 to ensure unique sentence pairs.</a:t>
            </a:r>
          </a:p>
          <a:p>
            <a:pPr algn="just">
              <a:lnSpc>
                <a:spcPts val="3633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2433824" y="6037849"/>
            <a:ext cx="2082052" cy="1642732"/>
            <a:chOff x="0" y="0"/>
            <a:chExt cx="1030169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4894" y="34295"/>
              <a:ext cx="900380" cy="744211"/>
            </a:xfrm>
            <a:custGeom>
              <a:avLst/>
              <a:gdLst/>
              <a:ahLst/>
              <a:cxnLst/>
              <a:rect r="r" b="b" t="t" l="l"/>
              <a:pathLst>
                <a:path h="744211" w="900380">
                  <a:moveTo>
                    <a:pt x="555282" y="48621"/>
                  </a:moveTo>
                  <a:lnTo>
                    <a:pt x="860184" y="289189"/>
                  </a:lnTo>
                  <a:cubicBezTo>
                    <a:pt x="885569" y="309217"/>
                    <a:pt x="900381" y="339770"/>
                    <a:pt x="900381" y="372105"/>
                  </a:cubicBezTo>
                  <a:cubicBezTo>
                    <a:pt x="900381" y="404440"/>
                    <a:pt x="885569" y="434993"/>
                    <a:pt x="860184" y="455021"/>
                  </a:cubicBezTo>
                  <a:lnTo>
                    <a:pt x="555282" y="695589"/>
                  </a:lnTo>
                  <a:cubicBezTo>
                    <a:pt x="493657" y="744210"/>
                    <a:pt x="406724" y="744210"/>
                    <a:pt x="345100" y="695589"/>
                  </a:cubicBezTo>
                  <a:lnTo>
                    <a:pt x="40197" y="455021"/>
                  </a:lnTo>
                  <a:cubicBezTo>
                    <a:pt x="14812" y="434993"/>
                    <a:pt x="0" y="404440"/>
                    <a:pt x="0" y="372105"/>
                  </a:cubicBezTo>
                  <a:cubicBezTo>
                    <a:pt x="0" y="339770"/>
                    <a:pt x="14812" y="309217"/>
                    <a:pt x="40197" y="289189"/>
                  </a:cubicBezTo>
                  <a:lnTo>
                    <a:pt x="345100" y="48621"/>
                  </a:lnTo>
                  <a:cubicBezTo>
                    <a:pt x="406724" y="0"/>
                    <a:pt x="493657" y="0"/>
                    <a:pt x="555282" y="48621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77060" y="92075"/>
              <a:ext cx="676049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7F7F7"/>
                  </a:solidFill>
                  <a:latin typeface="Open Sauce"/>
                  <a:ea typeface="Open Sauce"/>
                  <a:cs typeface="Open Sauce"/>
                  <a:sym typeface="Open Sauce"/>
                </a:rPr>
                <a:t>02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810225" y="8009707"/>
            <a:ext cx="12799977" cy="2277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3"/>
              </a:lnSpc>
            </a:pPr>
            <a:r>
              <a:rPr lang="en-US" sz="2595" b="true">
                <a:solidFill>
                  <a:srgbClr val="1E1E1E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Text normalization:</a:t>
            </a:r>
          </a:p>
          <a:p>
            <a:pPr algn="just" marL="560360" indent="-280180" lvl="1">
              <a:lnSpc>
                <a:spcPts val="3633"/>
              </a:lnSpc>
              <a:buFont typeface="Arial"/>
              <a:buChar char="•"/>
            </a:pPr>
            <a:r>
              <a:rPr lang="en-US" sz="2595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Converted Arabic variants</a:t>
            </a:r>
          </a:p>
          <a:p>
            <a:pPr algn="just" marL="560360" indent="-280180" lvl="1">
              <a:lnSpc>
                <a:spcPts val="3633"/>
              </a:lnSpc>
              <a:buFont typeface="Arial"/>
              <a:buChar char="•"/>
            </a:pPr>
            <a:r>
              <a:rPr lang="en-US" sz="2595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Removed punctuation, numbers, non-Arabic characters, and extra spaces.</a:t>
            </a:r>
          </a:p>
          <a:p>
            <a:pPr algn="just">
              <a:lnSpc>
                <a:spcPts val="3633"/>
              </a:lnSpc>
            </a:pPr>
          </a:p>
          <a:p>
            <a:pPr algn="just">
              <a:lnSpc>
                <a:spcPts val="3633"/>
              </a:lnSpc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2433824" y="7767041"/>
            <a:ext cx="2082052" cy="1642732"/>
            <a:chOff x="0" y="0"/>
            <a:chExt cx="1030169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64894" y="34295"/>
              <a:ext cx="900380" cy="744211"/>
            </a:xfrm>
            <a:custGeom>
              <a:avLst/>
              <a:gdLst/>
              <a:ahLst/>
              <a:cxnLst/>
              <a:rect r="r" b="b" t="t" l="l"/>
              <a:pathLst>
                <a:path h="744211" w="900380">
                  <a:moveTo>
                    <a:pt x="555282" y="48621"/>
                  </a:moveTo>
                  <a:lnTo>
                    <a:pt x="860184" y="289189"/>
                  </a:lnTo>
                  <a:cubicBezTo>
                    <a:pt x="885569" y="309217"/>
                    <a:pt x="900381" y="339770"/>
                    <a:pt x="900381" y="372105"/>
                  </a:cubicBezTo>
                  <a:cubicBezTo>
                    <a:pt x="900381" y="404440"/>
                    <a:pt x="885569" y="434993"/>
                    <a:pt x="860184" y="455021"/>
                  </a:cubicBezTo>
                  <a:lnTo>
                    <a:pt x="555282" y="695589"/>
                  </a:lnTo>
                  <a:cubicBezTo>
                    <a:pt x="493657" y="744210"/>
                    <a:pt x="406724" y="744210"/>
                    <a:pt x="345100" y="695589"/>
                  </a:cubicBezTo>
                  <a:lnTo>
                    <a:pt x="40197" y="455021"/>
                  </a:lnTo>
                  <a:cubicBezTo>
                    <a:pt x="14812" y="434993"/>
                    <a:pt x="0" y="404440"/>
                    <a:pt x="0" y="372105"/>
                  </a:cubicBezTo>
                  <a:cubicBezTo>
                    <a:pt x="0" y="339770"/>
                    <a:pt x="14812" y="309217"/>
                    <a:pt x="40197" y="289189"/>
                  </a:cubicBezTo>
                  <a:lnTo>
                    <a:pt x="345100" y="48621"/>
                  </a:lnTo>
                  <a:cubicBezTo>
                    <a:pt x="406724" y="0"/>
                    <a:pt x="493657" y="0"/>
                    <a:pt x="555282" y="48621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77060" y="92075"/>
              <a:ext cx="676049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7F7F7"/>
                  </a:solidFill>
                  <a:latin typeface="Open Sauce"/>
                  <a:ea typeface="Open Sauce"/>
                  <a:cs typeface="Open Sauce"/>
                  <a:sym typeface="Open Sauce"/>
                </a:rPr>
                <a:t>03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656973" y="3290139"/>
            <a:ext cx="776851" cy="776851"/>
            <a:chOff x="0" y="0"/>
            <a:chExt cx="204603" cy="20460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04603" cy="204603"/>
            </a:xfrm>
            <a:custGeom>
              <a:avLst/>
              <a:gdLst/>
              <a:ahLst/>
              <a:cxnLst/>
              <a:rect r="r" b="b" t="t" l="l"/>
              <a:pathLst>
                <a:path h="204603" w="204603">
                  <a:moveTo>
                    <a:pt x="102301" y="0"/>
                  </a:moveTo>
                  <a:lnTo>
                    <a:pt x="102301" y="0"/>
                  </a:lnTo>
                  <a:cubicBezTo>
                    <a:pt x="129433" y="0"/>
                    <a:pt x="155454" y="10778"/>
                    <a:pt x="174639" y="29963"/>
                  </a:cubicBezTo>
                  <a:cubicBezTo>
                    <a:pt x="193825" y="49149"/>
                    <a:pt x="204603" y="75169"/>
                    <a:pt x="204603" y="102301"/>
                  </a:cubicBezTo>
                  <a:lnTo>
                    <a:pt x="204603" y="102301"/>
                  </a:lnTo>
                  <a:cubicBezTo>
                    <a:pt x="204603" y="129433"/>
                    <a:pt x="193825" y="155454"/>
                    <a:pt x="174639" y="174639"/>
                  </a:cubicBezTo>
                  <a:cubicBezTo>
                    <a:pt x="155454" y="193825"/>
                    <a:pt x="129433" y="204603"/>
                    <a:pt x="102301" y="204603"/>
                  </a:cubicBezTo>
                  <a:lnTo>
                    <a:pt x="102301" y="204603"/>
                  </a:lnTo>
                  <a:cubicBezTo>
                    <a:pt x="75169" y="204603"/>
                    <a:pt x="49149" y="193825"/>
                    <a:pt x="29963" y="174639"/>
                  </a:cubicBezTo>
                  <a:cubicBezTo>
                    <a:pt x="10778" y="155454"/>
                    <a:pt x="0" y="129433"/>
                    <a:pt x="0" y="102301"/>
                  </a:cubicBezTo>
                  <a:lnTo>
                    <a:pt x="0" y="102301"/>
                  </a:lnTo>
                  <a:cubicBezTo>
                    <a:pt x="0" y="75169"/>
                    <a:pt x="10778" y="49149"/>
                    <a:pt x="29963" y="29963"/>
                  </a:cubicBezTo>
                  <a:cubicBezTo>
                    <a:pt x="49149" y="10778"/>
                    <a:pt x="75169" y="0"/>
                    <a:pt x="102301" y="0"/>
                  </a:cubicBezTo>
                  <a:close/>
                </a:path>
              </a:pathLst>
            </a:custGeom>
            <a:solidFill>
              <a:srgbClr val="18368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204603" cy="252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1.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2746535" y="3492827"/>
            <a:ext cx="1294873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3999" b="true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DATA CLEANING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951486" y="-6859967"/>
            <a:ext cx="18788758" cy="9328392"/>
            <a:chOff x="0" y="0"/>
            <a:chExt cx="1557574" cy="7733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8763" y="0"/>
              <a:ext cx="1520047" cy="762685"/>
            </a:xfrm>
            <a:custGeom>
              <a:avLst/>
              <a:gdLst/>
              <a:ahLst/>
              <a:cxnLst/>
              <a:rect r="r" b="b" t="t" l="l"/>
              <a:pathLst>
                <a:path h="762685" w="1520047">
                  <a:moveTo>
                    <a:pt x="784000" y="749509"/>
                  </a:moveTo>
                  <a:lnTo>
                    <a:pt x="1514835" y="23807"/>
                  </a:lnTo>
                  <a:cubicBezTo>
                    <a:pt x="1518838" y="19832"/>
                    <a:pt x="1520047" y="13835"/>
                    <a:pt x="1517898" y="8619"/>
                  </a:cubicBezTo>
                  <a:cubicBezTo>
                    <a:pt x="1515748" y="3404"/>
                    <a:pt x="1510664" y="0"/>
                    <a:pt x="1505023" y="0"/>
                  </a:cubicBezTo>
                  <a:lnTo>
                    <a:pt x="15025" y="0"/>
                  </a:lnTo>
                  <a:cubicBezTo>
                    <a:pt x="9384" y="0"/>
                    <a:pt x="4300" y="3404"/>
                    <a:pt x="2150" y="8619"/>
                  </a:cubicBezTo>
                  <a:cubicBezTo>
                    <a:pt x="0" y="13835"/>
                    <a:pt x="1210" y="19832"/>
                    <a:pt x="5213" y="23807"/>
                  </a:cubicBezTo>
                  <a:lnTo>
                    <a:pt x="736048" y="749509"/>
                  </a:lnTo>
                  <a:cubicBezTo>
                    <a:pt x="749317" y="762685"/>
                    <a:pt x="770731" y="762685"/>
                    <a:pt x="784000" y="749509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43371" y="17137"/>
              <a:ext cx="1070832" cy="397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70160" y="721307"/>
            <a:ext cx="745465" cy="614786"/>
          </a:xfrm>
          <a:custGeom>
            <a:avLst/>
            <a:gdLst/>
            <a:ahLst/>
            <a:cxnLst/>
            <a:rect r="r" b="b" t="t" l="l"/>
            <a:pathLst>
              <a:path h="614786" w="745465">
                <a:moveTo>
                  <a:pt x="0" y="0"/>
                </a:moveTo>
                <a:lnTo>
                  <a:pt x="745465" y="0"/>
                </a:lnTo>
                <a:lnTo>
                  <a:pt x="745465" y="614786"/>
                </a:lnTo>
                <a:lnTo>
                  <a:pt x="0" y="614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01504" y="689728"/>
            <a:ext cx="13457796" cy="228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9600" b="true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DATA PREPROCESSING &amp; NOISE INJECTION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62238" y="4219428"/>
            <a:ext cx="13953289" cy="137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42"/>
              </a:lnSpc>
            </a:pPr>
            <a:r>
              <a:rPr lang="en-US" sz="2673" b="true">
                <a:solidFill>
                  <a:srgbClr val="1E1E1E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we regenerate the incorrect dataset by add noise using four function to simulate real-world typing errors in Arabic text.</a:t>
            </a:r>
          </a:p>
          <a:p>
            <a:pPr algn="just">
              <a:lnSpc>
                <a:spcPts val="3742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2374725" y="5143500"/>
            <a:ext cx="1698492" cy="1340105"/>
            <a:chOff x="0" y="0"/>
            <a:chExt cx="1030169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79549" y="42039"/>
              <a:ext cx="871071" cy="728722"/>
            </a:xfrm>
            <a:custGeom>
              <a:avLst/>
              <a:gdLst/>
              <a:ahLst/>
              <a:cxnLst/>
              <a:rect r="r" b="b" t="t" l="l"/>
              <a:pathLst>
                <a:path h="728722" w="871071">
                  <a:moveTo>
                    <a:pt x="564358" y="59602"/>
                  </a:moveTo>
                  <a:lnTo>
                    <a:pt x="821797" y="262720"/>
                  </a:lnTo>
                  <a:cubicBezTo>
                    <a:pt x="852915" y="287272"/>
                    <a:pt x="871071" y="324724"/>
                    <a:pt x="871071" y="364361"/>
                  </a:cubicBezTo>
                  <a:cubicBezTo>
                    <a:pt x="871071" y="403998"/>
                    <a:pt x="852915" y="441450"/>
                    <a:pt x="821797" y="466002"/>
                  </a:cubicBezTo>
                  <a:lnTo>
                    <a:pt x="564358" y="669120"/>
                  </a:lnTo>
                  <a:cubicBezTo>
                    <a:pt x="488817" y="728722"/>
                    <a:pt x="382254" y="728722"/>
                    <a:pt x="306713" y="669120"/>
                  </a:cubicBezTo>
                  <a:lnTo>
                    <a:pt x="49274" y="466002"/>
                  </a:lnTo>
                  <a:cubicBezTo>
                    <a:pt x="18157" y="441450"/>
                    <a:pt x="0" y="403998"/>
                    <a:pt x="0" y="364361"/>
                  </a:cubicBezTo>
                  <a:cubicBezTo>
                    <a:pt x="0" y="324724"/>
                    <a:pt x="18157" y="287272"/>
                    <a:pt x="49274" y="262720"/>
                  </a:cubicBezTo>
                  <a:lnTo>
                    <a:pt x="306713" y="59602"/>
                  </a:lnTo>
                  <a:cubicBezTo>
                    <a:pt x="382254" y="0"/>
                    <a:pt x="488817" y="0"/>
                    <a:pt x="564358" y="59602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77060" y="92075"/>
              <a:ext cx="676049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7F7F7"/>
                  </a:solidFill>
                  <a:latin typeface="Open Sauce"/>
                  <a:ea typeface="Open Sauce"/>
                  <a:cs typeface="Open Sauce"/>
                  <a:sym typeface="Open Sauce"/>
                </a:rPr>
                <a:t>01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315062" y="5611534"/>
            <a:ext cx="11008394" cy="745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29"/>
              </a:lnSpc>
            </a:pPr>
            <a:r>
              <a:rPr lang="en-US" sz="2164" b="true">
                <a:solidFill>
                  <a:srgbClr val="1E1E1E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Add: </a:t>
            </a:r>
            <a:r>
              <a:rPr lang="en-US" sz="2164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Randomly inserts Arabic characters into words to mimic insertion errors.</a:t>
            </a:r>
          </a:p>
          <a:p>
            <a:pPr algn="just">
              <a:lnSpc>
                <a:spcPts val="3029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2374725" y="6378685"/>
            <a:ext cx="1698492" cy="1340105"/>
            <a:chOff x="0" y="0"/>
            <a:chExt cx="1030169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79549" y="42039"/>
              <a:ext cx="871071" cy="728722"/>
            </a:xfrm>
            <a:custGeom>
              <a:avLst/>
              <a:gdLst/>
              <a:ahLst/>
              <a:cxnLst/>
              <a:rect r="r" b="b" t="t" l="l"/>
              <a:pathLst>
                <a:path h="728722" w="871071">
                  <a:moveTo>
                    <a:pt x="564358" y="59602"/>
                  </a:moveTo>
                  <a:lnTo>
                    <a:pt x="821797" y="262720"/>
                  </a:lnTo>
                  <a:cubicBezTo>
                    <a:pt x="852915" y="287272"/>
                    <a:pt x="871071" y="324724"/>
                    <a:pt x="871071" y="364361"/>
                  </a:cubicBezTo>
                  <a:cubicBezTo>
                    <a:pt x="871071" y="403998"/>
                    <a:pt x="852915" y="441450"/>
                    <a:pt x="821797" y="466002"/>
                  </a:cubicBezTo>
                  <a:lnTo>
                    <a:pt x="564358" y="669120"/>
                  </a:lnTo>
                  <a:cubicBezTo>
                    <a:pt x="488817" y="728722"/>
                    <a:pt x="382254" y="728722"/>
                    <a:pt x="306713" y="669120"/>
                  </a:cubicBezTo>
                  <a:lnTo>
                    <a:pt x="49274" y="466002"/>
                  </a:lnTo>
                  <a:cubicBezTo>
                    <a:pt x="18157" y="441450"/>
                    <a:pt x="0" y="403998"/>
                    <a:pt x="0" y="364361"/>
                  </a:cubicBezTo>
                  <a:cubicBezTo>
                    <a:pt x="0" y="324724"/>
                    <a:pt x="18157" y="287272"/>
                    <a:pt x="49274" y="262720"/>
                  </a:cubicBezTo>
                  <a:lnTo>
                    <a:pt x="306713" y="59602"/>
                  </a:lnTo>
                  <a:cubicBezTo>
                    <a:pt x="382254" y="0"/>
                    <a:pt x="488817" y="0"/>
                    <a:pt x="564358" y="59602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77060" y="92075"/>
              <a:ext cx="676049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7F7F7"/>
                  </a:solidFill>
                  <a:latin typeface="Open Sauce"/>
                  <a:ea typeface="Open Sauce"/>
                  <a:cs typeface="Open Sauce"/>
                  <a:sym typeface="Open Sauce"/>
                </a:rPr>
                <a:t>02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315062" y="6858633"/>
            <a:ext cx="12387977" cy="71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85"/>
              </a:lnSpc>
            </a:pPr>
            <a:r>
              <a:rPr lang="en-US" sz="2132" b="true">
                <a:solidFill>
                  <a:srgbClr val="1E1E1E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Del</a:t>
            </a:r>
            <a:r>
              <a:rPr lang="en-US" sz="2132" b="true">
                <a:solidFill>
                  <a:srgbClr val="1E1E1E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ete:</a:t>
            </a:r>
            <a:r>
              <a:rPr lang="en-US" sz="2132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 Randomly removes characters from words to simulate deletion mistakes.</a:t>
            </a:r>
          </a:p>
          <a:p>
            <a:pPr algn="just">
              <a:lnSpc>
                <a:spcPts val="2985"/>
              </a:lnSpc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2374725" y="7718789"/>
            <a:ext cx="1698492" cy="1340105"/>
            <a:chOff x="0" y="0"/>
            <a:chExt cx="1030169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79549" y="42039"/>
              <a:ext cx="871071" cy="728722"/>
            </a:xfrm>
            <a:custGeom>
              <a:avLst/>
              <a:gdLst/>
              <a:ahLst/>
              <a:cxnLst/>
              <a:rect r="r" b="b" t="t" l="l"/>
              <a:pathLst>
                <a:path h="728722" w="871071">
                  <a:moveTo>
                    <a:pt x="564358" y="59602"/>
                  </a:moveTo>
                  <a:lnTo>
                    <a:pt x="821797" y="262720"/>
                  </a:lnTo>
                  <a:cubicBezTo>
                    <a:pt x="852915" y="287272"/>
                    <a:pt x="871071" y="324724"/>
                    <a:pt x="871071" y="364361"/>
                  </a:cubicBezTo>
                  <a:cubicBezTo>
                    <a:pt x="871071" y="403998"/>
                    <a:pt x="852915" y="441450"/>
                    <a:pt x="821797" y="466002"/>
                  </a:cubicBezTo>
                  <a:lnTo>
                    <a:pt x="564358" y="669120"/>
                  </a:lnTo>
                  <a:cubicBezTo>
                    <a:pt x="488817" y="728722"/>
                    <a:pt x="382254" y="728722"/>
                    <a:pt x="306713" y="669120"/>
                  </a:cubicBezTo>
                  <a:lnTo>
                    <a:pt x="49274" y="466002"/>
                  </a:lnTo>
                  <a:cubicBezTo>
                    <a:pt x="18157" y="441450"/>
                    <a:pt x="0" y="403998"/>
                    <a:pt x="0" y="364361"/>
                  </a:cubicBezTo>
                  <a:cubicBezTo>
                    <a:pt x="0" y="324724"/>
                    <a:pt x="18157" y="287272"/>
                    <a:pt x="49274" y="262720"/>
                  </a:cubicBezTo>
                  <a:lnTo>
                    <a:pt x="306713" y="59602"/>
                  </a:lnTo>
                  <a:cubicBezTo>
                    <a:pt x="382254" y="0"/>
                    <a:pt x="488817" y="0"/>
                    <a:pt x="564358" y="59602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77060" y="92075"/>
              <a:ext cx="676049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7F7F7"/>
                  </a:solidFill>
                  <a:latin typeface="Open Sauce"/>
                  <a:ea typeface="Open Sauce"/>
                  <a:cs typeface="Open Sauce"/>
                  <a:sym typeface="Open Sauce"/>
                </a:rPr>
                <a:t>03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656973" y="3290139"/>
            <a:ext cx="776851" cy="776851"/>
            <a:chOff x="0" y="0"/>
            <a:chExt cx="204603" cy="20460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04603" cy="204603"/>
            </a:xfrm>
            <a:custGeom>
              <a:avLst/>
              <a:gdLst/>
              <a:ahLst/>
              <a:cxnLst/>
              <a:rect r="r" b="b" t="t" l="l"/>
              <a:pathLst>
                <a:path h="204603" w="204603">
                  <a:moveTo>
                    <a:pt x="102301" y="0"/>
                  </a:moveTo>
                  <a:lnTo>
                    <a:pt x="102301" y="0"/>
                  </a:lnTo>
                  <a:cubicBezTo>
                    <a:pt x="129433" y="0"/>
                    <a:pt x="155454" y="10778"/>
                    <a:pt x="174639" y="29963"/>
                  </a:cubicBezTo>
                  <a:cubicBezTo>
                    <a:pt x="193825" y="49149"/>
                    <a:pt x="204603" y="75169"/>
                    <a:pt x="204603" y="102301"/>
                  </a:cubicBezTo>
                  <a:lnTo>
                    <a:pt x="204603" y="102301"/>
                  </a:lnTo>
                  <a:cubicBezTo>
                    <a:pt x="204603" y="129433"/>
                    <a:pt x="193825" y="155454"/>
                    <a:pt x="174639" y="174639"/>
                  </a:cubicBezTo>
                  <a:cubicBezTo>
                    <a:pt x="155454" y="193825"/>
                    <a:pt x="129433" y="204603"/>
                    <a:pt x="102301" y="204603"/>
                  </a:cubicBezTo>
                  <a:lnTo>
                    <a:pt x="102301" y="204603"/>
                  </a:lnTo>
                  <a:cubicBezTo>
                    <a:pt x="75169" y="204603"/>
                    <a:pt x="49149" y="193825"/>
                    <a:pt x="29963" y="174639"/>
                  </a:cubicBezTo>
                  <a:cubicBezTo>
                    <a:pt x="10778" y="155454"/>
                    <a:pt x="0" y="129433"/>
                    <a:pt x="0" y="102301"/>
                  </a:cubicBezTo>
                  <a:lnTo>
                    <a:pt x="0" y="102301"/>
                  </a:lnTo>
                  <a:cubicBezTo>
                    <a:pt x="0" y="75169"/>
                    <a:pt x="10778" y="49149"/>
                    <a:pt x="29963" y="29963"/>
                  </a:cubicBezTo>
                  <a:cubicBezTo>
                    <a:pt x="49149" y="10778"/>
                    <a:pt x="75169" y="0"/>
                    <a:pt x="102301" y="0"/>
                  </a:cubicBezTo>
                  <a:close/>
                </a:path>
              </a:pathLst>
            </a:custGeom>
            <a:solidFill>
              <a:srgbClr val="18368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204603" cy="252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2.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2746535" y="3492827"/>
            <a:ext cx="12948730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3999" b="true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NOISE INJECTION</a:t>
            </a:r>
          </a:p>
          <a:p>
            <a:pPr algn="l">
              <a:lnSpc>
                <a:spcPts val="3599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4315062" y="8198738"/>
            <a:ext cx="10516754" cy="71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85"/>
              </a:lnSpc>
            </a:pPr>
            <a:r>
              <a:rPr lang="en-US" sz="2132" b="true">
                <a:solidFill>
                  <a:srgbClr val="1E1E1E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Swap: </a:t>
            </a:r>
            <a:r>
              <a:rPr lang="en-US" sz="2132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Swaps adjacent characters within a word to replicate common typos.</a:t>
            </a:r>
          </a:p>
          <a:p>
            <a:pPr algn="just">
              <a:lnSpc>
                <a:spcPts val="2985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4315062" y="9451506"/>
            <a:ext cx="10516754" cy="71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85"/>
              </a:lnSpc>
            </a:pPr>
            <a:r>
              <a:rPr lang="en-US" sz="2132" b="true">
                <a:solidFill>
                  <a:srgbClr val="1E1E1E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Replac</a:t>
            </a:r>
            <a:r>
              <a:rPr lang="en-US" sz="2132" b="true">
                <a:solidFill>
                  <a:srgbClr val="1E1E1E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e: </a:t>
            </a:r>
            <a:r>
              <a:rPr lang="en-US" sz="2132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Substitutes characters with its next one behind him.</a:t>
            </a:r>
          </a:p>
          <a:p>
            <a:pPr algn="just">
              <a:lnSpc>
                <a:spcPts val="2985"/>
              </a:lnSpc>
            </a:pPr>
          </a:p>
        </p:txBody>
      </p:sp>
      <p:grpSp>
        <p:nvGrpSpPr>
          <p:cNvPr name="Group 25" id="25"/>
          <p:cNvGrpSpPr/>
          <p:nvPr/>
        </p:nvGrpSpPr>
        <p:grpSpPr>
          <a:xfrm rot="0">
            <a:off x="2374725" y="9058894"/>
            <a:ext cx="1698492" cy="1340105"/>
            <a:chOff x="0" y="0"/>
            <a:chExt cx="1030169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79549" y="42039"/>
              <a:ext cx="871071" cy="728722"/>
            </a:xfrm>
            <a:custGeom>
              <a:avLst/>
              <a:gdLst/>
              <a:ahLst/>
              <a:cxnLst/>
              <a:rect r="r" b="b" t="t" l="l"/>
              <a:pathLst>
                <a:path h="728722" w="871071">
                  <a:moveTo>
                    <a:pt x="564358" y="59602"/>
                  </a:moveTo>
                  <a:lnTo>
                    <a:pt x="821797" y="262720"/>
                  </a:lnTo>
                  <a:cubicBezTo>
                    <a:pt x="852915" y="287272"/>
                    <a:pt x="871071" y="324724"/>
                    <a:pt x="871071" y="364361"/>
                  </a:cubicBezTo>
                  <a:cubicBezTo>
                    <a:pt x="871071" y="403998"/>
                    <a:pt x="852915" y="441450"/>
                    <a:pt x="821797" y="466002"/>
                  </a:cubicBezTo>
                  <a:lnTo>
                    <a:pt x="564358" y="669120"/>
                  </a:lnTo>
                  <a:cubicBezTo>
                    <a:pt x="488817" y="728722"/>
                    <a:pt x="382254" y="728722"/>
                    <a:pt x="306713" y="669120"/>
                  </a:cubicBezTo>
                  <a:lnTo>
                    <a:pt x="49274" y="466002"/>
                  </a:lnTo>
                  <a:cubicBezTo>
                    <a:pt x="18157" y="441450"/>
                    <a:pt x="0" y="403998"/>
                    <a:pt x="0" y="364361"/>
                  </a:cubicBezTo>
                  <a:cubicBezTo>
                    <a:pt x="0" y="324724"/>
                    <a:pt x="18157" y="287272"/>
                    <a:pt x="49274" y="262720"/>
                  </a:cubicBezTo>
                  <a:lnTo>
                    <a:pt x="306713" y="59602"/>
                  </a:lnTo>
                  <a:cubicBezTo>
                    <a:pt x="382254" y="0"/>
                    <a:pt x="488817" y="0"/>
                    <a:pt x="564358" y="59602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177060" y="92075"/>
              <a:ext cx="676049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7F7F7"/>
                  </a:solidFill>
                  <a:latin typeface="Open Sauce"/>
                  <a:ea typeface="Open Sauce"/>
                  <a:cs typeface="Open Sauce"/>
                  <a:sym typeface="Open Sauce"/>
                </a:rPr>
                <a:t>04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6129" y="2146334"/>
            <a:ext cx="14046746" cy="118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b="true" sz="9600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TOKENIZING TEXT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424017" y="-6859967"/>
            <a:ext cx="18788758" cy="9328392"/>
            <a:chOff x="0" y="0"/>
            <a:chExt cx="1557574" cy="7733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8763" y="0"/>
              <a:ext cx="1520047" cy="762685"/>
            </a:xfrm>
            <a:custGeom>
              <a:avLst/>
              <a:gdLst/>
              <a:ahLst/>
              <a:cxnLst/>
              <a:rect r="r" b="b" t="t" l="l"/>
              <a:pathLst>
                <a:path h="762685" w="1520047">
                  <a:moveTo>
                    <a:pt x="784000" y="749509"/>
                  </a:moveTo>
                  <a:lnTo>
                    <a:pt x="1514835" y="23807"/>
                  </a:lnTo>
                  <a:cubicBezTo>
                    <a:pt x="1518838" y="19832"/>
                    <a:pt x="1520047" y="13835"/>
                    <a:pt x="1517898" y="8619"/>
                  </a:cubicBezTo>
                  <a:cubicBezTo>
                    <a:pt x="1515748" y="3404"/>
                    <a:pt x="1510664" y="0"/>
                    <a:pt x="1505023" y="0"/>
                  </a:cubicBezTo>
                  <a:lnTo>
                    <a:pt x="15025" y="0"/>
                  </a:lnTo>
                  <a:cubicBezTo>
                    <a:pt x="9384" y="0"/>
                    <a:pt x="4300" y="3404"/>
                    <a:pt x="2150" y="8619"/>
                  </a:cubicBezTo>
                  <a:cubicBezTo>
                    <a:pt x="0" y="13835"/>
                    <a:pt x="1210" y="19832"/>
                    <a:pt x="5213" y="23807"/>
                  </a:cubicBezTo>
                  <a:lnTo>
                    <a:pt x="736048" y="749509"/>
                  </a:lnTo>
                  <a:cubicBezTo>
                    <a:pt x="749317" y="762685"/>
                    <a:pt x="770731" y="762685"/>
                    <a:pt x="784000" y="749509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43371" y="17137"/>
              <a:ext cx="1070832" cy="397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513835" y="721307"/>
            <a:ext cx="745465" cy="614786"/>
          </a:xfrm>
          <a:custGeom>
            <a:avLst/>
            <a:gdLst/>
            <a:ahLst/>
            <a:cxnLst/>
            <a:rect r="r" b="b" t="t" l="l"/>
            <a:pathLst>
              <a:path h="614786" w="745465">
                <a:moveTo>
                  <a:pt x="0" y="0"/>
                </a:moveTo>
                <a:lnTo>
                  <a:pt x="745465" y="0"/>
                </a:lnTo>
                <a:lnTo>
                  <a:pt x="745465" y="614786"/>
                </a:lnTo>
                <a:lnTo>
                  <a:pt x="0" y="614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71062" y="4321844"/>
            <a:ext cx="14747334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b="true" sz="320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rPr>
              <a:t>Utilized TensorFlow’s Keras Tokenizer to convert text into sequences.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-1035888" y="9235036"/>
            <a:ext cx="21518857" cy="2096422"/>
            <a:chOff x="0" y="0"/>
            <a:chExt cx="5667518" cy="55214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667518" cy="552144"/>
            </a:xfrm>
            <a:custGeom>
              <a:avLst/>
              <a:gdLst/>
              <a:ahLst/>
              <a:cxnLst/>
              <a:rect r="r" b="b" t="t" l="l"/>
              <a:pathLst>
                <a:path h="552144" w="5667518">
                  <a:moveTo>
                    <a:pt x="0" y="0"/>
                  </a:moveTo>
                  <a:lnTo>
                    <a:pt x="5667518" y="0"/>
                  </a:lnTo>
                  <a:lnTo>
                    <a:pt x="5667518" y="552144"/>
                  </a:lnTo>
                  <a:lnTo>
                    <a:pt x="0" y="552144"/>
                  </a:ln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667518" cy="5902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2071062" y="8201181"/>
            <a:ext cx="14096311" cy="0"/>
          </a:xfrm>
          <a:prstGeom prst="line">
            <a:avLst/>
          </a:prstGeom>
          <a:ln cap="rnd" w="66675">
            <a:solidFill>
              <a:srgbClr val="18368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-2740568" y="583791"/>
            <a:ext cx="3769268" cy="376926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30628" y="30628"/>
              <a:ext cx="751544" cy="751544"/>
            </a:xfrm>
            <a:custGeom>
              <a:avLst/>
              <a:gdLst/>
              <a:ahLst/>
              <a:cxnLst/>
              <a:rect r="r" b="b" t="t" l="l"/>
              <a:pathLst>
                <a:path h="751544" w="751544">
                  <a:moveTo>
                    <a:pt x="428057" y="21657"/>
                  </a:moveTo>
                  <a:lnTo>
                    <a:pt x="729887" y="323487"/>
                  </a:lnTo>
                  <a:cubicBezTo>
                    <a:pt x="743754" y="337354"/>
                    <a:pt x="751544" y="356161"/>
                    <a:pt x="751544" y="375772"/>
                  </a:cubicBezTo>
                  <a:cubicBezTo>
                    <a:pt x="751544" y="395383"/>
                    <a:pt x="743754" y="414190"/>
                    <a:pt x="729887" y="428057"/>
                  </a:cubicBezTo>
                  <a:lnTo>
                    <a:pt x="428057" y="729887"/>
                  </a:lnTo>
                  <a:cubicBezTo>
                    <a:pt x="414190" y="743754"/>
                    <a:pt x="395383" y="751544"/>
                    <a:pt x="375772" y="751544"/>
                  </a:cubicBezTo>
                  <a:cubicBezTo>
                    <a:pt x="356161" y="751544"/>
                    <a:pt x="337354" y="743754"/>
                    <a:pt x="323487" y="729887"/>
                  </a:cubicBezTo>
                  <a:lnTo>
                    <a:pt x="21657" y="428057"/>
                  </a:lnTo>
                  <a:cubicBezTo>
                    <a:pt x="7790" y="414190"/>
                    <a:pt x="0" y="395383"/>
                    <a:pt x="0" y="375772"/>
                  </a:cubicBezTo>
                  <a:cubicBezTo>
                    <a:pt x="0" y="356161"/>
                    <a:pt x="7790" y="337354"/>
                    <a:pt x="21657" y="323487"/>
                  </a:cubicBezTo>
                  <a:lnTo>
                    <a:pt x="323487" y="21657"/>
                  </a:lnTo>
                  <a:cubicBezTo>
                    <a:pt x="337354" y="7790"/>
                    <a:pt x="356161" y="0"/>
                    <a:pt x="375772" y="0"/>
                  </a:cubicBezTo>
                  <a:cubicBezTo>
                    <a:pt x="395383" y="0"/>
                    <a:pt x="414190" y="7790"/>
                    <a:pt x="428057" y="21657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071062" y="5179094"/>
            <a:ext cx="14747334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b="true" sz="320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rPr>
              <a:t>Vocabulary size: 100,808 unique words.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71062" y="6036344"/>
            <a:ext cx="14747334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b="true" sz="320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rPr>
              <a:t>Maximum sequence length: 394 tokens.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71062" y="6959415"/>
            <a:ext cx="14747334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b="true" sz="3200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rPr>
              <a:t>Padded sequences to ensure uniform input length for both correct and incorrect sentences.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951486" y="-6859967"/>
            <a:ext cx="18788758" cy="9328392"/>
            <a:chOff x="0" y="0"/>
            <a:chExt cx="1557574" cy="7733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8763" y="0"/>
              <a:ext cx="1520047" cy="762685"/>
            </a:xfrm>
            <a:custGeom>
              <a:avLst/>
              <a:gdLst/>
              <a:ahLst/>
              <a:cxnLst/>
              <a:rect r="r" b="b" t="t" l="l"/>
              <a:pathLst>
                <a:path h="762685" w="1520047">
                  <a:moveTo>
                    <a:pt x="784000" y="749509"/>
                  </a:moveTo>
                  <a:lnTo>
                    <a:pt x="1514835" y="23807"/>
                  </a:lnTo>
                  <a:cubicBezTo>
                    <a:pt x="1518838" y="19832"/>
                    <a:pt x="1520047" y="13835"/>
                    <a:pt x="1517898" y="8619"/>
                  </a:cubicBezTo>
                  <a:cubicBezTo>
                    <a:pt x="1515748" y="3404"/>
                    <a:pt x="1510664" y="0"/>
                    <a:pt x="1505023" y="0"/>
                  </a:cubicBezTo>
                  <a:lnTo>
                    <a:pt x="15025" y="0"/>
                  </a:lnTo>
                  <a:cubicBezTo>
                    <a:pt x="9384" y="0"/>
                    <a:pt x="4300" y="3404"/>
                    <a:pt x="2150" y="8619"/>
                  </a:cubicBezTo>
                  <a:cubicBezTo>
                    <a:pt x="0" y="13835"/>
                    <a:pt x="1210" y="19832"/>
                    <a:pt x="5213" y="23807"/>
                  </a:cubicBezTo>
                  <a:lnTo>
                    <a:pt x="736048" y="749509"/>
                  </a:lnTo>
                  <a:cubicBezTo>
                    <a:pt x="749317" y="762685"/>
                    <a:pt x="770731" y="762685"/>
                    <a:pt x="784000" y="749509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43371" y="17137"/>
              <a:ext cx="1070832" cy="397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70160" y="721307"/>
            <a:ext cx="745465" cy="614786"/>
          </a:xfrm>
          <a:custGeom>
            <a:avLst/>
            <a:gdLst/>
            <a:ahLst/>
            <a:cxnLst/>
            <a:rect r="r" b="b" t="t" l="l"/>
            <a:pathLst>
              <a:path h="614786" w="745465">
                <a:moveTo>
                  <a:pt x="0" y="0"/>
                </a:moveTo>
                <a:lnTo>
                  <a:pt x="745465" y="0"/>
                </a:lnTo>
                <a:lnTo>
                  <a:pt x="745465" y="614786"/>
                </a:lnTo>
                <a:lnTo>
                  <a:pt x="0" y="614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2355390" y="5678152"/>
            <a:ext cx="1299503" cy="1834957"/>
          </a:xfrm>
          <a:prstGeom prst="line">
            <a:avLst/>
          </a:prstGeom>
          <a:ln cap="rnd" w="66675">
            <a:solidFill>
              <a:srgbClr val="183685"/>
            </a:solidFill>
            <a:prstDash val="lgDash"/>
            <a:headEnd type="none" len="sm" w="sm"/>
            <a:tailEnd type="arrow" len="sm" w="med"/>
          </a:ln>
        </p:spPr>
      </p:sp>
      <p:grpSp>
        <p:nvGrpSpPr>
          <p:cNvPr name="Group 7" id="7"/>
          <p:cNvGrpSpPr/>
          <p:nvPr/>
        </p:nvGrpSpPr>
        <p:grpSpPr>
          <a:xfrm rot="0">
            <a:off x="15501105" y="1803759"/>
            <a:ext cx="7454541" cy="745454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1700" y="21700"/>
              <a:ext cx="769400" cy="769400"/>
            </a:xfrm>
            <a:custGeom>
              <a:avLst/>
              <a:gdLst/>
              <a:ahLst/>
              <a:cxnLst/>
              <a:rect r="r" b="b" t="t" l="l"/>
              <a:pathLst>
                <a:path h="769400" w="769400">
                  <a:moveTo>
                    <a:pt x="433168" y="26768"/>
                  </a:moveTo>
                  <a:lnTo>
                    <a:pt x="742632" y="336232"/>
                  </a:lnTo>
                  <a:cubicBezTo>
                    <a:pt x="769400" y="363000"/>
                    <a:pt x="769400" y="406400"/>
                    <a:pt x="742632" y="433168"/>
                  </a:cubicBezTo>
                  <a:lnTo>
                    <a:pt x="433168" y="742632"/>
                  </a:lnTo>
                  <a:cubicBezTo>
                    <a:pt x="406400" y="769400"/>
                    <a:pt x="363000" y="769400"/>
                    <a:pt x="336232" y="742632"/>
                  </a:cubicBezTo>
                  <a:lnTo>
                    <a:pt x="26768" y="433168"/>
                  </a:lnTo>
                  <a:cubicBezTo>
                    <a:pt x="0" y="406400"/>
                    <a:pt x="0" y="363000"/>
                    <a:pt x="26768" y="336232"/>
                  </a:cubicBezTo>
                  <a:lnTo>
                    <a:pt x="336232" y="26768"/>
                  </a:lnTo>
                  <a:cubicBezTo>
                    <a:pt x="363000" y="0"/>
                    <a:pt x="406400" y="0"/>
                    <a:pt x="433168" y="26768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501105" y="7549214"/>
            <a:ext cx="1371544" cy="1371544"/>
            <a:chOff x="0" y="0"/>
            <a:chExt cx="361230" cy="3612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1230" cy="361230"/>
            </a:xfrm>
            <a:custGeom>
              <a:avLst/>
              <a:gdLst/>
              <a:ahLst/>
              <a:cxnLst/>
              <a:rect r="r" b="b" t="t" l="l"/>
              <a:pathLst>
                <a:path h="361230" w="361230">
                  <a:moveTo>
                    <a:pt x="141117" y="0"/>
                  </a:moveTo>
                  <a:lnTo>
                    <a:pt x="220113" y="0"/>
                  </a:lnTo>
                  <a:cubicBezTo>
                    <a:pt x="298050" y="0"/>
                    <a:pt x="361230" y="63180"/>
                    <a:pt x="361230" y="141117"/>
                  </a:cubicBezTo>
                  <a:lnTo>
                    <a:pt x="361230" y="220113"/>
                  </a:lnTo>
                  <a:cubicBezTo>
                    <a:pt x="361230" y="298050"/>
                    <a:pt x="298050" y="361230"/>
                    <a:pt x="220113" y="361230"/>
                  </a:cubicBezTo>
                  <a:lnTo>
                    <a:pt x="141117" y="361230"/>
                  </a:lnTo>
                  <a:cubicBezTo>
                    <a:pt x="63180" y="361230"/>
                    <a:pt x="0" y="298050"/>
                    <a:pt x="0" y="220113"/>
                  </a:cubicBezTo>
                  <a:lnTo>
                    <a:pt x="0" y="141117"/>
                  </a:lnTo>
                  <a:cubicBezTo>
                    <a:pt x="0" y="63180"/>
                    <a:pt x="63180" y="0"/>
                    <a:pt x="141117" y="0"/>
                  </a:cubicBezTo>
                  <a:close/>
                </a:path>
              </a:pathLst>
            </a:custGeom>
            <a:solidFill>
              <a:srgbClr val="18368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61230" cy="399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327637" y="2567978"/>
            <a:ext cx="10683705" cy="118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9600" b="true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DATA SPLITTING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27637" y="4086669"/>
            <a:ext cx="14747334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b="true">
                <a:solidFill>
                  <a:srgbClr val="1E1E1E"/>
                </a:solidFill>
                <a:latin typeface="DM Sans Bold"/>
                <a:ea typeface="DM Sans Bold"/>
                <a:cs typeface="DM Sans Bold"/>
                <a:sym typeface="DM Sans Bold"/>
              </a:rPr>
              <a:t>Split data into training, validation, and test sets:</a:t>
            </a:r>
          </a:p>
          <a:p>
            <a:pPr algn="l">
              <a:lnSpc>
                <a:spcPts val="3840"/>
              </a:lnSpc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3654892" y="4903094"/>
            <a:ext cx="7548265" cy="1550117"/>
            <a:chOff x="0" y="0"/>
            <a:chExt cx="1988021" cy="40826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88021" cy="408261"/>
            </a:xfrm>
            <a:custGeom>
              <a:avLst/>
              <a:gdLst/>
              <a:ahLst/>
              <a:cxnLst/>
              <a:rect r="r" b="b" t="t" l="l"/>
              <a:pathLst>
                <a:path h="408261" w="1988021">
                  <a:moveTo>
                    <a:pt x="46154" y="0"/>
                  </a:moveTo>
                  <a:lnTo>
                    <a:pt x="1941866" y="0"/>
                  </a:lnTo>
                  <a:cubicBezTo>
                    <a:pt x="1954107" y="0"/>
                    <a:pt x="1965846" y="4863"/>
                    <a:pt x="1974502" y="13518"/>
                  </a:cubicBezTo>
                  <a:cubicBezTo>
                    <a:pt x="1983158" y="22174"/>
                    <a:pt x="1988021" y="33914"/>
                    <a:pt x="1988021" y="46154"/>
                  </a:cubicBezTo>
                  <a:lnTo>
                    <a:pt x="1988021" y="362107"/>
                  </a:lnTo>
                  <a:cubicBezTo>
                    <a:pt x="1988021" y="374348"/>
                    <a:pt x="1983158" y="386087"/>
                    <a:pt x="1974502" y="394743"/>
                  </a:cubicBezTo>
                  <a:cubicBezTo>
                    <a:pt x="1965846" y="403399"/>
                    <a:pt x="1954107" y="408261"/>
                    <a:pt x="1941866" y="408261"/>
                  </a:cubicBezTo>
                  <a:lnTo>
                    <a:pt x="46154" y="408261"/>
                  </a:lnTo>
                  <a:cubicBezTo>
                    <a:pt x="33914" y="408261"/>
                    <a:pt x="22174" y="403399"/>
                    <a:pt x="13518" y="394743"/>
                  </a:cubicBezTo>
                  <a:cubicBezTo>
                    <a:pt x="4863" y="386087"/>
                    <a:pt x="0" y="374348"/>
                    <a:pt x="0" y="362107"/>
                  </a:cubicBezTo>
                  <a:lnTo>
                    <a:pt x="0" y="46154"/>
                  </a:lnTo>
                  <a:cubicBezTo>
                    <a:pt x="0" y="33914"/>
                    <a:pt x="4863" y="22174"/>
                    <a:pt x="13518" y="13518"/>
                  </a:cubicBezTo>
                  <a:cubicBezTo>
                    <a:pt x="22174" y="4863"/>
                    <a:pt x="33914" y="0"/>
                    <a:pt x="461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183685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"/>
              <a:ext cx="1988021" cy="4177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  <a:r>
                <a:rPr lang="en-US" sz="3000" b="true">
                  <a:solidFill>
                    <a:srgbClr val="1E1E1E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Training:</a:t>
              </a:r>
              <a:r>
                <a:rPr lang="en-US" sz="3000">
                  <a:solidFill>
                    <a:srgbClr val="1E1E1E"/>
                  </a:solidFill>
                  <a:latin typeface="DM Sans"/>
                  <a:ea typeface="DM Sans"/>
                  <a:cs typeface="DM Sans"/>
                  <a:sym typeface="DM Sans"/>
                </a:rPr>
                <a:t> 14,839 samples (70% of data).</a:t>
              </a:r>
            </a:p>
            <a:p>
              <a:pPr algn="ctr">
                <a:lnSpc>
                  <a:spcPts val="360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654892" y="6738051"/>
            <a:ext cx="7548265" cy="1550117"/>
            <a:chOff x="0" y="0"/>
            <a:chExt cx="1988021" cy="40826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988021" cy="408261"/>
            </a:xfrm>
            <a:custGeom>
              <a:avLst/>
              <a:gdLst/>
              <a:ahLst/>
              <a:cxnLst/>
              <a:rect r="r" b="b" t="t" l="l"/>
              <a:pathLst>
                <a:path h="408261" w="1988021">
                  <a:moveTo>
                    <a:pt x="46154" y="0"/>
                  </a:moveTo>
                  <a:lnTo>
                    <a:pt x="1941866" y="0"/>
                  </a:lnTo>
                  <a:cubicBezTo>
                    <a:pt x="1954107" y="0"/>
                    <a:pt x="1965846" y="4863"/>
                    <a:pt x="1974502" y="13518"/>
                  </a:cubicBezTo>
                  <a:cubicBezTo>
                    <a:pt x="1983158" y="22174"/>
                    <a:pt x="1988021" y="33914"/>
                    <a:pt x="1988021" y="46154"/>
                  </a:cubicBezTo>
                  <a:lnTo>
                    <a:pt x="1988021" y="362107"/>
                  </a:lnTo>
                  <a:cubicBezTo>
                    <a:pt x="1988021" y="374348"/>
                    <a:pt x="1983158" y="386087"/>
                    <a:pt x="1974502" y="394743"/>
                  </a:cubicBezTo>
                  <a:cubicBezTo>
                    <a:pt x="1965846" y="403399"/>
                    <a:pt x="1954107" y="408261"/>
                    <a:pt x="1941866" y="408261"/>
                  </a:cubicBezTo>
                  <a:lnTo>
                    <a:pt x="46154" y="408261"/>
                  </a:lnTo>
                  <a:cubicBezTo>
                    <a:pt x="33914" y="408261"/>
                    <a:pt x="22174" y="403399"/>
                    <a:pt x="13518" y="394743"/>
                  </a:cubicBezTo>
                  <a:cubicBezTo>
                    <a:pt x="4863" y="386087"/>
                    <a:pt x="0" y="374348"/>
                    <a:pt x="0" y="362107"/>
                  </a:cubicBezTo>
                  <a:lnTo>
                    <a:pt x="0" y="46154"/>
                  </a:lnTo>
                  <a:cubicBezTo>
                    <a:pt x="0" y="33914"/>
                    <a:pt x="4863" y="22174"/>
                    <a:pt x="13518" y="13518"/>
                  </a:cubicBezTo>
                  <a:cubicBezTo>
                    <a:pt x="22174" y="4863"/>
                    <a:pt x="33914" y="0"/>
                    <a:pt x="461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183685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9525"/>
              <a:ext cx="1988021" cy="4177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  <a:r>
                <a:rPr lang="en-US" sz="3000" b="true">
                  <a:solidFill>
                    <a:srgbClr val="1E1E1E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Validation:</a:t>
              </a:r>
              <a:r>
                <a:rPr lang="en-US" sz="3000">
                  <a:solidFill>
                    <a:srgbClr val="1E1E1E"/>
                  </a:solidFill>
                  <a:latin typeface="DM Sans"/>
                  <a:ea typeface="DM Sans"/>
                  <a:cs typeface="DM Sans"/>
                  <a:sym typeface="DM Sans"/>
                </a:rPr>
                <a:t> 3,710 samples (20% of data).</a:t>
              </a:r>
            </a:p>
            <a:p>
              <a:pPr algn="ctr">
                <a:lnSpc>
                  <a:spcPts val="360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624706" y="8645217"/>
            <a:ext cx="7548265" cy="1550117"/>
            <a:chOff x="0" y="0"/>
            <a:chExt cx="1988021" cy="40826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988021" cy="408261"/>
            </a:xfrm>
            <a:custGeom>
              <a:avLst/>
              <a:gdLst/>
              <a:ahLst/>
              <a:cxnLst/>
              <a:rect r="r" b="b" t="t" l="l"/>
              <a:pathLst>
                <a:path h="408261" w="1988021">
                  <a:moveTo>
                    <a:pt x="46154" y="0"/>
                  </a:moveTo>
                  <a:lnTo>
                    <a:pt x="1941866" y="0"/>
                  </a:lnTo>
                  <a:cubicBezTo>
                    <a:pt x="1954107" y="0"/>
                    <a:pt x="1965846" y="4863"/>
                    <a:pt x="1974502" y="13518"/>
                  </a:cubicBezTo>
                  <a:cubicBezTo>
                    <a:pt x="1983158" y="22174"/>
                    <a:pt x="1988021" y="33914"/>
                    <a:pt x="1988021" y="46154"/>
                  </a:cubicBezTo>
                  <a:lnTo>
                    <a:pt x="1988021" y="362107"/>
                  </a:lnTo>
                  <a:cubicBezTo>
                    <a:pt x="1988021" y="374348"/>
                    <a:pt x="1983158" y="386087"/>
                    <a:pt x="1974502" y="394743"/>
                  </a:cubicBezTo>
                  <a:cubicBezTo>
                    <a:pt x="1965846" y="403399"/>
                    <a:pt x="1954107" y="408261"/>
                    <a:pt x="1941866" y="408261"/>
                  </a:cubicBezTo>
                  <a:lnTo>
                    <a:pt x="46154" y="408261"/>
                  </a:lnTo>
                  <a:cubicBezTo>
                    <a:pt x="33914" y="408261"/>
                    <a:pt x="22174" y="403399"/>
                    <a:pt x="13518" y="394743"/>
                  </a:cubicBezTo>
                  <a:cubicBezTo>
                    <a:pt x="4863" y="386087"/>
                    <a:pt x="0" y="374348"/>
                    <a:pt x="0" y="362107"/>
                  </a:cubicBezTo>
                  <a:lnTo>
                    <a:pt x="0" y="46154"/>
                  </a:lnTo>
                  <a:cubicBezTo>
                    <a:pt x="0" y="33914"/>
                    <a:pt x="4863" y="22174"/>
                    <a:pt x="13518" y="13518"/>
                  </a:cubicBezTo>
                  <a:cubicBezTo>
                    <a:pt x="22174" y="4863"/>
                    <a:pt x="33914" y="0"/>
                    <a:pt x="461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183685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"/>
              <a:ext cx="1988021" cy="4177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  <a:r>
                <a:rPr lang="en-US" sz="3000" b="true">
                  <a:solidFill>
                    <a:srgbClr val="1E1E1E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Test: </a:t>
              </a:r>
              <a:r>
                <a:rPr lang="en-US" sz="3000">
                  <a:solidFill>
                    <a:srgbClr val="1E1E1E"/>
                  </a:solidFill>
                  <a:latin typeface="DM Sans"/>
                  <a:ea typeface="DM Sans"/>
                  <a:cs typeface="DM Sans"/>
                  <a:sym typeface="DM Sans"/>
                </a:rPr>
                <a:t>2,061 samples (10% of data).</a:t>
              </a:r>
            </a:p>
            <a:p>
              <a:pPr algn="ctr">
                <a:lnSpc>
                  <a:spcPts val="3600"/>
                </a:lnSpc>
              </a:pPr>
            </a:p>
          </p:txBody>
        </p:sp>
      </p:grpSp>
      <p:sp>
        <p:nvSpPr>
          <p:cNvPr name="AutoShape 24" id="24"/>
          <p:cNvSpPr/>
          <p:nvPr/>
        </p:nvSpPr>
        <p:spPr>
          <a:xfrm flipV="true">
            <a:off x="2355390" y="7513109"/>
            <a:ext cx="1299503" cy="0"/>
          </a:xfrm>
          <a:prstGeom prst="line">
            <a:avLst/>
          </a:prstGeom>
          <a:ln cap="rnd" w="66675">
            <a:solidFill>
              <a:srgbClr val="183685"/>
            </a:solidFill>
            <a:prstDash val="lgDash"/>
            <a:headEnd type="none" len="sm" w="sm"/>
            <a:tailEnd type="arrow" len="sm" w="med"/>
          </a:ln>
        </p:spPr>
      </p:sp>
      <p:sp>
        <p:nvSpPr>
          <p:cNvPr name="AutoShape 25" id="25"/>
          <p:cNvSpPr/>
          <p:nvPr/>
        </p:nvSpPr>
        <p:spPr>
          <a:xfrm>
            <a:off x="2355390" y="7513109"/>
            <a:ext cx="1269316" cy="1907166"/>
          </a:xfrm>
          <a:prstGeom prst="line">
            <a:avLst/>
          </a:prstGeom>
          <a:ln cap="rnd" w="66675">
            <a:solidFill>
              <a:srgbClr val="183685"/>
            </a:solidFill>
            <a:prstDash val="lgDash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66977" y="1304925"/>
            <a:ext cx="11713217" cy="228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b="true" sz="9600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LSTM MODEL ARCHITECTURE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492188" y="-6628318"/>
            <a:ext cx="18788758" cy="9328392"/>
            <a:chOff x="0" y="0"/>
            <a:chExt cx="1557574" cy="7733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8763" y="0"/>
              <a:ext cx="1520047" cy="762685"/>
            </a:xfrm>
            <a:custGeom>
              <a:avLst/>
              <a:gdLst/>
              <a:ahLst/>
              <a:cxnLst/>
              <a:rect r="r" b="b" t="t" l="l"/>
              <a:pathLst>
                <a:path h="762685" w="1520047">
                  <a:moveTo>
                    <a:pt x="784000" y="749509"/>
                  </a:moveTo>
                  <a:lnTo>
                    <a:pt x="1514835" y="23807"/>
                  </a:lnTo>
                  <a:cubicBezTo>
                    <a:pt x="1518838" y="19832"/>
                    <a:pt x="1520047" y="13835"/>
                    <a:pt x="1517898" y="8619"/>
                  </a:cubicBezTo>
                  <a:cubicBezTo>
                    <a:pt x="1515748" y="3404"/>
                    <a:pt x="1510664" y="0"/>
                    <a:pt x="1505023" y="0"/>
                  </a:cubicBezTo>
                  <a:lnTo>
                    <a:pt x="15025" y="0"/>
                  </a:lnTo>
                  <a:cubicBezTo>
                    <a:pt x="9384" y="0"/>
                    <a:pt x="4300" y="3404"/>
                    <a:pt x="2150" y="8619"/>
                  </a:cubicBezTo>
                  <a:cubicBezTo>
                    <a:pt x="0" y="13835"/>
                    <a:pt x="1210" y="19832"/>
                    <a:pt x="5213" y="23807"/>
                  </a:cubicBezTo>
                  <a:lnTo>
                    <a:pt x="736048" y="749509"/>
                  </a:lnTo>
                  <a:cubicBezTo>
                    <a:pt x="749317" y="762685"/>
                    <a:pt x="770731" y="762685"/>
                    <a:pt x="784000" y="749509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43371" y="17137"/>
              <a:ext cx="1070832" cy="397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360035" y="721307"/>
            <a:ext cx="745465" cy="614786"/>
          </a:xfrm>
          <a:custGeom>
            <a:avLst/>
            <a:gdLst/>
            <a:ahLst/>
            <a:cxnLst/>
            <a:rect r="r" b="b" t="t" l="l"/>
            <a:pathLst>
              <a:path h="614786" w="745465">
                <a:moveTo>
                  <a:pt x="0" y="0"/>
                </a:moveTo>
                <a:lnTo>
                  <a:pt x="745466" y="0"/>
                </a:lnTo>
                <a:lnTo>
                  <a:pt x="745466" y="614786"/>
                </a:lnTo>
                <a:lnTo>
                  <a:pt x="0" y="614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1028700"/>
            <a:ext cx="1671374" cy="167137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36661" y="36661"/>
              <a:ext cx="739478" cy="739478"/>
            </a:xfrm>
            <a:custGeom>
              <a:avLst/>
              <a:gdLst/>
              <a:ahLst/>
              <a:cxnLst/>
              <a:rect r="r" b="b" t="t" l="l"/>
              <a:pathLst>
                <a:path h="739478" w="739478">
                  <a:moveTo>
                    <a:pt x="451623" y="45223"/>
                  </a:moveTo>
                  <a:lnTo>
                    <a:pt x="694255" y="287855"/>
                  </a:lnTo>
                  <a:cubicBezTo>
                    <a:pt x="739478" y="333078"/>
                    <a:pt x="739478" y="406400"/>
                    <a:pt x="694255" y="451623"/>
                  </a:cubicBezTo>
                  <a:lnTo>
                    <a:pt x="451623" y="694255"/>
                  </a:lnTo>
                  <a:cubicBezTo>
                    <a:pt x="406400" y="739478"/>
                    <a:pt x="333078" y="739478"/>
                    <a:pt x="287855" y="694255"/>
                  </a:cubicBezTo>
                  <a:lnTo>
                    <a:pt x="45223" y="451623"/>
                  </a:lnTo>
                  <a:cubicBezTo>
                    <a:pt x="0" y="406400"/>
                    <a:pt x="0" y="333078"/>
                    <a:pt x="45223" y="287855"/>
                  </a:cubicBezTo>
                  <a:lnTo>
                    <a:pt x="287855" y="45223"/>
                  </a:lnTo>
                  <a:cubicBezTo>
                    <a:pt x="333078" y="0"/>
                    <a:pt x="406400" y="0"/>
                    <a:pt x="451623" y="45223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207831" y="4113658"/>
            <a:ext cx="14359369" cy="5144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2" indent="-345441" lvl="1">
              <a:lnSpc>
                <a:spcPts val="5856"/>
              </a:lnSpc>
              <a:buFont typeface="Arial"/>
              <a:buChar char="•"/>
            </a:pPr>
            <a:r>
              <a:rPr lang="en-US" b="true" sz="3200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Embedding Layer: 128-dimensional embeddings</a:t>
            </a:r>
          </a:p>
          <a:p>
            <a:pPr algn="just" marL="690882" indent="-345441" lvl="1">
              <a:lnSpc>
                <a:spcPts val="5856"/>
              </a:lnSpc>
              <a:buFont typeface="Arial"/>
              <a:buChar char="•"/>
            </a:pPr>
            <a:r>
              <a:rPr lang="en-US" b="true" sz="3200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Encoder: LS</a:t>
            </a:r>
            <a:r>
              <a:rPr lang="en-US" b="true" sz="3200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TM layer with 128 units (returning sequences)</a:t>
            </a:r>
          </a:p>
          <a:p>
            <a:pPr algn="just" marL="690882" indent="-345441" lvl="1">
              <a:lnSpc>
                <a:spcPts val="5856"/>
              </a:lnSpc>
              <a:buFont typeface="Arial"/>
              <a:buChar char="•"/>
            </a:pPr>
            <a:r>
              <a:rPr lang="en-US" b="true" sz="3200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Decoder: Dense layer with Softmax over 100,875 vocabulary words.</a:t>
            </a:r>
          </a:p>
          <a:p>
            <a:pPr algn="just" marL="690882" indent="-345441" lvl="1">
              <a:lnSpc>
                <a:spcPts val="5856"/>
              </a:lnSpc>
              <a:buFont typeface="Arial"/>
              <a:buChar char="•"/>
            </a:pPr>
            <a:r>
              <a:rPr lang="en-US" b="true" sz="3200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Optimizer: Adam</a:t>
            </a:r>
          </a:p>
          <a:p>
            <a:pPr algn="just" marL="690882" indent="-345441" lvl="1">
              <a:lnSpc>
                <a:spcPts val="5856"/>
              </a:lnSpc>
              <a:buFont typeface="Arial"/>
              <a:buChar char="•"/>
            </a:pPr>
            <a:r>
              <a:rPr lang="en-US" b="true" sz="3200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Loss: Sparse Categorical Crossentropy</a:t>
            </a:r>
          </a:p>
          <a:p>
            <a:pPr algn="just" marL="690882" indent="-345441" lvl="1">
              <a:lnSpc>
                <a:spcPts val="5856"/>
              </a:lnSpc>
              <a:buFont typeface="Arial"/>
              <a:buChar char="•"/>
            </a:pPr>
            <a:r>
              <a:rPr lang="en-US" b="true" sz="3200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Total Parameters: 26,056,459</a:t>
            </a:r>
          </a:p>
          <a:p>
            <a:pPr algn="just" marL="690882" indent="-345441" lvl="1">
              <a:lnSpc>
                <a:spcPts val="5856"/>
              </a:lnSpc>
              <a:buFont typeface="Arial"/>
              <a:buChar char="•"/>
            </a:pPr>
            <a:r>
              <a:rPr lang="en-US" b="true" sz="3200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Trainable Parameters: 26,056,459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-5375842" y="5531029"/>
            <a:ext cx="7454541" cy="745454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1700" y="21700"/>
              <a:ext cx="769400" cy="769400"/>
            </a:xfrm>
            <a:custGeom>
              <a:avLst/>
              <a:gdLst/>
              <a:ahLst/>
              <a:cxnLst/>
              <a:rect r="r" b="b" t="t" l="l"/>
              <a:pathLst>
                <a:path h="769400" w="769400">
                  <a:moveTo>
                    <a:pt x="433168" y="26768"/>
                  </a:moveTo>
                  <a:lnTo>
                    <a:pt x="742632" y="336232"/>
                  </a:lnTo>
                  <a:cubicBezTo>
                    <a:pt x="769400" y="363000"/>
                    <a:pt x="769400" y="406400"/>
                    <a:pt x="742632" y="433168"/>
                  </a:cubicBezTo>
                  <a:lnTo>
                    <a:pt x="433168" y="742632"/>
                  </a:lnTo>
                  <a:cubicBezTo>
                    <a:pt x="406400" y="769400"/>
                    <a:pt x="363000" y="769400"/>
                    <a:pt x="336232" y="742632"/>
                  </a:cubicBezTo>
                  <a:lnTo>
                    <a:pt x="26768" y="433168"/>
                  </a:lnTo>
                  <a:cubicBezTo>
                    <a:pt x="0" y="406400"/>
                    <a:pt x="0" y="363000"/>
                    <a:pt x="26768" y="336232"/>
                  </a:cubicBezTo>
                  <a:lnTo>
                    <a:pt x="336232" y="26768"/>
                  </a:lnTo>
                  <a:cubicBezTo>
                    <a:pt x="363000" y="0"/>
                    <a:pt x="406400" y="0"/>
                    <a:pt x="433168" y="26768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DAGqighoctM</dc:identifier>
  <dcterms:modified xsi:type="dcterms:W3CDTF">2011-08-01T06:04:30Z</dcterms:modified>
  <cp:revision>1</cp:revision>
  <dc:title>White and Blue Corporate Professional Project Plan Presentation</dc:title>
</cp:coreProperties>
</file>