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7" r:id="rId3"/>
    <p:sldId id="256" r:id="rId4"/>
    <p:sldId id="258" r:id="rId5"/>
    <p:sldId id="267" r:id="rId6"/>
    <p:sldId id="259" r:id="rId7"/>
    <p:sldId id="260" r:id="rId8"/>
    <p:sldId id="292" r:id="rId9"/>
    <p:sldId id="302" r:id="rId10"/>
    <p:sldId id="262" r:id="rId11"/>
    <p:sldId id="261" r:id="rId12"/>
    <p:sldId id="263" r:id="rId13"/>
    <p:sldId id="264" r:id="rId14"/>
    <p:sldId id="265" r:id="rId15"/>
    <p:sldId id="294" r:id="rId16"/>
    <p:sldId id="293" r:id="rId17"/>
    <p:sldId id="295" r:id="rId18"/>
    <p:sldId id="296" r:id="rId19"/>
    <p:sldId id="297" r:id="rId20"/>
    <p:sldId id="298" r:id="rId21"/>
    <p:sldId id="304" r:id="rId22"/>
    <p:sldId id="305" r:id="rId23"/>
    <p:sldId id="306" r:id="rId24"/>
    <p:sldId id="303" r:id="rId25"/>
    <p:sldId id="307" r:id="rId26"/>
    <p:sldId id="308" r:id="rId27"/>
    <p:sldId id="309" r:id="rId28"/>
    <p:sldId id="300" r:id="rId29"/>
    <p:sldId id="301" r:id="rId30"/>
    <p:sldId id="266" r:id="rId31"/>
    <p:sldId id="29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7E5158-38BE-48D4-AF9B-9C3621B2F3ED}">
          <p14:sldIdLst>
            <p14:sldId id="257"/>
            <p14:sldId id="256"/>
            <p14:sldId id="258"/>
            <p14:sldId id="267"/>
            <p14:sldId id="259"/>
            <p14:sldId id="260"/>
            <p14:sldId id="292"/>
            <p14:sldId id="302"/>
            <p14:sldId id="262"/>
            <p14:sldId id="261"/>
            <p14:sldId id="263"/>
            <p14:sldId id="264"/>
            <p14:sldId id="265"/>
            <p14:sldId id="294"/>
            <p14:sldId id="293"/>
            <p14:sldId id="295"/>
            <p14:sldId id="296"/>
            <p14:sldId id="297"/>
            <p14:sldId id="298"/>
            <p14:sldId id="304"/>
            <p14:sldId id="305"/>
            <p14:sldId id="306"/>
            <p14:sldId id="303"/>
            <p14:sldId id="307"/>
            <p14:sldId id="308"/>
            <p14:sldId id="309"/>
            <p14:sldId id="300"/>
            <p14:sldId id="301"/>
            <p14:sldId id="266"/>
            <p14:sldId id="29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465D"/>
    <a:srgbClr val="EFC3CA"/>
    <a:srgbClr val="007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9" d="100"/>
          <a:sy n="79" d="100"/>
        </p:scale>
        <p:origin x="100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_rels/data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F8A94F-C1FE-41CF-B653-A036E24ED4B2}"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77B0980A-5B93-4FCF-A196-D5B34B4488F8}">
      <dgm:prSet/>
      <dgm:spPr/>
      <dgm:t>
        <a:bodyPr/>
        <a:lstStyle/>
        <a:p>
          <a:r>
            <a:rPr lang="en-US" b="1" i="0" baseline="0" dirty="0"/>
            <a:t>Definition</a:t>
          </a:r>
          <a:r>
            <a:rPr lang="en-US" b="0" i="0" baseline="0" dirty="0"/>
            <a:t>: Euclidean distance is a measure of the straight-line distance between two points in Euclidean space.</a:t>
          </a:r>
          <a:endParaRPr lang="en-US" dirty="0"/>
        </a:p>
      </dgm:t>
    </dgm:pt>
    <dgm:pt modelId="{53E5D4D0-F60A-4114-889D-E01394F647DE}" type="parTrans" cxnId="{EB528161-5E6E-4013-918A-DAF8B8A76B2E}">
      <dgm:prSet/>
      <dgm:spPr/>
      <dgm:t>
        <a:bodyPr/>
        <a:lstStyle/>
        <a:p>
          <a:endParaRPr lang="en-US"/>
        </a:p>
      </dgm:t>
    </dgm:pt>
    <dgm:pt modelId="{72C628DD-C287-445D-BFAD-5C0834DDCD5E}" type="sibTrans" cxnId="{EB528161-5E6E-4013-918A-DAF8B8A76B2E}">
      <dgm:prSet/>
      <dgm:spPr/>
      <dgm:t>
        <a:bodyPr/>
        <a:lstStyle/>
        <a:p>
          <a:endParaRPr lang="en-US"/>
        </a:p>
      </dgm:t>
    </dgm:pt>
    <dgm:pt modelId="{318DC5EE-9076-49C9-9A1C-C8F299F10EAB}">
      <dgm:prSet/>
      <dgm:spPr/>
      <dgm:t>
        <a:bodyPr/>
        <a:lstStyle/>
        <a:p>
          <a:r>
            <a:rPr lang="en-US" b="1" i="0" baseline="0" dirty="0"/>
            <a:t>Formula</a:t>
          </a:r>
          <a:r>
            <a:rPr lang="en-US" b="0" i="0" baseline="0" dirty="0"/>
            <a:t>: For two points (x1, y1) and (x2, y2), the Euclidean distance is calculated as:</a:t>
          </a:r>
          <a:endParaRPr lang="en-US" dirty="0"/>
        </a:p>
      </dgm:t>
    </dgm:pt>
    <dgm:pt modelId="{85CB46DC-ECAD-4FC5-97BF-1FCA1AD93B47}" type="parTrans" cxnId="{14A5AF92-8C19-467F-957F-970A759D604C}">
      <dgm:prSet/>
      <dgm:spPr/>
      <dgm:t>
        <a:bodyPr/>
        <a:lstStyle/>
        <a:p>
          <a:endParaRPr lang="en-US"/>
        </a:p>
      </dgm:t>
    </dgm:pt>
    <dgm:pt modelId="{1B36631F-146E-44BD-86D9-1BE544821B17}" type="sibTrans" cxnId="{14A5AF92-8C19-467F-957F-970A759D604C}">
      <dgm:prSet/>
      <dgm:spPr/>
      <dgm:t>
        <a:bodyPr/>
        <a:lstStyle/>
        <a:p>
          <a:endParaRPr lang="en-US"/>
        </a:p>
      </dgm:t>
    </dgm:pt>
    <dgm:pt modelId="{85A3E45C-7FD1-4741-929C-7C829D9FCF3D}">
      <dgm:prSet/>
      <dgm:spPr/>
      <dgm:t>
        <a:bodyPr/>
        <a:lstStyle/>
        <a:p>
          <a:r>
            <a:rPr lang="en-US" b="1" i="0" baseline="0" dirty="0"/>
            <a:t>Distance</a:t>
          </a:r>
          <a:r>
            <a:rPr lang="en-US" b="0" i="0" baseline="0" dirty="0"/>
            <a:t>= √(𝑥2−𝑥1)2+(𝑦2−𝑦1)2</a:t>
          </a:r>
          <a:endParaRPr lang="en-US" dirty="0"/>
        </a:p>
      </dgm:t>
    </dgm:pt>
    <dgm:pt modelId="{D867506B-21E8-479F-BAB7-E2F0DA96212E}" type="parTrans" cxnId="{7A6366B1-6703-41AA-8583-AB074F64351B}">
      <dgm:prSet/>
      <dgm:spPr/>
      <dgm:t>
        <a:bodyPr/>
        <a:lstStyle/>
        <a:p>
          <a:endParaRPr lang="en-US"/>
        </a:p>
      </dgm:t>
    </dgm:pt>
    <dgm:pt modelId="{6CCE613B-F68D-4767-985C-16D5A28304A1}" type="sibTrans" cxnId="{7A6366B1-6703-41AA-8583-AB074F64351B}">
      <dgm:prSet/>
      <dgm:spPr/>
      <dgm:t>
        <a:bodyPr/>
        <a:lstStyle/>
        <a:p>
          <a:endParaRPr lang="en-US"/>
        </a:p>
      </dgm:t>
    </dgm:pt>
    <dgm:pt modelId="{DB7AB4E7-41C1-49E4-A649-A305415C044F}">
      <dgm:prSet/>
      <dgm:spPr/>
      <dgm:t>
        <a:bodyPr/>
        <a:lstStyle/>
        <a:p>
          <a:r>
            <a:rPr lang="en-US" b="1" i="0" baseline="0" dirty="0"/>
            <a:t>Application</a:t>
          </a:r>
          <a:r>
            <a:rPr lang="en-US" b="0" i="0" baseline="0" dirty="0"/>
            <a:t>: Euclidean distance is often used in geometric problems, image processing, and clustering algorithms.</a:t>
          </a:r>
          <a:endParaRPr lang="en-US" dirty="0"/>
        </a:p>
      </dgm:t>
    </dgm:pt>
    <dgm:pt modelId="{654FD662-3FB1-4836-B2C0-6F7C308B4C8F}" type="parTrans" cxnId="{BB103F86-6118-4EBB-AD47-6CEE29EAB256}">
      <dgm:prSet/>
      <dgm:spPr/>
      <dgm:t>
        <a:bodyPr/>
        <a:lstStyle/>
        <a:p>
          <a:endParaRPr lang="en-US"/>
        </a:p>
      </dgm:t>
    </dgm:pt>
    <dgm:pt modelId="{FE969935-4C11-436F-B602-B6DAE264B9EB}" type="sibTrans" cxnId="{BB103F86-6118-4EBB-AD47-6CEE29EAB256}">
      <dgm:prSet/>
      <dgm:spPr/>
      <dgm:t>
        <a:bodyPr/>
        <a:lstStyle/>
        <a:p>
          <a:endParaRPr lang="en-US"/>
        </a:p>
      </dgm:t>
    </dgm:pt>
    <dgm:pt modelId="{FB58D951-DE89-41EC-8260-CC6447DDE0B0}" type="pres">
      <dgm:prSet presAssocID="{6EF8A94F-C1FE-41CF-B653-A036E24ED4B2}" presName="vert0" presStyleCnt="0">
        <dgm:presLayoutVars>
          <dgm:dir/>
          <dgm:animOne val="branch"/>
          <dgm:animLvl val="lvl"/>
        </dgm:presLayoutVars>
      </dgm:prSet>
      <dgm:spPr/>
    </dgm:pt>
    <dgm:pt modelId="{E573153A-4319-40DA-96CF-EEC10AE8A697}" type="pres">
      <dgm:prSet presAssocID="{77B0980A-5B93-4FCF-A196-D5B34B4488F8}" presName="thickLine" presStyleLbl="alignNode1" presStyleIdx="0" presStyleCnt="4"/>
      <dgm:spPr/>
    </dgm:pt>
    <dgm:pt modelId="{41D38E77-6232-43D8-BD4D-5BFDB6DDD2C0}" type="pres">
      <dgm:prSet presAssocID="{77B0980A-5B93-4FCF-A196-D5B34B4488F8}" presName="horz1" presStyleCnt="0"/>
      <dgm:spPr/>
    </dgm:pt>
    <dgm:pt modelId="{C811C053-A1D6-4AEF-A093-F8884ED187D9}" type="pres">
      <dgm:prSet presAssocID="{77B0980A-5B93-4FCF-A196-D5B34B4488F8}" presName="tx1" presStyleLbl="revTx" presStyleIdx="0" presStyleCnt="4"/>
      <dgm:spPr/>
    </dgm:pt>
    <dgm:pt modelId="{7D569721-6CD0-456E-8C1E-C0DC590D7090}" type="pres">
      <dgm:prSet presAssocID="{77B0980A-5B93-4FCF-A196-D5B34B4488F8}" presName="vert1" presStyleCnt="0"/>
      <dgm:spPr/>
    </dgm:pt>
    <dgm:pt modelId="{CA5D2E68-91A8-4D4A-8E79-D8182D1A1DDF}" type="pres">
      <dgm:prSet presAssocID="{318DC5EE-9076-49C9-9A1C-C8F299F10EAB}" presName="thickLine" presStyleLbl="alignNode1" presStyleIdx="1" presStyleCnt="4"/>
      <dgm:spPr/>
    </dgm:pt>
    <dgm:pt modelId="{5A4CEE5F-9BD7-4835-84A9-0B17B7499598}" type="pres">
      <dgm:prSet presAssocID="{318DC5EE-9076-49C9-9A1C-C8F299F10EAB}" presName="horz1" presStyleCnt="0"/>
      <dgm:spPr/>
    </dgm:pt>
    <dgm:pt modelId="{C1895BD4-495A-4FA2-AEF7-8655B561CD2D}" type="pres">
      <dgm:prSet presAssocID="{318DC5EE-9076-49C9-9A1C-C8F299F10EAB}" presName="tx1" presStyleLbl="revTx" presStyleIdx="1" presStyleCnt="4"/>
      <dgm:spPr/>
    </dgm:pt>
    <dgm:pt modelId="{794B4E93-BAEA-4A9E-9579-A99B4B3E20E4}" type="pres">
      <dgm:prSet presAssocID="{318DC5EE-9076-49C9-9A1C-C8F299F10EAB}" presName="vert1" presStyleCnt="0"/>
      <dgm:spPr/>
    </dgm:pt>
    <dgm:pt modelId="{20375A05-BFC6-4E8D-8044-884778E22020}" type="pres">
      <dgm:prSet presAssocID="{85A3E45C-7FD1-4741-929C-7C829D9FCF3D}" presName="thickLine" presStyleLbl="alignNode1" presStyleIdx="2" presStyleCnt="4"/>
      <dgm:spPr/>
    </dgm:pt>
    <dgm:pt modelId="{C1CE593A-3175-4E50-8129-432D40BADDD2}" type="pres">
      <dgm:prSet presAssocID="{85A3E45C-7FD1-4741-929C-7C829D9FCF3D}" presName="horz1" presStyleCnt="0"/>
      <dgm:spPr/>
    </dgm:pt>
    <dgm:pt modelId="{3F3D8715-F71C-4950-8FE9-9DBFEF63C06F}" type="pres">
      <dgm:prSet presAssocID="{85A3E45C-7FD1-4741-929C-7C829D9FCF3D}" presName="tx1" presStyleLbl="revTx" presStyleIdx="2" presStyleCnt="4"/>
      <dgm:spPr/>
    </dgm:pt>
    <dgm:pt modelId="{A44E5B45-DD90-4440-AC84-1577AECC8ECF}" type="pres">
      <dgm:prSet presAssocID="{85A3E45C-7FD1-4741-929C-7C829D9FCF3D}" presName="vert1" presStyleCnt="0"/>
      <dgm:spPr/>
    </dgm:pt>
    <dgm:pt modelId="{6DA98448-1E9B-4543-B56B-F4F5D24B473E}" type="pres">
      <dgm:prSet presAssocID="{DB7AB4E7-41C1-49E4-A649-A305415C044F}" presName="thickLine" presStyleLbl="alignNode1" presStyleIdx="3" presStyleCnt="4"/>
      <dgm:spPr/>
    </dgm:pt>
    <dgm:pt modelId="{B508F04D-CC1C-4463-A992-D06CFE4D15E8}" type="pres">
      <dgm:prSet presAssocID="{DB7AB4E7-41C1-49E4-A649-A305415C044F}" presName="horz1" presStyleCnt="0"/>
      <dgm:spPr/>
    </dgm:pt>
    <dgm:pt modelId="{5FC2A4FF-1029-41BF-9A9B-E6F70B6F8E55}" type="pres">
      <dgm:prSet presAssocID="{DB7AB4E7-41C1-49E4-A649-A305415C044F}" presName="tx1" presStyleLbl="revTx" presStyleIdx="3" presStyleCnt="4"/>
      <dgm:spPr/>
    </dgm:pt>
    <dgm:pt modelId="{D3055E55-7ED1-4055-AC79-BEAEF564926F}" type="pres">
      <dgm:prSet presAssocID="{DB7AB4E7-41C1-49E4-A649-A305415C044F}" presName="vert1" presStyleCnt="0"/>
      <dgm:spPr/>
    </dgm:pt>
  </dgm:ptLst>
  <dgm:cxnLst>
    <dgm:cxn modelId="{8B8E7828-6311-4D66-9C00-166E36F7A6EE}" type="presOf" srcId="{77B0980A-5B93-4FCF-A196-D5B34B4488F8}" destId="{C811C053-A1D6-4AEF-A093-F8884ED187D9}" srcOrd="0" destOrd="0" presId="urn:microsoft.com/office/officeart/2008/layout/LinedList"/>
    <dgm:cxn modelId="{EB528161-5E6E-4013-918A-DAF8B8A76B2E}" srcId="{6EF8A94F-C1FE-41CF-B653-A036E24ED4B2}" destId="{77B0980A-5B93-4FCF-A196-D5B34B4488F8}" srcOrd="0" destOrd="0" parTransId="{53E5D4D0-F60A-4114-889D-E01394F647DE}" sibTransId="{72C628DD-C287-445D-BFAD-5C0834DDCD5E}"/>
    <dgm:cxn modelId="{3FF59672-EF7F-4199-B1D4-65FE9EE4629D}" type="presOf" srcId="{6EF8A94F-C1FE-41CF-B653-A036E24ED4B2}" destId="{FB58D951-DE89-41EC-8260-CC6447DDE0B0}" srcOrd="0" destOrd="0" presId="urn:microsoft.com/office/officeart/2008/layout/LinedList"/>
    <dgm:cxn modelId="{1A7C147A-B5CA-4EF9-ACCB-F467A7A17AD5}" type="presOf" srcId="{85A3E45C-7FD1-4741-929C-7C829D9FCF3D}" destId="{3F3D8715-F71C-4950-8FE9-9DBFEF63C06F}" srcOrd="0" destOrd="0" presId="urn:microsoft.com/office/officeart/2008/layout/LinedList"/>
    <dgm:cxn modelId="{BB103F86-6118-4EBB-AD47-6CEE29EAB256}" srcId="{6EF8A94F-C1FE-41CF-B653-A036E24ED4B2}" destId="{DB7AB4E7-41C1-49E4-A649-A305415C044F}" srcOrd="3" destOrd="0" parTransId="{654FD662-3FB1-4836-B2C0-6F7C308B4C8F}" sibTransId="{FE969935-4C11-436F-B602-B6DAE264B9EB}"/>
    <dgm:cxn modelId="{412A848E-3BCC-4457-9814-761E9B9ED634}" type="presOf" srcId="{318DC5EE-9076-49C9-9A1C-C8F299F10EAB}" destId="{C1895BD4-495A-4FA2-AEF7-8655B561CD2D}" srcOrd="0" destOrd="0" presId="urn:microsoft.com/office/officeart/2008/layout/LinedList"/>
    <dgm:cxn modelId="{14A5AF92-8C19-467F-957F-970A759D604C}" srcId="{6EF8A94F-C1FE-41CF-B653-A036E24ED4B2}" destId="{318DC5EE-9076-49C9-9A1C-C8F299F10EAB}" srcOrd="1" destOrd="0" parTransId="{85CB46DC-ECAD-4FC5-97BF-1FCA1AD93B47}" sibTransId="{1B36631F-146E-44BD-86D9-1BE544821B17}"/>
    <dgm:cxn modelId="{7CEA72A8-D0EB-4904-8E34-FC742C804F4F}" type="presOf" srcId="{DB7AB4E7-41C1-49E4-A649-A305415C044F}" destId="{5FC2A4FF-1029-41BF-9A9B-E6F70B6F8E55}" srcOrd="0" destOrd="0" presId="urn:microsoft.com/office/officeart/2008/layout/LinedList"/>
    <dgm:cxn modelId="{7A6366B1-6703-41AA-8583-AB074F64351B}" srcId="{6EF8A94F-C1FE-41CF-B653-A036E24ED4B2}" destId="{85A3E45C-7FD1-4741-929C-7C829D9FCF3D}" srcOrd="2" destOrd="0" parTransId="{D867506B-21E8-479F-BAB7-E2F0DA96212E}" sibTransId="{6CCE613B-F68D-4767-985C-16D5A28304A1}"/>
    <dgm:cxn modelId="{00C64C03-15AF-4E1F-B263-35D2EAC790B2}" type="presParOf" srcId="{FB58D951-DE89-41EC-8260-CC6447DDE0B0}" destId="{E573153A-4319-40DA-96CF-EEC10AE8A697}" srcOrd="0" destOrd="0" presId="urn:microsoft.com/office/officeart/2008/layout/LinedList"/>
    <dgm:cxn modelId="{CD54B5A2-F87E-4DB1-A355-30388202E23D}" type="presParOf" srcId="{FB58D951-DE89-41EC-8260-CC6447DDE0B0}" destId="{41D38E77-6232-43D8-BD4D-5BFDB6DDD2C0}" srcOrd="1" destOrd="0" presId="urn:microsoft.com/office/officeart/2008/layout/LinedList"/>
    <dgm:cxn modelId="{2CC7632B-75B6-4C6F-83EC-B76B94B6787D}" type="presParOf" srcId="{41D38E77-6232-43D8-BD4D-5BFDB6DDD2C0}" destId="{C811C053-A1D6-4AEF-A093-F8884ED187D9}" srcOrd="0" destOrd="0" presId="urn:microsoft.com/office/officeart/2008/layout/LinedList"/>
    <dgm:cxn modelId="{0FBF956F-44F4-432B-89E0-3573D060E283}" type="presParOf" srcId="{41D38E77-6232-43D8-BD4D-5BFDB6DDD2C0}" destId="{7D569721-6CD0-456E-8C1E-C0DC590D7090}" srcOrd="1" destOrd="0" presId="urn:microsoft.com/office/officeart/2008/layout/LinedList"/>
    <dgm:cxn modelId="{7EB2B83A-CBE6-4974-99BF-7B43E19D548C}" type="presParOf" srcId="{FB58D951-DE89-41EC-8260-CC6447DDE0B0}" destId="{CA5D2E68-91A8-4D4A-8E79-D8182D1A1DDF}" srcOrd="2" destOrd="0" presId="urn:microsoft.com/office/officeart/2008/layout/LinedList"/>
    <dgm:cxn modelId="{66D1FD33-9CA3-46D0-B230-28F9FEBE0517}" type="presParOf" srcId="{FB58D951-DE89-41EC-8260-CC6447DDE0B0}" destId="{5A4CEE5F-9BD7-4835-84A9-0B17B7499598}" srcOrd="3" destOrd="0" presId="urn:microsoft.com/office/officeart/2008/layout/LinedList"/>
    <dgm:cxn modelId="{8180C619-37DE-4F9F-985B-1C3794EE7B7F}" type="presParOf" srcId="{5A4CEE5F-9BD7-4835-84A9-0B17B7499598}" destId="{C1895BD4-495A-4FA2-AEF7-8655B561CD2D}" srcOrd="0" destOrd="0" presId="urn:microsoft.com/office/officeart/2008/layout/LinedList"/>
    <dgm:cxn modelId="{D218865B-3750-4581-8D93-A575FFF940C4}" type="presParOf" srcId="{5A4CEE5F-9BD7-4835-84A9-0B17B7499598}" destId="{794B4E93-BAEA-4A9E-9579-A99B4B3E20E4}" srcOrd="1" destOrd="0" presId="urn:microsoft.com/office/officeart/2008/layout/LinedList"/>
    <dgm:cxn modelId="{5BD444D9-19C3-41B9-9218-D50FB7C5284D}" type="presParOf" srcId="{FB58D951-DE89-41EC-8260-CC6447DDE0B0}" destId="{20375A05-BFC6-4E8D-8044-884778E22020}" srcOrd="4" destOrd="0" presId="urn:microsoft.com/office/officeart/2008/layout/LinedList"/>
    <dgm:cxn modelId="{04C7BF1B-C628-47C8-A0BB-161294C9BE69}" type="presParOf" srcId="{FB58D951-DE89-41EC-8260-CC6447DDE0B0}" destId="{C1CE593A-3175-4E50-8129-432D40BADDD2}" srcOrd="5" destOrd="0" presId="urn:microsoft.com/office/officeart/2008/layout/LinedList"/>
    <dgm:cxn modelId="{0692D0C1-F72E-4C1B-8EA9-C5C802C4F5C0}" type="presParOf" srcId="{C1CE593A-3175-4E50-8129-432D40BADDD2}" destId="{3F3D8715-F71C-4950-8FE9-9DBFEF63C06F}" srcOrd="0" destOrd="0" presId="urn:microsoft.com/office/officeart/2008/layout/LinedList"/>
    <dgm:cxn modelId="{968AEA9E-EB25-4CEB-9A30-29AD93D3B54A}" type="presParOf" srcId="{C1CE593A-3175-4E50-8129-432D40BADDD2}" destId="{A44E5B45-DD90-4440-AC84-1577AECC8ECF}" srcOrd="1" destOrd="0" presId="urn:microsoft.com/office/officeart/2008/layout/LinedList"/>
    <dgm:cxn modelId="{61C7B898-F632-46D9-BA56-5AFE0BB310FF}" type="presParOf" srcId="{FB58D951-DE89-41EC-8260-CC6447DDE0B0}" destId="{6DA98448-1E9B-4543-B56B-F4F5D24B473E}" srcOrd="6" destOrd="0" presId="urn:microsoft.com/office/officeart/2008/layout/LinedList"/>
    <dgm:cxn modelId="{804CDB5B-EE72-4C00-83CC-0A6294643EFB}" type="presParOf" srcId="{FB58D951-DE89-41EC-8260-CC6447DDE0B0}" destId="{B508F04D-CC1C-4463-A992-D06CFE4D15E8}" srcOrd="7" destOrd="0" presId="urn:microsoft.com/office/officeart/2008/layout/LinedList"/>
    <dgm:cxn modelId="{B161F436-C45C-4538-AB12-547B954F5F8B}" type="presParOf" srcId="{B508F04D-CC1C-4463-A992-D06CFE4D15E8}" destId="{5FC2A4FF-1029-41BF-9A9B-E6F70B6F8E55}" srcOrd="0" destOrd="0" presId="urn:microsoft.com/office/officeart/2008/layout/LinedList"/>
    <dgm:cxn modelId="{BBC6A617-FD5E-4D5F-9800-1541496B2964}" type="presParOf" srcId="{B508F04D-CC1C-4463-A992-D06CFE4D15E8}" destId="{D3055E55-7ED1-4055-AC79-BEAEF564926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45830D-2BEE-49AC-ABBF-A182A6245738}"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36185D39-1740-493E-90CA-A3C5FED232DC}">
      <dgm:prSet/>
      <dgm:spPr/>
      <dgm:t>
        <a:bodyPr/>
        <a:lstStyle/>
        <a:p>
          <a:r>
            <a:rPr lang="en-US" b="0" i="0" baseline="0"/>
            <a:t>in example we have seen that :</a:t>
          </a:r>
          <a:endParaRPr lang="en-US"/>
        </a:p>
      </dgm:t>
    </dgm:pt>
    <dgm:pt modelId="{D51A24E7-AB64-4A78-B56C-6FAF146026B0}" type="parTrans" cxnId="{93D5C4B1-5470-4A3D-ADE2-480DB19E739F}">
      <dgm:prSet/>
      <dgm:spPr/>
      <dgm:t>
        <a:bodyPr/>
        <a:lstStyle/>
        <a:p>
          <a:endParaRPr lang="en-US"/>
        </a:p>
      </dgm:t>
    </dgm:pt>
    <dgm:pt modelId="{AF08FC5C-81F1-4D77-8BD4-57B31196E241}" type="sibTrans" cxnId="{93D5C4B1-5470-4A3D-ADE2-480DB19E739F}">
      <dgm:prSet/>
      <dgm:spPr/>
      <dgm:t>
        <a:bodyPr/>
        <a:lstStyle/>
        <a:p>
          <a:endParaRPr lang="en-US"/>
        </a:p>
      </dgm:t>
    </dgm:pt>
    <dgm:pt modelId="{8DA8C157-ADF5-401A-80E5-366ED6D05E9F}">
      <dgm:prSet/>
      <dgm:spPr/>
      <dgm:t>
        <a:bodyPr/>
        <a:lstStyle/>
        <a:p>
          <a:r>
            <a:rPr lang="en-US" b="1" i="0" u="sng" baseline="0" dirty="0"/>
            <a:t>hamming distance</a:t>
          </a:r>
          <a:r>
            <a:rPr lang="en-US" b="0" i="0" baseline="0" dirty="0"/>
            <a:t> has the lowest performance compared to other heuristics</a:t>
          </a:r>
          <a:endParaRPr lang="en-US" dirty="0"/>
        </a:p>
      </dgm:t>
    </dgm:pt>
    <dgm:pt modelId="{83421516-305C-45D8-8226-7E216C2DB65F}" type="parTrans" cxnId="{205B0216-51D6-4E3E-8E2D-064851AF1845}">
      <dgm:prSet/>
      <dgm:spPr/>
      <dgm:t>
        <a:bodyPr/>
        <a:lstStyle/>
        <a:p>
          <a:endParaRPr lang="en-US"/>
        </a:p>
      </dgm:t>
    </dgm:pt>
    <dgm:pt modelId="{6E20E6AA-332F-49B8-976F-D42EFAE38DD8}" type="sibTrans" cxnId="{205B0216-51D6-4E3E-8E2D-064851AF1845}">
      <dgm:prSet/>
      <dgm:spPr/>
      <dgm:t>
        <a:bodyPr/>
        <a:lstStyle/>
        <a:p>
          <a:endParaRPr lang="en-US"/>
        </a:p>
      </dgm:t>
    </dgm:pt>
    <dgm:pt modelId="{43D03473-58CD-42F8-A225-775B6359ADC9}">
      <dgm:prSet/>
      <dgm:spPr/>
      <dgm:t>
        <a:bodyPr/>
        <a:lstStyle/>
        <a:p>
          <a:r>
            <a:rPr lang="en-US" b="1" i="0" u="sng" baseline="0" dirty="0"/>
            <a:t>Manhattan distance </a:t>
          </a:r>
          <a:r>
            <a:rPr lang="en-US" b="0" i="0" baseline="0" dirty="0"/>
            <a:t>has the highest performance</a:t>
          </a:r>
          <a:endParaRPr lang="en-US" dirty="0"/>
        </a:p>
      </dgm:t>
    </dgm:pt>
    <dgm:pt modelId="{3867D7DA-D9DE-4D28-A504-0D4BB7C6289E}" type="parTrans" cxnId="{0ED71C5B-B6FD-4E3C-98D5-06945A8B6CD5}">
      <dgm:prSet/>
      <dgm:spPr/>
      <dgm:t>
        <a:bodyPr/>
        <a:lstStyle/>
        <a:p>
          <a:endParaRPr lang="en-US"/>
        </a:p>
      </dgm:t>
    </dgm:pt>
    <dgm:pt modelId="{6CDF39B1-13B8-470B-9179-D085E7F910FE}" type="sibTrans" cxnId="{0ED71C5B-B6FD-4E3C-98D5-06945A8B6CD5}">
      <dgm:prSet/>
      <dgm:spPr/>
      <dgm:t>
        <a:bodyPr/>
        <a:lstStyle/>
        <a:p>
          <a:endParaRPr lang="en-US"/>
        </a:p>
      </dgm:t>
    </dgm:pt>
    <dgm:pt modelId="{6BBF44BA-4CDC-4289-8894-2CF06C641544}">
      <dgm:prSet/>
      <dgm:spPr/>
      <dgm:t>
        <a:bodyPr/>
        <a:lstStyle/>
        <a:p>
          <a:r>
            <a:rPr lang="en-US" b="1" i="0" u="sng" baseline="0" dirty="0"/>
            <a:t>linear conflict </a:t>
          </a:r>
          <a:r>
            <a:rPr lang="en-US" b="0" i="0" baseline="0" dirty="0"/>
            <a:t>and </a:t>
          </a:r>
          <a:r>
            <a:rPr lang="en-US" b="1" i="0" u="sng" baseline="0" dirty="0"/>
            <a:t>Euclidean distance</a:t>
          </a:r>
          <a:r>
            <a:rPr lang="en-US" b="0" i="0" baseline="0" dirty="0"/>
            <a:t> perform equally</a:t>
          </a:r>
          <a:endParaRPr lang="en-US" dirty="0"/>
        </a:p>
      </dgm:t>
    </dgm:pt>
    <dgm:pt modelId="{AC7502FC-E5E8-4E07-8B14-0FBEB90FB27B}" type="parTrans" cxnId="{07905DC9-44CA-4B10-895F-B2E7241A7A7A}">
      <dgm:prSet/>
      <dgm:spPr/>
      <dgm:t>
        <a:bodyPr/>
        <a:lstStyle/>
        <a:p>
          <a:endParaRPr lang="en-US"/>
        </a:p>
      </dgm:t>
    </dgm:pt>
    <dgm:pt modelId="{2FE9AE2F-5359-441F-937C-89095AE081A3}" type="sibTrans" cxnId="{07905DC9-44CA-4B10-895F-B2E7241A7A7A}">
      <dgm:prSet/>
      <dgm:spPr/>
      <dgm:t>
        <a:bodyPr/>
        <a:lstStyle/>
        <a:p>
          <a:endParaRPr lang="en-US"/>
        </a:p>
      </dgm:t>
    </dgm:pt>
    <dgm:pt modelId="{0E2B8B2F-A6AD-4A30-B55B-6183E86CB9CD}" type="pres">
      <dgm:prSet presAssocID="{DB45830D-2BEE-49AC-ABBF-A182A6245738}" presName="outerComposite" presStyleCnt="0">
        <dgm:presLayoutVars>
          <dgm:chMax val="5"/>
          <dgm:dir/>
          <dgm:resizeHandles val="exact"/>
        </dgm:presLayoutVars>
      </dgm:prSet>
      <dgm:spPr/>
    </dgm:pt>
    <dgm:pt modelId="{70EFF9FF-88CD-453D-8CE5-685C46B9443B}" type="pres">
      <dgm:prSet presAssocID="{DB45830D-2BEE-49AC-ABBF-A182A6245738}" presName="dummyMaxCanvas" presStyleCnt="0">
        <dgm:presLayoutVars/>
      </dgm:prSet>
      <dgm:spPr/>
    </dgm:pt>
    <dgm:pt modelId="{1A50D524-4D82-4C67-B51D-207899D9D20D}" type="pres">
      <dgm:prSet presAssocID="{DB45830D-2BEE-49AC-ABBF-A182A6245738}" presName="FourNodes_1" presStyleLbl="node1" presStyleIdx="0" presStyleCnt="4" custLinFactNeighborX="-11364" custLinFactNeighborY="-99434">
        <dgm:presLayoutVars>
          <dgm:bulletEnabled val="1"/>
        </dgm:presLayoutVars>
      </dgm:prSet>
      <dgm:spPr/>
    </dgm:pt>
    <dgm:pt modelId="{F91E043A-0D3D-47A5-86B7-CF3C1A977D07}" type="pres">
      <dgm:prSet presAssocID="{DB45830D-2BEE-49AC-ABBF-A182A6245738}" presName="FourNodes_2" presStyleLbl="node1" presStyleIdx="1" presStyleCnt="4">
        <dgm:presLayoutVars>
          <dgm:bulletEnabled val="1"/>
        </dgm:presLayoutVars>
      </dgm:prSet>
      <dgm:spPr/>
    </dgm:pt>
    <dgm:pt modelId="{7A4337C3-E3FA-4068-9B01-F64B12C2A445}" type="pres">
      <dgm:prSet presAssocID="{DB45830D-2BEE-49AC-ABBF-A182A6245738}" presName="FourNodes_3" presStyleLbl="node1" presStyleIdx="2" presStyleCnt="4">
        <dgm:presLayoutVars>
          <dgm:bulletEnabled val="1"/>
        </dgm:presLayoutVars>
      </dgm:prSet>
      <dgm:spPr/>
    </dgm:pt>
    <dgm:pt modelId="{41B751C9-3CA8-44D0-8810-A51252CF620D}" type="pres">
      <dgm:prSet presAssocID="{DB45830D-2BEE-49AC-ABBF-A182A6245738}" presName="FourNodes_4" presStyleLbl="node1" presStyleIdx="3" presStyleCnt="4">
        <dgm:presLayoutVars>
          <dgm:bulletEnabled val="1"/>
        </dgm:presLayoutVars>
      </dgm:prSet>
      <dgm:spPr/>
    </dgm:pt>
    <dgm:pt modelId="{B0334966-1F32-4A53-9AE6-0B0B4CF56B8E}" type="pres">
      <dgm:prSet presAssocID="{DB45830D-2BEE-49AC-ABBF-A182A6245738}" presName="FourConn_1-2" presStyleLbl="fgAccFollowNode1" presStyleIdx="0" presStyleCnt="3">
        <dgm:presLayoutVars>
          <dgm:bulletEnabled val="1"/>
        </dgm:presLayoutVars>
      </dgm:prSet>
      <dgm:spPr/>
    </dgm:pt>
    <dgm:pt modelId="{4A31F494-EA50-4273-A418-CFD7F7CA57E4}" type="pres">
      <dgm:prSet presAssocID="{DB45830D-2BEE-49AC-ABBF-A182A6245738}" presName="FourConn_2-3" presStyleLbl="fgAccFollowNode1" presStyleIdx="1" presStyleCnt="3">
        <dgm:presLayoutVars>
          <dgm:bulletEnabled val="1"/>
        </dgm:presLayoutVars>
      </dgm:prSet>
      <dgm:spPr/>
    </dgm:pt>
    <dgm:pt modelId="{6E32AE4C-84F8-4BDA-BEB2-92A263BB964A}" type="pres">
      <dgm:prSet presAssocID="{DB45830D-2BEE-49AC-ABBF-A182A6245738}" presName="FourConn_3-4" presStyleLbl="fgAccFollowNode1" presStyleIdx="2" presStyleCnt="3">
        <dgm:presLayoutVars>
          <dgm:bulletEnabled val="1"/>
        </dgm:presLayoutVars>
      </dgm:prSet>
      <dgm:spPr/>
    </dgm:pt>
    <dgm:pt modelId="{0C09FAD2-66FC-4ACD-B48C-C34ACDF22A0B}" type="pres">
      <dgm:prSet presAssocID="{DB45830D-2BEE-49AC-ABBF-A182A6245738}" presName="FourNodes_1_text" presStyleLbl="node1" presStyleIdx="3" presStyleCnt="4">
        <dgm:presLayoutVars>
          <dgm:bulletEnabled val="1"/>
        </dgm:presLayoutVars>
      </dgm:prSet>
      <dgm:spPr/>
    </dgm:pt>
    <dgm:pt modelId="{9C7B254E-F28A-4E2B-B859-F77314EB2847}" type="pres">
      <dgm:prSet presAssocID="{DB45830D-2BEE-49AC-ABBF-A182A6245738}" presName="FourNodes_2_text" presStyleLbl="node1" presStyleIdx="3" presStyleCnt="4">
        <dgm:presLayoutVars>
          <dgm:bulletEnabled val="1"/>
        </dgm:presLayoutVars>
      </dgm:prSet>
      <dgm:spPr/>
    </dgm:pt>
    <dgm:pt modelId="{A0FCE937-9F82-429D-934F-55F1947F86CA}" type="pres">
      <dgm:prSet presAssocID="{DB45830D-2BEE-49AC-ABBF-A182A6245738}" presName="FourNodes_3_text" presStyleLbl="node1" presStyleIdx="3" presStyleCnt="4">
        <dgm:presLayoutVars>
          <dgm:bulletEnabled val="1"/>
        </dgm:presLayoutVars>
      </dgm:prSet>
      <dgm:spPr/>
    </dgm:pt>
    <dgm:pt modelId="{505B7E92-5463-4470-9924-CA25273D117C}" type="pres">
      <dgm:prSet presAssocID="{DB45830D-2BEE-49AC-ABBF-A182A6245738}" presName="FourNodes_4_text" presStyleLbl="node1" presStyleIdx="3" presStyleCnt="4">
        <dgm:presLayoutVars>
          <dgm:bulletEnabled val="1"/>
        </dgm:presLayoutVars>
      </dgm:prSet>
      <dgm:spPr/>
    </dgm:pt>
  </dgm:ptLst>
  <dgm:cxnLst>
    <dgm:cxn modelId="{205B0216-51D6-4E3E-8E2D-064851AF1845}" srcId="{DB45830D-2BEE-49AC-ABBF-A182A6245738}" destId="{8DA8C157-ADF5-401A-80E5-366ED6D05E9F}" srcOrd="1" destOrd="0" parTransId="{83421516-305C-45D8-8226-7E216C2DB65F}" sibTransId="{6E20E6AA-332F-49B8-976F-D42EFAE38DD8}"/>
    <dgm:cxn modelId="{DDBFCE19-E5C3-49D9-92A4-3A16A06D8AC4}" type="presOf" srcId="{6BBF44BA-4CDC-4289-8894-2CF06C641544}" destId="{505B7E92-5463-4470-9924-CA25273D117C}" srcOrd="1" destOrd="0" presId="urn:microsoft.com/office/officeart/2005/8/layout/vProcess5"/>
    <dgm:cxn modelId="{5C36C220-2F47-44EE-B324-B64207F990BC}" type="presOf" srcId="{36185D39-1740-493E-90CA-A3C5FED232DC}" destId="{1A50D524-4D82-4C67-B51D-207899D9D20D}" srcOrd="0" destOrd="0" presId="urn:microsoft.com/office/officeart/2005/8/layout/vProcess5"/>
    <dgm:cxn modelId="{5A468829-6CD6-4F2A-A7FC-B0833FA55A8C}" type="presOf" srcId="{6E20E6AA-332F-49B8-976F-D42EFAE38DD8}" destId="{4A31F494-EA50-4273-A418-CFD7F7CA57E4}" srcOrd="0" destOrd="0" presId="urn:microsoft.com/office/officeart/2005/8/layout/vProcess5"/>
    <dgm:cxn modelId="{20AA892F-665D-400F-8C97-B2A3536DBA9E}" type="presOf" srcId="{36185D39-1740-493E-90CA-A3C5FED232DC}" destId="{0C09FAD2-66FC-4ACD-B48C-C34ACDF22A0B}" srcOrd="1" destOrd="0" presId="urn:microsoft.com/office/officeart/2005/8/layout/vProcess5"/>
    <dgm:cxn modelId="{3BC92235-A732-4282-835C-90371D1ABAA0}" type="presOf" srcId="{8DA8C157-ADF5-401A-80E5-366ED6D05E9F}" destId="{9C7B254E-F28A-4E2B-B859-F77314EB2847}" srcOrd="1" destOrd="0" presId="urn:microsoft.com/office/officeart/2005/8/layout/vProcess5"/>
    <dgm:cxn modelId="{0ED71C5B-B6FD-4E3C-98D5-06945A8B6CD5}" srcId="{DB45830D-2BEE-49AC-ABBF-A182A6245738}" destId="{43D03473-58CD-42F8-A225-775B6359ADC9}" srcOrd="2" destOrd="0" parTransId="{3867D7DA-D9DE-4D28-A504-0D4BB7C6289E}" sibTransId="{6CDF39B1-13B8-470B-9179-D085E7F910FE}"/>
    <dgm:cxn modelId="{4A921064-0BDB-46E2-8D69-047944288002}" type="presOf" srcId="{6CDF39B1-13B8-470B-9179-D085E7F910FE}" destId="{6E32AE4C-84F8-4BDA-BEB2-92A263BB964A}" srcOrd="0" destOrd="0" presId="urn:microsoft.com/office/officeart/2005/8/layout/vProcess5"/>
    <dgm:cxn modelId="{86B5B947-8B1D-4A58-8607-9F6189740FE6}" type="presOf" srcId="{43D03473-58CD-42F8-A225-775B6359ADC9}" destId="{A0FCE937-9F82-429D-934F-55F1947F86CA}" srcOrd="1" destOrd="0" presId="urn:microsoft.com/office/officeart/2005/8/layout/vProcess5"/>
    <dgm:cxn modelId="{4784666E-70BB-4B42-A450-4AA21B206D79}" type="presOf" srcId="{6BBF44BA-4CDC-4289-8894-2CF06C641544}" destId="{41B751C9-3CA8-44D0-8810-A51252CF620D}" srcOrd="0" destOrd="0" presId="urn:microsoft.com/office/officeart/2005/8/layout/vProcess5"/>
    <dgm:cxn modelId="{E812C586-3B6C-4E1E-ADCA-40D47B18BC8D}" type="presOf" srcId="{8DA8C157-ADF5-401A-80E5-366ED6D05E9F}" destId="{F91E043A-0D3D-47A5-86B7-CF3C1A977D07}" srcOrd="0" destOrd="0" presId="urn:microsoft.com/office/officeart/2005/8/layout/vProcess5"/>
    <dgm:cxn modelId="{31696A8F-2DAF-46D6-B19B-C9A4A90BC18C}" type="presOf" srcId="{AF08FC5C-81F1-4D77-8BD4-57B31196E241}" destId="{B0334966-1F32-4A53-9AE6-0B0B4CF56B8E}" srcOrd="0" destOrd="0" presId="urn:microsoft.com/office/officeart/2005/8/layout/vProcess5"/>
    <dgm:cxn modelId="{93D5C4B1-5470-4A3D-ADE2-480DB19E739F}" srcId="{DB45830D-2BEE-49AC-ABBF-A182A6245738}" destId="{36185D39-1740-493E-90CA-A3C5FED232DC}" srcOrd="0" destOrd="0" parTransId="{D51A24E7-AB64-4A78-B56C-6FAF146026B0}" sibTransId="{AF08FC5C-81F1-4D77-8BD4-57B31196E241}"/>
    <dgm:cxn modelId="{E96E12BD-164B-4234-B445-5E2DC6EDE11B}" type="presOf" srcId="{43D03473-58CD-42F8-A225-775B6359ADC9}" destId="{7A4337C3-E3FA-4068-9B01-F64B12C2A445}" srcOrd="0" destOrd="0" presId="urn:microsoft.com/office/officeart/2005/8/layout/vProcess5"/>
    <dgm:cxn modelId="{07905DC9-44CA-4B10-895F-B2E7241A7A7A}" srcId="{DB45830D-2BEE-49AC-ABBF-A182A6245738}" destId="{6BBF44BA-4CDC-4289-8894-2CF06C641544}" srcOrd="3" destOrd="0" parTransId="{AC7502FC-E5E8-4E07-8B14-0FBEB90FB27B}" sibTransId="{2FE9AE2F-5359-441F-937C-89095AE081A3}"/>
    <dgm:cxn modelId="{34388BFC-23E4-4132-8515-2A2276DBE3D0}" type="presOf" srcId="{DB45830D-2BEE-49AC-ABBF-A182A6245738}" destId="{0E2B8B2F-A6AD-4A30-B55B-6183E86CB9CD}" srcOrd="0" destOrd="0" presId="urn:microsoft.com/office/officeart/2005/8/layout/vProcess5"/>
    <dgm:cxn modelId="{916418A6-4B79-47A4-9BDE-ED6E4DE8D095}" type="presParOf" srcId="{0E2B8B2F-A6AD-4A30-B55B-6183E86CB9CD}" destId="{70EFF9FF-88CD-453D-8CE5-685C46B9443B}" srcOrd="0" destOrd="0" presId="urn:microsoft.com/office/officeart/2005/8/layout/vProcess5"/>
    <dgm:cxn modelId="{3C55FE84-4AF8-4DE2-9394-CE4FFB239C2A}" type="presParOf" srcId="{0E2B8B2F-A6AD-4A30-B55B-6183E86CB9CD}" destId="{1A50D524-4D82-4C67-B51D-207899D9D20D}" srcOrd="1" destOrd="0" presId="urn:microsoft.com/office/officeart/2005/8/layout/vProcess5"/>
    <dgm:cxn modelId="{888E6654-7C9D-4BCE-B665-34CDEDB19B30}" type="presParOf" srcId="{0E2B8B2F-A6AD-4A30-B55B-6183E86CB9CD}" destId="{F91E043A-0D3D-47A5-86B7-CF3C1A977D07}" srcOrd="2" destOrd="0" presId="urn:microsoft.com/office/officeart/2005/8/layout/vProcess5"/>
    <dgm:cxn modelId="{D309D071-548E-4B9A-B62D-D044FBA7AAF8}" type="presParOf" srcId="{0E2B8B2F-A6AD-4A30-B55B-6183E86CB9CD}" destId="{7A4337C3-E3FA-4068-9B01-F64B12C2A445}" srcOrd="3" destOrd="0" presId="urn:microsoft.com/office/officeart/2005/8/layout/vProcess5"/>
    <dgm:cxn modelId="{A91D2811-6A1F-4F68-952B-DAF052B48321}" type="presParOf" srcId="{0E2B8B2F-A6AD-4A30-B55B-6183E86CB9CD}" destId="{41B751C9-3CA8-44D0-8810-A51252CF620D}" srcOrd="4" destOrd="0" presId="urn:microsoft.com/office/officeart/2005/8/layout/vProcess5"/>
    <dgm:cxn modelId="{937B1E88-A9F7-481E-AB3E-1D825D40F6F4}" type="presParOf" srcId="{0E2B8B2F-A6AD-4A30-B55B-6183E86CB9CD}" destId="{B0334966-1F32-4A53-9AE6-0B0B4CF56B8E}" srcOrd="5" destOrd="0" presId="urn:microsoft.com/office/officeart/2005/8/layout/vProcess5"/>
    <dgm:cxn modelId="{212701DE-7AB9-47FB-A8ED-7A6C54AA437C}" type="presParOf" srcId="{0E2B8B2F-A6AD-4A30-B55B-6183E86CB9CD}" destId="{4A31F494-EA50-4273-A418-CFD7F7CA57E4}" srcOrd="6" destOrd="0" presId="urn:microsoft.com/office/officeart/2005/8/layout/vProcess5"/>
    <dgm:cxn modelId="{077AA906-C9FE-4741-857F-CAB024D5C520}" type="presParOf" srcId="{0E2B8B2F-A6AD-4A30-B55B-6183E86CB9CD}" destId="{6E32AE4C-84F8-4BDA-BEB2-92A263BB964A}" srcOrd="7" destOrd="0" presId="urn:microsoft.com/office/officeart/2005/8/layout/vProcess5"/>
    <dgm:cxn modelId="{7A2D0E94-7D33-4360-8768-909C1C9D33D1}" type="presParOf" srcId="{0E2B8B2F-A6AD-4A30-B55B-6183E86CB9CD}" destId="{0C09FAD2-66FC-4ACD-B48C-C34ACDF22A0B}" srcOrd="8" destOrd="0" presId="urn:microsoft.com/office/officeart/2005/8/layout/vProcess5"/>
    <dgm:cxn modelId="{431E43C3-5013-4657-B9DA-88E838E210AF}" type="presParOf" srcId="{0E2B8B2F-A6AD-4A30-B55B-6183E86CB9CD}" destId="{9C7B254E-F28A-4E2B-B859-F77314EB2847}" srcOrd="9" destOrd="0" presId="urn:microsoft.com/office/officeart/2005/8/layout/vProcess5"/>
    <dgm:cxn modelId="{13F95BB1-637C-4B01-8BC2-FB2FA1778441}" type="presParOf" srcId="{0E2B8B2F-A6AD-4A30-B55B-6183E86CB9CD}" destId="{A0FCE937-9F82-429D-934F-55F1947F86CA}" srcOrd="10" destOrd="0" presId="urn:microsoft.com/office/officeart/2005/8/layout/vProcess5"/>
    <dgm:cxn modelId="{761EF92A-1125-426D-A024-7FE3329DB6E7}" type="presParOf" srcId="{0E2B8B2F-A6AD-4A30-B55B-6183E86CB9CD}" destId="{505B7E92-5463-4470-9924-CA25273D117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2415F3-AAD7-4FC2-A3A1-BA8B0591126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0E3EA37-A413-4252-B91D-E4FF4AD6B644}">
      <dgm:prSet/>
      <dgm:spPr/>
      <dgm:t>
        <a:bodyPr/>
        <a:lstStyle/>
        <a:p>
          <a:r>
            <a:rPr lang="en-US" b="0" i="0" baseline="0"/>
            <a:t>Applicability: Best-First Search is applicable to a wide range of problems, including pathfinding, puzzle-solving, game-playing, and optimization problems.</a:t>
          </a:r>
          <a:endParaRPr lang="en-US"/>
        </a:p>
      </dgm:t>
    </dgm:pt>
    <dgm:pt modelId="{08C7CC4B-53C8-489C-9D18-32245215B083}" type="parTrans" cxnId="{83D2703E-FCEE-4486-A2B3-8A01C848DEFB}">
      <dgm:prSet/>
      <dgm:spPr/>
      <dgm:t>
        <a:bodyPr/>
        <a:lstStyle/>
        <a:p>
          <a:endParaRPr lang="en-US"/>
        </a:p>
      </dgm:t>
    </dgm:pt>
    <dgm:pt modelId="{7087CEC5-1488-4370-93AD-4666DAA3F86A}" type="sibTrans" cxnId="{83D2703E-FCEE-4486-A2B3-8A01C848DEFB}">
      <dgm:prSet/>
      <dgm:spPr/>
      <dgm:t>
        <a:bodyPr/>
        <a:lstStyle/>
        <a:p>
          <a:endParaRPr lang="en-US"/>
        </a:p>
      </dgm:t>
    </dgm:pt>
    <dgm:pt modelId="{F176A482-E5CF-42E5-B176-580574201BEA}">
      <dgm:prSet/>
      <dgm:spPr/>
      <dgm:t>
        <a:bodyPr/>
        <a:lstStyle/>
        <a:p>
          <a:r>
            <a:rPr lang="en-US" b="0" i="0" baseline="0"/>
            <a:t>Disadvantages of Best-First Search:</a:t>
          </a:r>
          <a:endParaRPr lang="en-US"/>
        </a:p>
      </dgm:t>
    </dgm:pt>
    <dgm:pt modelId="{2BAECBC4-3596-45BF-8397-0CDBEE16E3BB}" type="parTrans" cxnId="{068F195A-AE9D-4803-8E1A-BC5763AE7DC6}">
      <dgm:prSet/>
      <dgm:spPr/>
      <dgm:t>
        <a:bodyPr/>
        <a:lstStyle/>
        <a:p>
          <a:endParaRPr lang="en-US"/>
        </a:p>
      </dgm:t>
    </dgm:pt>
    <dgm:pt modelId="{1FE5E67F-CF64-41E7-9002-D3AE0BC18CF4}" type="sibTrans" cxnId="{068F195A-AE9D-4803-8E1A-BC5763AE7DC6}">
      <dgm:prSet/>
      <dgm:spPr/>
      <dgm:t>
        <a:bodyPr/>
        <a:lstStyle/>
        <a:p>
          <a:endParaRPr lang="en-US"/>
        </a:p>
      </dgm:t>
    </dgm:pt>
    <dgm:pt modelId="{CE3BC9C9-F0DF-4ABF-A42E-034C717FC6B4}">
      <dgm:prSet/>
      <dgm:spPr/>
      <dgm:t>
        <a:bodyPr/>
        <a:lstStyle/>
        <a:p>
          <a:r>
            <a:rPr lang="en-US" b="0" i="0" baseline="0"/>
            <a:t>Completeness Depends on Heuristic Quality: The completeness of BFS depends on the quality of the heuristic function. If the heuristic is poorly designed or not admissible, BFS might not find a solution even if one exists.</a:t>
          </a:r>
          <a:endParaRPr lang="en-US"/>
        </a:p>
      </dgm:t>
    </dgm:pt>
    <dgm:pt modelId="{99AD9B9A-DF32-4226-AB83-91CFEEB09AA7}" type="parTrans" cxnId="{98B14EE1-8D88-489E-B4DB-64A52851C39F}">
      <dgm:prSet/>
      <dgm:spPr/>
      <dgm:t>
        <a:bodyPr/>
        <a:lstStyle/>
        <a:p>
          <a:endParaRPr lang="en-US"/>
        </a:p>
      </dgm:t>
    </dgm:pt>
    <dgm:pt modelId="{FE06A48F-C8AC-409B-B311-68ACB1607244}" type="sibTrans" cxnId="{98B14EE1-8D88-489E-B4DB-64A52851C39F}">
      <dgm:prSet/>
      <dgm:spPr/>
      <dgm:t>
        <a:bodyPr/>
        <a:lstStyle/>
        <a:p>
          <a:endParaRPr lang="en-US"/>
        </a:p>
      </dgm:t>
    </dgm:pt>
    <dgm:pt modelId="{36634DD5-4A19-42A5-B670-BE403AF58EF8}">
      <dgm:prSet/>
      <dgm:spPr/>
      <dgm:t>
        <a:bodyPr/>
        <a:lstStyle/>
        <a:p>
          <a:r>
            <a:rPr lang="en-US" b="0" i="0" baseline="0"/>
            <a:t>Memory Usage: Best-First Search can be memory-intensive, especially when dealing with large search spaces. The algorithm may need to store a large number of nodes in memory, which can be a limitation in resource-constrained environments.</a:t>
          </a:r>
          <a:endParaRPr lang="en-US"/>
        </a:p>
      </dgm:t>
    </dgm:pt>
    <dgm:pt modelId="{5603AEBA-3F4B-4AD3-A555-1A197AC02F3C}" type="parTrans" cxnId="{525F2814-58D6-41B1-8A21-D39CDD675FC9}">
      <dgm:prSet/>
      <dgm:spPr/>
      <dgm:t>
        <a:bodyPr/>
        <a:lstStyle/>
        <a:p>
          <a:endParaRPr lang="en-US"/>
        </a:p>
      </dgm:t>
    </dgm:pt>
    <dgm:pt modelId="{C31AA6B5-0110-4D95-BF77-D9AE74ADDD06}" type="sibTrans" cxnId="{525F2814-58D6-41B1-8A21-D39CDD675FC9}">
      <dgm:prSet/>
      <dgm:spPr/>
      <dgm:t>
        <a:bodyPr/>
        <a:lstStyle/>
        <a:p>
          <a:endParaRPr lang="en-US"/>
        </a:p>
      </dgm:t>
    </dgm:pt>
    <dgm:pt modelId="{C917C0D5-9192-4608-AFF6-D0A5DDEE79B4}">
      <dgm:prSet/>
      <dgm:spPr/>
      <dgm:t>
        <a:bodyPr/>
        <a:lstStyle/>
        <a:p>
          <a:r>
            <a:rPr lang="en-US" b="0" i="0" baseline="0"/>
            <a:t>Sensitivity to Heuristic Quality: The performance of BFS is highly dependent on the accuracy of the heuristic function. If the heuristic is not well-tuned to the problem, the algorithm may not efficiently explore the most promising paths.</a:t>
          </a:r>
          <a:endParaRPr lang="en-US"/>
        </a:p>
      </dgm:t>
    </dgm:pt>
    <dgm:pt modelId="{CB58BFEB-E937-46A1-9325-8674648AC2B1}" type="parTrans" cxnId="{60C96867-5218-4188-AB3A-31B52DE614D6}">
      <dgm:prSet/>
      <dgm:spPr/>
      <dgm:t>
        <a:bodyPr/>
        <a:lstStyle/>
        <a:p>
          <a:endParaRPr lang="en-US"/>
        </a:p>
      </dgm:t>
    </dgm:pt>
    <dgm:pt modelId="{EB214723-478A-4EFC-AD61-64D9BCFEA31C}" type="sibTrans" cxnId="{60C96867-5218-4188-AB3A-31B52DE614D6}">
      <dgm:prSet/>
      <dgm:spPr/>
      <dgm:t>
        <a:bodyPr/>
        <a:lstStyle/>
        <a:p>
          <a:endParaRPr lang="en-US"/>
        </a:p>
      </dgm:t>
    </dgm:pt>
    <dgm:pt modelId="{ADBFC9D6-1562-47FA-BB5C-8DD9423FC67D}">
      <dgm:prSet/>
      <dgm:spPr/>
      <dgm:t>
        <a:bodyPr/>
        <a:lstStyle/>
        <a:p>
          <a:r>
            <a:rPr lang="en-US" b="0" i="0" baseline="0"/>
            <a:t>Insights into Algorithm Behavior:</a:t>
          </a:r>
          <a:endParaRPr lang="en-US"/>
        </a:p>
      </dgm:t>
    </dgm:pt>
    <dgm:pt modelId="{94ACBA65-D884-4DC1-826C-1229C68168C0}" type="parTrans" cxnId="{CC0F4E1C-5113-429A-8EA4-0D42D2D0B349}">
      <dgm:prSet/>
      <dgm:spPr/>
      <dgm:t>
        <a:bodyPr/>
        <a:lstStyle/>
        <a:p>
          <a:endParaRPr lang="en-US"/>
        </a:p>
      </dgm:t>
    </dgm:pt>
    <dgm:pt modelId="{38D83FB3-77A3-4E8E-8280-57E3F8144F7F}" type="sibTrans" cxnId="{CC0F4E1C-5113-429A-8EA4-0D42D2D0B349}">
      <dgm:prSet/>
      <dgm:spPr/>
      <dgm:t>
        <a:bodyPr/>
        <a:lstStyle/>
        <a:p>
          <a:endParaRPr lang="en-US"/>
        </a:p>
      </dgm:t>
    </dgm:pt>
    <dgm:pt modelId="{39D474B6-1F4F-498A-A332-7C0BA2171E3C}">
      <dgm:prSet/>
      <dgm:spPr/>
      <dgm:t>
        <a:bodyPr/>
        <a:lstStyle/>
        <a:p>
          <a:r>
            <a:rPr lang="en-US" b="0" i="0" baseline="0"/>
            <a:t>Heuristic Influence: The behavior of BFS is heavily influenced by the heuristic function. A well-designed heuristic can significantly improve the algorithm's efficiency by guiding it toward the most promising solutions.</a:t>
          </a:r>
          <a:endParaRPr lang="en-US"/>
        </a:p>
      </dgm:t>
    </dgm:pt>
    <dgm:pt modelId="{87DA7615-5815-4700-AD7D-CFB1B9EC52C7}" type="parTrans" cxnId="{21967D78-6994-4B81-AE1C-053970258D64}">
      <dgm:prSet/>
      <dgm:spPr/>
      <dgm:t>
        <a:bodyPr/>
        <a:lstStyle/>
        <a:p>
          <a:endParaRPr lang="en-US"/>
        </a:p>
      </dgm:t>
    </dgm:pt>
    <dgm:pt modelId="{92B6F4CF-DAEE-4D70-A551-79F2AB0B8988}" type="sibTrans" cxnId="{21967D78-6994-4B81-AE1C-053970258D64}">
      <dgm:prSet/>
      <dgm:spPr/>
      <dgm:t>
        <a:bodyPr/>
        <a:lstStyle/>
        <a:p>
          <a:endParaRPr lang="en-US"/>
        </a:p>
      </dgm:t>
    </dgm:pt>
    <dgm:pt modelId="{BA680744-D70B-4529-975E-F5DAC77AE104}">
      <dgm:prSet/>
      <dgm:spPr/>
      <dgm:t>
        <a:bodyPr/>
        <a:lstStyle/>
        <a:p>
          <a:r>
            <a:rPr lang="en-US" b="0" i="0" baseline="0"/>
            <a:t>Exploration vs. Exploitation: BFS strikes a balance between exploration (searching new paths) and exploitation (choosing the best-known paths). The algorithm tends to prioritize paths that appear more promising based on the heuristic information.</a:t>
          </a:r>
          <a:endParaRPr lang="en-US"/>
        </a:p>
      </dgm:t>
    </dgm:pt>
    <dgm:pt modelId="{19620C54-61BB-4E60-A53B-22E748B01DD8}" type="parTrans" cxnId="{DEA2FDC2-4FE9-4520-AD93-1072396F78C9}">
      <dgm:prSet/>
      <dgm:spPr/>
      <dgm:t>
        <a:bodyPr/>
        <a:lstStyle/>
        <a:p>
          <a:endParaRPr lang="en-US"/>
        </a:p>
      </dgm:t>
    </dgm:pt>
    <dgm:pt modelId="{0C0EDEFC-C4D1-43A9-BD7C-12DE134B3398}" type="sibTrans" cxnId="{DEA2FDC2-4FE9-4520-AD93-1072396F78C9}">
      <dgm:prSet/>
      <dgm:spPr/>
      <dgm:t>
        <a:bodyPr/>
        <a:lstStyle/>
        <a:p>
          <a:endParaRPr lang="en-US"/>
        </a:p>
      </dgm:t>
    </dgm:pt>
    <dgm:pt modelId="{899860A0-5EB6-40E7-86A2-31213714CF87}">
      <dgm:prSet/>
      <dgm:spPr/>
      <dgm:t>
        <a:bodyPr/>
        <a:lstStyle/>
        <a:p>
          <a:r>
            <a:rPr lang="en-US" b="0" i="0" baseline="0"/>
            <a:t>Optimality Guarantee: If the heuristic is admissible, BFS provides an optimality guarantee, ensuring that the solution found is the best possible given the available information.</a:t>
          </a:r>
          <a:endParaRPr lang="en-US"/>
        </a:p>
      </dgm:t>
    </dgm:pt>
    <dgm:pt modelId="{029CE43E-7739-4114-A10F-926F9695B6BE}" type="parTrans" cxnId="{13E7D49D-E086-45A1-A63F-8C89FE4FCCBF}">
      <dgm:prSet/>
      <dgm:spPr/>
      <dgm:t>
        <a:bodyPr/>
        <a:lstStyle/>
        <a:p>
          <a:endParaRPr lang="en-US"/>
        </a:p>
      </dgm:t>
    </dgm:pt>
    <dgm:pt modelId="{3F996F67-4848-42BB-8B42-2DAA5337DF9A}" type="sibTrans" cxnId="{13E7D49D-E086-45A1-A63F-8C89FE4FCCBF}">
      <dgm:prSet/>
      <dgm:spPr/>
      <dgm:t>
        <a:bodyPr/>
        <a:lstStyle/>
        <a:p>
          <a:endParaRPr lang="en-US"/>
        </a:p>
      </dgm:t>
    </dgm:pt>
    <dgm:pt modelId="{202ED596-D6AB-4524-B3F3-0EF91AC34BB7}" type="pres">
      <dgm:prSet presAssocID="{6A2415F3-AAD7-4FC2-A3A1-BA8B05911264}" presName="vert0" presStyleCnt="0">
        <dgm:presLayoutVars>
          <dgm:dir/>
          <dgm:animOne val="branch"/>
          <dgm:animLvl val="lvl"/>
        </dgm:presLayoutVars>
      </dgm:prSet>
      <dgm:spPr/>
    </dgm:pt>
    <dgm:pt modelId="{BFD4C5F9-98C2-475A-AD55-89F42379D98B}" type="pres">
      <dgm:prSet presAssocID="{80E3EA37-A413-4252-B91D-E4FF4AD6B644}" presName="thickLine" presStyleLbl="alignNode1" presStyleIdx="0" presStyleCnt="9"/>
      <dgm:spPr/>
    </dgm:pt>
    <dgm:pt modelId="{82821EE1-0288-4D96-983B-DD0ABEEB3525}" type="pres">
      <dgm:prSet presAssocID="{80E3EA37-A413-4252-B91D-E4FF4AD6B644}" presName="horz1" presStyleCnt="0"/>
      <dgm:spPr/>
    </dgm:pt>
    <dgm:pt modelId="{DA6A6961-D566-4F95-B099-2D3FF8ECAB9D}" type="pres">
      <dgm:prSet presAssocID="{80E3EA37-A413-4252-B91D-E4FF4AD6B644}" presName="tx1" presStyleLbl="revTx" presStyleIdx="0" presStyleCnt="9"/>
      <dgm:spPr/>
    </dgm:pt>
    <dgm:pt modelId="{9E74B1E8-46D2-4441-BED0-924BB7D3DA8D}" type="pres">
      <dgm:prSet presAssocID="{80E3EA37-A413-4252-B91D-E4FF4AD6B644}" presName="vert1" presStyleCnt="0"/>
      <dgm:spPr/>
    </dgm:pt>
    <dgm:pt modelId="{83C8AB1D-5A12-4DE6-A39B-818F4DBB1068}" type="pres">
      <dgm:prSet presAssocID="{F176A482-E5CF-42E5-B176-580574201BEA}" presName="thickLine" presStyleLbl="alignNode1" presStyleIdx="1" presStyleCnt="9"/>
      <dgm:spPr/>
    </dgm:pt>
    <dgm:pt modelId="{41A6E801-825F-4B0B-9995-C2F11F35C031}" type="pres">
      <dgm:prSet presAssocID="{F176A482-E5CF-42E5-B176-580574201BEA}" presName="horz1" presStyleCnt="0"/>
      <dgm:spPr/>
    </dgm:pt>
    <dgm:pt modelId="{EE0B4058-5604-42B5-9395-40FC87A03F94}" type="pres">
      <dgm:prSet presAssocID="{F176A482-E5CF-42E5-B176-580574201BEA}" presName="tx1" presStyleLbl="revTx" presStyleIdx="1" presStyleCnt="9"/>
      <dgm:spPr/>
    </dgm:pt>
    <dgm:pt modelId="{8CEE8F15-512F-4745-AD58-4094F8361B52}" type="pres">
      <dgm:prSet presAssocID="{F176A482-E5CF-42E5-B176-580574201BEA}" presName="vert1" presStyleCnt="0"/>
      <dgm:spPr/>
    </dgm:pt>
    <dgm:pt modelId="{F8F035B7-ADE5-4EAD-BE6E-3B542CE99070}" type="pres">
      <dgm:prSet presAssocID="{CE3BC9C9-F0DF-4ABF-A42E-034C717FC6B4}" presName="thickLine" presStyleLbl="alignNode1" presStyleIdx="2" presStyleCnt="9"/>
      <dgm:spPr/>
    </dgm:pt>
    <dgm:pt modelId="{DEE1EC2E-9E92-48A9-9F55-A4ACA24B4686}" type="pres">
      <dgm:prSet presAssocID="{CE3BC9C9-F0DF-4ABF-A42E-034C717FC6B4}" presName="horz1" presStyleCnt="0"/>
      <dgm:spPr/>
    </dgm:pt>
    <dgm:pt modelId="{464E6F92-88E3-403F-AA3C-D0FA6807379B}" type="pres">
      <dgm:prSet presAssocID="{CE3BC9C9-F0DF-4ABF-A42E-034C717FC6B4}" presName="tx1" presStyleLbl="revTx" presStyleIdx="2" presStyleCnt="9"/>
      <dgm:spPr/>
    </dgm:pt>
    <dgm:pt modelId="{409A7212-C2F3-4FE7-8567-892F865D119B}" type="pres">
      <dgm:prSet presAssocID="{CE3BC9C9-F0DF-4ABF-A42E-034C717FC6B4}" presName="vert1" presStyleCnt="0"/>
      <dgm:spPr/>
    </dgm:pt>
    <dgm:pt modelId="{900EE6DD-B8AC-4F63-A150-7CA8ACC45DA9}" type="pres">
      <dgm:prSet presAssocID="{36634DD5-4A19-42A5-B670-BE403AF58EF8}" presName="thickLine" presStyleLbl="alignNode1" presStyleIdx="3" presStyleCnt="9"/>
      <dgm:spPr/>
    </dgm:pt>
    <dgm:pt modelId="{E311DA15-54CC-4AB2-992A-F5569F5DA1D6}" type="pres">
      <dgm:prSet presAssocID="{36634DD5-4A19-42A5-B670-BE403AF58EF8}" presName="horz1" presStyleCnt="0"/>
      <dgm:spPr/>
    </dgm:pt>
    <dgm:pt modelId="{6152B150-2542-4F84-90DF-3536B09F52D3}" type="pres">
      <dgm:prSet presAssocID="{36634DD5-4A19-42A5-B670-BE403AF58EF8}" presName="tx1" presStyleLbl="revTx" presStyleIdx="3" presStyleCnt="9"/>
      <dgm:spPr/>
    </dgm:pt>
    <dgm:pt modelId="{A2543DB4-520C-4932-8385-8EC904EB32FC}" type="pres">
      <dgm:prSet presAssocID="{36634DD5-4A19-42A5-B670-BE403AF58EF8}" presName="vert1" presStyleCnt="0"/>
      <dgm:spPr/>
    </dgm:pt>
    <dgm:pt modelId="{ADD14627-DAEF-47DF-B553-8055BDE3BAB2}" type="pres">
      <dgm:prSet presAssocID="{C917C0D5-9192-4608-AFF6-D0A5DDEE79B4}" presName="thickLine" presStyleLbl="alignNode1" presStyleIdx="4" presStyleCnt="9"/>
      <dgm:spPr/>
    </dgm:pt>
    <dgm:pt modelId="{02C55449-70CB-4E9E-8D7B-4644D0152B07}" type="pres">
      <dgm:prSet presAssocID="{C917C0D5-9192-4608-AFF6-D0A5DDEE79B4}" presName="horz1" presStyleCnt="0"/>
      <dgm:spPr/>
    </dgm:pt>
    <dgm:pt modelId="{079FB0B9-8EA1-4852-96B0-4094DEE24E4E}" type="pres">
      <dgm:prSet presAssocID="{C917C0D5-9192-4608-AFF6-D0A5DDEE79B4}" presName="tx1" presStyleLbl="revTx" presStyleIdx="4" presStyleCnt="9"/>
      <dgm:spPr/>
    </dgm:pt>
    <dgm:pt modelId="{2595AAE9-B25B-4163-81C1-017829709C75}" type="pres">
      <dgm:prSet presAssocID="{C917C0D5-9192-4608-AFF6-D0A5DDEE79B4}" presName="vert1" presStyleCnt="0"/>
      <dgm:spPr/>
    </dgm:pt>
    <dgm:pt modelId="{3775A061-FFFD-4CAD-8EB3-4F986218CA30}" type="pres">
      <dgm:prSet presAssocID="{ADBFC9D6-1562-47FA-BB5C-8DD9423FC67D}" presName="thickLine" presStyleLbl="alignNode1" presStyleIdx="5" presStyleCnt="9"/>
      <dgm:spPr/>
    </dgm:pt>
    <dgm:pt modelId="{84CBC139-7DF0-4034-8404-C91C4CF47F3F}" type="pres">
      <dgm:prSet presAssocID="{ADBFC9D6-1562-47FA-BB5C-8DD9423FC67D}" presName="horz1" presStyleCnt="0"/>
      <dgm:spPr/>
    </dgm:pt>
    <dgm:pt modelId="{814F49C9-FEE4-4DA4-B1FA-CD46F8F1A1DF}" type="pres">
      <dgm:prSet presAssocID="{ADBFC9D6-1562-47FA-BB5C-8DD9423FC67D}" presName="tx1" presStyleLbl="revTx" presStyleIdx="5" presStyleCnt="9"/>
      <dgm:spPr/>
    </dgm:pt>
    <dgm:pt modelId="{83BCF296-A4C1-45D8-AA69-EA267743BC66}" type="pres">
      <dgm:prSet presAssocID="{ADBFC9D6-1562-47FA-BB5C-8DD9423FC67D}" presName="vert1" presStyleCnt="0"/>
      <dgm:spPr/>
    </dgm:pt>
    <dgm:pt modelId="{FDD97C6D-1FC2-4837-B446-DC8E6882021B}" type="pres">
      <dgm:prSet presAssocID="{39D474B6-1F4F-498A-A332-7C0BA2171E3C}" presName="thickLine" presStyleLbl="alignNode1" presStyleIdx="6" presStyleCnt="9"/>
      <dgm:spPr/>
    </dgm:pt>
    <dgm:pt modelId="{95C8B66A-B967-48AD-8FD6-EE896CFFE2EC}" type="pres">
      <dgm:prSet presAssocID="{39D474B6-1F4F-498A-A332-7C0BA2171E3C}" presName="horz1" presStyleCnt="0"/>
      <dgm:spPr/>
    </dgm:pt>
    <dgm:pt modelId="{1AB28FF2-A5C2-40FC-8EF1-D5480800F74C}" type="pres">
      <dgm:prSet presAssocID="{39D474B6-1F4F-498A-A332-7C0BA2171E3C}" presName="tx1" presStyleLbl="revTx" presStyleIdx="6" presStyleCnt="9"/>
      <dgm:spPr/>
    </dgm:pt>
    <dgm:pt modelId="{B2FC4452-D36B-4BC2-B740-68DC1AB4B17B}" type="pres">
      <dgm:prSet presAssocID="{39D474B6-1F4F-498A-A332-7C0BA2171E3C}" presName="vert1" presStyleCnt="0"/>
      <dgm:spPr/>
    </dgm:pt>
    <dgm:pt modelId="{12BBFBD1-43D1-4ED6-A763-7733B258841E}" type="pres">
      <dgm:prSet presAssocID="{BA680744-D70B-4529-975E-F5DAC77AE104}" presName="thickLine" presStyleLbl="alignNode1" presStyleIdx="7" presStyleCnt="9"/>
      <dgm:spPr/>
    </dgm:pt>
    <dgm:pt modelId="{432A9D75-68D5-42D4-8CF5-7182E33132E0}" type="pres">
      <dgm:prSet presAssocID="{BA680744-D70B-4529-975E-F5DAC77AE104}" presName="horz1" presStyleCnt="0"/>
      <dgm:spPr/>
    </dgm:pt>
    <dgm:pt modelId="{7653ECCC-A884-45BD-ACCA-1FF2E16A4260}" type="pres">
      <dgm:prSet presAssocID="{BA680744-D70B-4529-975E-F5DAC77AE104}" presName="tx1" presStyleLbl="revTx" presStyleIdx="7" presStyleCnt="9"/>
      <dgm:spPr/>
    </dgm:pt>
    <dgm:pt modelId="{D8680838-5249-4B6C-8E4B-A79320BAC33A}" type="pres">
      <dgm:prSet presAssocID="{BA680744-D70B-4529-975E-F5DAC77AE104}" presName="vert1" presStyleCnt="0"/>
      <dgm:spPr/>
    </dgm:pt>
    <dgm:pt modelId="{91372413-EF01-46CC-AA08-CF340494BDC2}" type="pres">
      <dgm:prSet presAssocID="{899860A0-5EB6-40E7-86A2-31213714CF87}" presName="thickLine" presStyleLbl="alignNode1" presStyleIdx="8" presStyleCnt="9"/>
      <dgm:spPr/>
    </dgm:pt>
    <dgm:pt modelId="{3A727955-9206-4D14-87A2-6CD4D8AD43D8}" type="pres">
      <dgm:prSet presAssocID="{899860A0-5EB6-40E7-86A2-31213714CF87}" presName="horz1" presStyleCnt="0"/>
      <dgm:spPr/>
    </dgm:pt>
    <dgm:pt modelId="{9F3A9A33-3E6F-4632-8804-DB31A846C913}" type="pres">
      <dgm:prSet presAssocID="{899860A0-5EB6-40E7-86A2-31213714CF87}" presName="tx1" presStyleLbl="revTx" presStyleIdx="8" presStyleCnt="9"/>
      <dgm:spPr/>
    </dgm:pt>
    <dgm:pt modelId="{37D4566E-7F27-444E-BE23-44BCE22EA6E4}" type="pres">
      <dgm:prSet presAssocID="{899860A0-5EB6-40E7-86A2-31213714CF87}" presName="vert1" presStyleCnt="0"/>
      <dgm:spPr/>
    </dgm:pt>
  </dgm:ptLst>
  <dgm:cxnLst>
    <dgm:cxn modelId="{525F2814-58D6-41B1-8A21-D39CDD675FC9}" srcId="{6A2415F3-AAD7-4FC2-A3A1-BA8B05911264}" destId="{36634DD5-4A19-42A5-B670-BE403AF58EF8}" srcOrd="3" destOrd="0" parTransId="{5603AEBA-3F4B-4AD3-A555-1A197AC02F3C}" sibTransId="{C31AA6B5-0110-4D95-BF77-D9AE74ADDD06}"/>
    <dgm:cxn modelId="{CC0F4E1C-5113-429A-8EA4-0D42D2D0B349}" srcId="{6A2415F3-AAD7-4FC2-A3A1-BA8B05911264}" destId="{ADBFC9D6-1562-47FA-BB5C-8DD9423FC67D}" srcOrd="5" destOrd="0" parTransId="{94ACBA65-D884-4DC1-826C-1229C68168C0}" sibTransId="{38D83FB3-77A3-4E8E-8280-57E3F8144F7F}"/>
    <dgm:cxn modelId="{54F21C2D-5BCA-4EC3-8598-70766AC4EEA6}" type="presOf" srcId="{80E3EA37-A413-4252-B91D-E4FF4AD6B644}" destId="{DA6A6961-D566-4F95-B099-2D3FF8ECAB9D}" srcOrd="0" destOrd="0" presId="urn:microsoft.com/office/officeart/2008/layout/LinedList"/>
    <dgm:cxn modelId="{83D2703E-FCEE-4486-A2B3-8A01C848DEFB}" srcId="{6A2415F3-AAD7-4FC2-A3A1-BA8B05911264}" destId="{80E3EA37-A413-4252-B91D-E4FF4AD6B644}" srcOrd="0" destOrd="0" parTransId="{08C7CC4B-53C8-489C-9D18-32245215B083}" sibTransId="{7087CEC5-1488-4370-93AD-4666DAA3F86A}"/>
    <dgm:cxn modelId="{DEAFC45B-36D2-40DF-8E63-AE1093AF984B}" type="presOf" srcId="{CE3BC9C9-F0DF-4ABF-A42E-034C717FC6B4}" destId="{464E6F92-88E3-403F-AA3C-D0FA6807379B}" srcOrd="0" destOrd="0" presId="urn:microsoft.com/office/officeart/2008/layout/LinedList"/>
    <dgm:cxn modelId="{60C96867-5218-4188-AB3A-31B52DE614D6}" srcId="{6A2415F3-AAD7-4FC2-A3A1-BA8B05911264}" destId="{C917C0D5-9192-4608-AFF6-D0A5DDEE79B4}" srcOrd="4" destOrd="0" parTransId="{CB58BFEB-E937-46A1-9325-8674648AC2B1}" sibTransId="{EB214723-478A-4EFC-AD61-64D9BCFEA31C}"/>
    <dgm:cxn modelId="{CAEEBF71-629A-4898-BDA2-D2A359D6B9C3}" type="presOf" srcId="{899860A0-5EB6-40E7-86A2-31213714CF87}" destId="{9F3A9A33-3E6F-4632-8804-DB31A846C913}" srcOrd="0" destOrd="0" presId="urn:microsoft.com/office/officeart/2008/layout/LinedList"/>
    <dgm:cxn modelId="{21967D78-6994-4B81-AE1C-053970258D64}" srcId="{6A2415F3-AAD7-4FC2-A3A1-BA8B05911264}" destId="{39D474B6-1F4F-498A-A332-7C0BA2171E3C}" srcOrd="6" destOrd="0" parTransId="{87DA7615-5815-4700-AD7D-CFB1B9EC52C7}" sibTransId="{92B6F4CF-DAEE-4D70-A551-79F2AB0B8988}"/>
    <dgm:cxn modelId="{068F195A-AE9D-4803-8E1A-BC5763AE7DC6}" srcId="{6A2415F3-AAD7-4FC2-A3A1-BA8B05911264}" destId="{F176A482-E5CF-42E5-B176-580574201BEA}" srcOrd="1" destOrd="0" parTransId="{2BAECBC4-3596-45BF-8397-0CDBEE16E3BB}" sibTransId="{1FE5E67F-CF64-41E7-9002-D3AE0BC18CF4}"/>
    <dgm:cxn modelId="{E9584B8D-E685-47BC-BBDB-E33B7C6C4D74}" type="presOf" srcId="{F176A482-E5CF-42E5-B176-580574201BEA}" destId="{EE0B4058-5604-42B5-9395-40FC87A03F94}" srcOrd="0" destOrd="0" presId="urn:microsoft.com/office/officeart/2008/layout/LinedList"/>
    <dgm:cxn modelId="{AD9ADB94-1DDF-442E-8A24-7AC525D19A6A}" type="presOf" srcId="{C917C0D5-9192-4608-AFF6-D0A5DDEE79B4}" destId="{079FB0B9-8EA1-4852-96B0-4094DEE24E4E}" srcOrd="0" destOrd="0" presId="urn:microsoft.com/office/officeart/2008/layout/LinedList"/>
    <dgm:cxn modelId="{13E7D49D-E086-45A1-A63F-8C89FE4FCCBF}" srcId="{6A2415F3-AAD7-4FC2-A3A1-BA8B05911264}" destId="{899860A0-5EB6-40E7-86A2-31213714CF87}" srcOrd="8" destOrd="0" parTransId="{029CE43E-7739-4114-A10F-926F9695B6BE}" sibTransId="{3F996F67-4848-42BB-8B42-2DAA5337DF9A}"/>
    <dgm:cxn modelId="{3679CFC2-2CDF-4172-9B6B-6C4A2CFF6F96}" type="presOf" srcId="{36634DD5-4A19-42A5-B670-BE403AF58EF8}" destId="{6152B150-2542-4F84-90DF-3536B09F52D3}" srcOrd="0" destOrd="0" presId="urn:microsoft.com/office/officeart/2008/layout/LinedList"/>
    <dgm:cxn modelId="{DEA2FDC2-4FE9-4520-AD93-1072396F78C9}" srcId="{6A2415F3-AAD7-4FC2-A3A1-BA8B05911264}" destId="{BA680744-D70B-4529-975E-F5DAC77AE104}" srcOrd="7" destOrd="0" parTransId="{19620C54-61BB-4E60-A53B-22E748B01DD8}" sibTransId="{0C0EDEFC-C4D1-43A9-BD7C-12DE134B3398}"/>
    <dgm:cxn modelId="{C45EFDCE-B5B2-44C0-821C-965EC30EE13A}" type="presOf" srcId="{39D474B6-1F4F-498A-A332-7C0BA2171E3C}" destId="{1AB28FF2-A5C2-40FC-8EF1-D5480800F74C}" srcOrd="0" destOrd="0" presId="urn:microsoft.com/office/officeart/2008/layout/LinedList"/>
    <dgm:cxn modelId="{98B14EE1-8D88-489E-B4DB-64A52851C39F}" srcId="{6A2415F3-AAD7-4FC2-A3A1-BA8B05911264}" destId="{CE3BC9C9-F0DF-4ABF-A42E-034C717FC6B4}" srcOrd="2" destOrd="0" parTransId="{99AD9B9A-DF32-4226-AB83-91CFEEB09AA7}" sibTransId="{FE06A48F-C8AC-409B-B311-68ACB1607244}"/>
    <dgm:cxn modelId="{3B3F0CE5-CBFC-4DB1-8A8F-6A50387549A6}" type="presOf" srcId="{BA680744-D70B-4529-975E-F5DAC77AE104}" destId="{7653ECCC-A884-45BD-ACCA-1FF2E16A4260}" srcOrd="0" destOrd="0" presId="urn:microsoft.com/office/officeart/2008/layout/LinedList"/>
    <dgm:cxn modelId="{226ECEE5-89FF-4715-8035-539299EEEA36}" type="presOf" srcId="{ADBFC9D6-1562-47FA-BB5C-8DD9423FC67D}" destId="{814F49C9-FEE4-4DA4-B1FA-CD46F8F1A1DF}" srcOrd="0" destOrd="0" presId="urn:microsoft.com/office/officeart/2008/layout/LinedList"/>
    <dgm:cxn modelId="{86E563EF-6026-4C06-9C09-8E4100DC9A26}" type="presOf" srcId="{6A2415F3-AAD7-4FC2-A3A1-BA8B05911264}" destId="{202ED596-D6AB-4524-B3F3-0EF91AC34BB7}" srcOrd="0" destOrd="0" presId="urn:microsoft.com/office/officeart/2008/layout/LinedList"/>
    <dgm:cxn modelId="{4E77D943-42E1-48E8-BE66-E64B336E7479}" type="presParOf" srcId="{202ED596-D6AB-4524-B3F3-0EF91AC34BB7}" destId="{BFD4C5F9-98C2-475A-AD55-89F42379D98B}" srcOrd="0" destOrd="0" presId="urn:microsoft.com/office/officeart/2008/layout/LinedList"/>
    <dgm:cxn modelId="{94AD8A39-FF53-4B6E-B47A-2028898975EB}" type="presParOf" srcId="{202ED596-D6AB-4524-B3F3-0EF91AC34BB7}" destId="{82821EE1-0288-4D96-983B-DD0ABEEB3525}" srcOrd="1" destOrd="0" presId="urn:microsoft.com/office/officeart/2008/layout/LinedList"/>
    <dgm:cxn modelId="{938D7A1A-D0E1-466D-86DB-FAA1ECEA525F}" type="presParOf" srcId="{82821EE1-0288-4D96-983B-DD0ABEEB3525}" destId="{DA6A6961-D566-4F95-B099-2D3FF8ECAB9D}" srcOrd="0" destOrd="0" presId="urn:microsoft.com/office/officeart/2008/layout/LinedList"/>
    <dgm:cxn modelId="{9721D43B-17C9-4AA2-BE92-3055C86B818D}" type="presParOf" srcId="{82821EE1-0288-4D96-983B-DD0ABEEB3525}" destId="{9E74B1E8-46D2-4441-BED0-924BB7D3DA8D}" srcOrd="1" destOrd="0" presId="urn:microsoft.com/office/officeart/2008/layout/LinedList"/>
    <dgm:cxn modelId="{1C2F3482-60DB-435E-BE59-4A5D94F1F43B}" type="presParOf" srcId="{202ED596-D6AB-4524-B3F3-0EF91AC34BB7}" destId="{83C8AB1D-5A12-4DE6-A39B-818F4DBB1068}" srcOrd="2" destOrd="0" presId="urn:microsoft.com/office/officeart/2008/layout/LinedList"/>
    <dgm:cxn modelId="{51EEF95B-766F-44D9-9F21-57E56D9F2325}" type="presParOf" srcId="{202ED596-D6AB-4524-B3F3-0EF91AC34BB7}" destId="{41A6E801-825F-4B0B-9995-C2F11F35C031}" srcOrd="3" destOrd="0" presId="urn:microsoft.com/office/officeart/2008/layout/LinedList"/>
    <dgm:cxn modelId="{8B9EE674-4F41-4E46-B44C-EA513B1CF1A7}" type="presParOf" srcId="{41A6E801-825F-4B0B-9995-C2F11F35C031}" destId="{EE0B4058-5604-42B5-9395-40FC87A03F94}" srcOrd="0" destOrd="0" presId="urn:microsoft.com/office/officeart/2008/layout/LinedList"/>
    <dgm:cxn modelId="{EDAB7510-0AE3-45CF-8715-E488DB96C48A}" type="presParOf" srcId="{41A6E801-825F-4B0B-9995-C2F11F35C031}" destId="{8CEE8F15-512F-4745-AD58-4094F8361B52}" srcOrd="1" destOrd="0" presId="urn:microsoft.com/office/officeart/2008/layout/LinedList"/>
    <dgm:cxn modelId="{2A093FEE-D529-4690-BF6A-A955D0A1D8FE}" type="presParOf" srcId="{202ED596-D6AB-4524-B3F3-0EF91AC34BB7}" destId="{F8F035B7-ADE5-4EAD-BE6E-3B542CE99070}" srcOrd="4" destOrd="0" presId="urn:microsoft.com/office/officeart/2008/layout/LinedList"/>
    <dgm:cxn modelId="{1EB27136-86EE-4D49-8ED5-3391F9B61CEE}" type="presParOf" srcId="{202ED596-D6AB-4524-B3F3-0EF91AC34BB7}" destId="{DEE1EC2E-9E92-48A9-9F55-A4ACA24B4686}" srcOrd="5" destOrd="0" presId="urn:microsoft.com/office/officeart/2008/layout/LinedList"/>
    <dgm:cxn modelId="{8D32AF7B-ACE1-4D41-B56A-CAE344AB9F4C}" type="presParOf" srcId="{DEE1EC2E-9E92-48A9-9F55-A4ACA24B4686}" destId="{464E6F92-88E3-403F-AA3C-D0FA6807379B}" srcOrd="0" destOrd="0" presId="urn:microsoft.com/office/officeart/2008/layout/LinedList"/>
    <dgm:cxn modelId="{F0815D94-F7ED-400A-9197-E5352F5CE586}" type="presParOf" srcId="{DEE1EC2E-9E92-48A9-9F55-A4ACA24B4686}" destId="{409A7212-C2F3-4FE7-8567-892F865D119B}" srcOrd="1" destOrd="0" presId="urn:microsoft.com/office/officeart/2008/layout/LinedList"/>
    <dgm:cxn modelId="{19371E36-63E0-4ED9-AA80-5DC9C13411AC}" type="presParOf" srcId="{202ED596-D6AB-4524-B3F3-0EF91AC34BB7}" destId="{900EE6DD-B8AC-4F63-A150-7CA8ACC45DA9}" srcOrd="6" destOrd="0" presId="urn:microsoft.com/office/officeart/2008/layout/LinedList"/>
    <dgm:cxn modelId="{80A18FC7-730F-41CD-9BCB-1C8B8D6751DB}" type="presParOf" srcId="{202ED596-D6AB-4524-B3F3-0EF91AC34BB7}" destId="{E311DA15-54CC-4AB2-992A-F5569F5DA1D6}" srcOrd="7" destOrd="0" presId="urn:microsoft.com/office/officeart/2008/layout/LinedList"/>
    <dgm:cxn modelId="{50594E17-B026-440C-897F-C16C0E1E8B65}" type="presParOf" srcId="{E311DA15-54CC-4AB2-992A-F5569F5DA1D6}" destId="{6152B150-2542-4F84-90DF-3536B09F52D3}" srcOrd="0" destOrd="0" presId="urn:microsoft.com/office/officeart/2008/layout/LinedList"/>
    <dgm:cxn modelId="{64380638-A3A1-4F62-9909-A05C7A1601A3}" type="presParOf" srcId="{E311DA15-54CC-4AB2-992A-F5569F5DA1D6}" destId="{A2543DB4-520C-4932-8385-8EC904EB32FC}" srcOrd="1" destOrd="0" presId="urn:microsoft.com/office/officeart/2008/layout/LinedList"/>
    <dgm:cxn modelId="{79CEAA3C-488D-4514-BD56-1A96A82F2E17}" type="presParOf" srcId="{202ED596-D6AB-4524-B3F3-0EF91AC34BB7}" destId="{ADD14627-DAEF-47DF-B553-8055BDE3BAB2}" srcOrd="8" destOrd="0" presId="urn:microsoft.com/office/officeart/2008/layout/LinedList"/>
    <dgm:cxn modelId="{E3D39A76-A33A-404E-B981-BF69682E9B9D}" type="presParOf" srcId="{202ED596-D6AB-4524-B3F3-0EF91AC34BB7}" destId="{02C55449-70CB-4E9E-8D7B-4644D0152B07}" srcOrd="9" destOrd="0" presId="urn:microsoft.com/office/officeart/2008/layout/LinedList"/>
    <dgm:cxn modelId="{BDB68ACF-6067-419C-B767-47197CB5A343}" type="presParOf" srcId="{02C55449-70CB-4E9E-8D7B-4644D0152B07}" destId="{079FB0B9-8EA1-4852-96B0-4094DEE24E4E}" srcOrd="0" destOrd="0" presId="urn:microsoft.com/office/officeart/2008/layout/LinedList"/>
    <dgm:cxn modelId="{3B4AEE4C-2E96-4AA3-AB18-9D68CB6D9ED4}" type="presParOf" srcId="{02C55449-70CB-4E9E-8D7B-4644D0152B07}" destId="{2595AAE9-B25B-4163-81C1-017829709C75}" srcOrd="1" destOrd="0" presId="urn:microsoft.com/office/officeart/2008/layout/LinedList"/>
    <dgm:cxn modelId="{E2821382-9149-4A42-8C9C-6C284C3FB43F}" type="presParOf" srcId="{202ED596-D6AB-4524-B3F3-0EF91AC34BB7}" destId="{3775A061-FFFD-4CAD-8EB3-4F986218CA30}" srcOrd="10" destOrd="0" presId="urn:microsoft.com/office/officeart/2008/layout/LinedList"/>
    <dgm:cxn modelId="{0105A4E2-1A8B-48CB-AB6A-636079BCC18A}" type="presParOf" srcId="{202ED596-D6AB-4524-B3F3-0EF91AC34BB7}" destId="{84CBC139-7DF0-4034-8404-C91C4CF47F3F}" srcOrd="11" destOrd="0" presId="urn:microsoft.com/office/officeart/2008/layout/LinedList"/>
    <dgm:cxn modelId="{31B3A83C-2A38-4CC9-ADDA-F3285D9B8DDF}" type="presParOf" srcId="{84CBC139-7DF0-4034-8404-C91C4CF47F3F}" destId="{814F49C9-FEE4-4DA4-B1FA-CD46F8F1A1DF}" srcOrd="0" destOrd="0" presId="urn:microsoft.com/office/officeart/2008/layout/LinedList"/>
    <dgm:cxn modelId="{B1F9AC9F-28EF-499F-81AA-ACF98804D7FB}" type="presParOf" srcId="{84CBC139-7DF0-4034-8404-C91C4CF47F3F}" destId="{83BCF296-A4C1-45D8-AA69-EA267743BC66}" srcOrd="1" destOrd="0" presId="urn:microsoft.com/office/officeart/2008/layout/LinedList"/>
    <dgm:cxn modelId="{BA8FFB42-4BB0-4FC3-907D-83D972170229}" type="presParOf" srcId="{202ED596-D6AB-4524-B3F3-0EF91AC34BB7}" destId="{FDD97C6D-1FC2-4837-B446-DC8E6882021B}" srcOrd="12" destOrd="0" presId="urn:microsoft.com/office/officeart/2008/layout/LinedList"/>
    <dgm:cxn modelId="{A197D4D5-6790-4C93-BA16-D0FF0CC70F22}" type="presParOf" srcId="{202ED596-D6AB-4524-B3F3-0EF91AC34BB7}" destId="{95C8B66A-B967-48AD-8FD6-EE896CFFE2EC}" srcOrd="13" destOrd="0" presId="urn:microsoft.com/office/officeart/2008/layout/LinedList"/>
    <dgm:cxn modelId="{79BB9613-09D2-45CB-AE7D-E3003CED5689}" type="presParOf" srcId="{95C8B66A-B967-48AD-8FD6-EE896CFFE2EC}" destId="{1AB28FF2-A5C2-40FC-8EF1-D5480800F74C}" srcOrd="0" destOrd="0" presId="urn:microsoft.com/office/officeart/2008/layout/LinedList"/>
    <dgm:cxn modelId="{C60E1A7A-3DCA-45F2-85C4-60D819D07A3C}" type="presParOf" srcId="{95C8B66A-B967-48AD-8FD6-EE896CFFE2EC}" destId="{B2FC4452-D36B-4BC2-B740-68DC1AB4B17B}" srcOrd="1" destOrd="0" presId="urn:microsoft.com/office/officeart/2008/layout/LinedList"/>
    <dgm:cxn modelId="{022D1AED-D421-4B81-BAF2-0A415A6C12D7}" type="presParOf" srcId="{202ED596-D6AB-4524-B3F3-0EF91AC34BB7}" destId="{12BBFBD1-43D1-4ED6-A763-7733B258841E}" srcOrd="14" destOrd="0" presId="urn:microsoft.com/office/officeart/2008/layout/LinedList"/>
    <dgm:cxn modelId="{6F76BD25-DFC0-432A-A382-BE015C5E73E8}" type="presParOf" srcId="{202ED596-D6AB-4524-B3F3-0EF91AC34BB7}" destId="{432A9D75-68D5-42D4-8CF5-7182E33132E0}" srcOrd="15" destOrd="0" presId="urn:microsoft.com/office/officeart/2008/layout/LinedList"/>
    <dgm:cxn modelId="{C2C4F22F-F2C7-425E-88F5-EA90EB4B9769}" type="presParOf" srcId="{432A9D75-68D5-42D4-8CF5-7182E33132E0}" destId="{7653ECCC-A884-45BD-ACCA-1FF2E16A4260}" srcOrd="0" destOrd="0" presId="urn:microsoft.com/office/officeart/2008/layout/LinedList"/>
    <dgm:cxn modelId="{537B3460-395A-41F7-BBAF-F2513FB62108}" type="presParOf" srcId="{432A9D75-68D5-42D4-8CF5-7182E33132E0}" destId="{D8680838-5249-4B6C-8E4B-A79320BAC33A}" srcOrd="1" destOrd="0" presId="urn:microsoft.com/office/officeart/2008/layout/LinedList"/>
    <dgm:cxn modelId="{D9792A9E-DD0C-49FA-81EB-DE96F0532EF1}" type="presParOf" srcId="{202ED596-D6AB-4524-B3F3-0EF91AC34BB7}" destId="{91372413-EF01-46CC-AA08-CF340494BDC2}" srcOrd="16" destOrd="0" presId="urn:microsoft.com/office/officeart/2008/layout/LinedList"/>
    <dgm:cxn modelId="{18882ACC-B257-414C-AF99-E646D14C748B}" type="presParOf" srcId="{202ED596-D6AB-4524-B3F3-0EF91AC34BB7}" destId="{3A727955-9206-4D14-87A2-6CD4D8AD43D8}" srcOrd="17" destOrd="0" presId="urn:microsoft.com/office/officeart/2008/layout/LinedList"/>
    <dgm:cxn modelId="{59AE46E9-0D21-44FE-BACC-7A0B5F742867}" type="presParOf" srcId="{3A727955-9206-4D14-87A2-6CD4D8AD43D8}" destId="{9F3A9A33-3E6F-4632-8804-DB31A846C913}" srcOrd="0" destOrd="0" presId="urn:microsoft.com/office/officeart/2008/layout/LinedList"/>
    <dgm:cxn modelId="{93D0E870-9682-4C6C-A5FE-308B9254CE56}" type="presParOf" srcId="{3A727955-9206-4D14-87A2-6CD4D8AD43D8}" destId="{37D4566E-7F27-444E-BE23-44BCE22EA6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DD4057-CD13-43A5-BEF8-58C53BDF49A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29B563-CA5C-475E-AAB1-777B8043A531}">
      <dgm:prSet/>
      <dgm:spPr/>
      <dgm:t>
        <a:bodyPr/>
        <a:lstStyle/>
        <a:p>
          <a:r>
            <a:rPr lang="en-US" b="0" i="0" baseline="0"/>
            <a:t>Heuristic Improvement: Experimenting with different heuristic functions or refining the existing one could be beneficial. The goal is to design a heuristic that provides more accurate estimates of the true cost, guiding the search more effectively.</a:t>
          </a:r>
          <a:endParaRPr lang="en-US"/>
        </a:p>
      </dgm:t>
    </dgm:pt>
    <dgm:pt modelId="{B398F880-7905-482A-8668-07C905951245}" type="parTrans" cxnId="{447817BC-4266-49F5-BA4D-BD2637DE1C87}">
      <dgm:prSet/>
      <dgm:spPr/>
      <dgm:t>
        <a:bodyPr/>
        <a:lstStyle/>
        <a:p>
          <a:endParaRPr lang="en-US"/>
        </a:p>
      </dgm:t>
    </dgm:pt>
    <dgm:pt modelId="{23039151-122A-461B-803A-A227677AB400}" type="sibTrans" cxnId="{447817BC-4266-49F5-BA4D-BD2637DE1C87}">
      <dgm:prSet/>
      <dgm:spPr/>
      <dgm:t>
        <a:bodyPr/>
        <a:lstStyle/>
        <a:p>
          <a:endParaRPr lang="en-US"/>
        </a:p>
      </dgm:t>
    </dgm:pt>
    <dgm:pt modelId="{58D00E51-B21D-4C7B-940F-7AB4B5AF450D}">
      <dgm:prSet/>
      <dgm:spPr/>
      <dgm:t>
        <a:bodyPr/>
        <a:lstStyle/>
        <a:p>
          <a:r>
            <a:rPr lang="en-US" b="0" i="0" baseline="0"/>
            <a:t>Memory Optimization: Considering modifications to reduce the algorithm's memory footprint, such as implementing techniques like iterative deepening or using more memory-efficient data structures.</a:t>
          </a:r>
          <a:endParaRPr lang="en-US"/>
        </a:p>
      </dgm:t>
    </dgm:pt>
    <dgm:pt modelId="{5080C1FB-44BA-46EA-811B-8FC4B3956F07}" type="parTrans" cxnId="{6BDBC23D-A7DA-4C50-83B5-4E7023C3D805}">
      <dgm:prSet/>
      <dgm:spPr/>
      <dgm:t>
        <a:bodyPr/>
        <a:lstStyle/>
        <a:p>
          <a:endParaRPr lang="en-US"/>
        </a:p>
      </dgm:t>
    </dgm:pt>
    <dgm:pt modelId="{FBB51978-2AD6-4DF9-BC33-27A6DE3E9E5A}" type="sibTrans" cxnId="{6BDBC23D-A7DA-4C50-83B5-4E7023C3D805}">
      <dgm:prSet/>
      <dgm:spPr/>
      <dgm:t>
        <a:bodyPr/>
        <a:lstStyle/>
        <a:p>
          <a:endParaRPr lang="en-US"/>
        </a:p>
      </dgm:t>
    </dgm:pt>
    <dgm:pt modelId="{0CA9CDF9-8D59-4372-953B-0A9FC5602752}">
      <dgm:prSet/>
      <dgm:spPr/>
      <dgm:t>
        <a:bodyPr/>
        <a:lstStyle/>
        <a:p>
          <a:r>
            <a:rPr lang="en-US" b="0" i="0" baseline="0"/>
            <a:t>Dynamic Heuristics: Implementing a heuristic that adapts or changes dynamically during the search based on the characteristics of the problem could improve the algorithm's performance in certain scenarios.</a:t>
          </a:r>
          <a:endParaRPr lang="en-US"/>
        </a:p>
      </dgm:t>
    </dgm:pt>
    <dgm:pt modelId="{4451ED57-1C04-4FFA-9BF9-86E9D22F4008}" type="parTrans" cxnId="{694345B3-18EE-401E-A911-E893B83FC067}">
      <dgm:prSet/>
      <dgm:spPr/>
      <dgm:t>
        <a:bodyPr/>
        <a:lstStyle/>
        <a:p>
          <a:endParaRPr lang="en-US"/>
        </a:p>
      </dgm:t>
    </dgm:pt>
    <dgm:pt modelId="{28862CBC-0C1A-4B64-AC79-B4575997E954}" type="sibTrans" cxnId="{694345B3-18EE-401E-A911-E893B83FC067}">
      <dgm:prSet/>
      <dgm:spPr/>
      <dgm:t>
        <a:bodyPr/>
        <a:lstStyle/>
        <a:p>
          <a:endParaRPr lang="en-US"/>
        </a:p>
      </dgm:t>
    </dgm:pt>
    <dgm:pt modelId="{828EB64B-F714-4FF2-A366-C686C44FD18F}">
      <dgm:prSet/>
      <dgm:spPr/>
      <dgm:t>
        <a:bodyPr/>
        <a:lstStyle/>
        <a:p>
          <a:r>
            <a:rPr lang="en-US" b="0" i="0" baseline="0"/>
            <a:t>Parallelization: Exploring possibilities for parallelizing the search process could be considered to make better use of available computing resources.</a:t>
          </a:r>
          <a:endParaRPr lang="en-US"/>
        </a:p>
      </dgm:t>
    </dgm:pt>
    <dgm:pt modelId="{7A55AD14-BF9F-4532-8E12-337C80688224}" type="parTrans" cxnId="{BDC6BBFE-16B1-4182-AF0C-5EA0D4876913}">
      <dgm:prSet/>
      <dgm:spPr/>
      <dgm:t>
        <a:bodyPr/>
        <a:lstStyle/>
        <a:p>
          <a:endParaRPr lang="en-US"/>
        </a:p>
      </dgm:t>
    </dgm:pt>
    <dgm:pt modelId="{1B08C317-BEF3-4805-9818-43CC8975FAE2}" type="sibTrans" cxnId="{BDC6BBFE-16B1-4182-AF0C-5EA0D4876913}">
      <dgm:prSet/>
      <dgm:spPr/>
      <dgm:t>
        <a:bodyPr/>
        <a:lstStyle/>
        <a:p>
          <a:endParaRPr lang="en-US"/>
        </a:p>
      </dgm:t>
    </dgm:pt>
    <dgm:pt modelId="{0CD2F5F3-9173-4C99-BFB3-0706D7860FFC}" type="pres">
      <dgm:prSet presAssocID="{C4DD4057-CD13-43A5-BEF8-58C53BDF49AA}" presName="root" presStyleCnt="0">
        <dgm:presLayoutVars>
          <dgm:dir/>
          <dgm:resizeHandles val="exact"/>
        </dgm:presLayoutVars>
      </dgm:prSet>
      <dgm:spPr/>
    </dgm:pt>
    <dgm:pt modelId="{2A49481D-41DA-44B5-87C7-B9905765E6B3}" type="pres">
      <dgm:prSet presAssocID="{CF29B563-CA5C-475E-AAB1-777B8043A531}" presName="compNode" presStyleCnt="0"/>
      <dgm:spPr/>
    </dgm:pt>
    <dgm:pt modelId="{010B6110-398E-434C-B4C0-548A6BA0FDB2}" type="pres">
      <dgm:prSet presAssocID="{CF29B563-CA5C-475E-AAB1-777B8043A531}" presName="bgRect" presStyleLbl="bgShp" presStyleIdx="0" presStyleCnt="4"/>
      <dgm:spPr/>
    </dgm:pt>
    <dgm:pt modelId="{ADB10B2B-D480-4C40-ABD4-D17A24649D89}" type="pres">
      <dgm:prSet presAssocID="{CF29B563-CA5C-475E-AAB1-777B8043A5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A04BAD0-B945-4355-9D22-433D955E3766}" type="pres">
      <dgm:prSet presAssocID="{CF29B563-CA5C-475E-AAB1-777B8043A531}" presName="spaceRect" presStyleCnt="0"/>
      <dgm:spPr/>
    </dgm:pt>
    <dgm:pt modelId="{0E869BDD-2B6A-4137-B19E-A26B02349698}" type="pres">
      <dgm:prSet presAssocID="{CF29B563-CA5C-475E-AAB1-777B8043A531}" presName="parTx" presStyleLbl="revTx" presStyleIdx="0" presStyleCnt="4">
        <dgm:presLayoutVars>
          <dgm:chMax val="0"/>
          <dgm:chPref val="0"/>
        </dgm:presLayoutVars>
      </dgm:prSet>
      <dgm:spPr/>
    </dgm:pt>
    <dgm:pt modelId="{28FB1B07-AABA-4E9E-9216-2ECF8572A0D3}" type="pres">
      <dgm:prSet presAssocID="{23039151-122A-461B-803A-A227677AB400}" presName="sibTrans" presStyleCnt="0"/>
      <dgm:spPr/>
    </dgm:pt>
    <dgm:pt modelId="{1B68A397-8D42-4EE6-8376-0B7BEBCA1729}" type="pres">
      <dgm:prSet presAssocID="{58D00E51-B21D-4C7B-940F-7AB4B5AF450D}" presName="compNode" presStyleCnt="0"/>
      <dgm:spPr/>
    </dgm:pt>
    <dgm:pt modelId="{3373D998-A37F-4864-B907-8E8F293A3626}" type="pres">
      <dgm:prSet presAssocID="{58D00E51-B21D-4C7B-940F-7AB4B5AF450D}" presName="bgRect" presStyleLbl="bgShp" presStyleIdx="1" presStyleCnt="4"/>
      <dgm:spPr/>
    </dgm:pt>
    <dgm:pt modelId="{FAA4095A-D4D2-4237-93F4-F6550114A4FF}" type="pres">
      <dgm:prSet presAssocID="{58D00E51-B21D-4C7B-940F-7AB4B5AF45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9C40144-95AB-4856-BB2F-F3F715F2AEFF}" type="pres">
      <dgm:prSet presAssocID="{58D00E51-B21D-4C7B-940F-7AB4B5AF450D}" presName="spaceRect" presStyleCnt="0"/>
      <dgm:spPr/>
    </dgm:pt>
    <dgm:pt modelId="{863799E8-714B-40A7-B543-674DAC591C39}" type="pres">
      <dgm:prSet presAssocID="{58D00E51-B21D-4C7B-940F-7AB4B5AF450D}" presName="parTx" presStyleLbl="revTx" presStyleIdx="1" presStyleCnt="4">
        <dgm:presLayoutVars>
          <dgm:chMax val="0"/>
          <dgm:chPref val="0"/>
        </dgm:presLayoutVars>
      </dgm:prSet>
      <dgm:spPr/>
    </dgm:pt>
    <dgm:pt modelId="{5DD77D8C-0FBA-40AE-A85D-8F4D7243DF7B}" type="pres">
      <dgm:prSet presAssocID="{FBB51978-2AD6-4DF9-BC33-27A6DE3E9E5A}" presName="sibTrans" presStyleCnt="0"/>
      <dgm:spPr/>
    </dgm:pt>
    <dgm:pt modelId="{E059D9DA-179C-4E06-B769-A615AFDC8AA7}" type="pres">
      <dgm:prSet presAssocID="{0CA9CDF9-8D59-4372-953B-0A9FC5602752}" presName="compNode" presStyleCnt="0"/>
      <dgm:spPr/>
    </dgm:pt>
    <dgm:pt modelId="{CE1546A4-B118-4E82-8D53-192D3C7275E0}" type="pres">
      <dgm:prSet presAssocID="{0CA9CDF9-8D59-4372-953B-0A9FC5602752}" presName="bgRect" presStyleLbl="bgShp" presStyleIdx="2" presStyleCnt="4"/>
      <dgm:spPr/>
    </dgm:pt>
    <dgm:pt modelId="{0D2C7912-5133-4610-962B-DFB156A75545}" type="pres">
      <dgm:prSet presAssocID="{0CA9CDF9-8D59-4372-953B-0A9FC56027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7D3644FB-5D23-4DFA-B15D-5B59A6EF1389}" type="pres">
      <dgm:prSet presAssocID="{0CA9CDF9-8D59-4372-953B-0A9FC5602752}" presName="spaceRect" presStyleCnt="0"/>
      <dgm:spPr/>
    </dgm:pt>
    <dgm:pt modelId="{22A1C76A-E8FD-4479-B57E-C381111860A2}" type="pres">
      <dgm:prSet presAssocID="{0CA9CDF9-8D59-4372-953B-0A9FC5602752}" presName="parTx" presStyleLbl="revTx" presStyleIdx="2" presStyleCnt="4">
        <dgm:presLayoutVars>
          <dgm:chMax val="0"/>
          <dgm:chPref val="0"/>
        </dgm:presLayoutVars>
      </dgm:prSet>
      <dgm:spPr/>
    </dgm:pt>
    <dgm:pt modelId="{4F7D3612-609D-4BBD-8D88-18CCDBF653A0}" type="pres">
      <dgm:prSet presAssocID="{28862CBC-0C1A-4B64-AC79-B4575997E954}" presName="sibTrans" presStyleCnt="0"/>
      <dgm:spPr/>
    </dgm:pt>
    <dgm:pt modelId="{136B8A36-F81F-4A38-9FDE-36AD4E9A6601}" type="pres">
      <dgm:prSet presAssocID="{828EB64B-F714-4FF2-A366-C686C44FD18F}" presName="compNode" presStyleCnt="0"/>
      <dgm:spPr/>
    </dgm:pt>
    <dgm:pt modelId="{96A38D5B-4704-493C-9C93-84E1352FFA38}" type="pres">
      <dgm:prSet presAssocID="{828EB64B-F714-4FF2-A366-C686C44FD18F}" presName="bgRect" presStyleLbl="bgShp" presStyleIdx="3" presStyleCnt="4"/>
      <dgm:spPr/>
    </dgm:pt>
    <dgm:pt modelId="{6C119B6D-2BA6-4DDB-B881-B3D1FFFB3A7D}" type="pres">
      <dgm:prSet presAssocID="{828EB64B-F714-4FF2-A366-C686C44FD1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DDA2545A-CC0B-4EB1-A3D3-AD5BA05233D0}" type="pres">
      <dgm:prSet presAssocID="{828EB64B-F714-4FF2-A366-C686C44FD18F}" presName="spaceRect" presStyleCnt="0"/>
      <dgm:spPr/>
    </dgm:pt>
    <dgm:pt modelId="{18662CA7-E5ED-48F7-A950-C48231FB18C5}" type="pres">
      <dgm:prSet presAssocID="{828EB64B-F714-4FF2-A366-C686C44FD18F}" presName="parTx" presStyleLbl="revTx" presStyleIdx="3" presStyleCnt="4">
        <dgm:presLayoutVars>
          <dgm:chMax val="0"/>
          <dgm:chPref val="0"/>
        </dgm:presLayoutVars>
      </dgm:prSet>
      <dgm:spPr/>
    </dgm:pt>
  </dgm:ptLst>
  <dgm:cxnLst>
    <dgm:cxn modelId="{AD4C971E-3A27-4A80-811F-F688D2814F28}" type="presOf" srcId="{0CA9CDF9-8D59-4372-953B-0A9FC5602752}" destId="{22A1C76A-E8FD-4479-B57E-C381111860A2}" srcOrd="0" destOrd="0" presId="urn:microsoft.com/office/officeart/2018/2/layout/IconVerticalSolidList"/>
    <dgm:cxn modelId="{6BDBC23D-A7DA-4C50-83B5-4E7023C3D805}" srcId="{C4DD4057-CD13-43A5-BEF8-58C53BDF49AA}" destId="{58D00E51-B21D-4C7B-940F-7AB4B5AF450D}" srcOrd="1" destOrd="0" parTransId="{5080C1FB-44BA-46EA-811B-8FC4B3956F07}" sibTransId="{FBB51978-2AD6-4DF9-BC33-27A6DE3E9E5A}"/>
    <dgm:cxn modelId="{BA21605F-E027-4A9E-90BD-B6DF37F69A53}" type="presOf" srcId="{C4DD4057-CD13-43A5-BEF8-58C53BDF49AA}" destId="{0CD2F5F3-9173-4C99-BFB3-0706D7860FFC}" srcOrd="0" destOrd="0" presId="urn:microsoft.com/office/officeart/2018/2/layout/IconVerticalSolidList"/>
    <dgm:cxn modelId="{F87D064F-3039-478D-BC96-1FE93E8F377D}" type="presOf" srcId="{58D00E51-B21D-4C7B-940F-7AB4B5AF450D}" destId="{863799E8-714B-40A7-B543-674DAC591C39}" srcOrd="0" destOrd="0" presId="urn:microsoft.com/office/officeart/2018/2/layout/IconVerticalSolidList"/>
    <dgm:cxn modelId="{C6C5A2A1-0344-4B8B-8BA3-1A8C150ADB57}" type="presOf" srcId="{828EB64B-F714-4FF2-A366-C686C44FD18F}" destId="{18662CA7-E5ED-48F7-A950-C48231FB18C5}" srcOrd="0" destOrd="0" presId="urn:microsoft.com/office/officeart/2018/2/layout/IconVerticalSolidList"/>
    <dgm:cxn modelId="{694345B3-18EE-401E-A911-E893B83FC067}" srcId="{C4DD4057-CD13-43A5-BEF8-58C53BDF49AA}" destId="{0CA9CDF9-8D59-4372-953B-0A9FC5602752}" srcOrd="2" destOrd="0" parTransId="{4451ED57-1C04-4FFA-9BF9-86E9D22F4008}" sibTransId="{28862CBC-0C1A-4B64-AC79-B4575997E954}"/>
    <dgm:cxn modelId="{447817BC-4266-49F5-BA4D-BD2637DE1C87}" srcId="{C4DD4057-CD13-43A5-BEF8-58C53BDF49AA}" destId="{CF29B563-CA5C-475E-AAB1-777B8043A531}" srcOrd="0" destOrd="0" parTransId="{B398F880-7905-482A-8668-07C905951245}" sibTransId="{23039151-122A-461B-803A-A227677AB400}"/>
    <dgm:cxn modelId="{438179E9-F893-45A7-BA3A-900EE1B01B89}" type="presOf" srcId="{CF29B563-CA5C-475E-AAB1-777B8043A531}" destId="{0E869BDD-2B6A-4137-B19E-A26B02349698}" srcOrd="0" destOrd="0" presId="urn:microsoft.com/office/officeart/2018/2/layout/IconVerticalSolidList"/>
    <dgm:cxn modelId="{BDC6BBFE-16B1-4182-AF0C-5EA0D4876913}" srcId="{C4DD4057-CD13-43A5-BEF8-58C53BDF49AA}" destId="{828EB64B-F714-4FF2-A366-C686C44FD18F}" srcOrd="3" destOrd="0" parTransId="{7A55AD14-BF9F-4532-8E12-337C80688224}" sibTransId="{1B08C317-BEF3-4805-9818-43CC8975FAE2}"/>
    <dgm:cxn modelId="{349CBEC2-9B26-41DE-8AF8-DF50A50C429D}" type="presParOf" srcId="{0CD2F5F3-9173-4C99-BFB3-0706D7860FFC}" destId="{2A49481D-41DA-44B5-87C7-B9905765E6B3}" srcOrd="0" destOrd="0" presId="urn:microsoft.com/office/officeart/2018/2/layout/IconVerticalSolidList"/>
    <dgm:cxn modelId="{EEF19C2D-D479-43B2-86AE-9F3C13367185}" type="presParOf" srcId="{2A49481D-41DA-44B5-87C7-B9905765E6B3}" destId="{010B6110-398E-434C-B4C0-548A6BA0FDB2}" srcOrd="0" destOrd="0" presId="urn:microsoft.com/office/officeart/2018/2/layout/IconVerticalSolidList"/>
    <dgm:cxn modelId="{DFFB1E3D-5162-4B9C-9A70-CBC851437DAF}" type="presParOf" srcId="{2A49481D-41DA-44B5-87C7-B9905765E6B3}" destId="{ADB10B2B-D480-4C40-ABD4-D17A24649D89}" srcOrd="1" destOrd="0" presId="urn:microsoft.com/office/officeart/2018/2/layout/IconVerticalSolidList"/>
    <dgm:cxn modelId="{60EF77F9-35C9-438F-B2BC-3F0C0C014453}" type="presParOf" srcId="{2A49481D-41DA-44B5-87C7-B9905765E6B3}" destId="{CA04BAD0-B945-4355-9D22-433D955E3766}" srcOrd="2" destOrd="0" presId="urn:microsoft.com/office/officeart/2018/2/layout/IconVerticalSolidList"/>
    <dgm:cxn modelId="{5D6AE1AC-8705-46E4-8141-2EE11D93DB75}" type="presParOf" srcId="{2A49481D-41DA-44B5-87C7-B9905765E6B3}" destId="{0E869BDD-2B6A-4137-B19E-A26B02349698}" srcOrd="3" destOrd="0" presId="urn:microsoft.com/office/officeart/2018/2/layout/IconVerticalSolidList"/>
    <dgm:cxn modelId="{D5E4CF39-E98D-4753-8CCB-37CBE3A92EEF}" type="presParOf" srcId="{0CD2F5F3-9173-4C99-BFB3-0706D7860FFC}" destId="{28FB1B07-AABA-4E9E-9216-2ECF8572A0D3}" srcOrd="1" destOrd="0" presId="urn:microsoft.com/office/officeart/2018/2/layout/IconVerticalSolidList"/>
    <dgm:cxn modelId="{E4E6D594-C6BA-4BAB-9285-11C5C0AD09FD}" type="presParOf" srcId="{0CD2F5F3-9173-4C99-BFB3-0706D7860FFC}" destId="{1B68A397-8D42-4EE6-8376-0B7BEBCA1729}" srcOrd="2" destOrd="0" presId="urn:microsoft.com/office/officeart/2018/2/layout/IconVerticalSolidList"/>
    <dgm:cxn modelId="{BB5C62E8-58F5-4DEF-A499-1FE084048B77}" type="presParOf" srcId="{1B68A397-8D42-4EE6-8376-0B7BEBCA1729}" destId="{3373D998-A37F-4864-B907-8E8F293A3626}" srcOrd="0" destOrd="0" presId="urn:microsoft.com/office/officeart/2018/2/layout/IconVerticalSolidList"/>
    <dgm:cxn modelId="{9F2C856D-5080-47A4-B1CA-2F828C25B02F}" type="presParOf" srcId="{1B68A397-8D42-4EE6-8376-0B7BEBCA1729}" destId="{FAA4095A-D4D2-4237-93F4-F6550114A4FF}" srcOrd="1" destOrd="0" presId="urn:microsoft.com/office/officeart/2018/2/layout/IconVerticalSolidList"/>
    <dgm:cxn modelId="{262FB833-3123-4286-A009-E5104C072157}" type="presParOf" srcId="{1B68A397-8D42-4EE6-8376-0B7BEBCA1729}" destId="{E9C40144-95AB-4856-BB2F-F3F715F2AEFF}" srcOrd="2" destOrd="0" presId="urn:microsoft.com/office/officeart/2018/2/layout/IconVerticalSolidList"/>
    <dgm:cxn modelId="{9C031F72-F6CB-4494-A190-244D993D2318}" type="presParOf" srcId="{1B68A397-8D42-4EE6-8376-0B7BEBCA1729}" destId="{863799E8-714B-40A7-B543-674DAC591C39}" srcOrd="3" destOrd="0" presId="urn:microsoft.com/office/officeart/2018/2/layout/IconVerticalSolidList"/>
    <dgm:cxn modelId="{D3835759-61A4-4D32-B577-5DF02AF6BAF8}" type="presParOf" srcId="{0CD2F5F3-9173-4C99-BFB3-0706D7860FFC}" destId="{5DD77D8C-0FBA-40AE-A85D-8F4D7243DF7B}" srcOrd="3" destOrd="0" presId="urn:microsoft.com/office/officeart/2018/2/layout/IconVerticalSolidList"/>
    <dgm:cxn modelId="{052594D3-728B-4A65-A898-5A258BB2CE45}" type="presParOf" srcId="{0CD2F5F3-9173-4C99-BFB3-0706D7860FFC}" destId="{E059D9DA-179C-4E06-B769-A615AFDC8AA7}" srcOrd="4" destOrd="0" presId="urn:microsoft.com/office/officeart/2018/2/layout/IconVerticalSolidList"/>
    <dgm:cxn modelId="{BDA57D28-F7B2-4FFF-8208-9D458AD39353}" type="presParOf" srcId="{E059D9DA-179C-4E06-B769-A615AFDC8AA7}" destId="{CE1546A4-B118-4E82-8D53-192D3C7275E0}" srcOrd="0" destOrd="0" presId="urn:microsoft.com/office/officeart/2018/2/layout/IconVerticalSolidList"/>
    <dgm:cxn modelId="{17605843-45D3-47DC-AE08-C9CF4B7DB290}" type="presParOf" srcId="{E059D9DA-179C-4E06-B769-A615AFDC8AA7}" destId="{0D2C7912-5133-4610-962B-DFB156A75545}" srcOrd="1" destOrd="0" presId="urn:microsoft.com/office/officeart/2018/2/layout/IconVerticalSolidList"/>
    <dgm:cxn modelId="{D9B984F3-39E7-46C5-BA31-5F312363836D}" type="presParOf" srcId="{E059D9DA-179C-4E06-B769-A615AFDC8AA7}" destId="{7D3644FB-5D23-4DFA-B15D-5B59A6EF1389}" srcOrd="2" destOrd="0" presId="urn:microsoft.com/office/officeart/2018/2/layout/IconVerticalSolidList"/>
    <dgm:cxn modelId="{E3D864A3-D59E-4EF8-9E84-4B3F7983B5A4}" type="presParOf" srcId="{E059D9DA-179C-4E06-B769-A615AFDC8AA7}" destId="{22A1C76A-E8FD-4479-B57E-C381111860A2}" srcOrd="3" destOrd="0" presId="urn:microsoft.com/office/officeart/2018/2/layout/IconVerticalSolidList"/>
    <dgm:cxn modelId="{5982FC29-998B-4A21-ABA9-C38B2862AA5B}" type="presParOf" srcId="{0CD2F5F3-9173-4C99-BFB3-0706D7860FFC}" destId="{4F7D3612-609D-4BBD-8D88-18CCDBF653A0}" srcOrd="5" destOrd="0" presId="urn:microsoft.com/office/officeart/2018/2/layout/IconVerticalSolidList"/>
    <dgm:cxn modelId="{1FD711B2-1129-4041-9D3E-84D3B3C414ED}" type="presParOf" srcId="{0CD2F5F3-9173-4C99-BFB3-0706D7860FFC}" destId="{136B8A36-F81F-4A38-9FDE-36AD4E9A6601}" srcOrd="6" destOrd="0" presId="urn:microsoft.com/office/officeart/2018/2/layout/IconVerticalSolidList"/>
    <dgm:cxn modelId="{032F093B-1C19-433C-857F-FDA082237C19}" type="presParOf" srcId="{136B8A36-F81F-4A38-9FDE-36AD4E9A6601}" destId="{96A38D5B-4704-493C-9C93-84E1352FFA38}" srcOrd="0" destOrd="0" presId="urn:microsoft.com/office/officeart/2018/2/layout/IconVerticalSolidList"/>
    <dgm:cxn modelId="{98B26116-EA05-4B27-9CFC-3EBC3D39AD41}" type="presParOf" srcId="{136B8A36-F81F-4A38-9FDE-36AD4E9A6601}" destId="{6C119B6D-2BA6-4DDB-B881-B3D1FFFB3A7D}" srcOrd="1" destOrd="0" presId="urn:microsoft.com/office/officeart/2018/2/layout/IconVerticalSolidList"/>
    <dgm:cxn modelId="{02CDDD35-430C-40F4-8AC9-65F76E5FB926}" type="presParOf" srcId="{136B8A36-F81F-4A38-9FDE-36AD4E9A6601}" destId="{DDA2545A-CC0B-4EB1-A3D3-AD5BA05233D0}" srcOrd="2" destOrd="0" presId="urn:microsoft.com/office/officeart/2018/2/layout/IconVerticalSolidList"/>
    <dgm:cxn modelId="{9695339F-FEB6-4B5A-800C-AB9CD533DFC0}" type="presParOf" srcId="{136B8A36-F81F-4A38-9FDE-36AD4E9A6601}" destId="{18662CA7-E5ED-48F7-A950-C48231FB18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3ADDEE-5F29-4136-8B5E-4B98B5CBD79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282494-DC09-4826-9840-52E9833292CC}">
      <dgm:prSet/>
      <dgm:spPr/>
      <dgm:t>
        <a:bodyPr/>
        <a:lstStyle/>
        <a:p>
          <a:r>
            <a:rPr lang="en-US" b="0" i="0" baseline="0"/>
            <a:t>Algorithm</a:t>
          </a:r>
          <a:endParaRPr lang="en-US"/>
        </a:p>
      </dgm:t>
    </dgm:pt>
    <dgm:pt modelId="{507EAF94-094C-4F73-8CEE-39725F7644E2}" type="parTrans" cxnId="{E5F4B735-7AC2-461A-B5FC-720C3634EFB8}">
      <dgm:prSet/>
      <dgm:spPr/>
      <dgm:t>
        <a:bodyPr/>
        <a:lstStyle/>
        <a:p>
          <a:endParaRPr lang="en-US"/>
        </a:p>
      </dgm:t>
    </dgm:pt>
    <dgm:pt modelId="{DF33DF0E-8147-4804-B0C9-261000590FC3}" type="sibTrans" cxnId="{E5F4B735-7AC2-461A-B5FC-720C3634EFB8}">
      <dgm:prSet/>
      <dgm:spPr/>
      <dgm:t>
        <a:bodyPr/>
        <a:lstStyle/>
        <a:p>
          <a:endParaRPr lang="en-US"/>
        </a:p>
      </dgm:t>
    </dgm:pt>
    <dgm:pt modelId="{9B5E76F9-FC48-4DAD-AF59-4A36B30000B2}">
      <dgm:prSet/>
      <dgm:spPr/>
      <dgm:t>
        <a:bodyPr/>
        <a:lstStyle/>
        <a:p>
          <a:r>
            <a:rPr lang="en-US" b="0" i="0" baseline="0" dirty="0"/>
            <a:t>-&gt; Best First Search:</a:t>
          </a:r>
          <a:endParaRPr lang="en-US" dirty="0"/>
        </a:p>
      </dgm:t>
    </dgm:pt>
    <dgm:pt modelId="{B950DFDD-26D6-4446-A2E4-3898B70BA514}" type="parTrans" cxnId="{31DE5CA3-A699-4235-8B4C-F361AC364F35}">
      <dgm:prSet/>
      <dgm:spPr/>
      <dgm:t>
        <a:bodyPr/>
        <a:lstStyle/>
        <a:p>
          <a:endParaRPr lang="en-US"/>
        </a:p>
      </dgm:t>
    </dgm:pt>
    <dgm:pt modelId="{C707DF53-D83F-43F0-B6CD-AEFEF94EEB6D}" type="sibTrans" cxnId="{31DE5CA3-A699-4235-8B4C-F361AC364F35}">
      <dgm:prSet/>
      <dgm:spPr/>
      <dgm:t>
        <a:bodyPr/>
        <a:lstStyle/>
        <a:p>
          <a:endParaRPr lang="en-US"/>
        </a:p>
      </dgm:t>
    </dgm:pt>
    <dgm:pt modelId="{441AC587-B3A3-48D6-8712-32908A38B44A}">
      <dgm:prSet/>
      <dgm:spPr/>
      <dgm:t>
        <a:bodyPr/>
        <a:lstStyle/>
        <a:p>
          <a:r>
            <a:rPr lang="en-US" b="0" i="0" baseline="0"/>
            <a:t>Heuristic Function</a:t>
          </a:r>
          <a:endParaRPr lang="en-US"/>
        </a:p>
      </dgm:t>
    </dgm:pt>
    <dgm:pt modelId="{7996E429-6E50-47F6-B764-908A505AC977}" type="parTrans" cxnId="{294B256E-259F-4E4D-AAD4-1CFB213A4137}">
      <dgm:prSet/>
      <dgm:spPr/>
      <dgm:t>
        <a:bodyPr/>
        <a:lstStyle/>
        <a:p>
          <a:endParaRPr lang="en-US"/>
        </a:p>
      </dgm:t>
    </dgm:pt>
    <dgm:pt modelId="{298D1BB1-10D7-4A08-B19B-05468DD6BD22}" type="sibTrans" cxnId="{294B256E-259F-4E4D-AAD4-1CFB213A4137}">
      <dgm:prSet/>
      <dgm:spPr/>
      <dgm:t>
        <a:bodyPr/>
        <a:lstStyle/>
        <a:p>
          <a:endParaRPr lang="en-US"/>
        </a:p>
      </dgm:t>
    </dgm:pt>
    <dgm:pt modelId="{C6E0E9ED-2712-4AD6-BC65-8F93C9152370}">
      <dgm:prSet/>
      <dgm:spPr/>
      <dgm:t>
        <a:bodyPr/>
        <a:lstStyle/>
        <a:p>
          <a:r>
            <a:rPr lang="en-US" b="0" i="0" baseline="0" dirty="0"/>
            <a:t>-&gt; Manhattan Distance</a:t>
          </a:r>
          <a:endParaRPr lang="en-US" dirty="0"/>
        </a:p>
      </dgm:t>
    </dgm:pt>
    <dgm:pt modelId="{18F2EEEF-9FBA-4AB4-99D2-54C0FB854D36}" type="parTrans" cxnId="{0388112A-005C-4FF5-AAD1-3292B738D41A}">
      <dgm:prSet/>
      <dgm:spPr/>
      <dgm:t>
        <a:bodyPr/>
        <a:lstStyle/>
        <a:p>
          <a:endParaRPr lang="en-US"/>
        </a:p>
      </dgm:t>
    </dgm:pt>
    <dgm:pt modelId="{18E57B55-81EE-4DA2-8382-1E244DC5256D}" type="sibTrans" cxnId="{0388112A-005C-4FF5-AAD1-3292B738D41A}">
      <dgm:prSet/>
      <dgm:spPr/>
      <dgm:t>
        <a:bodyPr/>
        <a:lstStyle/>
        <a:p>
          <a:endParaRPr lang="en-US"/>
        </a:p>
      </dgm:t>
    </dgm:pt>
    <dgm:pt modelId="{962B1D24-C26F-4CC7-A988-94A8FB9BF4C4}">
      <dgm:prSet/>
      <dgm:spPr/>
      <dgm:t>
        <a:bodyPr/>
        <a:lstStyle/>
        <a:p>
          <a:pPr>
            <a:buFont typeface="Courier New" panose="02070309020205020404" pitchFamily="49" charset="0"/>
            <a:buChar char="o"/>
          </a:pPr>
          <a:r>
            <a:rPr lang="en-US" b="0" i="0" baseline="0" dirty="0"/>
            <a:t>https://medium.com/analytics-vidhya/euclidean-and-manhattan-distance-metrics-in-machine-learning-a5942a8c9f2f#:~:text=Manhattan%20distance%20is%20a%20metric,%2Dcoordinates%20and%20y%2Dcoordinates.</a:t>
          </a:r>
          <a:endParaRPr lang="en-US" dirty="0"/>
        </a:p>
      </dgm:t>
    </dgm:pt>
    <dgm:pt modelId="{13F752D0-E09C-4033-8CB0-B3491AB52305}" type="parTrans" cxnId="{3346BC94-1644-4907-AD8A-70DE44D23D47}">
      <dgm:prSet/>
      <dgm:spPr/>
      <dgm:t>
        <a:bodyPr/>
        <a:lstStyle/>
        <a:p>
          <a:endParaRPr lang="en-US"/>
        </a:p>
      </dgm:t>
    </dgm:pt>
    <dgm:pt modelId="{D48EBA71-5665-471F-A8EE-C8A5D547CE75}" type="sibTrans" cxnId="{3346BC94-1644-4907-AD8A-70DE44D23D47}">
      <dgm:prSet/>
      <dgm:spPr/>
      <dgm:t>
        <a:bodyPr/>
        <a:lstStyle/>
        <a:p>
          <a:endParaRPr lang="en-US"/>
        </a:p>
      </dgm:t>
    </dgm:pt>
    <dgm:pt modelId="{943D4E9F-0E2F-4CEB-976E-8EE7B8E026FC}">
      <dgm:prSet/>
      <dgm:spPr/>
      <dgm:t>
        <a:bodyPr/>
        <a:lstStyle/>
        <a:p>
          <a:r>
            <a:rPr lang="en-US" b="0" i="0" baseline="0" dirty="0"/>
            <a:t>-&gt; Hamming Distance</a:t>
          </a:r>
          <a:endParaRPr lang="en-US" dirty="0"/>
        </a:p>
      </dgm:t>
    </dgm:pt>
    <dgm:pt modelId="{CE6ED558-E115-42FB-85F6-95641328731F}" type="parTrans" cxnId="{99C2C9BF-F05A-4317-90D2-C52269670874}">
      <dgm:prSet/>
      <dgm:spPr/>
      <dgm:t>
        <a:bodyPr/>
        <a:lstStyle/>
        <a:p>
          <a:endParaRPr lang="en-US"/>
        </a:p>
      </dgm:t>
    </dgm:pt>
    <dgm:pt modelId="{F38947D6-913D-4C57-8F6B-D78B377F2BDE}" type="sibTrans" cxnId="{99C2C9BF-F05A-4317-90D2-C52269670874}">
      <dgm:prSet/>
      <dgm:spPr/>
      <dgm:t>
        <a:bodyPr/>
        <a:lstStyle/>
        <a:p>
          <a:endParaRPr lang="en-US"/>
        </a:p>
      </dgm:t>
    </dgm:pt>
    <dgm:pt modelId="{9EF8CB41-D037-4413-B8A9-F8B07DBDC2AB}">
      <dgm:prSet/>
      <dgm:spPr/>
      <dgm:t>
        <a:bodyPr/>
        <a:lstStyle/>
        <a:p>
          <a:pPr>
            <a:buFont typeface="Courier New" panose="02070309020205020404" pitchFamily="49" charset="0"/>
            <a:buChar char="o"/>
          </a:pPr>
          <a:r>
            <a:rPr lang="en-US" b="0" i="0" baseline="0" dirty="0"/>
            <a:t>https://www.tutorialspoint.com/what-is-hamming-distance</a:t>
          </a:r>
          <a:endParaRPr lang="en-US" dirty="0"/>
        </a:p>
      </dgm:t>
    </dgm:pt>
    <dgm:pt modelId="{3052DDA1-7ADA-4F58-887E-6384A5AF62B1}" type="parTrans" cxnId="{6657C10E-C5BE-4B47-81DB-C304110C525B}">
      <dgm:prSet/>
      <dgm:spPr/>
      <dgm:t>
        <a:bodyPr/>
        <a:lstStyle/>
        <a:p>
          <a:endParaRPr lang="en-US"/>
        </a:p>
      </dgm:t>
    </dgm:pt>
    <dgm:pt modelId="{9F49BD7B-A227-4167-BC3B-11F612ED333A}" type="sibTrans" cxnId="{6657C10E-C5BE-4B47-81DB-C304110C525B}">
      <dgm:prSet/>
      <dgm:spPr/>
      <dgm:t>
        <a:bodyPr/>
        <a:lstStyle/>
        <a:p>
          <a:endParaRPr lang="en-US"/>
        </a:p>
      </dgm:t>
    </dgm:pt>
    <dgm:pt modelId="{A5573517-3089-4C35-8882-D8C3E758EB0A}">
      <dgm:prSet/>
      <dgm:spPr/>
      <dgm:t>
        <a:bodyPr/>
        <a:lstStyle/>
        <a:p>
          <a:r>
            <a:rPr lang="en-US" b="0" i="0" baseline="0" dirty="0"/>
            <a:t>-&gt; Euclidean Distance</a:t>
          </a:r>
          <a:endParaRPr lang="en-US" dirty="0"/>
        </a:p>
      </dgm:t>
    </dgm:pt>
    <dgm:pt modelId="{6EC6D2A5-5D20-4AE5-9A1E-F1C25F7E6BA1}" type="parTrans" cxnId="{0F5FEAC4-D606-42E1-BBD6-F72BAEFF8AFB}">
      <dgm:prSet/>
      <dgm:spPr/>
      <dgm:t>
        <a:bodyPr/>
        <a:lstStyle/>
        <a:p>
          <a:endParaRPr lang="en-US"/>
        </a:p>
      </dgm:t>
    </dgm:pt>
    <dgm:pt modelId="{1703CD2B-7F83-4DA0-8122-67B9F43A237B}" type="sibTrans" cxnId="{0F5FEAC4-D606-42E1-BBD6-F72BAEFF8AFB}">
      <dgm:prSet/>
      <dgm:spPr/>
      <dgm:t>
        <a:bodyPr/>
        <a:lstStyle/>
        <a:p>
          <a:endParaRPr lang="en-US"/>
        </a:p>
      </dgm:t>
    </dgm:pt>
    <dgm:pt modelId="{63E7426F-91B0-47C4-90BC-602EF6FB7D16}">
      <dgm:prSet/>
      <dgm:spPr/>
      <dgm:t>
        <a:bodyPr/>
        <a:lstStyle/>
        <a:p>
          <a:pPr>
            <a:buFont typeface="Courier New" panose="02070309020205020404" pitchFamily="49" charset="0"/>
            <a:buChar char="o"/>
          </a:pPr>
          <a:r>
            <a:rPr lang="en-US" b="0" i="0" baseline="0" dirty="0"/>
            <a:t>https://www.cuemath.com/euclidean-distance-formula/</a:t>
          </a:r>
          <a:endParaRPr lang="en-US" dirty="0"/>
        </a:p>
      </dgm:t>
    </dgm:pt>
    <dgm:pt modelId="{459C8DF8-0DA8-4B27-B76E-957E4CE6F4F6}" type="parTrans" cxnId="{ADCAAA73-B77A-4C6C-B193-EEE6E3B4AB5C}">
      <dgm:prSet/>
      <dgm:spPr/>
      <dgm:t>
        <a:bodyPr/>
        <a:lstStyle/>
        <a:p>
          <a:endParaRPr lang="en-US"/>
        </a:p>
      </dgm:t>
    </dgm:pt>
    <dgm:pt modelId="{F3851F0A-53AC-4C9C-B24E-C86CB702223E}" type="sibTrans" cxnId="{ADCAAA73-B77A-4C6C-B193-EEE6E3B4AB5C}">
      <dgm:prSet/>
      <dgm:spPr/>
      <dgm:t>
        <a:bodyPr/>
        <a:lstStyle/>
        <a:p>
          <a:endParaRPr lang="en-US"/>
        </a:p>
      </dgm:t>
    </dgm:pt>
    <dgm:pt modelId="{67769D27-3E44-4D1C-B83B-CA808DA8CB63}">
      <dgm:prSet/>
      <dgm:spPr/>
      <dgm:t>
        <a:bodyPr/>
        <a:lstStyle/>
        <a:p>
          <a:r>
            <a:rPr lang="en-US" b="0" i="0" baseline="0" dirty="0"/>
            <a:t>-&gt; linear conflict</a:t>
          </a:r>
          <a:endParaRPr lang="en-US" dirty="0"/>
        </a:p>
      </dgm:t>
    </dgm:pt>
    <dgm:pt modelId="{5016E74B-060A-4480-8662-C9BA4CCADBF9}" type="parTrans" cxnId="{1A0BEBE2-0183-4DA1-81A8-F71FC0E80340}">
      <dgm:prSet/>
      <dgm:spPr/>
      <dgm:t>
        <a:bodyPr/>
        <a:lstStyle/>
        <a:p>
          <a:endParaRPr lang="en-US"/>
        </a:p>
      </dgm:t>
    </dgm:pt>
    <dgm:pt modelId="{1205BA58-9DA6-49BE-80D8-CC0602094915}" type="sibTrans" cxnId="{1A0BEBE2-0183-4DA1-81A8-F71FC0E80340}">
      <dgm:prSet/>
      <dgm:spPr/>
      <dgm:t>
        <a:bodyPr/>
        <a:lstStyle/>
        <a:p>
          <a:endParaRPr lang="en-US"/>
        </a:p>
      </dgm:t>
    </dgm:pt>
    <dgm:pt modelId="{FDEF151E-A826-4269-BDF9-D25EDA95ED73}">
      <dgm:prSet/>
      <dgm:spPr/>
      <dgm:t>
        <a:bodyPr/>
        <a:lstStyle/>
        <a:p>
          <a:pPr>
            <a:buFont typeface="Courier New" panose="02070309020205020404" pitchFamily="49" charset="0"/>
            <a:buChar char="o"/>
          </a:pPr>
          <a:r>
            <a:rPr lang="en-US" b="0" i="0" baseline="0" dirty="0"/>
            <a:t>https://medium.com/swlh/looking-into-k-puzzle-heuristics- 6189318eaca2</a:t>
          </a:r>
          <a:endParaRPr lang="en-US" dirty="0"/>
        </a:p>
      </dgm:t>
    </dgm:pt>
    <dgm:pt modelId="{CF24DBC8-3FF5-4FE4-B0A1-0B15AA1EEA33}" type="parTrans" cxnId="{C6CE2F0A-AF5A-4B41-9027-0C42153018BD}">
      <dgm:prSet/>
      <dgm:spPr/>
      <dgm:t>
        <a:bodyPr/>
        <a:lstStyle/>
        <a:p>
          <a:endParaRPr lang="en-US"/>
        </a:p>
      </dgm:t>
    </dgm:pt>
    <dgm:pt modelId="{1C7A070D-BF5D-4D12-B6FA-D856791AC78B}" type="sibTrans" cxnId="{C6CE2F0A-AF5A-4B41-9027-0C42153018BD}">
      <dgm:prSet/>
      <dgm:spPr/>
      <dgm:t>
        <a:bodyPr/>
        <a:lstStyle/>
        <a:p>
          <a:endParaRPr lang="en-US"/>
        </a:p>
      </dgm:t>
    </dgm:pt>
    <dgm:pt modelId="{AEF98442-93BC-4EB8-80C8-AE653632E8C0}">
      <dgm:prSet/>
      <dgm:spPr/>
      <dgm:t>
        <a:bodyPr/>
        <a:lstStyle/>
        <a:p>
          <a:r>
            <a:rPr lang="en-US" b="0" i="0" baseline="0"/>
            <a:t>Programming Language</a:t>
          </a:r>
          <a:endParaRPr lang="en-US"/>
        </a:p>
      </dgm:t>
    </dgm:pt>
    <dgm:pt modelId="{BE3757D7-F656-417F-864C-C0988721BED3}" type="parTrans" cxnId="{60854264-0680-4F3F-B536-BB2CBBECC736}">
      <dgm:prSet/>
      <dgm:spPr/>
      <dgm:t>
        <a:bodyPr/>
        <a:lstStyle/>
        <a:p>
          <a:endParaRPr lang="en-US"/>
        </a:p>
      </dgm:t>
    </dgm:pt>
    <dgm:pt modelId="{5F188630-20FC-485C-925B-D5CB86E9531C}" type="sibTrans" cxnId="{60854264-0680-4F3F-B536-BB2CBBECC736}">
      <dgm:prSet/>
      <dgm:spPr/>
      <dgm:t>
        <a:bodyPr/>
        <a:lstStyle/>
        <a:p>
          <a:endParaRPr lang="en-US"/>
        </a:p>
      </dgm:t>
    </dgm:pt>
    <dgm:pt modelId="{35A7518E-2647-4F6F-8517-ED42C684AB93}">
      <dgm:prSet/>
      <dgm:spPr/>
      <dgm:t>
        <a:bodyPr/>
        <a:lstStyle/>
        <a:p>
          <a:r>
            <a:rPr lang="en-US" b="0" i="0" baseline="0"/>
            <a:t>-&gt; Python</a:t>
          </a:r>
          <a:endParaRPr lang="en-US"/>
        </a:p>
      </dgm:t>
    </dgm:pt>
    <dgm:pt modelId="{493173E8-4798-4AC1-BC5F-62BABF652A33}" type="parTrans" cxnId="{93E2407C-21CA-4E7F-A0BE-3E5B115305A0}">
      <dgm:prSet/>
      <dgm:spPr/>
      <dgm:t>
        <a:bodyPr/>
        <a:lstStyle/>
        <a:p>
          <a:endParaRPr lang="en-US"/>
        </a:p>
      </dgm:t>
    </dgm:pt>
    <dgm:pt modelId="{8789D850-9315-447B-9E34-6D0E2C5E7650}" type="sibTrans" cxnId="{93E2407C-21CA-4E7F-A0BE-3E5B115305A0}">
      <dgm:prSet/>
      <dgm:spPr/>
      <dgm:t>
        <a:bodyPr/>
        <a:lstStyle/>
        <a:p>
          <a:endParaRPr lang="en-US"/>
        </a:p>
      </dgm:t>
    </dgm:pt>
    <dgm:pt modelId="{1C699B11-44BD-476E-87BB-8162285EEFFB}">
      <dgm:prSet/>
      <dgm:spPr/>
      <dgm:t>
        <a:bodyPr/>
        <a:lstStyle/>
        <a:p>
          <a:pPr>
            <a:buFont typeface="Courier New" panose="02070309020205020404" pitchFamily="49" charset="0"/>
            <a:buChar char="o"/>
          </a:pPr>
          <a:r>
            <a:rPr lang="en-US" b="0" i="0" baseline="0" dirty="0"/>
            <a:t>https://docs.python.org/3/</a:t>
          </a:r>
          <a:endParaRPr lang="en-US" dirty="0"/>
        </a:p>
      </dgm:t>
    </dgm:pt>
    <dgm:pt modelId="{BE136190-EB03-49EF-8C25-C16313C72C78}" type="parTrans" cxnId="{BD25A7B2-556B-4475-9B54-7D66F89C951F}">
      <dgm:prSet/>
      <dgm:spPr/>
      <dgm:t>
        <a:bodyPr/>
        <a:lstStyle/>
        <a:p>
          <a:endParaRPr lang="en-US"/>
        </a:p>
      </dgm:t>
    </dgm:pt>
    <dgm:pt modelId="{6EFE060A-AA79-4925-B3EB-59268C4A79DB}" type="sibTrans" cxnId="{BD25A7B2-556B-4475-9B54-7D66F89C951F}">
      <dgm:prSet/>
      <dgm:spPr/>
      <dgm:t>
        <a:bodyPr/>
        <a:lstStyle/>
        <a:p>
          <a:endParaRPr lang="en-US"/>
        </a:p>
      </dgm:t>
    </dgm:pt>
    <dgm:pt modelId="{2FA1DEFD-62EE-45FF-AFA0-1003A445445B}">
      <dgm:prSet/>
      <dgm:spPr/>
      <dgm:t>
        <a:bodyPr/>
        <a:lstStyle/>
        <a:p>
          <a:r>
            <a:rPr lang="en-US" b="0" i="0" baseline="0"/>
            <a:t>Libraries</a:t>
          </a:r>
          <a:endParaRPr lang="en-US"/>
        </a:p>
      </dgm:t>
    </dgm:pt>
    <dgm:pt modelId="{ED9A236E-5ED6-4E56-95DB-C6EE2C218695}" type="parTrans" cxnId="{45C11F37-9BAA-4B4F-91FE-E46791ADB368}">
      <dgm:prSet/>
      <dgm:spPr/>
      <dgm:t>
        <a:bodyPr/>
        <a:lstStyle/>
        <a:p>
          <a:endParaRPr lang="en-US"/>
        </a:p>
      </dgm:t>
    </dgm:pt>
    <dgm:pt modelId="{DDB7BA82-2F4C-4E67-974F-74325081F462}" type="sibTrans" cxnId="{45C11F37-9BAA-4B4F-91FE-E46791ADB368}">
      <dgm:prSet/>
      <dgm:spPr/>
      <dgm:t>
        <a:bodyPr/>
        <a:lstStyle/>
        <a:p>
          <a:endParaRPr lang="en-US"/>
        </a:p>
      </dgm:t>
    </dgm:pt>
    <dgm:pt modelId="{F1AC6573-5734-4247-95DE-CAC834C2BC74}">
      <dgm:prSet/>
      <dgm:spPr/>
      <dgm:t>
        <a:bodyPr/>
        <a:lstStyle/>
        <a:p>
          <a:r>
            <a:rPr lang="en-US" b="0" i="0" baseline="0"/>
            <a:t>-&gt; tkinter</a:t>
          </a:r>
          <a:endParaRPr lang="en-US"/>
        </a:p>
      </dgm:t>
    </dgm:pt>
    <dgm:pt modelId="{CCE133E4-25A4-4E68-AA3F-9E1644F9D2F3}" type="parTrans" cxnId="{F34C195D-CAD8-4B3D-AD10-91E3857C6B31}">
      <dgm:prSet/>
      <dgm:spPr/>
      <dgm:t>
        <a:bodyPr/>
        <a:lstStyle/>
        <a:p>
          <a:endParaRPr lang="en-US"/>
        </a:p>
      </dgm:t>
    </dgm:pt>
    <dgm:pt modelId="{DC4CEAFC-8D9F-4A4E-922D-E2ECE842E668}" type="sibTrans" cxnId="{F34C195D-CAD8-4B3D-AD10-91E3857C6B31}">
      <dgm:prSet/>
      <dgm:spPr/>
      <dgm:t>
        <a:bodyPr/>
        <a:lstStyle/>
        <a:p>
          <a:endParaRPr lang="en-US"/>
        </a:p>
      </dgm:t>
    </dgm:pt>
    <dgm:pt modelId="{6B5276C0-A976-4CF8-ACEB-FF078D0F8215}">
      <dgm:prSet/>
      <dgm:spPr/>
      <dgm:t>
        <a:bodyPr/>
        <a:lstStyle/>
        <a:p>
          <a:pPr>
            <a:buFont typeface="Courier New" panose="02070309020205020404" pitchFamily="49" charset="0"/>
            <a:buChar char="o"/>
          </a:pPr>
          <a:r>
            <a:rPr lang="en-US" b="0" i="0" baseline="0" dirty="0"/>
            <a:t>https://docs.python.org/3/library/tkinter.htm</a:t>
          </a:r>
          <a:endParaRPr lang="en-US" dirty="0"/>
        </a:p>
      </dgm:t>
    </dgm:pt>
    <dgm:pt modelId="{F55F2041-CA9E-4B9C-A666-969478961F5F}" type="parTrans" cxnId="{B6496683-E8E2-405F-B359-86C867443F8E}">
      <dgm:prSet/>
      <dgm:spPr/>
      <dgm:t>
        <a:bodyPr/>
        <a:lstStyle/>
        <a:p>
          <a:endParaRPr lang="en-US"/>
        </a:p>
      </dgm:t>
    </dgm:pt>
    <dgm:pt modelId="{AA2F0043-6BCD-4C11-9DDC-480275900B33}" type="sibTrans" cxnId="{B6496683-E8E2-405F-B359-86C867443F8E}">
      <dgm:prSet/>
      <dgm:spPr/>
      <dgm:t>
        <a:bodyPr/>
        <a:lstStyle/>
        <a:p>
          <a:endParaRPr lang="en-US"/>
        </a:p>
      </dgm:t>
    </dgm:pt>
    <dgm:pt modelId="{731A2E5A-C2C9-4DB5-8FD5-DE7A2B0320A0}">
      <dgm:prSet/>
      <dgm:spPr/>
      <dgm:t>
        <a:bodyPr/>
        <a:lstStyle/>
        <a:p>
          <a:pPr>
            <a:buFont typeface="Courier New" panose="02070309020205020404" pitchFamily="49" charset="0"/>
            <a:buChar char="o"/>
          </a:pPr>
          <a:r>
            <a:rPr lang="en-US" b="0" i="0" baseline="0" dirty="0"/>
            <a:t>https://algorithmsinsight.wordpress.com/graph-theory-2/a-star-in-general/implementing-a-star-to-solve-n-puzzle/</a:t>
          </a:r>
        </a:p>
      </dgm:t>
    </dgm:pt>
    <dgm:pt modelId="{9EE56F44-BCB6-4B62-B259-BC93A6537BDD}" type="parTrans" cxnId="{EBFC23C1-18F9-4680-8B17-20ADAA524B7C}">
      <dgm:prSet/>
      <dgm:spPr/>
      <dgm:t>
        <a:bodyPr/>
        <a:lstStyle/>
        <a:p>
          <a:endParaRPr lang="en-US"/>
        </a:p>
      </dgm:t>
    </dgm:pt>
    <dgm:pt modelId="{CD527BE5-BDAC-42A6-A73F-D4D4A695A66B}" type="sibTrans" cxnId="{EBFC23C1-18F9-4680-8B17-20ADAA524B7C}">
      <dgm:prSet/>
      <dgm:spPr/>
      <dgm:t>
        <a:bodyPr/>
        <a:lstStyle/>
        <a:p>
          <a:endParaRPr lang="en-US"/>
        </a:p>
      </dgm:t>
    </dgm:pt>
    <dgm:pt modelId="{40BF9A12-9458-4935-A7B4-5A0CF2496264}" type="pres">
      <dgm:prSet presAssocID="{163ADDEE-5F29-4136-8B5E-4B98B5CBD79E}" presName="linear" presStyleCnt="0">
        <dgm:presLayoutVars>
          <dgm:animLvl val="lvl"/>
          <dgm:resizeHandles val="exact"/>
        </dgm:presLayoutVars>
      </dgm:prSet>
      <dgm:spPr/>
    </dgm:pt>
    <dgm:pt modelId="{1188FC5F-CBF3-4EE7-A479-D5A2E3B031D8}" type="pres">
      <dgm:prSet presAssocID="{6B282494-DC09-4826-9840-52E9833292CC}" presName="parentText" presStyleLbl="node1" presStyleIdx="0" presStyleCnt="4">
        <dgm:presLayoutVars>
          <dgm:chMax val="0"/>
          <dgm:bulletEnabled val="1"/>
        </dgm:presLayoutVars>
      </dgm:prSet>
      <dgm:spPr/>
    </dgm:pt>
    <dgm:pt modelId="{2C72A7A1-91D9-4830-8FEF-B9EB715DF7D6}" type="pres">
      <dgm:prSet presAssocID="{6B282494-DC09-4826-9840-52E9833292CC}" presName="childText" presStyleLbl="revTx" presStyleIdx="0" presStyleCnt="4">
        <dgm:presLayoutVars>
          <dgm:bulletEnabled val="1"/>
        </dgm:presLayoutVars>
      </dgm:prSet>
      <dgm:spPr/>
    </dgm:pt>
    <dgm:pt modelId="{3EDB873F-90B9-4BDA-9B4A-D35EB38F6DCC}" type="pres">
      <dgm:prSet presAssocID="{441AC587-B3A3-48D6-8712-32908A38B44A}" presName="parentText" presStyleLbl="node1" presStyleIdx="1" presStyleCnt="4">
        <dgm:presLayoutVars>
          <dgm:chMax val="0"/>
          <dgm:bulletEnabled val="1"/>
        </dgm:presLayoutVars>
      </dgm:prSet>
      <dgm:spPr/>
    </dgm:pt>
    <dgm:pt modelId="{D496633B-1FD5-4AEC-B14C-1F5C28B42A21}" type="pres">
      <dgm:prSet presAssocID="{441AC587-B3A3-48D6-8712-32908A38B44A}" presName="childText" presStyleLbl="revTx" presStyleIdx="1" presStyleCnt="4">
        <dgm:presLayoutVars>
          <dgm:bulletEnabled val="1"/>
        </dgm:presLayoutVars>
      </dgm:prSet>
      <dgm:spPr/>
    </dgm:pt>
    <dgm:pt modelId="{6FFD9251-EA81-4AD9-9C87-B714305A5DA7}" type="pres">
      <dgm:prSet presAssocID="{AEF98442-93BC-4EB8-80C8-AE653632E8C0}" presName="parentText" presStyleLbl="node1" presStyleIdx="2" presStyleCnt="4">
        <dgm:presLayoutVars>
          <dgm:chMax val="0"/>
          <dgm:bulletEnabled val="1"/>
        </dgm:presLayoutVars>
      </dgm:prSet>
      <dgm:spPr/>
    </dgm:pt>
    <dgm:pt modelId="{250F9E2A-A26C-4B33-847A-D5BE25988F9E}" type="pres">
      <dgm:prSet presAssocID="{AEF98442-93BC-4EB8-80C8-AE653632E8C0}" presName="childText" presStyleLbl="revTx" presStyleIdx="2" presStyleCnt="4">
        <dgm:presLayoutVars>
          <dgm:bulletEnabled val="1"/>
        </dgm:presLayoutVars>
      </dgm:prSet>
      <dgm:spPr/>
    </dgm:pt>
    <dgm:pt modelId="{2FDC9E79-EB22-48F9-AB85-9F2ACFA4889C}" type="pres">
      <dgm:prSet presAssocID="{2FA1DEFD-62EE-45FF-AFA0-1003A445445B}" presName="parentText" presStyleLbl="node1" presStyleIdx="3" presStyleCnt="4">
        <dgm:presLayoutVars>
          <dgm:chMax val="0"/>
          <dgm:bulletEnabled val="1"/>
        </dgm:presLayoutVars>
      </dgm:prSet>
      <dgm:spPr/>
    </dgm:pt>
    <dgm:pt modelId="{83513283-D9D8-4320-A932-E207F7DC7E08}" type="pres">
      <dgm:prSet presAssocID="{2FA1DEFD-62EE-45FF-AFA0-1003A445445B}" presName="childText" presStyleLbl="revTx" presStyleIdx="3" presStyleCnt="4">
        <dgm:presLayoutVars>
          <dgm:bulletEnabled val="1"/>
        </dgm:presLayoutVars>
      </dgm:prSet>
      <dgm:spPr/>
    </dgm:pt>
  </dgm:ptLst>
  <dgm:cxnLst>
    <dgm:cxn modelId="{05D18905-C4B2-4B86-9D4C-928D8F6EAC60}" type="presOf" srcId="{35A7518E-2647-4F6F-8517-ED42C684AB93}" destId="{250F9E2A-A26C-4B33-847A-D5BE25988F9E}" srcOrd="0" destOrd="0" presId="urn:microsoft.com/office/officeart/2005/8/layout/vList2"/>
    <dgm:cxn modelId="{C6CE2F0A-AF5A-4B41-9027-0C42153018BD}" srcId="{441AC587-B3A3-48D6-8712-32908A38B44A}" destId="{FDEF151E-A826-4269-BDF9-D25EDA95ED73}" srcOrd="7" destOrd="0" parTransId="{CF24DBC8-3FF5-4FE4-B0A1-0B15AA1EEA33}" sibTransId="{1C7A070D-BF5D-4D12-B6FA-D856791AC78B}"/>
    <dgm:cxn modelId="{6657C10E-C5BE-4B47-81DB-C304110C525B}" srcId="{441AC587-B3A3-48D6-8712-32908A38B44A}" destId="{9EF8CB41-D037-4413-B8A9-F8B07DBDC2AB}" srcOrd="3" destOrd="0" parTransId="{3052DDA1-7ADA-4F58-887E-6384A5AF62B1}" sibTransId="{9F49BD7B-A227-4167-BC3B-11F612ED333A}"/>
    <dgm:cxn modelId="{0388112A-005C-4FF5-AAD1-3292B738D41A}" srcId="{441AC587-B3A3-48D6-8712-32908A38B44A}" destId="{C6E0E9ED-2712-4AD6-BC65-8F93C9152370}" srcOrd="0" destOrd="0" parTransId="{18F2EEEF-9FBA-4AB4-99D2-54C0FB854D36}" sibTransId="{18E57B55-81EE-4DA2-8382-1E244DC5256D}"/>
    <dgm:cxn modelId="{E6D7E62C-29CF-4078-9B77-88D302C06E81}" type="presOf" srcId="{9B5E76F9-FC48-4DAD-AF59-4A36B30000B2}" destId="{2C72A7A1-91D9-4830-8FEF-B9EB715DF7D6}" srcOrd="0" destOrd="0" presId="urn:microsoft.com/office/officeart/2005/8/layout/vList2"/>
    <dgm:cxn modelId="{E5F4B735-7AC2-461A-B5FC-720C3634EFB8}" srcId="{163ADDEE-5F29-4136-8B5E-4B98B5CBD79E}" destId="{6B282494-DC09-4826-9840-52E9833292CC}" srcOrd="0" destOrd="0" parTransId="{507EAF94-094C-4F73-8CEE-39725F7644E2}" sibTransId="{DF33DF0E-8147-4804-B0C9-261000590FC3}"/>
    <dgm:cxn modelId="{45C11F37-9BAA-4B4F-91FE-E46791ADB368}" srcId="{163ADDEE-5F29-4136-8B5E-4B98B5CBD79E}" destId="{2FA1DEFD-62EE-45FF-AFA0-1003A445445B}" srcOrd="3" destOrd="0" parTransId="{ED9A236E-5ED6-4E56-95DB-C6EE2C218695}" sibTransId="{DDB7BA82-2F4C-4E67-974F-74325081F462}"/>
    <dgm:cxn modelId="{F34C195D-CAD8-4B3D-AD10-91E3857C6B31}" srcId="{2FA1DEFD-62EE-45FF-AFA0-1003A445445B}" destId="{F1AC6573-5734-4247-95DE-CAC834C2BC74}" srcOrd="0" destOrd="0" parTransId="{CCE133E4-25A4-4E68-AA3F-9E1644F9D2F3}" sibTransId="{DC4CEAFC-8D9F-4A4E-922D-E2ECE842E668}"/>
    <dgm:cxn modelId="{C3687163-BE8B-4F26-BF56-E911A7D329B9}" type="presOf" srcId="{AEF98442-93BC-4EB8-80C8-AE653632E8C0}" destId="{6FFD9251-EA81-4AD9-9C87-B714305A5DA7}" srcOrd="0" destOrd="0" presId="urn:microsoft.com/office/officeart/2005/8/layout/vList2"/>
    <dgm:cxn modelId="{1A8BD763-78EE-4E86-8E06-78A412FBE245}" type="presOf" srcId="{2FA1DEFD-62EE-45FF-AFA0-1003A445445B}" destId="{2FDC9E79-EB22-48F9-AB85-9F2ACFA4889C}" srcOrd="0" destOrd="0" presId="urn:microsoft.com/office/officeart/2005/8/layout/vList2"/>
    <dgm:cxn modelId="{3D59E563-2A2E-4EB2-9AE7-53BD99F014A5}" type="presOf" srcId="{A5573517-3089-4C35-8882-D8C3E758EB0A}" destId="{D496633B-1FD5-4AEC-B14C-1F5C28B42A21}" srcOrd="0" destOrd="4" presId="urn:microsoft.com/office/officeart/2005/8/layout/vList2"/>
    <dgm:cxn modelId="{60854264-0680-4F3F-B536-BB2CBBECC736}" srcId="{163ADDEE-5F29-4136-8B5E-4B98B5CBD79E}" destId="{AEF98442-93BC-4EB8-80C8-AE653632E8C0}" srcOrd="2" destOrd="0" parTransId="{BE3757D7-F656-417F-864C-C0988721BED3}" sibTransId="{5F188630-20FC-485C-925B-D5CB86E9531C}"/>
    <dgm:cxn modelId="{9F479367-2D33-4ACD-A790-6A16D19051D2}" type="presOf" srcId="{441AC587-B3A3-48D6-8712-32908A38B44A}" destId="{3EDB873F-90B9-4BDA-9B4A-D35EB38F6DCC}" srcOrd="0" destOrd="0" presId="urn:microsoft.com/office/officeart/2005/8/layout/vList2"/>
    <dgm:cxn modelId="{752E0648-C925-47D4-96E8-2ADFFD8B12CD}" type="presOf" srcId="{9EF8CB41-D037-4413-B8A9-F8B07DBDC2AB}" destId="{D496633B-1FD5-4AEC-B14C-1F5C28B42A21}" srcOrd="0" destOrd="3" presId="urn:microsoft.com/office/officeart/2005/8/layout/vList2"/>
    <dgm:cxn modelId="{12FE8869-EE4F-4FDE-A750-1F0C4D360C1B}" type="presOf" srcId="{67769D27-3E44-4D1C-B83B-CA808DA8CB63}" destId="{D496633B-1FD5-4AEC-B14C-1F5C28B42A21}" srcOrd="0" destOrd="6" presId="urn:microsoft.com/office/officeart/2005/8/layout/vList2"/>
    <dgm:cxn modelId="{294B256E-259F-4E4D-AAD4-1CFB213A4137}" srcId="{163ADDEE-5F29-4136-8B5E-4B98B5CBD79E}" destId="{441AC587-B3A3-48D6-8712-32908A38B44A}" srcOrd="1" destOrd="0" parTransId="{7996E429-6E50-47F6-B764-908A505AC977}" sibTransId="{298D1BB1-10D7-4A08-B19B-05468DD6BD22}"/>
    <dgm:cxn modelId="{B5E14770-98F0-448C-9938-04359E6E06B6}" type="presOf" srcId="{C6E0E9ED-2712-4AD6-BC65-8F93C9152370}" destId="{D496633B-1FD5-4AEC-B14C-1F5C28B42A21}" srcOrd="0" destOrd="0" presId="urn:microsoft.com/office/officeart/2005/8/layout/vList2"/>
    <dgm:cxn modelId="{28A67B50-03D3-4355-B1CF-C16F7C8C9158}" type="presOf" srcId="{163ADDEE-5F29-4136-8B5E-4B98B5CBD79E}" destId="{40BF9A12-9458-4935-A7B4-5A0CF2496264}" srcOrd="0" destOrd="0" presId="urn:microsoft.com/office/officeart/2005/8/layout/vList2"/>
    <dgm:cxn modelId="{ADCAAA73-B77A-4C6C-B193-EEE6E3B4AB5C}" srcId="{441AC587-B3A3-48D6-8712-32908A38B44A}" destId="{63E7426F-91B0-47C4-90BC-602EF6FB7D16}" srcOrd="5" destOrd="0" parTransId="{459C8DF8-0DA8-4B27-B76E-957E4CE6F4F6}" sibTransId="{F3851F0A-53AC-4C9C-B24E-C86CB702223E}"/>
    <dgm:cxn modelId="{93E2407C-21CA-4E7F-A0BE-3E5B115305A0}" srcId="{AEF98442-93BC-4EB8-80C8-AE653632E8C0}" destId="{35A7518E-2647-4F6F-8517-ED42C684AB93}" srcOrd="0" destOrd="0" parTransId="{493173E8-4798-4AC1-BC5F-62BABF652A33}" sibTransId="{8789D850-9315-447B-9E34-6D0E2C5E7650}"/>
    <dgm:cxn modelId="{B6496683-E8E2-405F-B359-86C867443F8E}" srcId="{2FA1DEFD-62EE-45FF-AFA0-1003A445445B}" destId="{6B5276C0-A976-4CF8-ACEB-FF078D0F8215}" srcOrd="1" destOrd="0" parTransId="{F55F2041-CA9E-4B9C-A666-969478961F5F}" sibTransId="{AA2F0043-6BCD-4C11-9DDC-480275900B33}"/>
    <dgm:cxn modelId="{166C7489-6BC3-4B6D-B9E4-71D6F829B8DA}" type="presOf" srcId="{6B282494-DC09-4826-9840-52E9833292CC}" destId="{1188FC5F-CBF3-4EE7-A479-D5A2E3B031D8}" srcOrd="0" destOrd="0" presId="urn:microsoft.com/office/officeart/2005/8/layout/vList2"/>
    <dgm:cxn modelId="{3346BC94-1644-4907-AD8A-70DE44D23D47}" srcId="{441AC587-B3A3-48D6-8712-32908A38B44A}" destId="{962B1D24-C26F-4CC7-A988-94A8FB9BF4C4}" srcOrd="1" destOrd="0" parTransId="{13F752D0-E09C-4033-8CB0-B3491AB52305}" sibTransId="{D48EBA71-5665-471F-A8EE-C8A5D547CE75}"/>
    <dgm:cxn modelId="{AB65EA9A-EC1A-4BF9-9A92-FE1FB9C43546}" type="presOf" srcId="{962B1D24-C26F-4CC7-A988-94A8FB9BF4C4}" destId="{D496633B-1FD5-4AEC-B14C-1F5C28B42A21}" srcOrd="0" destOrd="1" presId="urn:microsoft.com/office/officeart/2005/8/layout/vList2"/>
    <dgm:cxn modelId="{31DE5CA3-A699-4235-8B4C-F361AC364F35}" srcId="{6B282494-DC09-4826-9840-52E9833292CC}" destId="{9B5E76F9-FC48-4DAD-AF59-4A36B30000B2}" srcOrd="0" destOrd="0" parTransId="{B950DFDD-26D6-4446-A2E4-3898B70BA514}" sibTransId="{C707DF53-D83F-43F0-B6CD-AEFEF94EEB6D}"/>
    <dgm:cxn modelId="{481CDCA6-57FD-444C-ACEC-FC81584E9B59}" type="presOf" srcId="{731A2E5A-C2C9-4DB5-8FD5-DE7A2B0320A0}" destId="{2C72A7A1-91D9-4830-8FEF-B9EB715DF7D6}" srcOrd="0" destOrd="1" presId="urn:microsoft.com/office/officeart/2005/8/layout/vList2"/>
    <dgm:cxn modelId="{BD25A7B2-556B-4475-9B54-7D66F89C951F}" srcId="{AEF98442-93BC-4EB8-80C8-AE653632E8C0}" destId="{1C699B11-44BD-476E-87BB-8162285EEFFB}" srcOrd="1" destOrd="0" parTransId="{BE136190-EB03-49EF-8C25-C16313C72C78}" sibTransId="{6EFE060A-AA79-4925-B3EB-59268C4A79DB}"/>
    <dgm:cxn modelId="{22F5BFB2-4F5E-4D68-8C87-603A89EB755A}" type="presOf" srcId="{FDEF151E-A826-4269-BDF9-D25EDA95ED73}" destId="{D496633B-1FD5-4AEC-B14C-1F5C28B42A21}" srcOrd="0" destOrd="7" presId="urn:microsoft.com/office/officeart/2005/8/layout/vList2"/>
    <dgm:cxn modelId="{67B88EBF-AC34-42C2-98A8-62DE52964B05}" type="presOf" srcId="{F1AC6573-5734-4247-95DE-CAC834C2BC74}" destId="{83513283-D9D8-4320-A932-E207F7DC7E08}" srcOrd="0" destOrd="0" presId="urn:microsoft.com/office/officeart/2005/8/layout/vList2"/>
    <dgm:cxn modelId="{99C2C9BF-F05A-4317-90D2-C52269670874}" srcId="{441AC587-B3A3-48D6-8712-32908A38B44A}" destId="{943D4E9F-0E2F-4CEB-976E-8EE7B8E026FC}" srcOrd="2" destOrd="0" parTransId="{CE6ED558-E115-42FB-85F6-95641328731F}" sibTransId="{F38947D6-913D-4C57-8F6B-D78B377F2BDE}"/>
    <dgm:cxn modelId="{EBFC23C1-18F9-4680-8B17-20ADAA524B7C}" srcId="{6B282494-DC09-4826-9840-52E9833292CC}" destId="{731A2E5A-C2C9-4DB5-8FD5-DE7A2B0320A0}" srcOrd="1" destOrd="0" parTransId="{9EE56F44-BCB6-4B62-B259-BC93A6537BDD}" sibTransId="{CD527BE5-BDAC-42A6-A73F-D4D4A695A66B}"/>
    <dgm:cxn modelId="{0F5FEAC4-D606-42E1-BBD6-F72BAEFF8AFB}" srcId="{441AC587-B3A3-48D6-8712-32908A38B44A}" destId="{A5573517-3089-4C35-8882-D8C3E758EB0A}" srcOrd="4" destOrd="0" parTransId="{6EC6D2A5-5D20-4AE5-9A1E-F1C25F7E6BA1}" sibTransId="{1703CD2B-7F83-4DA0-8122-67B9F43A237B}"/>
    <dgm:cxn modelId="{C534F5D9-C805-472E-8C58-15F15F7CB736}" type="presOf" srcId="{63E7426F-91B0-47C4-90BC-602EF6FB7D16}" destId="{D496633B-1FD5-4AEC-B14C-1F5C28B42A21}" srcOrd="0" destOrd="5" presId="urn:microsoft.com/office/officeart/2005/8/layout/vList2"/>
    <dgm:cxn modelId="{9DFA24DB-9BCE-46C6-86B4-439DA585D6DD}" type="presOf" srcId="{6B5276C0-A976-4CF8-ACEB-FF078D0F8215}" destId="{83513283-D9D8-4320-A932-E207F7DC7E08}" srcOrd="0" destOrd="1" presId="urn:microsoft.com/office/officeart/2005/8/layout/vList2"/>
    <dgm:cxn modelId="{AC025EE2-4F1F-4B25-A36D-ADD8FF59BF8C}" type="presOf" srcId="{943D4E9F-0E2F-4CEB-976E-8EE7B8E026FC}" destId="{D496633B-1FD5-4AEC-B14C-1F5C28B42A21}" srcOrd="0" destOrd="2" presId="urn:microsoft.com/office/officeart/2005/8/layout/vList2"/>
    <dgm:cxn modelId="{1A0BEBE2-0183-4DA1-81A8-F71FC0E80340}" srcId="{441AC587-B3A3-48D6-8712-32908A38B44A}" destId="{67769D27-3E44-4D1C-B83B-CA808DA8CB63}" srcOrd="6" destOrd="0" parTransId="{5016E74B-060A-4480-8662-C9BA4CCADBF9}" sibTransId="{1205BA58-9DA6-49BE-80D8-CC0602094915}"/>
    <dgm:cxn modelId="{CC3BC5E3-CA2A-4794-AE88-31A9CC608C13}" type="presOf" srcId="{1C699B11-44BD-476E-87BB-8162285EEFFB}" destId="{250F9E2A-A26C-4B33-847A-D5BE25988F9E}" srcOrd="0" destOrd="1" presId="urn:microsoft.com/office/officeart/2005/8/layout/vList2"/>
    <dgm:cxn modelId="{12453DAA-9581-426A-B405-6F3E08502B84}" type="presParOf" srcId="{40BF9A12-9458-4935-A7B4-5A0CF2496264}" destId="{1188FC5F-CBF3-4EE7-A479-D5A2E3B031D8}" srcOrd="0" destOrd="0" presId="urn:microsoft.com/office/officeart/2005/8/layout/vList2"/>
    <dgm:cxn modelId="{363B6BA5-16D8-4A7B-BC84-7F6AFE6A5849}" type="presParOf" srcId="{40BF9A12-9458-4935-A7B4-5A0CF2496264}" destId="{2C72A7A1-91D9-4830-8FEF-B9EB715DF7D6}" srcOrd="1" destOrd="0" presId="urn:microsoft.com/office/officeart/2005/8/layout/vList2"/>
    <dgm:cxn modelId="{4889480A-9825-4875-BCE7-B9BD0EA84194}" type="presParOf" srcId="{40BF9A12-9458-4935-A7B4-5A0CF2496264}" destId="{3EDB873F-90B9-4BDA-9B4A-D35EB38F6DCC}" srcOrd="2" destOrd="0" presId="urn:microsoft.com/office/officeart/2005/8/layout/vList2"/>
    <dgm:cxn modelId="{2D53C50D-69B5-46BD-8276-0D4528B91CFB}" type="presParOf" srcId="{40BF9A12-9458-4935-A7B4-5A0CF2496264}" destId="{D496633B-1FD5-4AEC-B14C-1F5C28B42A21}" srcOrd="3" destOrd="0" presId="urn:microsoft.com/office/officeart/2005/8/layout/vList2"/>
    <dgm:cxn modelId="{371677A5-62B9-4B8A-80B7-4B1297C09E31}" type="presParOf" srcId="{40BF9A12-9458-4935-A7B4-5A0CF2496264}" destId="{6FFD9251-EA81-4AD9-9C87-B714305A5DA7}" srcOrd="4" destOrd="0" presId="urn:microsoft.com/office/officeart/2005/8/layout/vList2"/>
    <dgm:cxn modelId="{CCD12BC3-9C23-421A-AB9A-70D00A1DBDB7}" type="presParOf" srcId="{40BF9A12-9458-4935-A7B4-5A0CF2496264}" destId="{250F9E2A-A26C-4B33-847A-D5BE25988F9E}" srcOrd="5" destOrd="0" presId="urn:microsoft.com/office/officeart/2005/8/layout/vList2"/>
    <dgm:cxn modelId="{02E7D87C-B824-4857-81B8-E90F44F7206D}" type="presParOf" srcId="{40BF9A12-9458-4935-A7B4-5A0CF2496264}" destId="{2FDC9E79-EB22-48F9-AB85-9F2ACFA4889C}" srcOrd="6" destOrd="0" presId="urn:microsoft.com/office/officeart/2005/8/layout/vList2"/>
    <dgm:cxn modelId="{81ED01A6-FA6F-46CE-8110-6948558396A7}" type="presParOf" srcId="{40BF9A12-9458-4935-A7B4-5A0CF2496264}" destId="{83513283-D9D8-4320-A932-E207F7DC7E0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A125CD-27EF-46CF-8AE3-C90BD1F0303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4CE3DD8-11DF-4806-BA90-4B18E94243A9}">
      <dgm:prSet/>
      <dgm:spPr/>
      <dgm:t>
        <a:bodyPr/>
        <a:lstStyle/>
        <a:p>
          <a:pPr>
            <a:defRPr cap="all"/>
          </a:pPr>
          <a:r>
            <a:rPr lang="en-US" b="1"/>
            <a:t>Thank you</a:t>
          </a:r>
          <a:endParaRPr lang="en-US"/>
        </a:p>
      </dgm:t>
    </dgm:pt>
    <dgm:pt modelId="{F5A1F7E0-99C7-4EA7-AD45-579E98E4766F}" type="parTrans" cxnId="{1B2EDA3A-532F-4D92-B46D-221D7169CC66}">
      <dgm:prSet/>
      <dgm:spPr/>
      <dgm:t>
        <a:bodyPr/>
        <a:lstStyle/>
        <a:p>
          <a:endParaRPr lang="en-US"/>
        </a:p>
      </dgm:t>
    </dgm:pt>
    <dgm:pt modelId="{4420E6B5-6718-4090-980A-76D0D8C1C455}" type="sibTrans" cxnId="{1B2EDA3A-532F-4D92-B46D-221D7169CC66}">
      <dgm:prSet/>
      <dgm:spPr/>
      <dgm:t>
        <a:bodyPr/>
        <a:lstStyle/>
        <a:p>
          <a:endParaRPr lang="en-US"/>
        </a:p>
      </dgm:t>
    </dgm:pt>
    <dgm:pt modelId="{893E12C4-0119-424E-9EE0-F713732B7139}">
      <dgm:prSet/>
      <dgm:spPr/>
      <dgm:t>
        <a:bodyPr/>
        <a:lstStyle/>
        <a:p>
          <a:pPr>
            <a:defRPr cap="all"/>
          </a:pPr>
          <a:r>
            <a:rPr lang="en-US" b="1"/>
            <a:t>Any question</a:t>
          </a:r>
          <a:endParaRPr lang="en-US"/>
        </a:p>
      </dgm:t>
    </dgm:pt>
    <dgm:pt modelId="{B916911C-4F03-46FB-9E5E-9E9FEB088AE4}" type="parTrans" cxnId="{C25A648B-1515-470F-94EB-1F049F40E369}">
      <dgm:prSet/>
      <dgm:spPr/>
      <dgm:t>
        <a:bodyPr/>
        <a:lstStyle/>
        <a:p>
          <a:endParaRPr lang="en-US"/>
        </a:p>
      </dgm:t>
    </dgm:pt>
    <dgm:pt modelId="{972F49A9-15C1-4774-99C0-121363605A44}" type="sibTrans" cxnId="{C25A648B-1515-470F-94EB-1F049F40E369}">
      <dgm:prSet/>
      <dgm:spPr/>
      <dgm:t>
        <a:bodyPr/>
        <a:lstStyle/>
        <a:p>
          <a:endParaRPr lang="en-US"/>
        </a:p>
      </dgm:t>
    </dgm:pt>
    <dgm:pt modelId="{0227F31B-9DEE-4418-8C82-B9A89CCECD6B}" type="pres">
      <dgm:prSet presAssocID="{79A125CD-27EF-46CF-8AE3-C90BD1F03036}" presName="root" presStyleCnt="0">
        <dgm:presLayoutVars>
          <dgm:dir/>
          <dgm:resizeHandles val="exact"/>
        </dgm:presLayoutVars>
      </dgm:prSet>
      <dgm:spPr/>
    </dgm:pt>
    <dgm:pt modelId="{87DB1EB3-3740-4ED1-A9C5-783DC177F6EB}" type="pres">
      <dgm:prSet presAssocID="{84CE3DD8-11DF-4806-BA90-4B18E94243A9}" presName="compNode" presStyleCnt="0"/>
      <dgm:spPr/>
    </dgm:pt>
    <dgm:pt modelId="{4155C2CE-F83A-482D-8939-3A61005A8523}" type="pres">
      <dgm:prSet presAssocID="{84CE3DD8-11DF-4806-BA90-4B18E94243A9}" presName="iconBgRect" presStyleLbl="bgShp" presStyleIdx="0" presStyleCnt="2"/>
      <dgm:spPr>
        <a:prstGeom prst="round2DiagRect">
          <a:avLst>
            <a:gd name="adj1" fmla="val 29727"/>
            <a:gd name="adj2" fmla="val 0"/>
          </a:avLst>
        </a:prstGeom>
      </dgm:spPr>
    </dgm:pt>
    <dgm:pt modelId="{4A805734-664F-47E4-A5A8-2F2FC92BB167}" type="pres">
      <dgm:prSet presAssocID="{84CE3DD8-11DF-4806-BA90-4B18E94243A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7A30170F-417A-4F53-B171-3BA4C208B932}" type="pres">
      <dgm:prSet presAssocID="{84CE3DD8-11DF-4806-BA90-4B18E94243A9}" presName="spaceRect" presStyleCnt="0"/>
      <dgm:spPr/>
    </dgm:pt>
    <dgm:pt modelId="{CBB3F636-47FC-4496-9E9C-362D57823810}" type="pres">
      <dgm:prSet presAssocID="{84CE3DD8-11DF-4806-BA90-4B18E94243A9}" presName="textRect" presStyleLbl="revTx" presStyleIdx="0" presStyleCnt="2">
        <dgm:presLayoutVars>
          <dgm:chMax val="1"/>
          <dgm:chPref val="1"/>
        </dgm:presLayoutVars>
      </dgm:prSet>
      <dgm:spPr/>
    </dgm:pt>
    <dgm:pt modelId="{419B19A4-C0F2-468F-88C7-D8B60B6FC775}" type="pres">
      <dgm:prSet presAssocID="{4420E6B5-6718-4090-980A-76D0D8C1C455}" presName="sibTrans" presStyleCnt="0"/>
      <dgm:spPr/>
    </dgm:pt>
    <dgm:pt modelId="{C67A74BF-2C94-45AB-A583-0C2B242CC47D}" type="pres">
      <dgm:prSet presAssocID="{893E12C4-0119-424E-9EE0-F713732B7139}" presName="compNode" presStyleCnt="0"/>
      <dgm:spPr/>
    </dgm:pt>
    <dgm:pt modelId="{4EE4E7D0-9585-4E5B-A1D8-5388DE197B2E}" type="pres">
      <dgm:prSet presAssocID="{893E12C4-0119-424E-9EE0-F713732B7139}" presName="iconBgRect" presStyleLbl="bgShp" presStyleIdx="1" presStyleCnt="2"/>
      <dgm:spPr>
        <a:prstGeom prst="round2DiagRect">
          <a:avLst>
            <a:gd name="adj1" fmla="val 29727"/>
            <a:gd name="adj2" fmla="val 0"/>
          </a:avLst>
        </a:prstGeom>
      </dgm:spPr>
    </dgm:pt>
    <dgm:pt modelId="{6DAA8908-5472-4DB9-9376-2CC5F308F1D0}" type="pres">
      <dgm:prSet presAssocID="{893E12C4-0119-424E-9EE0-F713732B71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3CFEA9C1-3BA3-4E63-90DC-3756F3A7252D}" type="pres">
      <dgm:prSet presAssocID="{893E12C4-0119-424E-9EE0-F713732B7139}" presName="spaceRect" presStyleCnt="0"/>
      <dgm:spPr/>
    </dgm:pt>
    <dgm:pt modelId="{72C23E8A-3522-4A49-A30F-2E3485E0E966}" type="pres">
      <dgm:prSet presAssocID="{893E12C4-0119-424E-9EE0-F713732B7139}" presName="textRect" presStyleLbl="revTx" presStyleIdx="1" presStyleCnt="2">
        <dgm:presLayoutVars>
          <dgm:chMax val="1"/>
          <dgm:chPref val="1"/>
        </dgm:presLayoutVars>
      </dgm:prSet>
      <dgm:spPr/>
    </dgm:pt>
  </dgm:ptLst>
  <dgm:cxnLst>
    <dgm:cxn modelId="{1B2EDA3A-532F-4D92-B46D-221D7169CC66}" srcId="{79A125CD-27EF-46CF-8AE3-C90BD1F03036}" destId="{84CE3DD8-11DF-4806-BA90-4B18E94243A9}" srcOrd="0" destOrd="0" parTransId="{F5A1F7E0-99C7-4EA7-AD45-579E98E4766F}" sibTransId="{4420E6B5-6718-4090-980A-76D0D8C1C455}"/>
    <dgm:cxn modelId="{98AA256B-90A4-4236-BACC-FE56B484BB8C}" type="presOf" srcId="{84CE3DD8-11DF-4806-BA90-4B18E94243A9}" destId="{CBB3F636-47FC-4496-9E9C-362D57823810}" srcOrd="0" destOrd="0" presId="urn:microsoft.com/office/officeart/2018/5/layout/IconLeafLabelList"/>
    <dgm:cxn modelId="{C25A648B-1515-470F-94EB-1F049F40E369}" srcId="{79A125CD-27EF-46CF-8AE3-C90BD1F03036}" destId="{893E12C4-0119-424E-9EE0-F713732B7139}" srcOrd="1" destOrd="0" parTransId="{B916911C-4F03-46FB-9E5E-9E9FEB088AE4}" sibTransId="{972F49A9-15C1-4774-99C0-121363605A44}"/>
    <dgm:cxn modelId="{DEE739CF-BD76-459D-9949-3AB41C0719F5}" type="presOf" srcId="{893E12C4-0119-424E-9EE0-F713732B7139}" destId="{72C23E8A-3522-4A49-A30F-2E3485E0E966}" srcOrd="0" destOrd="0" presId="urn:microsoft.com/office/officeart/2018/5/layout/IconLeafLabelList"/>
    <dgm:cxn modelId="{BD589DFC-7960-4B33-8546-2DC1D65488D3}" type="presOf" srcId="{79A125CD-27EF-46CF-8AE3-C90BD1F03036}" destId="{0227F31B-9DEE-4418-8C82-B9A89CCECD6B}" srcOrd="0" destOrd="0" presId="urn:microsoft.com/office/officeart/2018/5/layout/IconLeafLabelList"/>
    <dgm:cxn modelId="{F131FD03-C534-4D44-9918-4E94F0FA629C}" type="presParOf" srcId="{0227F31B-9DEE-4418-8C82-B9A89CCECD6B}" destId="{87DB1EB3-3740-4ED1-A9C5-783DC177F6EB}" srcOrd="0" destOrd="0" presId="urn:microsoft.com/office/officeart/2018/5/layout/IconLeafLabelList"/>
    <dgm:cxn modelId="{C414B377-FC50-4EDF-8BB3-3DB644237E82}" type="presParOf" srcId="{87DB1EB3-3740-4ED1-A9C5-783DC177F6EB}" destId="{4155C2CE-F83A-482D-8939-3A61005A8523}" srcOrd="0" destOrd="0" presId="urn:microsoft.com/office/officeart/2018/5/layout/IconLeafLabelList"/>
    <dgm:cxn modelId="{7849F5D4-0745-4D0A-BCAF-D597591DD5F4}" type="presParOf" srcId="{87DB1EB3-3740-4ED1-A9C5-783DC177F6EB}" destId="{4A805734-664F-47E4-A5A8-2F2FC92BB167}" srcOrd="1" destOrd="0" presId="urn:microsoft.com/office/officeart/2018/5/layout/IconLeafLabelList"/>
    <dgm:cxn modelId="{C1B9E038-3DBE-4497-AE71-9731CC1405FB}" type="presParOf" srcId="{87DB1EB3-3740-4ED1-A9C5-783DC177F6EB}" destId="{7A30170F-417A-4F53-B171-3BA4C208B932}" srcOrd="2" destOrd="0" presId="urn:microsoft.com/office/officeart/2018/5/layout/IconLeafLabelList"/>
    <dgm:cxn modelId="{DBE90ADB-4CFA-4EB4-823B-E3DBD2D44B2C}" type="presParOf" srcId="{87DB1EB3-3740-4ED1-A9C5-783DC177F6EB}" destId="{CBB3F636-47FC-4496-9E9C-362D57823810}" srcOrd="3" destOrd="0" presId="urn:microsoft.com/office/officeart/2018/5/layout/IconLeafLabelList"/>
    <dgm:cxn modelId="{1D5AA035-6398-4745-AD89-CEB3C3CCC37B}" type="presParOf" srcId="{0227F31B-9DEE-4418-8C82-B9A89CCECD6B}" destId="{419B19A4-C0F2-468F-88C7-D8B60B6FC775}" srcOrd="1" destOrd="0" presId="urn:microsoft.com/office/officeart/2018/5/layout/IconLeafLabelList"/>
    <dgm:cxn modelId="{4403A6B8-6787-4635-9CBE-E81CB7A26694}" type="presParOf" srcId="{0227F31B-9DEE-4418-8C82-B9A89CCECD6B}" destId="{C67A74BF-2C94-45AB-A583-0C2B242CC47D}" srcOrd="2" destOrd="0" presId="urn:microsoft.com/office/officeart/2018/5/layout/IconLeafLabelList"/>
    <dgm:cxn modelId="{8205312F-9C17-446F-B19B-ADE3B6FAC464}" type="presParOf" srcId="{C67A74BF-2C94-45AB-A583-0C2B242CC47D}" destId="{4EE4E7D0-9585-4E5B-A1D8-5388DE197B2E}" srcOrd="0" destOrd="0" presId="urn:microsoft.com/office/officeart/2018/5/layout/IconLeafLabelList"/>
    <dgm:cxn modelId="{4A429961-A103-4D69-B222-DE26260C697C}" type="presParOf" srcId="{C67A74BF-2C94-45AB-A583-0C2B242CC47D}" destId="{6DAA8908-5472-4DB9-9376-2CC5F308F1D0}" srcOrd="1" destOrd="0" presId="urn:microsoft.com/office/officeart/2018/5/layout/IconLeafLabelList"/>
    <dgm:cxn modelId="{8E46C668-D2BE-4E38-9554-C91D62954203}" type="presParOf" srcId="{C67A74BF-2C94-45AB-A583-0C2B242CC47D}" destId="{3CFEA9C1-3BA3-4E63-90DC-3756F3A7252D}" srcOrd="2" destOrd="0" presId="urn:microsoft.com/office/officeart/2018/5/layout/IconLeafLabelList"/>
    <dgm:cxn modelId="{3EDCAEA2-5188-49DB-8A2A-FA348B53F43C}" type="presParOf" srcId="{C67A74BF-2C94-45AB-A583-0C2B242CC47D}" destId="{72C23E8A-3522-4A49-A30F-2E3485E0E96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3153A-4319-40DA-96CF-EEC10AE8A697}">
      <dsp:nvSpPr>
        <dsp:cNvPr id="0" name=""/>
        <dsp:cNvSpPr/>
      </dsp:nvSpPr>
      <dsp:spPr>
        <a:xfrm>
          <a:off x="0" y="0"/>
          <a:ext cx="4339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11C053-A1D6-4AEF-A093-F8884ED187D9}">
      <dsp:nvSpPr>
        <dsp:cNvPr id="0" name=""/>
        <dsp:cNvSpPr/>
      </dsp:nvSpPr>
      <dsp:spPr>
        <a:xfrm>
          <a:off x="0" y="0"/>
          <a:ext cx="4339060" cy="977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dirty="0"/>
            <a:t>Definition</a:t>
          </a:r>
          <a:r>
            <a:rPr lang="en-US" sz="1900" b="0" i="0" kern="1200" baseline="0" dirty="0"/>
            <a:t>: Euclidean distance is a measure of the straight-line distance between two points in Euclidean space.</a:t>
          </a:r>
          <a:endParaRPr lang="en-US" sz="1900" kern="1200" dirty="0"/>
        </a:p>
      </dsp:txBody>
      <dsp:txXfrm>
        <a:off x="0" y="0"/>
        <a:ext cx="4339060" cy="977146"/>
      </dsp:txXfrm>
    </dsp:sp>
    <dsp:sp modelId="{CA5D2E68-91A8-4D4A-8E79-D8182D1A1DDF}">
      <dsp:nvSpPr>
        <dsp:cNvPr id="0" name=""/>
        <dsp:cNvSpPr/>
      </dsp:nvSpPr>
      <dsp:spPr>
        <a:xfrm>
          <a:off x="0" y="977146"/>
          <a:ext cx="4339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1895BD4-495A-4FA2-AEF7-8655B561CD2D}">
      <dsp:nvSpPr>
        <dsp:cNvPr id="0" name=""/>
        <dsp:cNvSpPr/>
      </dsp:nvSpPr>
      <dsp:spPr>
        <a:xfrm>
          <a:off x="0" y="977146"/>
          <a:ext cx="4339060" cy="977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dirty="0"/>
            <a:t>Formula</a:t>
          </a:r>
          <a:r>
            <a:rPr lang="en-US" sz="1900" b="0" i="0" kern="1200" baseline="0" dirty="0"/>
            <a:t>: For two points (x1, y1) and (x2, y2), the Euclidean distance is calculated as:</a:t>
          </a:r>
          <a:endParaRPr lang="en-US" sz="1900" kern="1200" dirty="0"/>
        </a:p>
      </dsp:txBody>
      <dsp:txXfrm>
        <a:off x="0" y="977146"/>
        <a:ext cx="4339060" cy="977146"/>
      </dsp:txXfrm>
    </dsp:sp>
    <dsp:sp modelId="{20375A05-BFC6-4E8D-8044-884778E22020}">
      <dsp:nvSpPr>
        <dsp:cNvPr id="0" name=""/>
        <dsp:cNvSpPr/>
      </dsp:nvSpPr>
      <dsp:spPr>
        <a:xfrm>
          <a:off x="0" y="1954292"/>
          <a:ext cx="4339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3D8715-F71C-4950-8FE9-9DBFEF63C06F}">
      <dsp:nvSpPr>
        <dsp:cNvPr id="0" name=""/>
        <dsp:cNvSpPr/>
      </dsp:nvSpPr>
      <dsp:spPr>
        <a:xfrm>
          <a:off x="0" y="1954293"/>
          <a:ext cx="4339060" cy="977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dirty="0"/>
            <a:t>Distance</a:t>
          </a:r>
          <a:r>
            <a:rPr lang="en-US" sz="1900" b="0" i="0" kern="1200" baseline="0" dirty="0"/>
            <a:t>= √(𝑥2−𝑥1)2+(𝑦2−𝑦1)2</a:t>
          </a:r>
          <a:endParaRPr lang="en-US" sz="1900" kern="1200" dirty="0"/>
        </a:p>
      </dsp:txBody>
      <dsp:txXfrm>
        <a:off x="0" y="1954293"/>
        <a:ext cx="4339060" cy="977146"/>
      </dsp:txXfrm>
    </dsp:sp>
    <dsp:sp modelId="{6DA98448-1E9B-4543-B56B-F4F5D24B473E}">
      <dsp:nvSpPr>
        <dsp:cNvPr id="0" name=""/>
        <dsp:cNvSpPr/>
      </dsp:nvSpPr>
      <dsp:spPr>
        <a:xfrm>
          <a:off x="0" y="2931439"/>
          <a:ext cx="4339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FC2A4FF-1029-41BF-9A9B-E6F70B6F8E55}">
      <dsp:nvSpPr>
        <dsp:cNvPr id="0" name=""/>
        <dsp:cNvSpPr/>
      </dsp:nvSpPr>
      <dsp:spPr>
        <a:xfrm>
          <a:off x="0" y="2931439"/>
          <a:ext cx="4339060" cy="977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dirty="0"/>
            <a:t>Application</a:t>
          </a:r>
          <a:r>
            <a:rPr lang="en-US" sz="1900" b="0" i="0" kern="1200" baseline="0" dirty="0"/>
            <a:t>: Euclidean distance is often used in geometric problems, image processing, and clustering algorithms.</a:t>
          </a:r>
          <a:endParaRPr lang="en-US" sz="1900" kern="1200" dirty="0"/>
        </a:p>
      </dsp:txBody>
      <dsp:txXfrm>
        <a:off x="0" y="2931439"/>
        <a:ext cx="4339060" cy="977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0D524-4D82-4C67-B51D-207899D9D20D}">
      <dsp:nvSpPr>
        <dsp:cNvPr id="0" name=""/>
        <dsp:cNvSpPr/>
      </dsp:nvSpPr>
      <dsp:spPr>
        <a:xfrm>
          <a:off x="0" y="0"/>
          <a:ext cx="3937754" cy="8902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a:t>in example we have seen that :</a:t>
          </a:r>
          <a:endParaRPr lang="en-US" sz="1600" kern="1200"/>
        </a:p>
      </dsp:txBody>
      <dsp:txXfrm>
        <a:off x="26075" y="26075"/>
        <a:ext cx="2901874" cy="838103"/>
      </dsp:txXfrm>
    </dsp:sp>
    <dsp:sp modelId="{F91E043A-0D3D-47A5-86B7-CF3C1A977D07}">
      <dsp:nvSpPr>
        <dsp:cNvPr id="0" name=""/>
        <dsp:cNvSpPr/>
      </dsp:nvSpPr>
      <dsp:spPr>
        <a:xfrm>
          <a:off x="329786" y="1052117"/>
          <a:ext cx="3937754" cy="8902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baseline="0" dirty="0"/>
            <a:t>hamming distance</a:t>
          </a:r>
          <a:r>
            <a:rPr lang="en-US" sz="1600" b="0" i="0" kern="1200" baseline="0" dirty="0"/>
            <a:t> has the lowest performance compared to other heuristics</a:t>
          </a:r>
          <a:endParaRPr lang="en-US" sz="1600" kern="1200" dirty="0"/>
        </a:p>
      </dsp:txBody>
      <dsp:txXfrm>
        <a:off x="355861" y="1078192"/>
        <a:ext cx="2977152" cy="838103"/>
      </dsp:txXfrm>
    </dsp:sp>
    <dsp:sp modelId="{7A4337C3-E3FA-4068-9B01-F64B12C2A445}">
      <dsp:nvSpPr>
        <dsp:cNvPr id="0" name=""/>
        <dsp:cNvSpPr/>
      </dsp:nvSpPr>
      <dsp:spPr>
        <a:xfrm>
          <a:off x="654651" y="2104235"/>
          <a:ext cx="3937754" cy="8902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baseline="0" dirty="0"/>
            <a:t>Manhattan distance </a:t>
          </a:r>
          <a:r>
            <a:rPr lang="en-US" sz="1600" b="0" i="0" kern="1200" baseline="0" dirty="0"/>
            <a:t>has the highest performance</a:t>
          </a:r>
          <a:endParaRPr lang="en-US" sz="1600" kern="1200" dirty="0"/>
        </a:p>
      </dsp:txBody>
      <dsp:txXfrm>
        <a:off x="680726" y="2130310"/>
        <a:ext cx="2982075" cy="838103"/>
      </dsp:txXfrm>
    </dsp:sp>
    <dsp:sp modelId="{41B751C9-3CA8-44D0-8810-A51252CF620D}">
      <dsp:nvSpPr>
        <dsp:cNvPr id="0" name=""/>
        <dsp:cNvSpPr/>
      </dsp:nvSpPr>
      <dsp:spPr>
        <a:xfrm>
          <a:off x="984438" y="3156352"/>
          <a:ext cx="3937754" cy="8902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baseline="0" dirty="0"/>
            <a:t>linear conflict </a:t>
          </a:r>
          <a:r>
            <a:rPr lang="en-US" sz="1600" b="0" i="0" kern="1200" baseline="0" dirty="0"/>
            <a:t>and </a:t>
          </a:r>
          <a:r>
            <a:rPr lang="en-US" sz="1600" b="1" i="0" u="sng" kern="1200" baseline="0" dirty="0"/>
            <a:t>Euclidean distance</a:t>
          </a:r>
          <a:r>
            <a:rPr lang="en-US" sz="1600" b="0" i="0" kern="1200" baseline="0" dirty="0"/>
            <a:t> perform equally</a:t>
          </a:r>
          <a:endParaRPr lang="en-US" sz="1600" kern="1200" dirty="0"/>
        </a:p>
      </dsp:txBody>
      <dsp:txXfrm>
        <a:off x="1010513" y="3182427"/>
        <a:ext cx="2977152" cy="838103"/>
      </dsp:txXfrm>
    </dsp:sp>
    <dsp:sp modelId="{B0334966-1F32-4A53-9AE6-0B0B4CF56B8E}">
      <dsp:nvSpPr>
        <dsp:cNvPr id="0" name=""/>
        <dsp:cNvSpPr/>
      </dsp:nvSpPr>
      <dsp:spPr>
        <a:xfrm>
          <a:off x="3359089" y="681853"/>
          <a:ext cx="578664" cy="57866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489288" y="681853"/>
        <a:ext cx="318266" cy="435445"/>
      </dsp:txXfrm>
    </dsp:sp>
    <dsp:sp modelId="{4A31F494-EA50-4273-A418-CFD7F7CA57E4}">
      <dsp:nvSpPr>
        <dsp:cNvPr id="0" name=""/>
        <dsp:cNvSpPr/>
      </dsp:nvSpPr>
      <dsp:spPr>
        <a:xfrm>
          <a:off x="3688876" y="1733970"/>
          <a:ext cx="578664" cy="57866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819075" y="1733970"/>
        <a:ext cx="318266" cy="435445"/>
      </dsp:txXfrm>
    </dsp:sp>
    <dsp:sp modelId="{6E32AE4C-84F8-4BDA-BEB2-92A263BB964A}">
      <dsp:nvSpPr>
        <dsp:cNvPr id="0" name=""/>
        <dsp:cNvSpPr/>
      </dsp:nvSpPr>
      <dsp:spPr>
        <a:xfrm>
          <a:off x="4013741" y="2786088"/>
          <a:ext cx="578664" cy="57866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143940" y="2786088"/>
        <a:ext cx="318266" cy="435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4C5F9-98C2-475A-AD55-89F42379D98B}">
      <dsp:nvSpPr>
        <dsp:cNvPr id="0" name=""/>
        <dsp:cNvSpPr/>
      </dsp:nvSpPr>
      <dsp:spPr>
        <a:xfrm>
          <a:off x="0" y="764"/>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A6961-D566-4F95-B099-2D3FF8ECAB9D}">
      <dsp:nvSpPr>
        <dsp:cNvPr id="0" name=""/>
        <dsp:cNvSpPr/>
      </dsp:nvSpPr>
      <dsp:spPr>
        <a:xfrm>
          <a:off x="0" y="764"/>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Applicability: Best-First Search is applicable to a wide range of problems, including pathfinding, puzzle-solving, game-playing, and optimization problems.</a:t>
          </a:r>
          <a:endParaRPr lang="en-US" sz="1700" kern="1200"/>
        </a:p>
      </dsp:txBody>
      <dsp:txXfrm>
        <a:off x="0" y="764"/>
        <a:ext cx="11727018" cy="695276"/>
      </dsp:txXfrm>
    </dsp:sp>
    <dsp:sp modelId="{83C8AB1D-5A12-4DE6-A39B-818F4DBB1068}">
      <dsp:nvSpPr>
        <dsp:cNvPr id="0" name=""/>
        <dsp:cNvSpPr/>
      </dsp:nvSpPr>
      <dsp:spPr>
        <a:xfrm>
          <a:off x="0" y="696040"/>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B4058-5604-42B5-9395-40FC87A03F94}">
      <dsp:nvSpPr>
        <dsp:cNvPr id="0" name=""/>
        <dsp:cNvSpPr/>
      </dsp:nvSpPr>
      <dsp:spPr>
        <a:xfrm>
          <a:off x="0" y="696040"/>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Disadvantages of Best-First Search:</a:t>
          </a:r>
          <a:endParaRPr lang="en-US" sz="1700" kern="1200"/>
        </a:p>
      </dsp:txBody>
      <dsp:txXfrm>
        <a:off x="0" y="696040"/>
        <a:ext cx="11727018" cy="695276"/>
      </dsp:txXfrm>
    </dsp:sp>
    <dsp:sp modelId="{F8F035B7-ADE5-4EAD-BE6E-3B542CE99070}">
      <dsp:nvSpPr>
        <dsp:cNvPr id="0" name=""/>
        <dsp:cNvSpPr/>
      </dsp:nvSpPr>
      <dsp:spPr>
        <a:xfrm>
          <a:off x="0" y="1391317"/>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E6F92-88E3-403F-AA3C-D0FA6807379B}">
      <dsp:nvSpPr>
        <dsp:cNvPr id="0" name=""/>
        <dsp:cNvSpPr/>
      </dsp:nvSpPr>
      <dsp:spPr>
        <a:xfrm>
          <a:off x="0" y="1391317"/>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Completeness Depends on Heuristic Quality: The completeness of BFS depends on the quality of the heuristic function. If the heuristic is poorly designed or not admissible, BFS might not find a solution even if one exists.</a:t>
          </a:r>
          <a:endParaRPr lang="en-US" sz="1700" kern="1200"/>
        </a:p>
      </dsp:txBody>
      <dsp:txXfrm>
        <a:off x="0" y="1391317"/>
        <a:ext cx="11727018" cy="695276"/>
      </dsp:txXfrm>
    </dsp:sp>
    <dsp:sp modelId="{900EE6DD-B8AC-4F63-A150-7CA8ACC45DA9}">
      <dsp:nvSpPr>
        <dsp:cNvPr id="0" name=""/>
        <dsp:cNvSpPr/>
      </dsp:nvSpPr>
      <dsp:spPr>
        <a:xfrm>
          <a:off x="0" y="2086594"/>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52B150-2542-4F84-90DF-3536B09F52D3}">
      <dsp:nvSpPr>
        <dsp:cNvPr id="0" name=""/>
        <dsp:cNvSpPr/>
      </dsp:nvSpPr>
      <dsp:spPr>
        <a:xfrm>
          <a:off x="0" y="2086594"/>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Memory Usage: Best-First Search can be memory-intensive, especially when dealing with large search spaces. The algorithm may need to store a large number of nodes in memory, which can be a limitation in resource-constrained environments.</a:t>
          </a:r>
          <a:endParaRPr lang="en-US" sz="1700" kern="1200"/>
        </a:p>
      </dsp:txBody>
      <dsp:txXfrm>
        <a:off x="0" y="2086594"/>
        <a:ext cx="11727018" cy="695276"/>
      </dsp:txXfrm>
    </dsp:sp>
    <dsp:sp modelId="{ADD14627-DAEF-47DF-B553-8055BDE3BAB2}">
      <dsp:nvSpPr>
        <dsp:cNvPr id="0" name=""/>
        <dsp:cNvSpPr/>
      </dsp:nvSpPr>
      <dsp:spPr>
        <a:xfrm>
          <a:off x="0" y="2781871"/>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FB0B9-8EA1-4852-96B0-4094DEE24E4E}">
      <dsp:nvSpPr>
        <dsp:cNvPr id="0" name=""/>
        <dsp:cNvSpPr/>
      </dsp:nvSpPr>
      <dsp:spPr>
        <a:xfrm>
          <a:off x="0" y="2781871"/>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Sensitivity to Heuristic Quality: The performance of BFS is highly dependent on the accuracy of the heuristic function. If the heuristic is not well-tuned to the problem, the algorithm may not efficiently explore the most promising paths.</a:t>
          </a:r>
          <a:endParaRPr lang="en-US" sz="1700" kern="1200"/>
        </a:p>
      </dsp:txBody>
      <dsp:txXfrm>
        <a:off x="0" y="2781871"/>
        <a:ext cx="11727018" cy="695276"/>
      </dsp:txXfrm>
    </dsp:sp>
    <dsp:sp modelId="{3775A061-FFFD-4CAD-8EB3-4F986218CA30}">
      <dsp:nvSpPr>
        <dsp:cNvPr id="0" name=""/>
        <dsp:cNvSpPr/>
      </dsp:nvSpPr>
      <dsp:spPr>
        <a:xfrm>
          <a:off x="0" y="3477147"/>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4F49C9-FEE4-4DA4-B1FA-CD46F8F1A1DF}">
      <dsp:nvSpPr>
        <dsp:cNvPr id="0" name=""/>
        <dsp:cNvSpPr/>
      </dsp:nvSpPr>
      <dsp:spPr>
        <a:xfrm>
          <a:off x="0" y="3477147"/>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Insights into Algorithm Behavior:</a:t>
          </a:r>
          <a:endParaRPr lang="en-US" sz="1700" kern="1200"/>
        </a:p>
      </dsp:txBody>
      <dsp:txXfrm>
        <a:off x="0" y="3477147"/>
        <a:ext cx="11727018" cy="695276"/>
      </dsp:txXfrm>
    </dsp:sp>
    <dsp:sp modelId="{FDD97C6D-1FC2-4837-B446-DC8E6882021B}">
      <dsp:nvSpPr>
        <dsp:cNvPr id="0" name=""/>
        <dsp:cNvSpPr/>
      </dsp:nvSpPr>
      <dsp:spPr>
        <a:xfrm>
          <a:off x="0" y="4172424"/>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28FF2-A5C2-40FC-8EF1-D5480800F74C}">
      <dsp:nvSpPr>
        <dsp:cNvPr id="0" name=""/>
        <dsp:cNvSpPr/>
      </dsp:nvSpPr>
      <dsp:spPr>
        <a:xfrm>
          <a:off x="0" y="4172424"/>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Heuristic Influence: The behavior of BFS is heavily influenced by the heuristic function. A well-designed heuristic can significantly improve the algorithm's efficiency by guiding it toward the most promising solutions.</a:t>
          </a:r>
          <a:endParaRPr lang="en-US" sz="1700" kern="1200"/>
        </a:p>
      </dsp:txBody>
      <dsp:txXfrm>
        <a:off x="0" y="4172424"/>
        <a:ext cx="11727018" cy="695276"/>
      </dsp:txXfrm>
    </dsp:sp>
    <dsp:sp modelId="{12BBFBD1-43D1-4ED6-A763-7733B258841E}">
      <dsp:nvSpPr>
        <dsp:cNvPr id="0" name=""/>
        <dsp:cNvSpPr/>
      </dsp:nvSpPr>
      <dsp:spPr>
        <a:xfrm>
          <a:off x="0" y="4867701"/>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3ECCC-A884-45BD-ACCA-1FF2E16A4260}">
      <dsp:nvSpPr>
        <dsp:cNvPr id="0" name=""/>
        <dsp:cNvSpPr/>
      </dsp:nvSpPr>
      <dsp:spPr>
        <a:xfrm>
          <a:off x="0" y="4867701"/>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Exploration vs. Exploitation: BFS strikes a balance between exploration (searching new paths) and exploitation (choosing the best-known paths). The algorithm tends to prioritize paths that appear more promising based on the heuristic information.</a:t>
          </a:r>
          <a:endParaRPr lang="en-US" sz="1700" kern="1200"/>
        </a:p>
      </dsp:txBody>
      <dsp:txXfrm>
        <a:off x="0" y="4867701"/>
        <a:ext cx="11727018" cy="695276"/>
      </dsp:txXfrm>
    </dsp:sp>
    <dsp:sp modelId="{91372413-EF01-46CC-AA08-CF340494BDC2}">
      <dsp:nvSpPr>
        <dsp:cNvPr id="0" name=""/>
        <dsp:cNvSpPr/>
      </dsp:nvSpPr>
      <dsp:spPr>
        <a:xfrm>
          <a:off x="0" y="5562978"/>
          <a:ext cx="1172701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3A9A33-3E6F-4632-8804-DB31A846C913}">
      <dsp:nvSpPr>
        <dsp:cNvPr id="0" name=""/>
        <dsp:cNvSpPr/>
      </dsp:nvSpPr>
      <dsp:spPr>
        <a:xfrm>
          <a:off x="0" y="5562978"/>
          <a:ext cx="11727018" cy="69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Optimality Guarantee: If the heuristic is admissible, BFS provides an optimality guarantee, ensuring that the solution found is the best possible given the available information.</a:t>
          </a:r>
          <a:endParaRPr lang="en-US" sz="1700" kern="1200"/>
        </a:p>
      </dsp:txBody>
      <dsp:txXfrm>
        <a:off x="0" y="5562978"/>
        <a:ext cx="11727018" cy="6952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B6110-398E-434C-B4C0-548A6BA0FDB2}">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10B2B-D480-4C40-ABD4-D17A24649D89}">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69BDD-2B6A-4137-B19E-A26B02349698}">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90000"/>
            </a:lnSpc>
            <a:spcBef>
              <a:spcPct val="0"/>
            </a:spcBef>
            <a:spcAft>
              <a:spcPct val="35000"/>
            </a:spcAft>
            <a:buNone/>
          </a:pPr>
          <a:r>
            <a:rPr lang="en-US" sz="1400" b="0" i="0" kern="1200" baseline="0"/>
            <a:t>Heuristic Improvement: Experimenting with different heuristic functions or refining the existing one could be beneficial. The goal is to design a heuristic that provides more accurate estimates of the true cost, guiding the search more effectively.</a:t>
          </a:r>
          <a:endParaRPr lang="en-US" sz="1400" kern="1200"/>
        </a:p>
      </dsp:txBody>
      <dsp:txXfrm>
        <a:off x="1428292" y="2439"/>
        <a:ext cx="4873308" cy="1236616"/>
      </dsp:txXfrm>
    </dsp:sp>
    <dsp:sp modelId="{3373D998-A37F-4864-B907-8E8F293A3626}">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A4095A-D4D2-4237-93F4-F6550114A4FF}">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3799E8-714B-40A7-B543-674DAC591C39}">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90000"/>
            </a:lnSpc>
            <a:spcBef>
              <a:spcPct val="0"/>
            </a:spcBef>
            <a:spcAft>
              <a:spcPct val="35000"/>
            </a:spcAft>
            <a:buNone/>
          </a:pPr>
          <a:r>
            <a:rPr lang="en-US" sz="1400" b="0" i="0" kern="1200" baseline="0"/>
            <a:t>Memory Optimization: Considering modifications to reduce the algorithm's memory footprint, such as implementing techniques like iterative deepening or using more memory-efficient data structures.</a:t>
          </a:r>
          <a:endParaRPr lang="en-US" sz="1400" kern="1200"/>
        </a:p>
      </dsp:txBody>
      <dsp:txXfrm>
        <a:off x="1428292" y="1548210"/>
        <a:ext cx="4873308" cy="1236616"/>
      </dsp:txXfrm>
    </dsp:sp>
    <dsp:sp modelId="{CE1546A4-B118-4E82-8D53-192D3C7275E0}">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C7912-5133-4610-962B-DFB156A75545}">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A1C76A-E8FD-4479-B57E-C381111860A2}">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90000"/>
            </a:lnSpc>
            <a:spcBef>
              <a:spcPct val="0"/>
            </a:spcBef>
            <a:spcAft>
              <a:spcPct val="35000"/>
            </a:spcAft>
            <a:buNone/>
          </a:pPr>
          <a:r>
            <a:rPr lang="en-US" sz="1400" b="0" i="0" kern="1200" baseline="0"/>
            <a:t>Dynamic Heuristics: Implementing a heuristic that adapts or changes dynamically during the search based on the characteristics of the problem could improve the algorithm's performance in certain scenarios.</a:t>
          </a:r>
          <a:endParaRPr lang="en-US" sz="1400" kern="1200"/>
        </a:p>
      </dsp:txBody>
      <dsp:txXfrm>
        <a:off x="1428292" y="3093981"/>
        <a:ext cx="4873308" cy="1236616"/>
      </dsp:txXfrm>
    </dsp:sp>
    <dsp:sp modelId="{96A38D5B-4704-493C-9C93-84E1352FFA38}">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19B6D-2BA6-4DDB-B881-B3D1FFFB3A7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62CA7-E5ED-48F7-A950-C48231FB18C5}">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90000"/>
            </a:lnSpc>
            <a:spcBef>
              <a:spcPct val="0"/>
            </a:spcBef>
            <a:spcAft>
              <a:spcPct val="35000"/>
            </a:spcAft>
            <a:buNone/>
          </a:pPr>
          <a:r>
            <a:rPr lang="en-US" sz="1400" b="0" i="0" kern="1200" baseline="0"/>
            <a:t>Parallelization: Exploring possibilities for parallelizing the search process could be considered to make better use of available computing resources.</a:t>
          </a:r>
          <a:endParaRPr lang="en-US" sz="1400" kern="1200"/>
        </a:p>
      </dsp:txBody>
      <dsp:txXfrm>
        <a:off x="1428292" y="4639752"/>
        <a:ext cx="4873308" cy="12366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8FC5F-CBF3-4EE7-A479-D5A2E3B031D8}">
      <dsp:nvSpPr>
        <dsp:cNvPr id="0" name=""/>
        <dsp:cNvSpPr/>
      </dsp:nvSpPr>
      <dsp:spPr>
        <a:xfrm>
          <a:off x="0" y="71311"/>
          <a:ext cx="10515600" cy="343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Algorithm</a:t>
          </a:r>
          <a:endParaRPr lang="en-US" sz="1400" kern="1200"/>
        </a:p>
      </dsp:txBody>
      <dsp:txXfrm>
        <a:off x="16792" y="88103"/>
        <a:ext cx="10482016" cy="310396"/>
      </dsp:txXfrm>
    </dsp:sp>
    <dsp:sp modelId="{2C72A7A1-91D9-4830-8FEF-B9EB715DF7D6}">
      <dsp:nvSpPr>
        <dsp:cNvPr id="0" name=""/>
        <dsp:cNvSpPr/>
      </dsp:nvSpPr>
      <dsp:spPr>
        <a:xfrm>
          <a:off x="0" y="415291"/>
          <a:ext cx="10515600" cy="38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baseline="0" dirty="0"/>
            <a:t>-&gt; Best First Search:</a:t>
          </a:r>
          <a:endParaRPr lang="en-US" sz="1100" kern="1200" dirty="0"/>
        </a:p>
        <a:p>
          <a:pPr marL="57150" lvl="1" indent="-57150" algn="l" defTabSz="488950">
            <a:lnSpc>
              <a:spcPct val="90000"/>
            </a:lnSpc>
            <a:spcBef>
              <a:spcPct val="0"/>
            </a:spcBef>
            <a:spcAft>
              <a:spcPct val="20000"/>
            </a:spcAft>
            <a:buFont typeface="Courier New" panose="02070309020205020404" pitchFamily="49" charset="0"/>
            <a:buChar char="o"/>
          </a:pPr>
          <a:r>
            <a:rPr lang="en-US" sz="1100" b="0" i="0" kern="1200" baseline="0" dirty="0"/>
            <a:t>https://algorithmsinsight.wordpress.com/graph-theory-2/a-star-in-general/implementing-a-star-to-solve-n-puzzle/</a:t>
          </a:r>
        </a:p>
      </dsp:txBody>
      <dsp:txXfrm>
        <a:off x="0" y="415291"/>
        <a:ext cx="10515600" cy="383985"/>
      </dsp:txXfrm>
    </dsp:sp>
    <dsp:sp modelId="{3EDB873F-90B9-4BDA-9B4A-D35EB38F6DCC}">
      <dsp:nvSpPr>
        <dsp:cNvPr id="0" name=""/>
        <dsp:cNvSpPr/>
      </dsp:nvSpPr>
      <dsp:spPr>
        <a:xfrm>
          <a:off x="0" y="799276"/>
          <a:ext cx="10515600" cy="343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Heuristic Function</a:t>
          </a:r>
          <a:endParaRPr lang="en-US" sz="1400" kern="1200"/>
        </a:p>
      </dsp:txBody>
      <dsp:txXfrm>
        <a:off x="16792" y="816068"/>
        <a:ext cx="10482016" cy="310396"/>
      </dsp:txXfrm>
    </dsp:sp>
    <dsp:sp modelId="{D496633B-1FD5-4AEC-B14C-1F5C28B42A21}">
      <dsp:nvSpPr>
        <dsp:cNvPr id="0" name=""/>
        <dsp:cNvSpPr/>
      </dsp:nvSpPr>
      <dsp:spPr>
        <a:xfrm>
          <a:off x="0" y="1143256"/>
          <a:ext cx="10515600"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baseline="0" dirty="0"/>
            <a:t>-&gt; Manhattan Distance</a:t>
          </a:r>
          <a:endParaRPr lang="en-US" sz="1100" kern="1200" dirty="0"/>
        </a:p>
        <a:p>
          <a:pPr marL="57150" lvl="1" indent="-57150" algn="l" defTabSz="488950">
            <a:lnSpc>
              <a:spcPct val="90000"/>
            </a:lnSpc>
            <a:spcBef>
              <a:spcPct val="0"/>
            </a:spcBef>
            <a:spcAft>
              <a:spcPct val="20000"/>
            </a:spcAft>
            <a:buFont typeface="Courier New" panose="02070309020205020404" pitchFamily="49" charset="0"/>
            <a:buChar char="o"/>
          </a:pPr>
          <a:r>
            <a:rPr lang="en-US" sz="1100" b="0" i="0" kern="1200" baseline="0" dirty="0"/>
            <a:t>https://medium.com/analytics-vidhya/euclidean-and-manhattan-distance-metrics-in-machine-learning-a5942a8c9f2f#:~:text=Manhattan%20distance%20is%20a%20metric,%2Dcoordinates%20and%20y%2Dcoordinates.</a:t>
          </a:r>
          <a:endParaRPr lang="en-US" sz="1100" kern="1200" dirty="0"/>
        </a:p>
        <a:p>
          <a:pPr marL="57150" lvl="1" indent="-57150" algn="l" defTabSz="488950">
            <a:lnSpc>
              <a:spcPct val="90000"/>
            </a:lnSpc>
            <a:spcBef>
              <a:spcPct val="0"/>
            </a:spcBef>
            <a:spcAft>
              <a:spcPct val="20000"/>
            </a:spcAft>
            <a:buChar char="•"/>
          </a:pPr>
          <a:r>
            <a:rPr lang="en-US" sz="1100" b="0" i="0" kern="1200" baseline="0" dirty="0"/>
            <a:t>-&gt; Hamming Distance</a:t>
          </a:r>
          <a:endParaRPr lang="en-US" sz="1100" kern="1200" dirty="0"/>
        </a:p>
        <a:p>
          <a:pPr marL="57150" lvl="1" indent="-57150" algn="l" defTabSz="488950">
            <a:lnSpc>
              <a:spcPct val="90000"/>
            </a:lnSpc>
            <a:spcBef>
              <a:spcPct val="0"/>
            </a:spcBef>
            <a:spcAft>
              <a:spcPct val="20000"/>
            </a:spcAft>
            <a:buFont typeface="Courier New" panose="02070309020205020404" pitchFamily="49" charset="0"/>
            <a:buChar char="o"/>
          </a:pPr>
          <a:r>
            <a:rPr lang="en-US" sz="1100" b="0" i="0" kern="1200" baseline="0" dirty="0"/>
            <a:t>https://www.tutorialspoint.com/what-is-hamming-distance</a:t>
          </a:r>
          <a:endParaRPr lang="en-US" sz="1100" kern="1200" dirty="0"/>
        </a:p>
        <a:p>
          <a:pPr marL="57150" lvl="1" indent="-57150" algn="l" defTabSz="488950">
            <a:lnSpc>
              <a:spcPct val="90000"/>
            </a:lnSpc>
            <a:spcBef>
              <a:spcPct val="0"/>
            </a:spcBef>
            <a:spcAft>
              <a:spcPct val="20000"/>
            </a:spcAft>
            <a:buChar char="•"/>
          </a:pPr>
          <a:r>
            <a:rPr lang="en-US" sz="1100" b="0" i="0" kern="1200" baseline="0" dirty="0"/>
            <a:t>-&gt; Euclidean Distance</a:t>
          </a:r>
          <a:endParaRPr lang="en-US" sz="1100" kern="1200" dirty="0"/>
        </a:p>
        <a:p>
          <a:pPr marL="57150" lvl="1" indent="-57150" algn="l" defTabSz="488950">
            <a:lnSpc>
              <a:spcPct val="90000"/>
            </a:lnSpc>
            <a:spcBef>
              <a:spcPct val="0"/>
            </a:spcBef>
            <a:spcAft>
              <a:spcPct val="20000"/>
            </a:spcAft>
            <a:buFont typeface="Courier New" panose="02070309020205020404" pitchFamily="49" charset="0"/>
            <a:buChar char="o"/>
          </a:pPr>
          <a:r>
            <a:rPr lang="en-US" sz="1100" b="0" i="0" kern="1200" baseline="0" dirty="0"/>
            <a:t>https://www.cuemath.com/euclidean-distance-formula/</a:t>
          </a:r>
          <a:endParaRPr lang="en-US" sz="1100" kern="1200" dirty="0"/>
        </a:p>
        <a:p>
          <a:pPr marL="57150" lvl="1" indent="-57150" algn="l" defTabSz="488950">
            <a:lnSpc>
              <a:spcPct val="90000"/>
            </a:lnSpc>
            <a:spcBef>
              <a:spcPct val="0"/>
            </a:spcBef>
            <a:spcAft>
              <a:spcPct val="20000"/>
            </a:spcAft>
            <a:buChar char="•"/>
          </a:pPr>
          <a:r>
            <a:rPr lang="en-US" sz="1100" b="0" i="0" kern="1200" baseline="0" dirty="0"/>
            <a:t>-&gt; linear conflict</a:t>
          </a:r>
          <a:endParaRPr lang="en-US" sz="1100" kern="1200" dirty="0"/>
        </a:p>
        <a:p>
          <a:pPr marL="57150" lvl="1" indent="-57150" algn="l" defTabSz="488950">
            <a:lnSpc>
              <a:spcPct val="90000"/>
            </a:lnSpc>
            <a:spcBef>
              <a:spcPct val="0"/>
            </a:spcBef>
            <a:spcAft>
              <a:spcPct val="20000"/>
            </a:spcAft>
            <a:buFont typeface="Courier New" panose="02070309020205020404" pitchFamily="49" charset="0"/>
            <a:buChar char="o"/>
          </a:pPr>
          <a:r>
            <a:rPr lang="en-US" sz="1100" b="0" i="0" kern="1200" baseline="0" dirty="0"/>
            <a:t>https://medium.com/swlh/looking-into-k-puzzle-heuristics- 6189318eaca2</a:t>
          </a:r>
          <a:endParaRPr lang="en-US" sz="1100" kern="1200" dirty="0"/>
        </a:p>
      </dsp:txBody>
      <dsp:txXfrm>
        <a:off x="0" y="1143256"/>
        <a:ext cx="10515600" cy="1680840"/>
      </dsp:txXfrm>
    </dsp:sp>
    <dsp:sp modelId="{6FFD9251-EA81-4AD9-9C87-B714305A5DA7}">
      <dsp:nvSpPr>
        <dsp:cNvPr id="0" name=""/>
        <dsp:cNvSpPr/>
      </dsp:nvSpPr>
      <dsp:spPr>
        <a:xfrm>
          <a:off x="0" y="2824096"/>
          <a:ext cx="10515600" cy="343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Programming Language</a:t>
          </a:r>
          <a:endParaRPr lang="en-US" sz="1400" kern="1200"/>
        </a:p>
      </dsp:txBody>
      <dsp:txXfrm>
        <a:off x="16792" y="2840888"/>
        <a:ext cx="10482016" cy="310396"/>
      </dsp:txXfrm>
    </dsp:sp>
    <dsp:sp modelId="{250F9E2A-A26C-4B33-847A-D5BE25988F9E}">
      <dsp:nvSpPr>
        <dsp:cNvPr id="0" name=""/>
        <dsp:cNvSpPr/>
      </dsp:nvSpPr>
      <dsp:spPr>
        <a:xfrm>
          <a:off x="0" y="3168076"/>
          <a:ext cx="10515600" cy="38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baseline="0"/>
            <a:t>-&gt; Python</a:t>
          </a:r>
          <a:endParaRPr lang="en-US" sz="1100" kern="1200"/>
        </a:p>
        <a:p>
          <a:pPr marL="57150" lvl="1" indent="-57150" algn="l" defTabSz="488950">
            <a:lnSpc>
              <a:spcPct val="90000"/>
            </a:lnSpc>
            <a:spcBef>
              <a:spcPct val="0"/>
            </a:spcBef>
            <a:spcAft>
              <a:spcPct val="20000"/>
            </a:spcAft>
            <a:buFont typeface="Courier New" panose="02070309020205020404" pitchFamily="49" charset="0"/>
            <a:buChar char="o"/>
          </a:pPr>
          <a:r>
            <a:rPr lang="en-US" sz="1100" b="0" i="0" kern="1200" baseline="0" dirty="0"/>
            <a:t>https://docs.python.org/3/</a:t>
          </a:r>
          <a:endParaRPr lang="en-US" sz="1100" kern="1200" dirty="0"/>
        </a:p>
      </dsp:txBody>
      <dsp:txXfrm>
        <a:off x="0" y="3168076"/>
        <a:ext cx="10515600" cy="383985"/>
      </dsp:txXfrm>
    </dsp:sp>
    <dsp:sp modelId="{2FDC9E79-EB22-48F9-AB85-9F2ACFA4889C}">
      <dsp:nvSpPr>
        <dsp:cNvPr id="0" name=""/>
        <dsp:cNvSpPr/>
      </dsp:nvSpPr>
      <dsp:spPr>
        <a:xfrm>
          <a:off x="0" y="3552061"/>
          <a:ext cx="10515600" cy="343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Libraries</a:t>
          </a:r>
          <a:endParaRPr lang="en-US" sz="1400" kern="1200"/>
        </a:p>
      </dsp:txBody>
      <dsp:txXfrm>
        <a:off x="16792" y="3568853"/>
        <a:ext cx="10482016" cy="310396"/>
      </dsp:txXfrm>
    </dsp:sp>
    <dsp:sp modelId="{83513283-D9D8-4320-A932-E207F7DC7E08}">
      <dsp:nvSpPr>
        <dsp:cNvPr id="0" name=""/>
        <dsp:cNvSpPr/>
      </dsp:nvSpPr>
      <dsp:spPr>
        <a:xfrm>
          <a:off x="0" y="3896041"/>
          <a:ext cx="10515600" cy="38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baseline="0"/>
            <a:t>-&gt; tkinter</a:t>
          </a:r>
          <a:endParaRPr lang="en-US" sz="1100" kern="1200"/>
        </a:p>
        <a:p>
          <a:pPr marL="57150" lvl="1" indent="-57150" algn="l" defTabSz="488950">
            <a:lnSpc>
              <a:spcPct val="90000"/>
            </a:lnSpc>
            <a:spcBef>
              <a:spcPct val="0"/>
            </a:spcBef>
            <a:spcAft>
              <a:spcPct val="20000"/>
            </a:spcAft>
            <a:buFont typeface="Courier New" panose="02070309020205020404" pitchFamily="49" charset="0"/>
            <a:buChar char="o"/>
          </a:pPr>
          <a:r>
            <a:rPr lang="en-US" sz="1100" b="0" i="0" kern="1200" baseline="0" dirty="0"/>
            <a:t>https://docs.python.org/3/library/tkinter.htm</a:t>
          </a:r>
          <a:endParaRPr lang="en-US" sz="1100" kern="1200" dirty="0"/>
        </a:p>
      </dsp:txBody>
      <dsp:txXfrm>
        <a:off x="0" y="3896041"/>
        <a:ext cx="10515600" cy="383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5C2CE-F83A-482D-8939-3A61005A8523}">
      <dsp:nvSpPr>
        <dsp:cNvPr id="0" name=""/>
        <dsp:cNvSpPr/>
      </dsp:nvSpPr>
      <dsp:spPr>
        <a:xfrm>
          <a:off x="2044800" y="378761"/>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05734-664F-47E4-A5A8-2F2FC92BB167}">
      <dsp:nvSpPr>
        <dsp:cNvPr id="0" name=""/>
        <dsp:cNvSpPr/>
      </dsp:nvSpPr>
      <dsp:spPr>
        <a:xfrm>
          <a:off x="2512800" y="8467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3F636-47FC-4496-9E9C-362D57823810}">
      <dsp:nvSpPr>
        <dsp:cNvPr id="0" name=""/>
        <dsp:cNvSpPr/>
      </dsp:nvSpPr>
      <dsp:spPr>
        <a:xfrm>
          <a:off x="134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b="1" kern="1200"/>
            <a:t>Thank you</a:t>
          </a:r>
          <a:endParaRPr lang="en-US" sz="4000" kern="1200"/>
        </a:p>
      </dsp:txBody>
      <dsp:txXfrm>
        <a:off x="1342800" y="3258762"/>
        <a:ext cx="3600000" cy="720000"/>
      </dsp:txXfrm>
    </dsp:sp>
    <dsp:sp modelId="{4EE4E7D0-9585-4E5B-A1D8-5388DE197B2E}">
      <dsp:nvSpPr>
        <dsp:cNvPr id="0" name=""/>
        <dsp:cNvSpPr/>
      </dsp:nvSpPr>
      <dsp:spPr>
        <a:xfrm>
          <a:off x="6274800" y="378761"/>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A8908-5472-4DB9-9376-2CC5F308F1D0}">
      <dsp:nvSpPr>
        <dsp:cNvPr id="0" name=""/>
        <dsp:cNvSpPr/>
      </dsp:nvSpPr>
      <dsp:spPr>
        <a:xfrm>
          <a:off x="6742800" y="8467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23E8A-3522-4A49-A30F-2E3485E0E966}">
      <dsp:nvSpPr>
        <dsp:cNvPr id="0" name=""/>
        <dsp:cNvSpPr/>
      </dsp:nvSpPr>
      <dsp:spPr>
        <a:xfrm>
          <a:off x="557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b="1" kern="1200"/>
            <a:t>Any question</a:t>
          </a:r>
          <a:endParaRPr lang="en-US" sz="4000" kern="1200"/>
        </a:p>
      </dsp:txBody>
      <dsp:txXfrm>
        <a:off x="5572800" y="325876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E7ED1-7C45-4E13-BAC7-A871D82CDECC}"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519FD-3A2D-4DFC-9B3C-496FE2684D17}" type="slidenum">
              <a:rPr lang="en-US" smtClean="0"/>
              <a:t>‹#›</a:t>
            </a:fld>
            <a:endParaRPr lang="en-US"/>
          </a:p>
        </p:txBody>
      </p:sp>
    </p:spTree>
    <p:extLst>
      <p:ext uri="{BB962C8B-B14F-4D97-AF65-F5344CB8AC3E}">
        <p14:creationId xmlns:p14="http://schemas.microsoft.com/office/powerpoint/2010/main" val="1224308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F519FD-3A2D-4DFC-9B3C-496FE2684D17}" type="slidenum">
              <a:rPr lang="en-US" smtClean="0"/>
              <a:t>7</a:t>
            </a:fld>
            <a:endParaRPr lang="en-US"/>
          </a:p>
        </p:txBody>
      </p:sp>
    </p:spTree>
    <p:extLst>
      <p:ext uri="{BB962C8B-B14F-4D97-AF65-F5344CB8AC3E}">
        <p14:creationId xmlns:p14="http://schemas.microsoft.com/office/powerpoint/2010/main" val="808166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CA37-1F9D-E77A-F025-88F36305FD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3DC67-674D-4AC3-94BE-61E5EA8AB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AC130E-2A09-D07D-7ECC-920055611308}"/>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5" name="Footer Placeholder 4">
            <a:extLst>
              <a:ext uri="{FF2B5EF4-FFF2-40B4-BE49-F238E27FC236}">
                <a16:creationId xmlns:a16="http://schemas.microsoft.com/office/drawing/2014/main" id="{F6D1F9B9-82CB-E8A6-2520-8D606B07D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EE8E4-63FC-C8CF-2F04-7D9940C15C92}"/>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343121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9BAF-89DF-1B28-8F63-A840928D3E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A603F1-1489-ADC3-0915-1B747B4933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CDEB-440F-F73C-536C-9E8A8788FD9E}"/>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5" name="Footer Placeholder 4">
            <a:extLst>
              <a:ext uri="{FF2B5EF4-FFF2-40B4-BE49-F238E27FC236}">
                <a16:creationId xmlns:a16="http://schemas.microsoft.com/office/drawing/2014/main" id="{27E0E42C-9ADC-7D8D-D6A8-5BDB42CB2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10A9-9D1B-A6A2-4EFC-29EB48145644}"/>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122304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FA141-97C7-E31D-6993-751672910F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2D36D1-12EC-2833-7BB0-33FD94A81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E652C-AA8E-E356-81BB-B64355D3FA86}"/>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5" name="Footer Placeholder 4">
            <a:extLst>
              <a:ext uri="{FF2B5EF4-FFF2-40B4-BE49-F238E27FC236}">
                <a16:creationId xmlns:a16="http://schemas.microsoft.com/office/drawing/2014/main" id="{28031264-8AE4-2DA4-504E-660AF20BB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F8DA7-ACFC-B53E-12CC-080D16BAF6D0}"/>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3109970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FF38DF-3722-4EE9-AE05-26B3C0799424}"/>
              </a:ext>
            </a:extLst>
          </p:cNvPr>
          <p:cNvSpPr>
            <a:spLocks noGrp="1"/>
          </p:cNvSpPr>
          <p:nvPr>
            <p:ph type="pic" sz="quarter" idx="13"/>
          </p:nvPr>
        </p:nvSpPr>
        <p:spPr>
          <a:xfrm>
            <a:off x="547519" y="1361476"/>
            <a:ext cx="7470371" cy="5131398"/>
          </a:xfrm>
        </p:spPr>
        <p:txBody>
          <a:bodyPr anchor="ctr"/>
          <a:lstStyle>
            <a:lvl1pPr marL="0" indent="0" algn="ctr">
              <a:buNone/>
              <a:defRPr/>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2F9E3191-4C97-4E96-BDCA-9CFAAF733D60}"/>
              </a:ext>
            </a:extLst>
          </p:cNvPr>
          <p:cNvSpPr>
            <a:spLocks noGrp="1"/>
          </p:cNvSpPr>
          <p:nvPr>
            <p:ph type="body" sz="quarter" idx="14" hasCustomPrompt="1"/>
          </p:nvPr>
        </p:nvSpPr>
        <p:spPr>
          <a:xfrm>
            <a:off x="8153016" y="1361476"/>
            <a:ext cx="3933152" cy="5131397"/>
          </a:xfrm>
        </p:spPr>
        <p:txBody>
          <a:bodyPr anchor="ctr">
            <a:normAutofit/>
          </a:bodyPr>
          <a:lstStyle>
            <a:lvl1pPr marL="0" indent="0">
              <a:buNone/>
              <a:defRPr sz="2118"/>
            </a:lvl1pPr>
            <a:lvl2pPr marL="332832" indent="0">
              <a:buNone/>
              <a:defRPr/>
            </a:lvl2pPr>
            <a:lvl3pPr marL="665665" indent="0">
              <a:buNone/>
              <a:defRPr/>
            </a:lvl3pPr>
            <a:lvl4pPr marL="998497" indent="0">
              <a:buNone/>
              <a:defRPr/>
            </a:lvl4pPr>
            <a:lvl5pPr marL="1331330" indent="0">
              <a:buNone/>
              <a:defRPr/>
            </a:lvl5pPr>
          </a:lstStyle>
          <a:p>
            <a:pPr lvl="0"/>
            <a:r>
              <a:rPr lang="en-US" dirty="0"/>
              <a:t>Click to add text </a:t>
            </a:r>
          </a:p>
        </p:txBody>
      </p:sp>
      <p:sp>
        <p:nvSpPr>
          <p:cNvPr id="2" name="Title 1">
            <a:extLst>
              <a:ext uri="{FF2B5EF4-FFF2-40B4-BE49-F238E27FC236}">
                <a16:creationId xmlns:a16="http://schemas.microsoft.com/office/drawing/2014/main" id="{525C1084-4980-48F0-8491-4EDFEE9DBC1D}"/>
              </a:ext>
            </a:extLst>
          </p:cNvPr>
          <p:cNvSpPr>
            <a:spLocks noGrp="1"/>
          </p:cNvSpPr>
          <p:nvPr>
            <p:ph type="title" hasCustomPrompt="1"/>
          </p:nvPr>
        </p:nvSpPr>
        <p:spPr>
          <a:xfrm>
            <a:off x="547519" y="136524"/>
            <a:ext cx="11096962" cy="1325563"/>
          </a:xfrm>
        </p:spPr>
        <p:txBody>
          <a:bodyPr>
            <a:normAutofit/>
          </a:bodyPr>
          <a:lstStyle>
            <a:lvl1pPr algn="ctr">
              <a:defRPr sz="4236" b="1"/>
            </a:lvl1pPr>
          </a:lstStyle>
          <a:p>
            <a:r>
              <a:rPr lang="en-US" dirty="0"/>
              <a:t>CLICK TO EDIT MASTER TITLE STYLE</a:t>
            </a:r>
          </a:p>
        </p:txBody>
      </p:sp>
      <p:sp>
        <p:nvSpPr>
          <p:cNvPr id="3" name="Date Placeholder 2">
            <a:extLst>
              <a:ext uri="{FF2B5EF4-FFF2-40B4-BE49-F238E27FC236}">
                <a16:creationId xmlns:a16="http://schemas.microsoft.com/office/drawing/2014/main" id="{637EDC26-1C8A-49E6-8649-DC237393B93C}"/>
              </a:ext>
            </a:extLst>
          </p:cNvPr>
          <p:cNvSpPr>
            <a:spLocks noGrp="1"/>
          </p:cNvSpPr>
          <p:nvPr>
            <p:ph type="dt" sz="half" idx="10"/>
          </p:nvPr>
        </p:nvSpPr>
        <p:spPr/>
        <p:txBody>
          <a:bodyPr/>
          <a:lstStyle/>
          <a:p>
            <a:fld id="{B32EBECA-3212-4A5B-B9AF-C03EDE72AD91}" type="datetimeFigureOut">
              <a:rPr lang="en-US" smtClean="0"/>
              <a:t>12/18/2024</a:t>
            </a:fld>
            <a:endParaRPr lang="en-US" dirty="0"/>
          </a:p>
        </p:txBody>
      </p:sp>
      <p:sp>
        <p:nvSpPr>
          <p:cNvPr id="4" name="Footer Placeholder 3">
            <a:extLst>
              <a:ext uri="{FF2B5EF4-FFF2-40B4-BE49-F238E27FC236}">
                <a16:creationId xmlns:a16="http://schemas.microsoft.com/office/drawing/2014/main" id="{939BE249-3B9F-4033-B1C5-264A0EBCF7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E5DA54-7512-48DD-9777-1C5EF5EA8231}"/>
              </a:ext>
            </a:extLst>
          </p:cNvPr>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238641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87FA025-9CE5-4D24-88F3-5B393073121B}"/>
              </a:ext>
            </a:extLst>
          </p:cNvPr>
          <p:cNvSpPr>
            <a:spLocks noGrp="1" noChangeAspect="1"/>
          </p:cNvSpPr>
          <p:nvPr>
            <p:ph type="pic" sz="quarter" idx="13"/>
          </p:nvPr>
        </p:nvSpPr>
        <p:spPr>
          <a:xfrm>
            <a:off x="182880" y="102870"/>
            <a:ext cx="11826240" cy="665226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4BBEC44-041F-4312-9B0C-3A67D7B6D1FB}"/>
              </a:ext>
            </a:extLst>
          </p:cNvPr>
          <p:cNvSpPr>
            <a:spLocks noGrp="1"/>
          </p:cNvSpPr>
          <p:nvPr>
            <p:ph type="title"/>
          </p:nvPr>
        </p:nvSpPr>
        <p:spPr>
          <a:xfrm>
            <a:off x="182880" y="102871"/>
            <a:ext cx="11826240" cy="678180"/>
          </a:xfrm>
        </p:spPr>
        <p:txBody>
          <a:bodyPr anchor="t">
            <a:normAutofit/>
          </a:bodyPr>
          <a:lstStyle>
            <a:lvl1pPr algn="ctr">
              <a:defRPr sz="1747"/>
            </a:lvl1pPr>
          </a:lstStyle>
          <a:p>
            <a:r>
              <a:rPr lang="en-US"/>
              <a:t>Click to edit Master title style</a:t>
            </a:r>
          </a:p>
        </p:txBody>
      </p:sp>
      <p:sp>
        <p:nvSpPr>
          <p:cNvPr id="3" name="Date Placeholder 2">
            <a:extLst>
              <a:ext uri="{FF2B5EF4-FFF2-40B4-BE49-F238E27FC236}">
                <a16:creationId xmlns:a16="http://schemas.microsoft.com/office/drawing/2014/main" id="{44BB180C-9C77-4695-AFDF-D7E0EAD24A3A}"/>
              </a:ext>
            </a:extLst>
          </p:cNvPr>
          <p:cNvSpPr>
            <a:spLocks noGrp="1"/>
          </p:cNvSpPr>
          <p:nvPr>
            <p:ph type="dt" sz="half" idx="10"/>
          </p:nvPr>
        </p:nvSpPr>
        <p:spPr/>
        <p:txBody>
          <a:bodyPr/>
          <a:lstStyle/>
          <a:p>
            <a:fld id="{B32EBECA-3212-4A5B-B9AF-C03EDE72AD91}" type="datetimeFigureOut">
              <a:rPr lang="en-US" smtClean="0"/>
              <a:t>12/18/2024</a:t>
            </a:fld>
            <a:endParaRPr lang="en-US" dirty="0"/>
          </a:p>
        </p:txBody>
      </p:sp>
      <p:sp>
        <p:nvSpPr>
          <p:cNvPr id="4" name="Footer Placeholder 3">
            <a:extLst>
              <a:ext uri="{FF2B5EF4-FFF2-40B4-BE49-F238E27FC236}">
                <a16:creationId xmlns:a16="http://schemas.microsoft.com/office/drawing/2014/main" id="{DE80EC47-D9D3-466D-8977-9CE5E7E1DA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42C35B-B517-42A0-BADD-6AF6A83CA95F}"/>
              </a:ext>
            </a:extLst>
          </p:cNvPr>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272114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055E-C81C-6C93-7FD7-C86641F21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F16F09-6D64-A41E-3381-89F48EA29B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F6DFA-BA6E-AB6E-6464-26256B43C440}"/>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5" name="Footer Placeholder 4">
            <a:extLst>
              <a:ext uri="{FF2B5EF4-FFF2-40B4-BE49-F238E27FC236}">
                <a16:creationId xmlns:a16="http://schemas.microsoft.com/office/drawing/2014/main" id="{7673C185-64B4-4E6B-C4E3-690C19688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85DA2-6E53-E8CC-77A5-D417F86E567E}"/>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345181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5071-F4CB-615D-BB6D-7542EE123C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149E18-29B8-A90B-70A5-9B8DEC8D5E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328CC-5744-6BC4-AD7F-249BD5EC73BF}"/>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5" name="Footer Placeholder 4">
            <a:extLst>
              <a:ext uri="{FF2B5EF4-FFF2-40B4-BE49-F238E27FC236}">
                <a16:creationId xmlns:a16="http://schemas.microsoft.com/office/drawing/2014/main" id="{16894738-3D68-D299-24F2-6E4DA6D1F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FCD9B-943F-B7E6-4FBD-8937BEC5D452}"/>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238583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74A3-4C56-B899-6A1B-89BD46768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D8545-7D65-F92F-63D0-28353FC4D3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C1FF1A-FAC1-DA5E-23F4-95D096BE5A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3ED6E4-26EE-2C11-EDA9-D0AF84E4E2EC}"/>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6" name="Footer Placeholder 5">
            <a:extLst>
              <a:ext uri="{FF2B5EF4-FFF2-40B4-BE49-F238E27FC236}">
                <a16:creationId xmlns:a16="http://schemas.microsoft.com/office/drawing/2014/main" id="{36C88CF0-14EA-F504-94BB-E3F4C423E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18640-A517-83EB-8884-E2C311A4EF84}"/>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166850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4097-3BB7-5620-F972-55C351B35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39879-DEA1-30BF-52B7-389A03307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E5ACF-544D-1DCE-70DC-977DB2E15B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5F7CC-6780-2EE9-64BF-9604391DD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83850A-6B2D-4D77-E602-D8F8983D1F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833C2-47BB-EB0E-5A96-F96038C9D2D3}"/>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8" name="Footer Placeholder 7">
            <a:extLst>
              <a:ext uri="{FF2B5EF4-FFF2-40B4-BE49-F238E27FC236}">
                <a16:creationId xmlns:a16="http://schemas.microsoft.com/office/drawing/2014/main" id="{8589AA18-5F53-82C8-A9B5-F0FF7A4CDB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9ECFFD-2132-505B-A44E-334205A37803}"/>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348494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ECC9-3D43-3B9A-9352-40C42315E4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419430-0943-7D00-7B38-3C0F58580447}"/>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4" name="Footer Placeholder 3">
            <a:extLst>
              <a:ext uri="{FF2B5EF4-FFF2-40B4-BE49-F238E27FC236}">
                <a16:creationId xmlns:a16="http://schemas.microsoft.com/office/drawing/2014/main" id="{89D7D006-8129-CB85-9602-A6EA71947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9A10A1-1D04-DF3C-0B23-40F3A55CEA68}"/>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25378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8F6D9-5AAB-EEA6-E704-C36B4AB7C5E2}"/>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3" name="Footer Placeholder 2">
            <a:extLst>
              <a:ext uri="{FF2B5EF4-FFF2-40B4-BE49-F238E27FC236}">
                <a16:creationId xmlns:a16="http://schemas.microsoft.com/office/drawing/2014/main" id="{AE5629BF-9AEE-726C-6B14-BE3410C6D4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BEBFF-F896-F2F4-D1B8-5B93199B9A02}"/>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385715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B97A-9A9E-F942-65C4-5F7482670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4AAF63-AE26-FD55-F8DA-CC8F21808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F4B0C6-CCA5-571D-46CA-9C28DAB5A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2EF1D-4483-B139-B6CD-A40B0FB3E2EF}"/>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6" name="Footer Placeholder 5">
            <a:extLst>
              <a:ext uri="{FF2B5EF4-FFF2-40B4-BE49-F238E27FC236}">
                <a16:creationId xmlns:a16="http://schemas.microsoft.com/office/drawing/2014/main" id="{A815947A-22B7-DEA6-29E9-2080913C7C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01FB5-090B-0CFA-229C-E8B80481AB7F}"/>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67935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5162-E26E-DD92-49B9-68A3FE7A9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4F8923-DC99-E3E4-5ED2-BE9E72C97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A32E17-3B48-D396-502E-BEB0E1F34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53489-341E-E4AD-0A0C-FB7F70F6BD34}"/>
              </a:ext>
            </a:extLst>
          </p:cNvPr>
          <p:cNvSpPr>
            <a:spLocks noGrp="1"/>
          </p:cNvSpPr>
          <p:nvPr>
            <p:ph type="dt" sz="half" idx="10"/>
          </p:nvPr>
        </p:nvSpPr>
        <p:spPr/>
        <p:txBody>
          <a:bodyPr/>
          <a:lstStyle/>
          <a:p>
            <a:fld id="{812AADAD-21DF-4355-921D-23FD85E750ED}" type="datetimeFigureOut">
              <a:rPr lang="en-US" smtClean="0"/>
              <a:t>12/18/2024</a:t>
            </a:fld>
            <a:endParaRPr lang="en-US"/>
          </a:p>
        </p:txBody>
      </p:sp>
      <p:sp>
        <p:nvSpPr>
          <p:cNvPr id="6" name="Footer Placeholder 5">
            <a:extLst>
              <a:ext uri="{FF2B5EF4-FFF2-40B4-BE49-F238E27FC236}">
                <a16:creationId xmlns:a16="http://schemas.microsoft.com/office/drawing/2014/main" id="{1C36F6EF-FC97-F581-319A-CDBABBF71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502F9-D8A6-FAA7-6237-1481AAEFD333}"/>
              </a:ext>
            </a:extLst>
          </p:cNvPr>
          <p:cNvSpPr>
            <a:spLocks noGrp="1"/>
          </p:cNvSpPr>
          <p:nvPr>
            <p:ph type="sldNum" sz="quarter" idx="12"/>
          </p:nvPr>
        </p:nvSpPr>
        <p:spPr/>
        <p:txBody>
          <a:bodyPr/>
          <a:lstStyle/>
          <a:p>
            <a:fld id="{EC039483-8B15-49AF-9DA2-85215E2EFD04}" type="slidenum">
              <a:rPr lang="en-US" smtClean="0"/>
              <a:t>‹#›</a:t>
            </a:fld>
            <a:endParaRPr lang="en-US"/>
          </a:p>
        </p:txBody>
      </p:sp>
    </p:spTree>
    <p:extLst>
      <p:ext uri="{BB962C8B-B14F-4D97-AF65-F5344CB8AC3E}">
        <p14:creationId xmlns:p14="http://schemas.microsoft.com/office/powerpoint/2010/main" val="383672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314E8-340D-7C88-3201-59623CD91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C16EBB-138F-03A7-753F-0FBD4DDDA3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0BA4E-6683-7C6F-670B-5E06FC114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2AADAD-21DF-4355-921D-23FD85E750ED}" type="datetimeFigureOut">
              <a:rPr lang="en-US" smtClean="0"/>
              <a:t>12/18/2024</a:t>
            </a:fld>
            <a:endParaRPr lang="en-US"/>
          </a:p>
        </p:txBody>
      </p:sp>
      <p:sp>
        <p:nvSpPr>
          <p:cNvPr id="5" name="Footer Placeholder 4">
            <a:extLst>
              <a:ext uri="{FF2B5EF4-FFF2-40B4-BE49-F238E27FC236}">
                <a16:creationId xmlns:a16="http://schemas.microsoft.com/office/drawing/2014/main" id="{635DF525-1702-D80C-8BD7-E58EDB96C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289D8A-0622-BB2A-FAD1-29135985E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039483-8B15-49AF-9DA2-85215E2EFD04}" type="slidenum">
              <a:rPr lang="en-US" smtClean="0"/>
              <a:t>‹#›</a:t>
            </a:fld>
            <a:endParaRPr lang="en-US"/>
          </a:p>
        </p:txBody>
      </p:sp>
    </p:spTree>
    <p:extLst>
      <p:ext uri="{BB962C8B-B14F-4D97-AF65-F5344CB8AC3E}">
        <p14:creationId xmlns:p14="http://schemas.microsoft.com/office/powerpoint/2010/main" val="382323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C5AF8-D558-466F-A592-16B2A4D391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B6FAB-E45B-4FEF-8078-5C0BD6729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AEDAE-1AB7-4054-8DD3-4591873A6A04}"/>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874">
                <a:solidFill>
                  <a:schemeClr val="tx1">
                    <a:tint val="75000"/>
                  </a:schemeClr>
                </a:solidFill>
              </a:defRPr>
            </a:lvl1pPr>
          </a:lstStyle>
          <a:p>
            <a:fld id="{B32EBECA-3212-4A5B-B9AF-C03EDE72AD91}" type="datetimeFigureOut">
              <a:rPr lang="en-US" smtClean="0"/>
              <a:t>12/18/2024</a:t>
            </a:fld>
            <a:endParaRPr lang="en-US" dirty="0"/>
          </a:p>
        </p:txBody>
      </p:sp>
      <p:sp>
        <p:nvSpPr>
          <p:cNvPr id="5" name="Footer Placeholder 4">
            <a:extLst>
              <a:ext uri="{FF2B5EF4-FFF2-40B4-BE49-F238E27FC236}">
                <a16:creationId xmlns:a16="http://schemas.microsoft.com/office/drawing/2014/main" id="{42B9C897-D318-432C-9927-F3D50FB367D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874">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D17AD6-49F1-4CCF-BF69-04E62D41C95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874">
                <a:solidFill>
                  <a:schemeClr val="tx1">
                    <a:tint val="75000"/>
                  </a:schemeClr>
                </a:solidFill>
              </a:defRPr>
            </a:lvl1pPr>
          </a:lstStyle>
          <a:p>
            <a:fld id="{6DB7BE8F-0DAB-48BB-B5ED-43D873A94FC9}" type="slidenum">
              <a:rPr lang="en-US" smtClean="0"/>
              <a:t>‹#›</a:t>
            </a:fld>
            <a:endParaRPr lang="en-US" dirty="0"/>
          </a:p>
        </p:txBody>
      </p:sp>
    </p:spTree>
    <p:extLst>
      <p:ext uri="{BB962C8B-B14F-4D97-AF65-F5344CB8AC3E}">
        <p14:creationId xmlns:p14="http://schemas.microsoft.com/office/powerpoint/2010/main" val="230801676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665665" rtl="0" eaLnBrk="1" latinLnBrk="0" hangingPunct="1">
        <a:lnSpc>
          <a:spcPct val="90000"/>
        </a:lnSpc>
        <a:spcBef>
          <a:spcPct val="0"/>
        </a:spcBef>
        <a:buNone/>
        <a:defRPr sz="3203" kern="1200">
          <a:solidFill>
            <a:schemeClr val="tx1"/>
          </a:solidFill>
          <a:latin typeface="+mj-lt"/>
          <a:ea typeface="+mj-ea"/>
          <a:cs typeface="+mj-cs"/>
        </a:defRPr>
      </a:lvl1pPr>
    </p:titleStyle>
    <p:bodyStyle>
      <a:lvl1pPr marL="166416" indent="-166416" algn="l" defTabSz="665665" rtl="0" eaLnBrk="1" latinLnBrk="0" hangingPunct="1">
        <a:lnSpc>
          <a:spcPct val="90000"/>
        </a:lnSpc>
        <a:spcBef>
          <a:spcPts val="728"/>
        </a:spcBef>
        <a:buFont typeface="Arial" panose="020B0604020202020204" pitchFamily="34" charset="0"/>
        <a:buChar char="•"/>
        <a:defRPr sz="2038" kern="1200">
          <a:solidFill>
            <a:schemeClr val="tx1"/>
          </a:solidFill>
          <a:latin typeface="+mn-lt"/>
          <a:ea typeface="+mn-ea"/>
          <a:cs typeface="+mn-cs"/>
        </a:defRPr>
      </a:lvl1pPr>
      <a:lvl2pPr marL="499249" indent="-166416" algn="l" defTabSz="665665" rtl="0" eaLnBrk="1" latinLnBrk="0" hangingPunct="1">
        <a:lnSpc>
          <a:spcPct val="90000"/>
        </a:lnSpc>
        <a:spcBef>
          <a:spcPts val="364"/>
        </a:spcBef>
        <a:buFont typeface="Arial" panose="020B0604020202020204" pitchFamily="34" charset="0"/>
        <a:buChar char="•"/>
        <a:defRPr sz="1747" kern="1200">
          <a:solidFill>
            <a:schemeClr val="tx1"/>
          </a:solidFill>
          <a:latin typeface="+mn-lt"/>
          <a:ea typeface="+mn-ea"/>
          <a:cs typeface="+mn-cs"/>
        </a:defRPr>
      </a:lvl2pPr>
      <a:lvl3pPr marL="832081" indent="-166416" algn="l" defTabSz="665665" rtl="0" eaLnBrk="1" latinLnBrk="0" hangingPunct="1">
        <a:lnSpc>
          <a:spcPct val="90000"/>
        </a:lnSpc>
        <a:spcBef>
          <a:spcPts val="364"/>
        </a:spcBef>
        <a:buFont typeface="Arial" panose="020B0604020202020204" pitchFamily="34" charset="0"/>
        <a:buChar char="•"/>
        <a:defRPr sz="1456" kern="1200">
          <a:solidFill>
            <a:schemeClr val="tx1"/>
          </a:solidFill>
          <a:latin typeface="+mn-lt"/>
          <a:ea typeface="+mn-ea"/>
          <a:cs typeface="+mn-cs"/>
        </a:defRPr>
      </a:lvl3pPr>
      <a:lvl4pPr marL="1164914"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4pPr>
      <a:lvl5pPr marL="149774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p:bodyStyle>
    <p:otherStyle>
      <a:defPPr>
        <a:defRPr lang="en-US"/>
      </a:defPPr>
      <a:lvl1pPr marL="0" algn="l" defTabSz="665665" rtl="0" eaLnBrk="1" latinLnBrk="0" hangingPunct="1">
        <a:defRPr sz="1310" kern="1200">
          <a:solidFill>
            <a:schemeClr val="tx1"/>
          </a:solidFill>
          <a:latin typeface="+mn-lt"/>
          <a:ea typeface="+mn-ea"/>
          <a:cs typeface="+mn-cs"/>
        </a:defRPr>
      </a:lvl1pPr>
      <a:lvl2pPr marL="332832" algn="l" defTabSz="665665" rtl="0" eaLnBrk="1" latinLnBrk="0" hangingPunct="1">
        <a:defRPr sz="1310" kern="1200">
          <a:solidFill>
            <a:schemeClr val="tx1"/>
          </a:solidFill>
          <a:latin typeface="+mn-lt"/>
          <a:ea typeface="+mn-ea"/>
          <a:cs typeface="+mn-cs"/>
        </a:defRPr>
      </a:lvl2pPr>
      <a:lvl3pPr marL="665665" algn="l" defTabSz="665665" rtl="0" eaLnBrk="1" latinLnBrk="0" hangingPunct="1">
        <a:defRPr sz="1310" kern="1200">
          <a:solidFill>
            <a:schemeClr val="tx1"/>
          </a:solidFill>
          <a:latin typeface="+mn-lt"/>
          <a:ea typeface="+mn-ea"/>
          <a:cs typeface="+mn-cs"/>
        </a:defRPr>
      </a:lvl3pPr>
      <a:lvl4pPr marL="998497" algn="l" defTabSz="665665" rtl="0" eaLnBrk="1" latinLnBrk="0" hangingPunct="1">
        <a:defRPr sz="1310" kern="1200">
          <a:solidFill>
            <a:schemeClr val="tx1"/>
          </a:solidFill>
          <a:latin typeface="+mn-lt"/>
          <a:ea typeface="+mn-ea"/>
          <a:cs typeface="+mn-cs"/>
        </a:defRPr>
      </a:lvl4pPr>
      <a:lvl5pPr marL="1331330" algn="l" defTabSz="665665" rtl="0" eaLnBrk="1" latinLnBrk="0" hangingPunct="1">
        <a:defRPr sz="1310" kern="1200">
          <a:solidFill>
            <a:schemeClr val="tx1"/>
          </a:solidFill>
          <a:latin typeface="+mn-lt"/>
          <a:ea typeface="+mn-ea"/>
          <a:cs typeface="+mn-cs"/>
        </a:defRPr>
      </a:lvl5pPr>
      <a:lvl6pPr marL="1664162" algn="l" defTabSz="665665" rtl="0" eaLnBrk="1" latinLnBrk="0" hangingPunct="1">
        <a:defRPr sz="1310" kern="1200">
          <a:solidFill>
            <a:schemeClr val="tx1"/>
          </a:solidFill>
          <a:latin typeface="+mn-lt"/>
          <a:ea typeface="+mn-ea"/>
          <a:cs typeface="+mn-cs"/>
        </a:defRPr>
      </a:lvl6pPr>
      <a:lvl7pPr marL="1996995" algn="l" defTabSz="665665" rtl="0" eaLnBrk="1" latinLnBrk="0" hangingPunct="1">
        <a:defRPr sz="1310" kern="1200">
          <a:solidFill>
            <a:schemeClr val="tx1"/>
          </a:solidFill>
          <a:latin typeface="+mn-lt"/>
          <a:ea typeface="+mn-ea"/>
          <a:cs typeface="+mn-cs"/>
        </a:defRPr>
      </a:lvl7pPr>
      <a:lvl8pPr marL="2329827" algn="l" defTabSz="665665" rtl="0" eaLnBrk="1" latinLnBrk="0" hangingPunct="1">
        <a:defRPr sz="1310" kern="1200">
          <a:solidFill>
            <a:schemeClr val="tx1"/>
          </a:solidFill>
          <a:latin typeface="+mn-lt"/>
          <a:ea typeface="+mn-ea"/>
          <a:cs typeface="+mn-cs"/>
        </a:defRPr>
      </a:lvl8pPr>
      <a:lvl9pPr marL="2662660" algn="l" defTabSz="665665" rtl="0" eaLnBrk="1" latinLnBrk="0" hangingPunct="1">
        <a:defRPr sz="13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emf"/><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ehabNader003/N-Puzzle_Ai_Project.gi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hyperlink" Target="https://igorgarbuz.github.io/n-puzzle/"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abs/pii/000437027090007X" TargetMode="External"/><Relationship Id="rId2" Type="http://schemas.openxmlformats.org/officeDocument/2006/relationships/hyperlink" Target="https://sumitg.com/assets/n-puzzle.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27595535_An_alternative_solution_to_n-puzzle_problem" TargetMode="External"/><Relationship Id="rId2" Type="http://schemas.openxmlformats.org/officeDocument/2006/relationships/hyperlink" Target="https://cupola.gettysburg.edu/cgi/viewcontent.cgi?article=1004&amp;context=csf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7CFE75F-6390-4A13-A32B-2AA295CCA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18F57-CA39-A542-986F-6684786065BA}"/>
              </a:ext>
            </a:extLst>
          </p:cNvPr>
          <p:cNvSpPr>
            <a:spLocks noGrp="1"/>
          </p:cNvSpPr>
          <p:nvPr>
            <p:ph type="ctrTitle"/>
          </p:nvPr>
        </p:nvSpPr>
        <p:spPr>
          <a:xfrm>
            <a:off x="4354513" y="841375"/>
            <a:ext cx="3749846" cy="3114698"/>
          </a:xfrm>
        </p:spPr>
        <p:txBody>
          <a:bodyPr>
            <a:normAutofit/>
          </a:bodyPr>
          <a:lstStyle/>
          <a:p>
            <a:pPr marL="0" marR="0" lvl="0" indent="0" defTabSz="1018824" rtl="0" eaLnBrk="1" fontAlgn="auto" latinLnBrk="0" hangingPunct="1">
              <a:spcBef>
                <a:spcPts val="0"/>
              </a:spcBef>
              <a:spcAft>
                <a:spcPts val="0"/>
              </a:spcAft>
              <a:tabLst/>
              <a:defRPr/>
            </a:pPr>
            <a:r>
              <a:rPr kumimoji="0" lang="en-US" sz="4400" b="1" i="0" u="none" strike="noStrike" kern="1200" cap="none" spc="0" normalizeH="0" baseline="0" noProof="0" dirty="0">
                <a:ln w="41275">
                  <a:noFill/>
                </a:ln>
                <a:solidFill>
                  <a:schemeClr val="bg1"/>
                </a:solidFill>
                <a:effectLst/>
                <a:uLnTx/>
                <a:uFillTx/>
                <a:latin typeface="Snap ITC" panose="04040A07060A02020202" pitchFamily="82" charset="0"/>
                <a:ea typeface="+mn-ea"/>
                <a:cs typeface="+mn-cs"/>
              </a:rPr>
              <a:t>AI Project</a:t>
            </a:r>
            <a:br>
              <a:rPr kumimoji="0" lang="en-US" sz="5600" b="1" i="0" u="none" strike="noStrike" kern="1200" cap="none" spc="0" normalizeH="0" baseline="0" noProof="0" dirty="0">
                <a:ln w="41275">
                  <a:noFill/>
                </a:ln>
                <a:solidFill>
                  <a:schemeClr val="bg1"/>
                </a:solidFill>
                <a:effectLst/>
                <a:uLnTx/>
                <a:uFillTx/>
                <a:latin typeface="Snap ITC" panose="04040A07060A02020202" pitchFamily="82" charset="0"/>
                <a:ea typeface="+mn-ea"/>
                <a:cs typeface="+mn-cs"/>
              </a:rPr>
            </a:br>
            <a:r>
              <a:rPr kumimoji="0" lang="en-US" sz="5600" b="1" i="0" u="none" strike="noStrike" kern="1200" cap="none" spc="0" normalizeH="0" baseline="0" noProof="0" dirty="0">
                <a:ln w="41275">
                  <a:noFill/>
                </a:ln>
                <a:solidFill>
                  <a:srgbClr val="CE465D"/>
                </a:solidFill>
                <a:effectLst/>
                <a:uLnTx/>
                <a:uFillTx/>
                <a:latin typeface="Snap ITC" panose="04040A07060A02020202" pitchFamily="82" charset="0"/>
                <a:ea typeface="+mn-ea"/>
                <a:cs typeface="+mn-cs"/>
              </a:rPr>
              <a:t>N-</a:t>
            </a:r>
            <a:r>
              <a:rPr kumimoji="0" lang="en-US" sz="5600" b="1" i="0" u="none" strike="noStrike" kern="1200" cap="none" spc="0" normalizeH="0" baseline="0" noProof="0" dirty="0" err="1">
                <a:ln w="41275">
                  <a:noFill/>
                </a:ln>
                <a:solidFill>
                  <a:srgbClr val="CE465D"/>
                </a:solidFill>
                <a:effectLst/>
                <a:uLnTx/>
                <a:uFillTx/>
                <a:latin typeface="Snap ITC" panose="04040A07060A02020202" pitchFamily="82" charset="0"/>
                <a:ea typeface="+mn-ea"/>
                <a:cs typeface="+mn-cs"/>
              </a:rPr>
              <a:t>Puzzel</a:t>
            </a:r>
            <a:endParaRPr lang="en-US" sz="5600" b="1" dirty="0">
              <a:solidFill>
                <a:srgbClr val="CE465D"/>
              </a:solidFill>
              <a:latin typeface="Snap ITC" panose="04040A07060A02020202" pitchFamily="82" charset="0"/>
            </a:endParaRPr>
          </a:p>
        </p:txBody>
      </p:sp>
      <p:grpSp>
        <p:nvGrpSpPr>
          <p:cNvPr id="39" name="Group 38">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40" name="Group 39">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1" name="Freeform: Shape 40">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4" name="Freeform: Shape 43">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nvGrpSpPr>
          <p:cNvPr id="32" name="Group 31">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33" name="Group 32">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7" name="Freeform: Shape 36">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5" name="Freeform: Shape 34">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Graphic 6" descr="Head with Gears">
            <a:extLst>
              <a:ext uri="{FF2B5EF4-FFF2-40B4-BE49-F238E27FC236}">
                <a16:creationId xmlns:a16="http://schemas.microsoft.com/office/drawing/2014/main" id="{6D14E50C-908D-6F0E-9892-4ECE83F137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544" y="2129631"/>
            <a:ext cx="2598738" cy="2598738"/>
          </a:xfrm>
          <a:custGeom>
            <a:avLst/>
            <a:gdLst/>
            <a:ahLst/>
            <a:cxnLst/>
            <a:rect l="l" t="t" r="r" b="b"/>
            <a:pathLst>
              <a:path w="2619375" h="1860000">
                <a:moveTo>
                  <a:pt x="0" y="0"/>
                </a:moveTo>
                <a:lnTo>
                  <a:pt x="2619375" y="0"/>
                </a:lnTo>
                <a:lnTo>
                  <a:pt x="2619375" y="1860000"/>
                </a:lnTo>
                <a:lnTo>
                  <a:pt x="0" y="1860000"/>
                </a:lnTo>
                <a:close/>
              </a:path>
            </a:pathLst>
          </a:custGeom>
        </p:spPr>
      </p:pic>
      <p:pic>
        <p:nvPicPr>
          <p:cNvPr id="6" name="Picture 5" descr="Puzzle - School &amp; Education Icons">
            <a:extLst>
              <a:ext uri="{FF2B5EF4-FFF2-40B4-BE49-F238E27FC236}">
                <a16:creationId xmlns:a16="http://schemas.microsoft.com/office/drawing/2014/main" id="{7E78C8D9-1494-26A9-0794-FE49EEE0F1E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422634" y="1206000"/>
            <a:ext cx="2177997" cy="2177997"/>
          </a:xfrm>
          <a:custGeom>
            <a:avLst/>
            <a:gdLst/>
            <a:ahLst/>
            <a:cxnLst/>
            <a:rect l="l" t="t" r="r" b="b"/>
            <a:pathLst>
              <a:path w="2619375" h="1860000">
                <a:moveTo>
                  <a:pt x="0" y="0"/>
                </a:moveTo>
                <a:lnTo>
                  <a:pt x="2619375" y="0"/>
                </a:lnTo>
                <a:lnTo>
                  <a:pt x="2619375" y="1860000"/>
                </a:lnTo>
                <a:lnTo>
                  <a:pt x="0" y="1860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N-Puzzle - Apps on Google Play">
            <a:extLst>
              <a:ext uri="{FF2B5EF4-FFF2-40B4-BE49-F238E27FC236}">
                <a16:creationId xmlns:a16="http://schemas.microsoft.com/office/drawing/2014/main" id="{12A7AC39-2224-0E6D-AEB9-872A4EA62301}"/>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422634" y="3473998"/>
            <a:ext cx="2177997" cy="217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43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4471839-58EC-FBC9-6D56-38E7F19BA08F}"/>
              </a:ext>
            </a:extLst>
          </p:cNvPr>
          <p:cNvSpPr>
            <a:spLocks noGrp="1"/>
          </p:cNvSpPr>
          <p:nvPr>
            <p:ph idx="1"/>
          </p:nvPr>
        </p:nvSpPr>
        <p:spPr>
          <a:xfrm>
            <a:off x="862366" y="2194102"/>
            <a:ext cx="3427001" cy="3908586"/>
          </a:xfrm>
        </p:spPr>
        <p:txBody>
          <a:bodyPr>
            <a:normAutofit/>
          </a:bodyPr>
          <a:lstStyle/>
          <a:p>
            <a:r>
              <a:rPr lang="en-US" sz="2000" b="1" u="sng"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3*3 board</a:t>
            </a:r>
            <a:endParaRPr lang="en-US" sz="2000" b="1" kern="100" dirty="0">
              <a:solidFill>
                <a:srgbClr val="CE465D"/>
              </a:solidFill>
              <a:effectLst/>
              <a:latin typeface="Aptos" panose="020B0004020202020204" pitchFamily="34" charset="0"/>
              <a:ea typeface="Aptos" panose="020B0004020202020204" pitchFamily="34" charset="0"/>
              <a:cs typeface="Arial" panose="020B0604020202020204" pitchFamily="34" charset="0"/>
            </a:endParaRPr>
          </a:p>
          <a:p>
            <a:endParaRPr lang="en-US" sz="2000" dirty="0"/>
          </a:p>
        </p:txBody>
      </p:sp>
      <p:pic>
        <p:nvPicPr>
          <p:cNvPr id="4" name="Picture 3" descr="A screenshot of a computer&#10;&#10;Description automatically generated">
            <a:extLst>
              <a:ext uri="{FF2B5EF4-FFF2-40B4-BE49-F238E27FC236}">
                <a16:creationId xmlns:a16="http://schemas.microsoft.com/office/drawing/2014/main" id="{24C69D42-83C6-6ED3-0037-30E9C264F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423" y="661916"/>
            <a:ext cx="5715208" cy="5557909"/>
          </a:xfrm>
          <a:prstGeom prst="rect">
            <a:avLst/>
          </a:prstGeom>
        </p:spPr>
      </p:pic>
    </p:spTree>
    <p:extLst>
      <p:ext uri="{BB962C8B-B14F-4D97-AF65-F5344CB8AC3E}">
        <p14:creationId xmlns:p14="http://schemas.microsoft.com/office/powerpoint/2010/main" val="58556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EDDEE4C-255B-6A7B-2324-05127D2B8FDD}"/>
              </a:ext>
            </a:extLst>
          </p:cNvPr>
          <p:cNvSpPr>
            <a:spLocks noGrp="1"/>
          </p:cNvSpPr>
          <p:nvPr>
            <p:ph idx="1"/>
          </p:nvPr>
        </p:nvSpPr>
        <p:spPr>
          <a:xfrm>
            <a:off x="862366" y="2194102"/>
            <a:ext cx="3427001" cy="3908586"/>
          </a:xfrm>
        </p:spPr>
        <p:txBody>
          <a:bodyPr>
            <a:normAutofit/>
          </a:bodyPr>
          <a:lstStyle/>
          <a:p>
            <a:r>
              <a:rPr lang="en-US" sz="2000" b="1" u="sng"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4*4 board</a:t>
            </a:r>
            <a:endParaRPr lang="en-US" sz="2000" kern="100" dirty="0">
              <a:solidFill>
                <a:srgbClr val="CE465D"/>
              </a:solidFill>
              <a:effectLst/>
              <a:latin typeface="Aptos" panose="020B0004020202020204" pitchFamily="34" charset="0"/>
              <a:ea typeface="Aptos" panose="020B0004020202020204" pitchFamily="34" charset="0"/>
              <a:cs typeface="Arial" panose="020B0604020202020204" pitchFamily="34" charset="0"/>
            </a:endParaRPr>
          </a:p>
          <a:p>
            <a:endParaRPr lang="en-US" sz="2000" dirty="0"/>
          </a:p>
        </p:txBody>
      </p:sp>
      <p:pic>
        <p:nvPicPr>
          <p:cNvPr id="4" name="Picture 3" descr="A screenshot of a computer&#10;&#10;Description automatically generated">
            <a:extLst>
              <a:ext uri="{FF2B5EF4-FFF2-40B4-BE49-F238E27FC236}">
                <a16:creationId xmlns:a16="http://schemas.microsoft.com/office/drawing/2014/main" id="{7A154CD4-6FA5-4B70-52F6-7E65CABAD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174" y="661916"/>
            <a:ext cx="5681707" cy="5557909"/>
          </a:xfrm>
          <a:prstGeom prst="rect">
            <a:avLst/>
          </a:prstGeom>
        </p:spPr>
      </p:pic>
    </p:spTree>
    <p:extLst>
      <p:ext uri="{BB962C8B-B14F-4D97-AF65-F5344CB8AC3E}">
        <p14:creationId xmlns:p14="http://schemas.microsoft.com/office/powerpoint/2010/main" val="85546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2A7F3E-9EE2-CCE0-D026-4279FC45DABE}"/>
              </a:ext>
            </a:extLst>
          </p:cNvPr>
          <p:cNvSpPr>
            <a:spLocks noGrp="1"/>
          </p:cNvSpPr>
          <p:nvPr>
            <p:ph idx="1"/>
          </p:nvPr>
        </p:nvSpPr>
        <p:spPr>
          <a:xfrm>
            <a:off x="862366" y="2194102"/>
            <a:ext cx="3427001" cy="3908586"/>
          </a:xfrm>
        </p:spPr>
        <p:txBody>
          <a:bodyPr>
            <a:normAutofit/>
          </a:bodyPr>
          <a:lstStyle/>
          <a:p>
            <a:r>
              <a:rPr lang="en-US" sz="2000" b="1" u="sng"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5*5 board</a:t>
            </a:r>
            <a:endParaRPr lang="en-US" sz="2000" kern="100" dirty="0">
              <a:solidFill>
                <a:srgbClr val="CE465D"/>
              </a:solidFill>
              <a:effectLst/>
              <a:latin typeface="Aptos" panose="020B0004020202020204" pitchFamily="34" charset="0"/>
              <a:ea typeface="Aptos" panose="020B0004020202020204" pitchFamily="34" charset="0"/>
              <a:cs typeface="Arial" panose="020B0604020202020204" pitchFamily="34" charset="0"/>
            </a:endParaRPr>
          </a:p>
          <a:p>
            <a:endParaRPr lang="en-US" sz="2000" dirty="0"/>
          </a:p>
        </p:txBody>
      </p:sp>
      <p:pic>
        <p:nvPicPr>
          <p:cNvPr id="4" name="Picture 3" descr="A screenshot of a game&#10;&#10;Description automatically generated">
            <a:extLst>
              <a:ext uri="{FF2B5EF4-FFF2-40B4-BE49-F238E27FC236}">
                <a16:creationId xmlns:a16="http://schemas.microsoft.com/office/drawing/2014/main" id="{24F7F75B-48D1-690B-FD20-7DB4E2640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316" y="661916"/>
            <a:ext cx="5701423" cy="5557909"/>
          </a:xfrm>
          <a:prstGeom prst="rect">
            <a:avLst/>
          </a:prstGeom>
        </p:spPr>
      </p:pic>
    </p:spTree>
    <p:extLst>
      <p:ext uri="{BB962C8B-B14F-4D97-AF65-F5344CB8AC3E}">
        <p14:creationId xmlns:p14="http://schemas.microsoft.com/office/powerpoint/2010/main" val="138550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2688A-6A6A-446F-6A0E-32B3D7555933}"/>
              </a:ext>
            </a:extLst>
          </p:cNvPr>
          <p:cNvSpPr>
            <a:spLocks noGrp="1"/>
          </p:cNvSpPr>
          <p:nvPr>
            <p:ph idx="1"/>
          </p:nvPr>
        </p:nvSpPr>
        <p:spPr>
          <a:xfrm>
            <a:off x="838200" y="373769"/>
            <a:ext cx="10515600" cy="6110461"/>
          </a:xfrm>
        </p:spPr>
        <p:txBody>
          <a:bodyPr>
            <a:normAutofit/>
          </a:bodyPr>
          <a:lstStyle/>
          <a:p>
            <a:pPr marR="0" indent="0">
              <a:lnSpc>
                <a:spcPct val="107000"/>
              </a:lnSpc>
              <a:buNone/>
            </a:pPr>
            <a:r>
              <a:rPr lang="en-US" sz="1800" b="1" u="sng"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Guide: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lvl="1" indent="0">
              <a:lnSpc>
                <a:spcPct val="107000"/>
              </a:lnSpc>
              <a:buNone/>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1- User should select board size and select which heuristic function to use.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lvl="1" indent="0">
              <a:lnSpc>
                <a:spcPct val="107000"/>
              </a:lnSpc>
              <a:buNone/>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2- User should provide valid n-puzzle as an input.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lvl="1" indent="0">
              <a:lnSpc>
                <a:spcPct val="107000"/>
              </a:lnSpc>
              <a:buNone/>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3- User should press set button to update the game board with provided input.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lvl="1" indent="0">
              <a:lnSpc>
                <a:spcPct val="107000"/>
              </a:lnSpc>
              <a:buNone/>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4- User can press the start button to start processing or he can press stats button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lvl="1" indent="0">
              <a:lnSpc>
                <a:spcPct val="107000"/>
              </a:lnSpc>
              <a:buNone/>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which show number of visited node and number of moves starting from the initial node and ending with goal node.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lvl="1" indent="0">
              <a:lnSpc>
                <a:spcPct val="107000"/>
              </a:lnSpc>
              <a:buNone/>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5- After finishing processing, the user can navigate through solution path.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lvl="1" indent="0">
              <a:lnSpc>
                <a:spcPct val="107000"/>
              </a:lnSpc>
              <a:buNone/>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6- User can stop processing immediately after pressing the stop button.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R="0" indent="0">
              <a:lnSpc>
                <a:spcPct val="107000"/>
              </a:lnSpc>
              <a:buNone/>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R="0" indent="0">
              <a:lnSpc>
                <a:spcPct val="107000"/>
              </a:lnSpc>
              <a:buNone/>
            </a:pPr>
            <a:r>
              <a:rPr lang="en-US" sz="1800" b="1" u="sng"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Constraints: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800100" lvl="1" indent="-342900">
              <a:lnSpc>
                <a:spcPct val="107000"/>
              </a:lnSpc>
              <a:buFont typeface="+mj-lt"/>
              <a:buAutoNum type="arabicPeriod"/>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Number of elements should be equals to n*n (n = board)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800100" lvl="1" indent="-342900">
              <a:lnSpc>
                <a:spcPct val="107000"/>
              </a:lnSpc>
              <a:buFont typeface="+mj-lt"/>
              <a:buAutoNum type="arabicPeriod"/>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Each number separated with whitespace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800100" lvl="1" indent="-342900">
              <a:lnSpc>
                <a:spcPct val="107000"/>
              </a:lnSpc>
              <a:buFont typeface="+mj-lt"/>
              <a:buAutoNum type="arabicPeriod"/>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0 indicate empty tile </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800100" lvl="1" indent="-342900">
              <a:lnSpc>
                <a:spcPct val="107000"/>
              </a:lnSpc>
              <a:spcAft>
                <a:spcPts val="800"/>
              </a:spcAft>
              <a:buFont typeface="+mj-lt"/>
              <a:buAutoNum type="arabicPeriod"/>
            </a:pPr>
            <a:r>
              <a:rPr lang="en-US" sz="16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input should not include strings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41451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51F912-D61C-BEF2-2901-2D0FBA23EDB6}"/>
              </a:ext>
            </a:extLst>
          </p:cNvPr>
          <p:cNvSpPr>
            <a:spLocks noGrp="1"/>
          </p:cNvSpPr>
          <p:nvPr>
            <p:ph type="title"/>
          </p:nvPr>
        </p:nvSpPr>
        <p:spPr>
          <a:xfrm>
            <a:off x="838200" y="609600"/>
            <a:ext cx="3739341" cy="1330839"/>
          </a:xfrm>
        </p:spPr>
        <p:txBody>
          <a:bodyPr vert="horz" lIns="91440" tIns="45720" rIns="91440" bIns="45720" rtlCol="0">
            <a:normAutofit/>
          </a:bodyPr>
          <a:lstStyle/>
          <a:p>
            <a:r>
              <a:rPr lang="en-US" b="1" kern="1200" dirty="0">
                <a:solidFill>
                  <a:srgbClr val="CE465D"/>
                </a:solidFill>
                <a:latin typeface="+mj-lt"/>
                <a:ea typeface="+mj-ea"/>
                <a:cs typeface="+mj-cs"/>
              </a:rPr>
              <a:t>Flowcharts Diagram </a:t>
            </a:r>
          </a:p>
        </p:txBody>
      </p:sp>
      <p:sp>
        <p:nvSpPr>
          <p:cNvPr id="20" name="Content Placeholder 19">
            <a:extLst>
              <a:ext uri="{FF2B5EF4-FFF2-40B4-BE49-F238E27FC236}">
                <a16:creationId xmlns:a16="http://schemas.microsoft.com/office/drawing/2014/main" id="{66AF8D01-87D7-8B45-A3FF-7C072F8951CB}"/>
              </a:ext>
            </a:extLst>
          </p:cNvPr>
          <p:cNvSpPr>
            <a:spLocks noGrp="1"/>
          </p:cNvSpPr>
          <p:nvPr>
            <p:ph idx="1"/>
          </p:nvPr>
        </p:nvSpPr>
        <p:spPr>
          <a:xfrm>
            <a:off x="91440" y="2194102"/>
            <a:ext cx="4486101" cy="3908586"/>
          </a:xfrm>
        </p:spPr>
        <p:txBody>
          <a:bodyPr>
            <a:normAutofit/>
          </a:bodyPr>
          <a:lstStyle/>
          <a:p>
            <a:r>
              <a:rPr lang="en-US" sz="1900" b="1" dirty="0"/>
              <a:t>Setup</a:t>
            </a:r>
            <a:r>
              <a:rPr lang="en-US" sz="1900" dirty="0"/>
              <a:t>: Input the puzzle size, board, and heuristic.</a:t>
            </a:r>
          </a:p>
          <a:p>
            <a:r>
              <a:rPr lang="en-US" sz="1900" b="1" dirty="0"/>
              <a:t>Solve</a:t>
            </a:r>
            <a:r>
              <a:rPr lang="en-US" sz="1900" dirty="0"/>
              <a:t>: The AI calculates moves using a heuristic function</a:t>
            </a:r>
            <a:r>
              <a:rPr lang="en-US" sz="1900" b="1" dirty="0"/>
              <a:t>.</a:t>
            </a:r>
          </a:p>
          <a:p>
            <a:r>
              <a:rPr lang="en-US" sz="1900" b="1" dirty="0"/>
              <a:t>Validate Moves</a:t>
            </a:r>
            <a:r>
              <a:rPr lang="en-US" sz="1900" dirty="0"/>
              <a:t>: Ensure each move is correct and update the board</a:t>
            </a:r>
            <a:r>
              <a:rPr lang="en-US" sz="1900" b="1" dirty="0"/>
              <a:t>.</a:t>
            </a:r>
          </a:p>
          <a:p>
            <a:r>
              <a:rPr lang="en-US" sz="1900" b="1" dirty="0"/>
              <a:t>Completion</a:t>
            </a:r>
            <a:r>
              <a:rPr lang="en-US" sz="1900" dirty="0"/>
              <a:t>: Check if the puzzle is solved and display the </a:t>
            </a:r>
            <a:r>
              <a:rPr lang="en-US" sz="1900" dirty="0" err="1"/>
              <a:t>solution.This</a:t>
            </a:r>
            <a:r>
              <a:rPr lang="en-US" sz="1900" dirty="0"/>
              <a:t> ensures the game progresses step-by-step toward solving the puzzle efficiently.</a:t>
            </a:r>
          </a:p>
        </p:txBody>
      </p:sp>
      <p:pic>
        <p:nvPicPr>
          <p:cNvPr id="5" name="Content Placeholder 4" descr="A diagram of a flowchart&#10;&#10;Description automatically generated">
            <a:extLst>
              <a:ext uri="{FF2B5EF4-FFF2-40B4-BE49-F238E27FC236}">
                <a16:creationId xmlns:a16="http://schemas.microsoft.com/office/drawing/2014/main" id="{6BDBA367-C86D-8A43-5CCB-BA36A1CCA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75" y="1"/>
            <a:ext cx="6586106" cy="6881740"/>
          </a:xfrm>
          <a:prstGeom prst="rect">
            <a:avLst/>
          </a:prstGeom>
        </p:spPr>
      </p:pic>
    </p:spTree>
    <p:extLst>
      <p:ext uri="{BB962C8B-B14F-4D97-AF65-F5344CB8AC3E}">
        <p14:creationId xmlns:p14="http://schemas.microsoft.com/office/powerpoint/2010/main" val="141305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A2A4D6-5327-A8C7-4B30-BC9F95C3CE65}"/>
              </a:ext>
            </a:extLst>
          </p:cNvPr>
          <p:cNvSpPr>
            <a:spLocks noGrp="1"/>
          </p:cNvSpPr>
          <p:nvPr>
            <p:ph type="title"/>
          </p:nvPr>
        </p:nvSpPr>
        <p:spPr>
          <a:xfrm>
            <a:off x="5837150" y="339304"/>
            <a:ext cx="6108970" cy="587235"/>
          </a:xfrm>
        </p:spPr>
        <p:txBody>
          <a:bodyPr vert="horz" lIns="91440" tIns="45720" rIns="91440" bIns="45720" rtlCol="0" anchor="b">
            <a:normAutofit fontScale="90000"/>
          </a:bodyPr>
          <a:lstStyle/>
          <a:p>
            <a:pPr algn="l" defTabSz="914400"/>
            <a:r>
              <a:rPr lang="en-US" sz="5400" dirty="0">
                <a:solidFill>
                  <a:schemeClr val="accent2"/>
                </a:solidFill>
              </a:rPr>
              <a:t>Applied Algorithms</a:t>
            </a:r>
            <a:endParaRPr lang="en-US" sz="5200" dirty="0"/>
          </a:p>
        </p:txBody>
      </p:sp>
      <p:pic>
        <p:nvPicPr>
          <p:cNvPr id="6" name="Picture Placeholder 5" descr="A diagram of a flowchart&#10;&#10;Description automatically generated">
            <a:extLst>
              <a:ext uri="{FF2B5EF4-FFF2-40B4-BE49-F238E27FC236}">
                <a16:creationId xmlns:a16="http://schemas.microsoft.com/office/drawing/2014/main" id="{3B9A1546-4CCA-0548-EA8E-E1BCDD105AE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99" r="-2" b="1097"/>
          <a:stretch/>
        </p:blipFill>
        <p:spPr>
          <a:xfrm>
            <a:off x="-231208" y="0"/>
            <a:ext cx="5938946" cy="6821414"/>
          </a:xfrm>
          <a:prstGeom prst="rect">
            <a:avLst/>
          </a:prstGeom>
        </p:spPr>
      </p:pic>
      <p:sp>
        <p:nvSpPr>
          <p:cNvPr id="1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59A9FBD1-8D77-2533-EB84-0E2357E74244}"/>
              </a:ext>
            </a:extLst>
          </p:cNvPr>
          <p:cNvSpPr txBox="1"/>
          <p:nvPr/>
        </p:nvSpPr>
        <p:spPr>
          <a:xfrm>
            <a:off x="5426953" y="1763549"/>
            <a:ext cx="6272784" cy="5207904"/>
          </a:xfrm>
          <a:prstGeom prst="rect">
            <a:avLst/>
          </a:prstGeom>
        </p:spPr>
        <p:txBody>
          <a:bodyPr vert="horz" lIns="91440" tIns="45720" rIns="91440" bIns="45720" rtlCol="0">
            <a:normAutofit lnSpcReduction="10000"/>
          </a:bodyPr>
          <a:lstStyle/>
          <a:p>
            <a:r>
              <a:rPr lang="en-US" sz="1400" dirty="0"/>
              <a:t>Best-First Search is a versatile algorithm employed in computer science and artificial intelligence for graph or tree traversal. It efficiently explores these structures by selecting nodes based on a heuristic evaluation function. The algorithm's primary goal is to find solutions or reach a goal state while minimizing the search space.</a:t>
            </a:r>
          </a:p>
          <a:p>
            <a:pPr lvl="1"/>
            <a:r>
              <a:rPr lang="en-US" sz="1300" b="1" dirty="0">
                <a:solidFill>
                  <a:srgbClr val="C00000"/>
                </a:solidFill>
              </a:rPr>
              <a:t>Key Concepts:</a:t>
            </a:r>
          </a:p>
          <a:p>
            <a:pPr lvl="1"/>
            <a:r>
              <a:rPr lang="en-US" sz="1300" b="1" dirty="0">
                <a:solidFill>
                  <a:srgbClr val="CE465D"/>
                </a:solidFill>
              </a:rPr>
              <a:t>Heuristic Function:</a:t>
            </a:r>
          </a:p>
          <a:p>
            <a:pPr lvl="2"/>
            <a:r>
              <a:rPr lang="en-US" sz="1300" dirty="0"/>
              <a:t>Relies on a heuristic function to assess the desirability of expanding nodes.</a:t>
            </a:r>
          </a:p>
          <a:p>
            <a:pPr lvl="2"/>
            <a:r>
              <a:rPr lang="en-US" sz="1300" dirty="0"/>
              <a:t>This function estimates the cost or distance from the current node to the goal, guiding the search toward promising paths.</a:t>
            </a:r>
          </a:p>
          <a:p>
            <a:pPr lvl="1"/>
            <a:r>
              <a:rPr lang="en-US" sz="1300" b="1" dirty="0">
                <a:solidFill>
                  <a:srgbClr val="CE465D"/>
                </a:solidFill>
              </a:rPr>
              <a:t>Priority Queue:</a:t>
            </a:r>
          </a:p>
          <a:p>
            <a:pPr lvl="2"/>
            <a:r>
              <a:rPr lang="en-US" sz="1300" dirty="0"/>
              <a:t>Nodes are expanded based on their heuristic values.</a:t>
            </a:r>
          </a:p>
          <a:p>
            <a:pPr lvl="2"/>
            <a:r>
              <a:rPr lang="en-US" sz="1300" dirty="0"/>
              <a:t>Utilizes a priority queue to manage nodes, with lower heuristic values prioritized for exploration.</a:t>
            </a:r>
          </a:p>
          <a:p>
            <a:pPr lvl="1"/>
            <a:r>
              <a:rPr lang="en-US" sz="1300" b="1" dirty="0">
                <a:solidFill>
                  <a:srgbClr val="CE465D"/>
                </a:solidFill>
              </a:rPr>
              <a:t>Exploration Strategy:</a:t>
            </a:r>
          </a:p>
          <a:p>
            <a:pPr lvl="2"/>
            <a:r>
              <a:rPr lang="en-US" sz="1300" dirty="0"/>
              <a:t>An informed search algorithm leveraging domain-specific knowledge.</a:t>
            </a:r>
          </a:p>
          <a:p>
            <a:pPr lvl="2"/>
            <a:r>
              <a:rPr lang="en-US" sz="1300" dirty="0"/>
              <a:t>Focuses on exploring paths deemed most promising, in contrast to uninformed algorithms.</a:t>
            </a:r>
          </a:p>
          <a:p>
            <a:pPr lvl="1"/>
            <a:r>
              <a:rPr lang="en-US" sz="1300" b="1" dirty="0">
                <a:solidFill>
                  <a:srgbClr val="CE465D"/>
                </a:solidFill>
              </a:rPr>
              <a:t>Completeness and Optimality:</a:t>
            </a:r>
          </a:p>
          <a:p>
            <a:pPr lvl="2"/>
            <a:r>
              <a:rPr lang="en-US" sz="1300" dirty="0"/>
              <a:t>Depends on the admissibility and consistency of the heuristic function.</a:t>
            </a:r>
          </a:p>
          <a:p>
            <a:pPr lvl="2"/>
            <a:r>
              <a:rPr lang="en-US" sz="1300" dirty="0"/>
              <a:t>If the heuristic is admissible and consistent, Best-First Search is both complete (finds a solution if one exists) and optimal (finds the least-cost solution).</a:t>
            </a:r>
          </a:p>
          <a:p>
            <a:pPr lvl="1"/>
            <a:r>
              <a:rPr lang="en-US" sz="1300" b="1" dirty="0">
                <a:solidFill>
                  <a:srgbClr val="CE465D"/>
                </a:solidFill>
              </a:rPr>
              <a:t>Applications:</a:t>
            </a:r>
          </a:p>
          <a:p>
            <a:pPr lvl="2"/>
            <a:r>
              <a:rPr lang="en-US" sz="1300" dirty="0"/>
              <a:t>Widely applied in pathfinding (e.g., robotics), puzzle solving, game playing (chess), and network routing.</a:t>
            </a:r>
            <a:endParaRPr lang="en-US" sz="1300" dirty="0">
              <a:solidFill>
                <a:srgbClr val="000000"/>
              </a:solidFill>
            </a:endParaRPr>
          </a:p>
        </p:txBody>
      </p:sp>
      <p:sp>
        <p:nvSpPr>
          <p:cNvPr id="9" name="TextBox 8">
            <a:extLst>
              <a:ext uri="{FF2B5EF4-FFF2-40B4-BE49-F238E27FC236}">
                <a16:creationId xmlns:a16="http://schemas.microsoft.com/office/drawing/2014/main" id="{C84689E9-741E-B090-7932-40E590A7906E}"/>
              </a:ext>
            </a:extLst>
          </p:cNvPr>
          <p:cNvSpPr txBox="1"/>
          <p:nvPr/>
        </p:nvSpPr>
        <p:spPr>
          <a:xfrm>
            <a:off x="5203722" y="852135"/>
            <a:ext cx="5415484" cy="364715"/>
          </a:xfrm>
          <a:prstGeom prst="rect">
            <a:avLst/>
          </a:prstGeom>
          <a:noFill/>
        </p:spPr>
        <p:txBody>
          <a:bodyPr wrap="square" rtlCol="0">
            <a:spAutoFit/>
          </a:bodyPr>
          <a:lstStyle/>
          <a:p>
            <a:pPr marL="1216975" lvl="2" indent="-302575" defTabSz="899010">
              <a:buFont typeface="Courier New" panose="02070309020205020404" pitchFamily="49" charset="0"/>
              <a:buChar char="o"/>
            </a:pPr>
            <a:r>
              <a:rPr lang="en-US" sz="1770" dirty="0">
                <a:solidFill>
                  <a:srgbClr val="000000"/>
                </a:solidFill>
                <a:latin typeface="Source Sans Pro"/>
              </a:rPr>
              <a:t>Best-First Search algorithm</a:t>
            </a:r>
            <a:endParaRPr lang="en-US" sz="1770" u="sng" dirty="0">
              <a:solidFill>
                <a:srgbClr val="300BE5">
                  <a:lumMod val="60000"/>
                  <a:lumOff val="40000"/>
                </a:srgbClr>
              </a:solidFill>
              <a:latin typeface="Source Sans Pro"/>
            </a:endParaRPr>
          </a:p>
        </p:txBody>
      </p:sp>
    </p:spTree>
    <p:extLst>
      <p:ext uri="{BB962C8B-B14F-4D97-AF65-F5344CB8AC3E}">
        <p14:creationId xmlns:p14="http://schemas.microsoft.com/office/powerpoint/2010/main" val="42071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DBB85473-DF22-CDAA-C48A-69B85F4B2317}"/>
              </a:ext>
            </a:extLst>
          </p:cNvPr>
          <p:cNvSpPr>
            <a:spLocks noGrp="1"/>
          </p:cNvSpPr>
          <p:nvPr>
            <p:ph type="title"/>
          </p:nvPr>
        </p:nvSpPr>
        <p:spPr>
          <a:xfrm>
            <a:off x="838200" y="609600"/>
            <a:ext cx="3739341" cy="1330839"/>
          </a:xfrm>
        </p:spPr>
        <p:txBody>
          <a:bodyPr vert="horz" lIns="91440" tIns="45720" rIns="91440" bIns="45720" rtlCol="0" anchor="ctr">
            <a:normAutofit/>
          </a:bodyPr>
          <a:lstStyle/>
          <a:p>
            <a:pPr algn="l" defTabSz="914400"/>
            <a:r>
              <a:rPr lang="en-US" sz="2800" b="0" i="0" u="none" strike="noStrike" kern="1200" baseline="0" dirty="0">
                <a:solidFill>
                  <a:srgbClr val="CE465D"/>
                </a:solidFill>
                <a:latin typeface="+mj-lt"/>
                <a:ea typeface="+mj-ea"/>
                <a:cs typeface="+mj-cs"/>
              </a:rPr>
              <a:t>Flow chart(Euclidean Function):</a:t>
            </a:r>
            <a:endParaRPr lang="en-US" sz="2800" kern="1200" dirty="0">
              <a:solidFill>
                <a:srgbClr val="CE465D"/>
              </a:solidFill>
              <a:latin typeface="+mj-lt"/>
              <a:ea typeface="+mj-ea"/>
              <a:cs typeface="+mj-cs"/>
            </a:endParaRPr>
          </a:p>
        </p:txBody>
      </p:sp>
      <p:pic>
        <p:nvPicPr>
          <p:cNvPr id="5" name="Picture 4">
            <a:extLst>
              <a:ext uri="{FF2B5EF4-FFF2-40B4-BE49-F238E27FC236}">
                <a16:creationId xmlns:a16="http://schemas.microsoft.com/office/drawing/2014/main" id="{D2505A01-52D2-1B43-C57E-9705AE7E6656}"/>
              </a:ext>
            </a:extLst>
          </p:cNvPr>
          <p:cNvPicPr>
            <a:picLocks noChangeAspect="1"/>
          </p:cNvPicPr>
          <p:nvPr/>
        </p:nvPicPr>
        <p:blipFill>
          <a:blip r:embed="rId2"/>
          <a:stretch>
            <a:fillRect/>
          </a:stretch>
        </p:blipFill>
        <p:spPr>
          <a:xfrm>
            <a:off x="5016614" y="101601"/>
            <a:ext cx="7012826" cy="6678540"/>
          </a:xfrm>
          <a:prstGeom prst="rect">
            <a:avLst/>
          </a:prstGeom>
        </p:spPr>
      </p:pic>
      <p:graphicFrame>
        <p:nvGraphicFramePr>
          <p:cNvPr id="7" name="Picture Placeholder 1">
            <a:extLst>
              <a:ext uri="{FF2B5EF4-FFF2-40B4-BE49-F238E27FC236}">
                <a16:creationId xmlns:a16="http://schemas.microsoft.com/office/drawing/2014/main" id="{53E83F5A-EC32-72B8-6EE0-AF03C4B70235}"/>
              </a:ext>
            </a:extLst>
          </p:cNvPr>
          <p:cNvGraphicFramePr/>
          <p:nvPr>
            <p:extLst>
              <p:ext uri="{D42A27DB-BD31-4B8C-83A1-F6EECF244321}">
                <p14:modId xmlns:p14="http://schemas.microsoft.com/office/powerpoint/2010/main" val="3482111260"/>
              </p:ext>
            </p:extLst>
          </p:nvPr>
        </p:nvGraphicFramePr>
        <p:xfrm>
          <a:off x="262648" y="2194102"/>
          <a:ext cx="4339060" cy="3908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54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B61848E-4235-FABA-7009-CF0FCBCDB7C4}"/>
              </a:ext>
            </a:extLst>
          </p:cNvPr>
          <p:cNvSpPr>
            <a:spLocks noGrp="1"/>
          </p:cNvSpPr>
          <p:nvPr>
            <p:ph type="title"/>
          </p:nvPr>
        </p:nvSpPr>
        <p:spPr>
          <a:xfrm>
            <a:off x="1137034" y="609600"/>
            <a:ext cx="4784796" cy="1330840"/>
          </a:xfrm>
        </p:spPr>
        <p:txBody>
          <a:bodyPr vert="horz" lIns="91440" tIns="45720" rIns="91440" bIns="45720" rtlCol="0" anchor="ctr">
            <a:normAutofit/>
          </a:bodyPr>
          <a:lstStyle/>
          <a:p>
            <a:pPr algn="l" defTabSz="914400"/>
            <a:r>
              <a:rPr lang="en-US" sz="4400" b="0" i="0" u="none" strike="noStrike" kern="1200" baseline="0" dirty="0">
                <a:solidFill>
                  <a:srgbClr val="CE465D"/>
                </a:solidFill>
                <a:latin typeface="+mj-lt"/>
                <a:ea typeface="+mj-ea"/>
                <a:cs typeface="+mj-cs"/>
              </a:rPr>
              <a:t>Flow chart(linear conflict function):</a:t>
            </a:r>
            <a:endParaRPr lang="en-US" sz="4400" kern="1200" dirty="0">
              <a:solidFill>
                <a:srgbClr val="CE465D"/>
              </a:solidFill>
              <a:latin typeface="+mj-lt"/>
              <a:ea typeface="+mj-ea"/>
              <a:cs typeface="+mj-cs"/>
            </a:endParaRPr>
          </a:p>
        </p:txBody>
      </p:sp>
      <p:sp>
        <p:nvSpPr>
          <p:cNvPr id="7" name="TextBox 6">
            <a:extLst>
              <a:ext uri="{FF2B5EF4-FFF2-40B4-BE49-F238E27FC236}">
                <a16:creationId xmlns:a16="http://schemas.microsoft.com/office/drawing/2014/main" id="{F396F062-7C5B-4816-316B-78B6E4A019F5}"/>
              </a:ext>
            </a:extLst>
          </p:cNvPr>
          <p:cNvSpPr txBox="1"/>
          <p:nvPr/>
        </p:nvSpPr>
        <p:spPr>
          <a:xfrm>
            <a:off x="291830" y="2194102"/>
            <a:ext cx="5804170" cy="390858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b="1" i="0" u="none" strike="noStrike" baseline="0" dirty="0"/>
              <a:t>Definition</a:t>
            </a:r>
            <a:r>
              <a:rPr lang="en-US" sz="1600" b="0" i="0" u="none" strike="noStrike" baseline="0" dirty="0"/>
              <a:t>: Linear conflict is a concept used in the context of the N-puzzle problem (sliding puzzle games) to enhance heuristic estimation. It takes into account conflicts that arise when two tiles that should be in a particular order are in the opposite order.</a:t>
            </a:r>
          </a:p>
          <a:p>
            <a:pPr>
              <a:lnSpc>
                <a:spcPct val="90000"/>
              </a:lnSpc>
              <a:spcAft>
                <a:spcPts val="600"/>
              </a:spcAft>
            </a:pPr>
            <a:endParaRPr lang="en-US" sz="1600" b="0" i="0" u="none" strike="noStrike" baseline="0" dirty="0"/>
          </a:p>
          <a:p>
            <a:pPr indent="-228600">
              <a:lnSpc>
                <a:spcPct val="90000"/>
              </a:lnSpc>
              <a:spcAft>
                <a:spcPts val="600"/>
              </a:spcAft>
              <a:buFont typeface="Arial" panose="020B0604020202020204" pitchFamily="34" charset="0"/>
              <a:buChar char="•"/>
            </a:pPr>
            <a:r>
              <a:rPr lang="en-US" sz="1600" b="1" i="0" u="none" strike="noStrike" baseline="0" dirty="0"/>
              <a:t>Explanation</a:t>
            </a:r>
            <a:r>
              <a:rPr lang="en-US" sz="1600" b="0" i="0" u="none" strike="noStrike" baseline="0" dirty="0"/>
              <a:t>: In the context of the A* search algorithm for the N-puzzle problem, linear conflict extends Manhattan distance by considering conflicts in both row and column directions. If two tiles are in their goal positions but are in the same row or column and their goal positions are in the opposite order, a linear conflict is present.</a:t>
            </a:r>
          </a:p>
          <a:p>
            <a:pPr>
              <a:lnSpc>
                <a:spcPct val="90000"/>
              </a:lnSpc>
              <a:spcAft>
                <a:spcPts val="600"/>
              </a:spcAft>
            </a:pPr>
            <a:endParaRPr lang="en-US" sz="1600" b="0" i="0" u="none" strike="noStrike" baseline="0" dirty="0"/>
          </a:p>
          <a:p>
            <a:pPr indent="-228600">
              <a:lnSpc>
                <a:spcPct val="90000"/>
              </a:lnSpc>
              <a:spcAft>
                <a:spcPts val="600"/>
              </a:spcAft>
              <a:buFont typeface="Arial" panose="020B0604020202020204" pitchFamily="34" charset="0"/>
              <a:buChar char="•"/>
            </a:pPr>
            <a:r>
              <a:rPr lang="en-US" sz="1600" b="1" i="0" u="none" strike="noStrike" baseline="0" dirty="0"/>
              <a:t>Application</a:t>
            </a:r>
            <a:r>
              <a:rPr lang="en-US" sz="1600" b="0" i="0" u="none" strike="noStrike" baseline="0" dirty="0"/>
              <a:t>: Linear conflict is used to improve the efficiency of heuristic functions in the A* algorithm for solving sliding puzzle problems.</a:t>
            </a:r>
            <a:endParaRPr lang="en-US" sz="1600" dirty="0"/>
          </a:p>
        </p:txBody>
      </p:sp>
      <p:pic>
        <p:nvPicPr>
          <p:cNvPr id="5" name="Picture 4">
            <a:extLst>
              <a:ext uri="{FF2B5EF4-FFF2-40B4-BE49-F238E27FC236}">
                <a16:creationId xmlns:a16="http://schemas.microsoft.com/office/drawing/2014/main" id="{0EDDBA1D-B090-770A-3119-E33F4C0D8CE1}"/>
              </a:ext>
            </a:extLst>
          </p:cNvPr>
          <p:cNvPicPr>
            <a:picLocks noChangeAspect="1"/>
          </p:cNvPicPr>
          <p:nvPr/>
        </p:nvPicPr>
        <p:blipFill>
          <a:blip r:embed="rId2"/>
          <a:stretch>
            <a:fillRect/>
          </a:stretch>
        </p:blipFill>
        <p:spPr>
          <a:xfrm>
            <a:off x="6489749" y="71121"/>
            <a:ext cx="5519372" cy="6737974"/>
          </a:xfrm>
          <a:prstGeom prst="rect">
            <a:avLst/>
          </a:prstGeom>
        </p:spPr>
      </p:pic>
    </p:spTree>
    <p:extLst>
      <p:ext uri="{BB962C8B-B14F-4D97-AF65-F5344CB8AC3E}">
        <p14:creationId xmlns:p14="http://schemas.microsoft.com/office/powerpoint/2010/main" val="206866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A137057A-D75D-652D-90D9-18A95C4696BA}"/>
              </a:ext>
            </a:extLst>
          </p:cNvPr>
          <p:cNvSpPr>
            <a:spLocks noGrp="1"/>
          </p:cNvSpPr>
          <p:nvPr>
            <p:ph type="title"/>
          </p:nvPr>
        </p:nvSpPr>
        <p:spPr>
          <a:xfrm>
            <a:off x="1137034" y="609600"/>
            <a:ext cx="4784796" cy="1330840"/>
          </a:xfrm>
        </p:spPr>
        <p:txBody>
          <a:bodyPr vert="horz" lIns="91440" tIns="45720" rIns="91440" bIns="45720" rtlCol="0" anchor="ctr">
            <a:normAutofit/>
          </a:bodyPr>
          <a:lstStyle/>
          <a:p>
            <a:pPr algn="l" defTabSz="914400"/>
            <a:r>
              <a:rPr lang="en-US" sz="3400" b="0" i="0" u="none" strike="noStrike" kern="1200" baseline="0" dirty="0">
                <a:solidFill>
                  <a:srgbClr val="CE465D"/>
                </a:solidFill>
                <a:latin typeface="+mj-lt"/>
                <a:ea typeface="+mj-ea"/>
                <a:cs typeface="+mj-cs"/>
              </a:rPr>
              <a:t>Flow chart(Manhattan distance function):</a:t>
            </a:r>
            <a:endParaRPr lang="en-US" sz="3400" kern="1200" dirty="0">
              <a:solidFill>
                <a:srgbClr val="CE465D"/>
              </a:solidFill>
              <a:latin typeface="+mj-lt"/>
              <a:ea typeface="+mj-ea"/>
              <a:cs typeface="+mj-cs"/>
            </a:endParaRPr>
          </a:p>
        </p:txBody>
      </p:sp>
      <p:sp>
        <p:nvSpPr>
          <p:cNvPr id="11" name="TextBox 10">
            <a:extLst>
              <a:ext uri="{FF2B5EF4-FFF2-40B4-BE49-F238E27FC236}">
                <a16:creationId xmlns:a16="http://schemas.microsoft.com/office/drawing/2014/main" id="{8F327B18-BAED-A4C8-8C7E-C040F7989AFE}"/>
              </a:ext>
            </a:extLst>
          </p:cNvPr>
          <p:cNvSpPr txBox="1"/>
          <p:nvPr/>
        </p:nvSpPr>
        <p:spPr>
          <a:xfrm>
            <a:off x="284480" y="2194102"/>
            <a:ext cx="5882640" cy="390858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1" i="0" u="none" strike="noStrike" baseline="0" dirty="0"/>
              <a:t>Definition</a:t>
            </a:r>
            <a:r>
              <a:rPr lang="en-US" sz="1900" b="0" i="0" u="none" strike="noStrike" baseline="0" dirty="0"/>
              <a:t>: Manhattan distance, also known as L1 distance or taxicab distance, is the sum of the absolute differences between the coordinates of two points.</a:t>
            </a:r>
          </a:p>
          <a:p>
            <a:pPr>
              <a:lnSpc>
                <a:spcPct val="90000"/>
              </a:lnSpc>
              <a:spcAft>
                <a:spcPts val="600"/>
              </a:spcAft>
            </a:pPr>
            <a:endParaRPr lang="en-US" sz="1900" b="0" i="0" u="none" strike="noStrike" baseline="0" dirty="0"/>
          </a:p>
          <a:p>
            <a:pPr indent="-228600">
              <a:lnSpc>
                <a:spcPct val="90000"/>
              </a:lnSpc>
              <a:spcAft>
                <a:spcPts val="600"/>
              </a:spcAft>
              <a:buFont typeface="Arial" panose="020B0604020202020204" pitchFamily="34" charset="0"/>
              <a:buChar char="•"/>
            </a:pPr>
            <a:r>
              <a:rPr lang="en-US" sz="1900" b="1" i="0" u="none" strike="noStrike" baseline="0" dirty="0"/>
              <a:t>Formula</a:t>
            </a:r>
            <a:r>
              <a:rPr lang="en-US" sz="1900" b="0" i="0" u="none" strike="noStrike" baseline="0" dirty="0"/>
              <a:t>: For two points (x1, y1) and (x2, y2), the Manhattan distance is calculated as:</a:t>
            </a:r>
          </a:p>
          <a:p>
            <a:pPr indent="-228600">
              <a:lnSpc>
                <a:spcPct val="90000"/>
              </a:lnSpc>
              <a:spcAft>
                <a:spcPts val="600"/>
              </a:spcAft>
              <a:buFont typeface="Arial" panose="020B0604020202020204" pitchFamily="34" charset="0"/>
              <a:buChar char="•"/>
            </a:pPr>
            <a:r>
              <a:rPr lang="en-US" sz="1900" b="1" i="0" u="none" strike="noStrike" baseline="0" dirty="0"/>
              <a:t>Distance</a:t>
            </a:r>
            <a:r>
              <a:rPr lang="en-US" sz="1900" b="0" i="0" u="none" strike="noStrike" baseline="0" dirty="0"/>
              <a:t>=∣x2−x1∣+∣y2−y1∣</a:t>
            </a:r>
          </a:p>
          <a:p>
            <a:pPr>
              <a:lnSpc>
                <a:spcPct val="90000"/>
              </a:lnSpc>
              <a:spcAft>
                <a:spcPts val="600"/>
              </a:spcAft>
            </a:pPr>
            <a:endParaRPr lang="en-US" sz="1900" b="0" i="0" u="none" strike="noStrike" baseline="0" dirty="0"/>
          </a:p>
          <a:p>
            <a:pPr indent="-228600">
              <a:lnSpc>
                <a:spcPct val="90000"/>
              </a:lnSpc>
              <a:spcAft>
                <a:spcPts val="600"/>
              </a:spcAft>
              <a:buFont typeface="Arial" panose="020B0604020202020204" pitchFamily="34" charset="0"/>
              <a:buChar char="•"/>
            </a:pPr>
            <a:r>
              <a:rPr lang="en-US" sz="1900" b="1" i="0" u="none" strike="noStrike" baseline="0" dirty="0"/>
              <a:t>Application</a:t>
            </a:r>
            <a:r>
              <a:rPr lang="en-US" sz="1900" b="0" i="0" u="none" strike="noStrike" baseline="0" dirty="0"/>
              <a:t>: Manhattan distance is commonly used in pathfinding algorithms and grid-based problems where movement can only occur along grid lines.</a:t>
            </a:r>
            <a:endParaRPr lang="en-US" sz="1900" dirty="0"/>
          </a:p>
        </p:txBody>
      </p:sp>
      <p:pic>
        <p:nvPicPr>
          <p:cNvPr id="7" name="Picture 6">
            <a:extLst>
              <a:ext uri="{FF2B5EF4-FFF2-40B4-BE49-F238E27FC236}">
                <a16:creationId xmlns:a16="http://schemas.microsoft.com/office/drawing/2014/main" id="{580C10DF-E8F3-BD88-64A6-D338FCEFF110}"/>
              </a:ext>
            </a:extLst>
          </p:cNvPr>
          <p:cNvPicPr>
            <a:picLocks noChangeAspect="1"/>
          </p:cNvPicPr>
          <p:nvPr/>
        </p:nvPicPr>
        <p:blipFill>
          <a:blip r:embed="rId2"/>
          <a:stretch>
            <a:fillRect/>
          </a:stretch>
        </p:blipFill>
        <p:spPr>
          <a:xfrm>
            <a:off x="6591349" y="172721"/>
            <a:ext cx="5316172" cy="6534774"/>
          </a:xfrm>
          <a:prstGeom prst="rect">
            <a:avLst/>
          </a:prstGeom>
        </p:spPr>
      </p:pic>
    </p:spTree>
    <p:extLst>
      <p:ext uri="{BB962C8B-B14F-4D97-AF65-F5344CB8AC3E}">
        <p14:creationId xmlns:p14="http://schemas.microsoft.com/office/powerpoint/2010/main" val="3410806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B04999F-3C65-7BBA-B645-8C00101C314D}"/>
              </a:ext>
            </a:extLst>
          </p:cNvPr>
          <p:cNvSpPr>
            <a:spLocks noGrp="1"/>
          </p:cNvSpPr>
          <p:nvPr>
            <p:ph type="title"/>
          </p:nvPr>
        </p:nvSpPr>
        <p:spPr>
          <a:xfrm>
            <a:off x="1137034" y="609600"/>
            <a:ext cx="4784796" cy="1330840"/>
          </a:xfrm>
        </p:spPr>
        <p:txBody>
          <a:bodyPr vert="horz" lIns="91440" tIns="45720" rIns="91440" bIns="45720" rtlCol="0" anchor="ctr">
            <a:normAutofit/>
          </a:bodyPr>
          <a:lstStyle/>
          <a:p>
            <a:pPr algn="l" defTabSz="914400"/>
            <a:r>
              <a:rPr lang="en-US" sz="3700" b="0" i="0" u="none" strike="noStrike" kern="1200" baseline="0" dirty="0">
                <a:solidFill>
                  <a:srgbClr val="CE465D"/>
                </a:solidFill>
                <a:latin typeface="+mj-lt"/>
                <a:ea typeface="+mj-ea"/>
                <a:cs typeface="+mj-cs"/>
              </a:rPr>
              <a:t>Flow chart(hamming distance function):</a:t>
            </a:r>
            <a:endParaRPr lang="en-US" sz="3700" kern="1200" dirty="0">
              <a:solidFill>
                <a:srgbClr val="CE465D"/>
              </a:solidFill>
              <a:latin typeface="+mj-lt"/>
              <a:ea typeface="+mj-ea"/>
              <a:cs typeface="+mj-cs"/>
            </a:endParaRPr>
          </a:p>
        </p:txBody>
      </p:sp>
      <p:sp>
        <p:nvSpPr>
          <p:cNvPr id="7" name="TextBox 6">
            <a:extLst>
              <a:ext uri="{FF2B5EF4-FFF2-40B4-BE49-F238E27FC236}">
                <a16:creationId xmlns:a16="http://schemas.microsoft.com/office/drawing/2014/main" id="{B916E391-DD4C-F349-BE15-633E58A30309}"/>
              </a:ext>
            </a:extLst>
          </p:cNvPr>
          <p:cNvSpPr txBox="1"/>
          <p:nvPr/>
        </p:nvSpPr>
        <p:spPr>
          <a:xfrm>
            <a:off x="85482" y="2194102"/>
            <a:ext cx="6010518" cy="390858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u="none" strike="noStrike" baseline="0" dirty="0"/>
              <a:t>Definition</a:t>
            </a:r>
            <a:r>
              <a:rPr lang="en-US" sz="2000" b="0" i="0" u="none" strike="noStrike" baseline="0" dirty="0"/>
              <a:t>: Hamming distance measures the number of positions at which corresponding bits are different between two equal-length strings.</a:t>
            </a:r>
          </a:p>
          <a:p>
            <a:pPr>
              <a:lnSpc>
                <a:spcPct val="90000"/>
              </a:lnSpc>
              <a:spcAft>
                <a:spcPts val="600"/>
              </a:spcAft>
            </a:pPr>
            <a:endParaRPr lang="en-US" sz="2000" b="0" i="0" u="none" strike="noStrike" baseline="0" dirty="0"/>
          </a:p>
          <a:p>
            <a:pPr indent="-228600">
              <a:lnSpc>
                <a:spcPct val="90000"/>
              </a:lnSpc>
              <a:spcAft>
                <a:spcPts val="600"/>
              </a:spcAft>
              <a:buFont typeface="Arial" panose="020B0604020202020204" pitchFamily="34" charset="0"/>
              <a:buChar char="•"/>
            </a:pPr>
            <a:r>
              <a:rPr lang="en-US" sz="2000" b="1" i="0" u="none" strike="noStrike" baseline="0" dirty="0"/>
              <a:t>Formula</a:t>
            </a:r>
            <a:r>
              <a:rPr lang="en-US" sz="2000" b="0" i="0" u="none" strike="noStrike" baseline="0" dirty="0"/>
              <a:t>: For two strings of equal length, the Hamming distance is the count of positions where the characters differ.</a:t>
            </a:r>
          </a:p>
          <a:p>
            <a:pPr>
              <a:lnSpc>
                <a:spcPct val="90000"/>
              </a:lnSpc>
              <a:spcAft>
                <a:spcPts val="600"/>
              </a:spcAft>
            </a:pPr>
            <a:endParaRPr lang="en-US" sz="2000" b="0" i="0" u="none" strike="noStrike" baseline="0" dirty="0"/>
          </a:p>
          <a:p>
            <a:pPr indent="-228600">
              <a:lnSpc>
                <a:spcPct val="90000"/>
              </a:lnSpc>
              <a:spcAft>
                <a:spcPts val="600"/>
              </a:spcAft>
              <a:buFont typeface="Arial" panose="020B0604020202020204" pitchFamily="34" charset="0"/>
              <a:buChar char="•"/>
            </a:pPr>
            <a:r>
              <a:rPr lang="en-US" sz="2000" b="1" i="0" u="none" strike="noStrike" baseline="0" dirty="0"/>
              <a:t>Application</a:t>
            </a:r>
            <a:r>
              <a:rPr lang="en-US" sz="2000" b="0" i="0" u="none" strike="noStrike" baseline="0" dirty="0"/>
              <a:t>: Hamming distance is often used in error detection and correction codes, DNA sequence analysis, and information retrieval</a:t>
            </a:r>
            <a:endParaRPr lang="en-US" sz="2000" dirty="0"/>
          </a:p>
        </p:txBody>
      </p:sp>
      <p:pic>
        <p:nvPicPr>
          <p:cNvPr id="5" name="Picture 4">
            <a:extLst>
              <a:ext uri="{FF2B5EF4-FFF2-40B4-BE49-F238E27FC236}">
                <a16:creationId xmlns:a16="http://schemas.microsoft.com/office/drawing/2014/main" id="{F72EDA45-1AB8-568C-00EE-E76DB515663F}"/>
              </a:ext>
            </a:extLst>
          </p:cNvPr>
          <p:cNvPicPr>
            <a:picLocks noChangeAspect="1"/>
          </p:cNvPicPr>
          <p:nvPr/>
        </p:nvPicPr>
        <p:blipFill>
          <a:blip r:embed="rId2"/>
          <a:stretch>
            <a:fillRect/>
          </a:stretch>
        </p:blipFill>
        <p:spPr>
          <a:xfrm>
            <a:off x="6485548" y="0"/>
            <a:ext cx="5620970" cy="6595734"/>
          </a:xfrm>
          <a:prstGeom prst="rect">
            <a:avLst/>
          </a:prstGeom>
        </p:spPr>
      </p:pic>
    </p:spTree>
    <p:extLst>
      <p:ext uri="{BB962C8B-B14F-4D97-AF65-F5344CB8AC3E}">
        <p14:creationId xmlns:p14="http://schemas.microsoft.com/office/powerpoint/2010/main" val="428842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E2F84C9-64C0-2615-CA2E-8A897FE50447}"/>
              </a:ext>
            </a:extLst>
          </p:cNvPr>
          <p:cNvGraphicFramePr>
            <a:graphicFrameLocks noGrp="1"/>
          </p:cNvGraphicFramePr>
          <p:nvPr>
            <p:extLst>
              <p:ext uri="{D42A27DB-BD31-4B8C-83A1-F6EECF244321}">
                <p14:modId xmlns:p14="http://schemas.microsoft.com/office/powerpoint/2010/main" val="3589904292"/>
              </p:ext>
            </p:extLst>
          </p:nvPr>
        </p:nvGraphicFramePr>
        <p:xfrm>
          <a:off x="1720735" y="698269"/>
          <a:ext cx="7359678" cy="2825095"/>
        </p:xfrm>
        <a:graphic>
          <a:graphicData uri="http://schemas.openxmlformats.org/drawingml/2006/table">
            <a:tbl>
              <a:tblPr firstRow="1" bandRow="1">
                <a:tableStyleId>{5C22544A-7EE6-4342-B048-85BDC9FD1C3A}</a:tableStyleId>
              </a:tblPr>
              <a:tblGrid>
                <a:gridCol w="305108">
                  <a:extLst>
                    <a:ext uri="{9D8B030D-6E8A-4147-A177-3AD203B41FA5}">
                      <a16:colId xmlns:a16="http://schemas.microsoft.com/office/drawing/2014/main" val="3905042631"/>
                    </a:ext>
                  </a:extLst>
                </a:gridCol>
                <a:gridCol w="2504938">
                  <a:extLst>
                    <a:ext uri="{9D8B030D-6E8A-4147-A177-3AD203B41FA5}">
                      <a16:colId xmlns:a16="http://schemas.microsoft.com/office/drawing/2014/main" val="1312041563"/>
                    </a:ext>
                  </a:extLst>
                </a:gridCol>
                <a:gridCol w="1516544">
                  <a:extLst>
                    <a:ext uri="{9D8B030D-6E8A-4147-A177-3AD203B41FA5}">
                      <a16:colId xmlns:a16="http://schemas.microsoft.com/office/drawing/2014/main" val="3439494411"/>
                    </a:ext>
                  </a:extLst>
                </a:gridCol>
                <a:gridCol w="1516544">
                  <a:extLst>
                    <a:ext uri="{9D8B030D-6E8A-4147-A177-3AD203B41FA5}">
                      <a16:colId xmlns:a16="http://schemas.microsoft.com/office/drawing/2014/main" val="914781590"/>
                    </a:ext>
                  </a:extLst>
                </a:gridCol>
                <a:gridCol w="1516544">
                  <a:extLst>
                    <a:ext uri="{9D8B030D-6E8A-4147-A177-3AD203B41FA5}">
                      <a16:colId xmlns:a16="http://schemas.microsoft.com/office/drawing/2014/main" val="212534542"/>
                    </a:ext>
                  </a:extLst>
                </a:gridCol>
              </a:tblGrid>
              <a:tr h="403585">
                <a:tc>
                  <a:txBody>
                    <a:bodyPr/>
                    <a:lstStyle/>
                    <a:p>
                      <a:pPr marL="0" marR="0" algn="ctr">
                        <a:lnSpc>
                          <a:spcPct val="107000"/>
                        </a:lnSpc>
                        <a:spcAft>
                          <a:spcPts val="800"/>
                        </a:spcAft>
                      </a:pP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Name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Id</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r>
                        <a:rPr lang="en-US" sz="1800" dirty="0"/>
                        <a:t>Dept &amp; </a:t>
                      </a:r>
                      <a:r>
                        <a:rPr lang="en-US" sz="1800" dirty="0" err="1"/>
                        <a:t>LvL</a:t>
                      </a:r>
                      <a:endParaRPr lang="en-US" sz="1800" dirty="0"/>
                    </a:p>
                  </a:txBody>
                  <a:tcPr/>
                </a:tc>
                <a:tc>
                  <a:txBody>
                    <a:bodyPr/>
                    <a:lstStyle/>
                    <a:p>
                      <a:pPr algn="ctr"/>
                      <a:r>
                        <a:rPr lang="en-US" sz="1800" dirty="0"/>
                        <a:t>Grade</a:t>
                      </a:r>
                    </a:p>
                  </a:txBody>
                  <a:tcPr/>
                </a:tc>
                <a:extLst>
                  <a:ext uri="{0D108BD9-81ED-4DB2-BD59-A6C34878D82A}">
                    <a16:rowId xmlns:a16="http://schemas.microsoft.com/office/drawing/2014/main" val="1204913785"/>
                  </a:ext>
                </a:extLst>
              </a:tr>
              <a:tr h="403585">
                <a:tc>
                  <a:txBody>
                    <a:bodyPr/>
                    <a:lstStyle/>
                    <a:p>
                      <a:pPr marL="0" marR="0">
                        <a:lnSpc>
                          <a:spcPct val="107000"/>
                        </a:lnSpc>
                        <a:spcAft>
                          <a:spcPts val="800"/>
                        </a:spcAft>
                      </a:pPr>
                      <a:r>
                        <a:rPr lang="en-US" sz="1400" b="1" kern="100" dirty="0">
                          <a:effectLst/>
                          <a:latin typeface="Aptos" panose="020B0004020202020204" pitchFamily="34" charset="0"/>
                          <a:ea typeface="Aptos" panose="020B0004020202020204" pitchFamily="34" charset="0"/>
                          <a:cs typeface="Arial" panose="020B0604020202020204" pitchFamily="34" charset="0"/>
                        </a:rPr>
                        <a:t>1</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ar-SA" sz="1800" b="1" kern="100" dirty="0">
                          <a:effectLst/>
                          <a:latin typeface="Aptos" panose="020B0004020202020204" pitchFamily="34" charset="0"/>
                          <a:ea typeface="Aptos" panose="020B0004020202020204" pitchFamily="34" charset="0"/>
                          <a:cs typeface="Arial" panose="020B0604020202020204" pitchFamily="34" charset="0"/>
                        </a:rPr>
                        <a:t>رحاب نادر جلال علي</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20210324</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US" dirty="0"/>
                        <a:t>Is _ lvl4</a:t>
                      </a:r>
                    </a:p>
                  </a:txBody>
                  <a:tcPr/>
                </a:tc>
                <a:tc>
                  <a:txBody>
                    <a:bodyPr/>
                    <a:lstStyle/>
                    <a:p>
                      <a:endParaRPr lang="en-US"/>
                    </a:p>
                  </a:txBody>
                  <a:tcPr/>
                </a:tc>
                <a:extLst>
                  <a:ext uri="{0D108BD9-81ED-4DB2-BD59-A6C34878D82A}">
                    <a16:rowId xmlns:a16="http://schemas.microsoft.com/office/drawing/2014/main" val="363755991"/>
                  </a:ext>
                </a:extLst>
              </a:tr>
              <a:tr h="403585">
                <a:tc>
                  <a:txBody>
                    <a:bodyPr/>
                    <a:lstStyle/>
                    <a:p>
                      <a:pPr marL="0" marR="0" algn="ctr">
                        <a:lnSpc>
                          <a:spcPct val="107000"/>
                        </a:lnSpc>
                        <a:spcAft>
                          <a:spcPts val="800"/>
                        </a:spcAft>
                      </a:pPr>
                      <a:r>
                        <a:rPr lang="en-US" sz="1400" b="1" kern="100">
                          <a:solidFill>
                            <a:srgbClr val="000000"/>
                          </a:solidFill>
                          <a:effectLst/>
                          <a:latin typeface="Aptos" panose="020B0004020202020204" pitchFamily="34" charset="0"/>
                          <a:ea typeface="Aptos" panose="020B0004020202020204" pitchFamily="34" charset="0"/>
                          <a:cs typeface="Arial" panose="020B0604020202020204" pitchFamily="34" charset="0"/>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ar-SA" sz="1800" b="1" kern="100" dirty="0">
                          <a:effectLst/>
                          <a:latin typeface="Aptos" panose="020B0004020202020204" pitchFamily="34" charset="0"/>
                          <a:ea typeface="Aptos" panose="020B0004020202020204" pitchFamily="34" charset="0"/>
                          <a:cs typeface="Arial" panose="020B0604020202020204" pitchFamily="34" charset="0"/>
                        </a:rPr>
                        <a:t>ريم سيد محمود</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20210347</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_ lvl4</a:t>
                      </a:r>
                    </a:p>
                  </a:txBody>
                  <a:tcPr/>
                </a:tc>
                <a:tc>
                  <a:txBody>
                    <a:bodyPr/>
                    <a:lstStyle/>
                    <a:p>
                      <a:endParaRPr lang="en-US"/>
                    </a:p>
                  </a:txBody>
                  <a:tcPr/>
                </a:tc>
                <a:extLst>
                  <a:ext uri="{0D108BD9-81ED-4DB2-BD59-A6C34878D82A}">
                    <a16:rowId xmlns:a16="http://schemas.microsoft.com/office/drawing/2014/main" val="4212386816"/>
                  </a:ext>
                </a:extLst>
              </a:tr>
              <a:tr h="403585">
                <a:tc>
                  <a:txBody>
                    <a:bodyPr/>
                    <a:lstStyle/>
                    <a:p>
                      <a:pPr marL="0" marR="0" algn="ctr">
                        <a:lnSpc>
                          <a:spcPct val="107000"/>
                        </a:lnSpc>
                        <a:spcAft>
                          <a:spcPts val="800"/>
                        </a:spcAft>
                      </a:pPr>
                      <a:r>
                        <a:rPr lang="en-US" sz="1400" b="1" kern="100">
                          <a:effectLst/>
                          <a:latin typeface="Aptos" panose="020B0004020202020204" pitchFamily="34" charset="0"/>
                          <a:ea typeface="Aptos" panose="020B0004020202020204" pitchFamily="34" charset="0"/>
                          <a:cs typeface="Arial" panose="020B0604020202020204" pitchFamily="34" charset="0"/>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ar-SA" sz="1800" b="1" kern="100" dirty="0">
                          <a:effectLst/>
                          <a:latin typeface="Aptos" panose="020B0004020202020204" pitchFamily="34" charset="0"/>
                          <a:ea typeface="Aptos" panose="020B0004020202020204" pitchFamily="34" charset="0"/>
                          <a:cs typeface="Arial" panose="020B0604020202020204" pitchFamily="34" charset="0"/>
                        </a:rPr>
                        <a:t>ريم كمال الدين عبد العزيز</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20210349</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_ lvl4</a:t>
                      </a:r>
                    </a:p>
                  </a:txBody>
                  <a:tcPr/>
                </a:tc>
                <a:tc>
                  <a:txBody>
                    <a:bodyPr/>
                    <a:lstStyle/>
                    <a:p>
                      <a:endParaRPr lang="en-US"/>
                    </a:p>
                  </a:txBody>
                  <a:tcPr/>
                </a:tc>
                <a:extLst>
                  <a:ext uri="{0D108BD9-81ED-4DB2-BD59-A6C34878D82A}">
                    <a16:rowId xmlns:a16="http://schemas.microsoft.com/office/drawing/2014/main" val="2841476685"/>
                  </a:ext>
                </a:extLst>
              </a:tr>
              <a:tr h="403585">
                <a:tc>
                  <a:txBody>
                    <a:bodyPr/>
                    <a:lstStyle/>
                    <a:p>
                      <a:pPr marL="0" marR="0" algn="ctr">
                        <a:lnSpc>
                          <a:spcPct val="107000"/>
                        </a:lnSpc>
                        <a:spcAft>
                          <a:spcPts val="800"/>
                        </a:spcAft>
                      </a:pPr>
                      <a:r>
                        <a:rPr lang="en-US" sz="1400" b="1" kern="100">
                          <a:solidFill>
                            <a:srgbClr val="000000"/>
                          </a:solidFill>
                          <a:effectLst/>
                          <a:latin typeface="Aptos" panose="020B0004020202020204" pitchFamily="34" charset="0"/>
                          <a:ea typeface="Aptos" panose="020B0004020202020204" pitchFamily="34" charset="0"/>
                          <a:cs typeface="Arial" panose="020B0604020202020204" pitchFamily="34" charset="0"/>
                        </a:rPr>
                        <a:t>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ar-SA" sz="1800" b="1" kern="100" dirty="0">
                          <a:effectLst/>
                          <a:latin typeface="Aptos" panose="020B0004020202020204" pitchFamily="34" charset="0"/>
                          <a:ea typeface="Aptos" panose="020B0004020202020204" pitchFamily="34" charset="0"/>
                          <a:cs typeface="Arial" panose="020B0604020202020204" pitchFamily="34" charset="0"/>
                        </a:rPr>
                        <a:t>مي هاني محمد جمال</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20210978</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_ lvl4</a:t>
                      </a:r>
                    </a:p>
                  </a:txBody>
                  <a:tcPr/>
                </a:tc>
                <a:tc>
                  <a:txBody>
                    <a:bodyPr/>
                    <a:lstStyle/>
                    <a:p>
                      <a:endParaRPr lang="en-US"/>
                    </a:p>
                  </a:txBody>
                  <a:tcPr/>
                </a:tc>
                <a:extLst>
                  <a:ext uri="{0D108BD9-81ED-4DB2-BD59-A6C34878D82A}">
                    <a16:rowId xmlns:a16="http://schemas.microsoft.com/office/drawing/2014/main" val="1352124847"/>
                  </a:ext>
                </a:extLst>
              </a:tr>
              <a:tr h="403585">
                <a:tc>
                  <a:txBody>
                    <a:bodyPr/>
                    <a:lstStyle/>
                    <a:p>
                      <a:pPr marL="0" marR="0" algn="ctr">
                        <a:lnSpc>
                          <a:spcPct val="107000"/>
                        </a:lnSpc>
                        <a:spcAft>
                          <a:spcPts val="800"/>
                        </a:spcAft>
                      </a:pPr>
                      <a:r>
                        <a:rPr lang="en-US" sz="1400" b="1" kern="100">
                          <a:effectLst/>
                          <a:latin typeface="Aptos" panose="020B0004020202020204" pitchFamily="34" charset="0"/>
                          <a:ea typeface="Aptos" panose="020B0004020202020204" pitchFamily="34" charset="0"/>
                          <a:cs typeface="Arial" panose="020B0604020202020204" pitchFamily="34" charset="0"/>
                        </a:rPr>
                        <a:t>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ar-SA" sz="1800" b="1" kern="100" dirty="0">
                          <a:effectLst/>
                          <a:latin typeface="Aptos" panose="020B0004020202020204" pitchFamily="34" charset="0"/>
                          <a:ea typeface="Aptos" panose="020B0004020202020204" pitchFamily="34" charset="0"/>
                          <a:cs typeface="Arial" panose="020B0604020202020204" pitchFamily="34" charset="0"/>
                        </a:rPr>
                        <a:t>ميار احمد فتحي محمد</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20210979</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_ lvl4</a:t>
                      </a:r>
                    </a:p>
                  </a:txBody>
                  <a:tcPr/>
                </a:tc>
                <a:tc>
                  <a:txBody>
                    <a:bodyPr/>
                    <a:lstStyle/>
                    <a:p>
                      <a:endParaRPr lang="en-US"/>
                    </a:p>
                  </a:txBody>
                  <a:tcPr/>
                </a:tc>
                <a:extLst>
                  <a:ext uri="{0D108BD9-81ED-4DB2-BD59-A6C34878D82A}">
                    <a16:rowId xmlns:a16="http://schemas.microsoft.com/office/drawing/2014/main" val="245681575"/>
                  </a:ext>
                </a:extLst>
              </a:tr>
              <a:tr h="403585">
                <a:tc>
                  <a:txBody>
                    <a:bodyPr/>
                    <a:lstStyle/>
                    <a:p>
                      <a:pPr marL="0" marR="0" algn="ctr">
                        <a:lnSpc>
                          <a:spcPct val="107000"/>
                        </a:lnSpc>
                        <a:spcAft>
                          <a:spcPts val="800"/>
                        </a:spcAft>
                      </a:pPr>
                      <a:r>
                        <a:rPr lang="en-US" sz="14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6</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pPr>
                      <a:r>
                        <a:rPr lang="ar-SA" sz="1800" b="1" kern="100" dirty="0">
                          <a:effectLst/>
                          <a:latin typeface="Aptos" panose="020B0004020202020204" pitchFamily="34" charset="0"/>
                          <a:ea typeface="Aptos" panose="020B0004020202020204" pitchFamily="34" charset="0"/>
                          <a:cs typeface="Arial" panose="020B0604020202020204" pitchFamily="34" charset="0"/>
                        </a:rPr>
                        <a:t>يمنى محمد عزت امام</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ctr" rtl="1">
                        <a:lnSpc>
                          <a:spcPct val="107000"/>
                        </a:lnSpc>
                        <a:spcAft>
                          <a:spcPts val="800"/>
                        </a:spcAft>
                      </a:pPr>
                      <a:r>
                        <a:rPr lang="ar-SA" sz="1800" b="1" kern="100" dirty="0">
                          <a:effectLst/>
                          <a:latin typeface="Aptos" panose="020B0004020202020204" pitchFamily="34" charset="0"/>
                          <a:ea typeface="Aptos" panose="020B0004020202020204" pitchFamily="34" charset="0"/>
                          <a:cs typeface="Arial" panose="020B0604020202020204" pitchFamily="34" charset="0"/>
                        </a:rPr>
                        <a:t>20211055</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_ lvl4</a:t>
                      </a:r>
                    </a:p>
                  </a:txBody>
                  <a:tcPr/>
                </a:tc>
                <a:tc>
                  <a:txBody>
                    <a:bodyPr/>
                    <a:lstStyle/>
                    <a:p>
                      <a:endParaRPr lang="en-US" dirty="0"/>
                    </a:p>
                  </a:txBody>
                  <a:tcPr/>
                </a:tc>
                <a:extLst>
                  <a:ext uri="{0D108BD9-81ED-4DB2-BD59-A6C34878D82A}">
                    <a16:rowId xmlns:a16="http://schemas.microsoft.com/office/drawing/2014/main" val="2110233562"/>
                  </a:ext>
                </a:extLst>
              </a:tr>
            </a:tbl>
          </a:graphicData>
        </a:graphic>
      </p:graphicFrame>
      <p:sp>
        <p:nvSpPr>
          <p:cNvPr id="6" name="TextBox 5">
            <a:extLst>
              <a:ext uri="{FF2B5EF4-FFF2-40B4-BE49-F238E27FC236}">
                <a16:creationId xmlns:a16="http://schemas.microsoft.com/office/drawing/2014/main" id="{8E4A97B2-82EE-0EA6-8E01-1964B9CBD756}"/>
              </a:ext>
            </a:extLst>
          </p:cNvPr>
          <p:cNvSpPr txBox="1"/>
          <p:nvPr/>
        </p:nvSpPr>
        <p:spPr>
          <a:xfrm>
            <a:off x="1517491" y="4729143"/>
            <a:ext cx="7766165" cy="378565"/>
          </a:xfrm>
          <a:prstGeom prst="rect">
            <a:avLst/>
          </a:prstGeom>
          <a:noFill/>
        </p:spPr>
        <p:txBody>
          <a:bodyPr wrap="square">
            <a:spAutoFit/>
          </a:bodyPr>
          <a:lstStyle/>
          <a:p>
            <a:pPr marL="0" marR="0">
              <a:lnSpc>
                <a:spcPct val="107000"/>
              </a:lnSpc>
              <a:spcAft>
                <a:spcPts val="800"/>
              </a:spcAft>
            </a:pPr>
            <a:r>
              <a:rPr lang="en-US" sz="1800" b="1" kern="100" dirty="0">
                <a:solidFill>
                  <a:srgbClr val="0070C0"/>
                </a:solidFill>
                <a:effectLst/>
                <a:latin typeface="Aptos" panose="020B0004020202020204" pitchFamily="34" charset="0"/>
                <a:ea typeface="Aptos" panose="020B0004020202020204" pitchFamily="34" charset="0"/>
                <a:cs typeface="Arial" panose="020B0604020202020204" pitchFamily="34" charset="0"/>
              </a:rPr>
              <a:t>Project Link</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US" sz="1800" b="1"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2"/>
              </a:rPr>
              <a:t>https://github.com/RehabNader003/N-Puzzle_Ai_Project.git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02628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7F378D-A000-47AE-83B2-D9954D8C9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8E26863-5660-4928-984A-CA2CFC8F6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647"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6">
            <a:extLst>
              <a:ext uri="{FF2B5EF4-FFF2-40B4-BE49-F238E27FC236}">
                <a16:creationId xmlns:a16="http://schemas.microsoft.com/office/drawing/2014/main" id="{D7538F2A-6532-4E38-8354-21841BB0B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065" y="580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2F31131-35FC-4834-8E62-1D9DA3BE2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4148"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7AD7F70-85A5-463C-9B1F-3182B60F8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570" y="746626"/>
            <a:ext cx="3511296"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6">
            <a:extLst>
              <a:ext uri="{FF2B5EF4-FFF2-40B4-BE49-F238E27FC236}">
                <a16:creationId xmlns:a16="http://schemas.microsoft.com/office/drawing/2014/main" id="{E5F002A4-1B0E-473E-AD7B-8346FB83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22924" y="2300232"/>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Freeform: Shape 22">
            <a:extLst>
              <a:ext uri="{FF2B5EF4-FFF2-40B4-BE49-F238E27FC236}">
                <a16:creationId xmlns:a16="http://schemas.microsoft.com/office/drawing/2014/main" id="{13AF7514-9DD7-4ADB-84DF-5D8B61E73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9" y="4298302"/>
            <a:ext cx="12192000" cy="2559698"/>
          </a:xfrm>
          <a:custGeom>
            <a:avLst/>
            <a:gdLst>
              <a:gd name="connsiteX0" fmla="*/ 1462415 w 12192000"/>
              <a:gd name="connsiteY0" fmla="*/ 0 h 2685062"/>
              <a:gd name="connsiteX1" fmla="*/ 1494432 w 12192000"/>
              <a:gd name="connsiteY1" fmla="*/ 2457 h 2685062"/>
              <a:gd name="connsiteX2" fmla="*/ 1523667 w 12192000"/>
              <a:gd name="connsiteY2" fmla="*/ 11778 h 2685062"/>
              <a:gd name="connsiteX3" fmla="*/ 1523067 w 12192000"/>
              <a:gd name="connsiteY3" fmla="*/ 14207 h 2685062"/>
              <a:gd name="connsiteX4" fmla="*/ 1527695 w 12192000"/>
              <a:gd name="connsiteY4" fmla="*/ 15715 h 2685062"/>
              <a:gd name="connsiteX5" fmla="*/ 1532258 w 12192000"/>
              <a:gd name="connsiteY5" fmla="*/ 14518 h 2685062"/>
              <a:gd name="connsiteX6" fmla="*/ 1537796 w 12192000"/>
              <a:gd name="connsiteY6" fmla="*/ 16283 h 2685062"/>
              <a:gd name="connsiteX7" fmla="*/ 1553041 w 12192000"/>
              <a:gd name="connsiteY7" fmla="*/ 20452 h 2685062"/>
              <a:gd name="connsiteX8" fmla="*/ 1557495 w 12192000"/>
              <a:gd name="connsiteY8" fmla="*/ 25861 h 2685062"/>
              <a:gd name="connsiteX9" fmla="*/ 1617448 w 12192000"/>
              <a:gd name="connsiteY9" fmla="*/ 40977 h 2685062"/>
              <a:gd name="connsiteX10" fmla="*/ 1636697 w 12192000"/>
              <a:gd name="connsiteY10" fmla="*/ 39108 h 2685062"/>
              <a:gd name="connsiteX11" fmla="*/ 1657286 w 12192000"/>
              <a:gd name="connsiteY11" fmla="*/ 49000 h 2685062"/>
              <a:gd name="connsiteX12" fmla="*/ 1719191 w 12192000"/>
              <a:gd name="connsiteY12" fmla="*/ 56920 h 2685062"/>
              <a:gd name="connsiteX13" fmla="*/ 1787126 w 12192000"/>
              <a:gd name="connsiteY13" fmla="*/ 71960 h 2685062"/>
              <a:gd name="connsiteX14" fmla="*/ 1834555 w 12192000"/>
              <a:gd name="connsiteY14" fmla="*/ 86590 h 2685062"/>
              <a:gd name="connsiteX15" fmla="*/ 1966070 w 12192000"/>
              <a:gd name="connsiteY15" fmla="*/ 103987 h 2685062"/>
              <a:gd name="connsiteX16" fmla="*/ 2188582 w 12192000"/>
              <a:gd name="connsiteY16" fmla="*/ 124532 h 2685062"/>
              <a:gd name="connsiteX17" fmla="*/ 2234811 w 12192000"/>
              <a:gd name="connsiteY17" fmla="*/ 130739 h 2685062"/>
              <a:gd name="connsiteX18" fmla="*/ 2270005 w 12192000"/>
              <a:gd name="connsiteY18" fmla="*/ 143358 h 2685062"/>
              <a:gd name="connsiteX19" fmla="*/ 2274208 w 12192000"/>
              <a:gd name="connsiteY19" fmla="*/ 152634 h 2685062"/>
              <a:gd name="connsiteX20" fmla="*/ 2298905 w 12192000"/>
              <a:gd name="connsiteY20" fmla="*/ 157215 h 2685062"/>
              <a:gd name="connsiteX21" fmla="*/ 2304521 w 12192000"/>
              <a:gd name="connsiteY21" fmla="*/ 159957 h 2685062"/>
              <a:gd name="connsiteX22" fmla="*/ 2337696 w 12192000"/>
              <a:gd name="connsiteY22" fmla="*/ 174150 h 2685062"/>
              <a:gd name="connsiteX23" fmla="*/ 2432112 w 12192000"/>
              <a:gd name="connsiteY23" fmla="*/ 166646 h 2685062"/>
              <a:gd name="connsiteX24" fmla="*/ 2500149 w 12192000"/>
              <a:gd name="connsiteY24" fmla="*/ 168723 h 2685062"/>
              <a:gd name="connsiteX25" fmla="*/ 2504776 w 12192000"/>
              <a:gd name="connsiteY25" fmla="*/ 171455 h 2685062"/>
              <a:gd name="connsiteX26" fmla="*/ 2507358 w 12192000"/>
              <a:gd name="connsiteY26" fmla="*/ 177677 h 2685062"/>
              <a:gd name="connsiteX27" fmla="*/ 2518847 w 12192000"/>
              <a:gd name="connsiteY27" fmla="*/ 180936 h 2685062"/>
              <a:gd name="connsiteX28" fmla="*/ 2528864 w 12192000"/>
              <a:gd name="connsiteY28" fmla="*/ 188517 h 2685062"/>
              <a:gd name="connsiteX29" fmla="*/ 2938613 w 12192000"/>
              <a:gd name="connsiteY29" fmla="*/ 248764 h 2685062"/>
              <a:gd name="connsiteX30" fmla="*/ 3132513 w 12192000"/>
              <a:gd name="connsiteY30" fmla="*/ 229282 h 2685062"/>
              <a:gd name="connsiteX31" fmla="*/ 3208657 w 12192000"/>
              <a:gd name="connsiteY31" fmla="*/ 230814 h 2685062"/>
              <a:gd name="connsiteX32" fmla="*/ 3217904 w 12192000"/>
              <a:gd name="connsiteY32" fmla="*/ 237375 h 2685062"/>
              <a:gd name="connsiteX33" fmla="*/ 3330150 w 12192000"/>
              <a:gd name="connsiteY33" fmla="*/ 214762 h 2685062"/>
              <a:gd name="connsiteX34" fmla="*/ 3480527 w 12192000"/>
              <a:gd name="connsiteY34" fmla="*/ 231960 h 2685062"/>
              <a:gd name="connsiteX35" fmla="*/ 3591806 w 12192000"/>
              <a:gd name="connsiteY35" fmla="*/ 253003 h 2685062"/>
              <a:gd name="connsiteX36" fmla="*/ 3655143 w 12192000"/>
              <a:gd name="connsiteY36" fmla="*/ 261318 h 2685062"/>
              <a:gd name="connsiteX37" fmla="*/ 3700191 w 12192000"/>
              <a:gd name="connsiteY37" fmla="*/ 271235 h 2685062"/>
              <a:gd name="connsiteX38" fmla="*/ 3820459 w 12192000"/>
              <a:gd name="connsiteY38" fmla="*/ 275675 h 2685062"/>
              <a:gd name="connsiteX39" fmla="*/ 4022158 w 12192000"/>
              <a:gd name="connsiteY39" fmla="*/ 274341 h 2685062"/>
              <a:gd name="connsiteX40" fmla="*/ 4164508 w 12192000"/>
              <a:gd name="connsiteY40" fmla="*/ 309117 h 2685062"/>
              <a:gd name="connsiteX41" fmla="*/ 4246843 w 12192000"/>
              <a:gd name="connsiteY41" fmla="*/ 292417 h 2685062"/>
              <a:gd name="connsiteX42" fmla="*/ 4337133 w 12192000"/>
              <a:gd name="connsiteY42" fmla="*/ 304707 h 2685062"/>
              <a:gd name="connsiteX43" fmla="*/ 4696109 w 12192000"/>
              <a:gd name="connsiteY43" fmla="*/ 300060 h 2685062"/>
              <a:gd name="connsiteX44" fmla="*/ 4928090 w 12192000"/>
              <a:gd name="connsiteY44" fmla="*/ 291457 h 2685062"/>
              <a:gd name="connsiteX45" fmla="*/ 4960316 w 12192000"/>
              <a:gd name="connsiteY45" fmla="*/ 287841 h 2685062"/>
              <a:gd name="connsiteX46" fmla="*/ 4960840 w 12192000"/>
              <a:gd name="connsiteY46" fmla="*/ 285406 h 2685062"/>
              <a:gd name="connsiteX47" fmla="*/ 4965958 w 12192000"/>
              <a:gd name="connsiteY47" fmla="*/ 284802 h 2685062"/>
              <a:gd name="connsiteX48" fmla="*/ 4969785 w 12192000"/>
              <a:gd name="connsiteY48" fmla="*/ 286778 h 2685062"/>
              <a:gd name="connsiteX49" fmla="*/ 4975889 w 12192000"/>
              <a:gd name="connsiteY49" fmla="*/ 286093 h 2685062"/>
              <a:gd name="connsiteX50" fmla="*/ 4992382 w 12192000"/>
              <a:gd name="connsiteY50" fmla="*/ 284871 h 2685062"/>
              <a:gd name="connsiteX51" fmla="*/ 4999094 w 12192000"/>
              <a:gd name="connsiteY51" fmla="*/ 280499 h 2685062"/>
              <a:gd name="connsiteX52" fmla="*/ 5080965 w 12192000"/>
              <a:gd name="connsiteY52" fmla="*/ 282208 h 2685062"/>
              <a:gd name="connsiteX53" fmla="*/ 5105166 w 12192000"/>
              <a:gd name="connsiteY53" fmla="*/ 276473 h 2685062"/>
              <a:gd name="connsiteX54" fmla="*/ 5168054 w 12192000"/>
              <a:gd name="connsiteY54" fmla="*/ 280137 h 2685062"/>
              <a:gd name="connsiteX55" fmla="*/ 5239940 w 12192000"/>
              <a:gd name="connsiteY55" fmla="*/ 278079 h 2685062"/>
              <a:gd name="connsiteX56" fmla="*/ 5291998 w 12192000"/>
              <a:gd name="connsiteY56" fmla="*/ 272685 h 2685062"/>
              <a:gd name="connsiteX57" fmla="*/ 5425861 w 12192000"/>
              <a:gd name="connsiteY57" fmla="*/ 279926 h 2685062"/>
              <a:gd name="connsiteX58" fmla="*/ 5648321 w 12192000"/>
              <a:gd name="connsiteY58" fmla="*/ 300693 h 2685062"/>
              <a:gd name="connsiteX59" fmla="*/ 5695414 w 12192000"/>
              <a:gd name="connsiteY59" fmla="*/ 303150 h 2685062"/>
              <a:gd name="connsiteX60" fmla="*/ 5743064 w 12192000"/>
              <a:gd name="connsiteY60" fmla="*/ 289335 h 2685062"/>
              <a:gd name="connsiteX61" fmla="*/ 5768797 w 12192000"/>
              <a:gd name="connsiteY61" fmla="*/ 289436 h 2685062"/>
              <a:gd name="connsiteX62" fmla="*/ 5775419 w 12192000"/>
              <a:gd name="connsiteY62" fmla="*/ 287831 h 2685062"/>
              <a:gd name="connsiteX63" fmla="*/ 5813624 w 12192000"/>
              <a:gd name="connsiteY63" fmla="*/ 280263 h 2685062"/>
              <a:gd name="connsiteX64" fmla="*/ 5900676 w 12192000"/>
              <a:gd name="connsiteY64" fmla="*/ 304615 h 2685062"/>
              <a:gd name="connsiteX65" fmla="*/ 5966795 w 12192000"/>
              <a:gd name="connsiteY65" fmla="*/ 314993 h 2685062"/>
              <a:gd name="connsiteX66" fmla="*/ 5972463 w 12192000"/>
              <a:gd name="connsiteY66" fmla="*/ 313217 h 2685062"/>
              <a:gd name="connsiteX67" fmla="*/ 5977754 w 12192000"/>
              <a:gd name="connsiteY67" fmla="*/ 307726 h 2685062"/>
              <a:gd name="connsiteX68" fmla="*/ 5990232 w 12192000"/>
              <a:gd name="connsiteY68" fmla="*/ 306694 h 2685062"/>
              <a:gd name="connsiteX69" fmla="*/ 6003260 w 12192000"/>
              <a:gd name="connsiteY69" fmla="*/ 301250 h 2685062"/>
              <a:gd name="connsiteX70" fmla="*/ 6398655 w 12192000"/>
              <a:gd name="connsiteY70" fmla="*/ 340447 h 2685062"/>
              <a:gd name="connsiteX71" fmla="*/ 6477250 w 12192000"/>
              <a:gd name="connsiteY71" fmla="*/ 370643 h 2685062"/>
              <a:gd name="connsiteX72" fmla="*/ 6599996 w 12192000"/>
              <a:gd name="connsiteY72" fmla="*/ 371929 h 2685062"/>
              <a:gd name="connsiteX73" fmla="*/ 6673632 w 12192000"/>
              <a:gd name="connsiteY73" fmla="*/ 384303 h 2685062"/>
              <a:gd name="connsiteX74" fmla="*/ 6685461 w 12192000"/>
              <a:gd name="connsiteY74" fmla="*/ 379698 h 2685062"/>
              <a:gd name="connsiteX75" fmla="*/ 6782761 w 12192000"/>
              <a:gd name="connsiteY75" fmla="*/ 421766 h 2685062"/>
              <a:gd name="connsiteX76" fmla="*/ 6934599 w 12192000"/>
              <a:gd name="connsiteY76" fmla="*/ 432626 h 2685062"/>
              <a:gd name="connsiteX77" fmla="*/ 7050728 w 12192000"/>
              <a:gd name="connsiteY77" fmla="*/ 432695 h 2685062"/>
              <a:gd name="connsiteX78" fmla="*/ 7115167 w 12192000"/>
              <a:gd name="connsiteY78" fmla="*/ 436243 h 2685062"/>
              <a:gd name="connsiteX79" fmla="*/ 7162809 w 12192000"/>
              <a:gd name="connsiteY79" fmla="*/ 434931 h 2685062"/>
              <a:gd name="connsiteX80" fmla="*/ 7280034 w 12192000"/>
              <a:gd name="connsiteY80" fmla="*/ 452539 h 2685062"/>
              <a:gd name="connsiteX81" fmla="*/ 7472654 w 12192000"/>
              <a:gd name="connsiteY81" fmla="*/ 490482 h 2685062"/>
              <a:gd name="connsiteX82" fmla="*/ 7696080 w 12192000"/>
              <a:gd name="connsiteY82" fmla="*/ 514010 h 2685062"/>
              <a:gd name="connsiteX83" fmla="*/ 7788139 w 12192000"/>
              <a:gd name="connsiteY83" fmla="*/ 518649 h 2685062"/>
              <a:gd name="connsiteX84" fmla="*/ 8227756 w 12192000"/>
              <a:gd name="connsiteY84" fmla="*/ 558548 h 2685062"/>
              <a:gd name="connsiteX85" fmla="*/ 8328859 w 12192000"/>
              <a:gd name="connsiteY85" fmla="*/ 582867 h 2685062"/>
              <a:gd name="connsiteX86" fmla="*/ 8532898 w 12192000"/>
              <a:gd name="connsiteY86" fmla="*/ 668282 h 2685062"/>
              <a:gd name="connsiteX87" fmla="*/ 8792925 w 12192000"/>
              <a:gd name="connsiteY87" fmla="*/ 701900 h 2685062"/>
              <a:gd name="connsiteX88" fmla="*/ 8809491 w 12192000"/>
              <a:gd name="connsiteY88" fmla="*/ 717262 h 2685062"/>
              <a:gd name="connsiteX89" fmla="*/ 8814066 w 12192000"/>
              <a:gd name="connsiteY89" fmla="*/ 719410 h 2685062"/>
              <a:gd name="connsiteX90" fmla="*/ 8815751 w 12192000"/>
              <a:gd name="connsiteY90" fmla="*/ 718686 h 2685062"/>
              <a:gd name="connsiteX91" fmla="*/ 8840540 w 12192000"/>
              <a:gd name="connsiteY91" fmla="*/ 717083 h 2685062"/>
              <a:gd name="connsiteX92" fmla="*/ 8897062 w 12192000"/>
              <a:gd name="connsiteY92" fmla="*/ 697553 h 2685062"/>
              <a:gd name="connsiteX93" fmla="*/ 8965922 w 12192000"/>
              <a:gd name="connsiteY93" fmla="*/ 672885 h 2685062"/>
              <a:gd name="connsiteX94" fmla="*/ 9016694 w 12192000"/>
              <a:gd name="connsiteY94" fmla="*/ 669496 h 2685062"/>
              <a:gd name="connsiteX95" fmla="*/ 9139695 w 12192000"/>
              <a:gd name="connsiteY95" fmla="*/ 648174 h 2685062"/>
              <a:gd name="connsiteX96" fmla="*/ 9219129 w 12192000"/>
              <a:gd name="connsiteY96" fmla="*/ 639013 h 2685062"/>
              <a:gd name="connsiteX97" fmla="*/ 9221354 w 12192000"/>
              <a:gd name="connsiteY97" fmla="*/ 638501 h 2685062"/>
              <a:gd name="connsiteX98" fmla="*/ 9237592 w 12192000"/>
              <a:gd name="connsiteY98" fmla="*/ 642494 h 2685062"/>
              <a:gd name="connsiteX99" fmla="*/ 9236570 w 12192000"/>
              <a:gd name="connsiteY99" fmla="*/ 648762 h 2685062"/>
              <a:gd name="connsiteX100" fmla="*/ 9250521 w 12192000"/>
              <a:gd name="connsiteY100" fmla="*/ 654041 h 2685062"/>
              <a:gd name="connsiteX101" fmla="*/ 9279357 w 12192000"/>
              <a:gd name="connsiteY101" fmla="*/ 653083 h 2685062"/>
              <a:gd name="connsiteX102" fmla="*/ 9289731 w 12192000"/>
              <a:gd name="connsiteY102" fmla="*/ 656356 h 2685062"/>
              <a:gd name="connsiteX103" fmla="*/ 9293723 w 12192000"/>
              <a:gd name="connsiteY103" fmla="*/ 656237 h 2685062"/>
              <a:gd name="connsiteX104" fmla="*/ 9303097 w 12192000"/>
              <a:gd name="connsiteY104" fmla="*/ 656723 h 2685062"/>
              <a:gd name="connsiteX105" fmla="*/ 9302251 w 12192000"/>
              <a:gd name="connsiteY105" fmla="*/ 652725 h 2685062"/>
              <a:gd name="connsiteX106" fmla="*/ 9314122 w 12192000"/>
              <a:gd name="connsiteY106" fmla="*/ 645860 h 2685062"/>
              <a:gd name="connsiteX107" fmla="*/ 9367772 w 12192000"/>
              <a:gd name="connsiteY107" fmla="*/ 650683 h 2685062"/>
              <a:gd name="connsiteX108" fmla="*/ 9370291 w 12192000"/>
              <a:gd name="connsiteY108" fmla="*/ 655264 h 2685062"/>
              <a:gd name="connsiteX109" fmla="*/ 9377007 w 12192000"/>
              <a:gd name="connsiteY109" fmla="*/ 656308 h 2685062"/>
              <a:gd name="connsiteX110" fmla="*/ 9382497 w 12192000"/>
              <a:gd name="connsiteY110" fmla="*/ 652427 h 2685062"/>
              <a:gd name="connsiteX111" fmla="*/ 9474013 w 12192000"/>
              <a:gd name="connsiteY111" fmla="*/ 647005 h 2685062"/>
              <a:gd name="connsiteX112" fmla="*/ 9595899 w 12192000"/>
              <a:gd name="connsiteY112" fmla="*/ 646979 h 2685062"/>
              <a:gd name="connsiteX113" fmla="*/ 9681269 w 12192000"/>
              <a:gd name="connsiteY113" fmla="*/ 669984 h 2685062"/>
              <a:gd name="connsiteX114" fmla="*/ 9689635 w 12192000"/>
              <a:gd name="connsiteY114" fmla="*/ 666408 h 2685062"/>
              <a:gd name="connsiteX115" fmla="*/ 9750215 w 12192000"/>
              <a:gd name="connsiteY115" fmla="*/ 671056 h 2685062"/>
              <a:gd name="connsiteX116" fmla="*/ 9957974 w 12192000"/>
              <a:gd name="connsiteY116" fmla="*/ 715080 h 2685062"/>
              <a:gd name="connsiteX117" fmla="*/ 10076482 w 12192000"/>
              <a:gd name="connsiteY117" fmla="*/ 723397 h 2685062"/>
              <a:gd name="connsiteX118" fmla="*/ 10119263 w 12192000"/>
              <a:gd name="connsiteY118" fmla="*/ 721877 h 2685062"/>
              <a:gd name="connsiteX119" fmla="*/ 10190893 w 12192000"/>
              <a:gd name="connsiteY119" fmla="*/ 719606 h 2685062"/>
              <a:gd name="connsiteX120" fmla="*/ 10246203 w 12192000"/>
              <a:gd name="connsiteY120" fmla="*/ 706893 h 2685062"/>
              <a:gd name="connsiteX121" fmla="*/ 10305396 w 12192000"/>
              <a:gd name="connsiteY121" fmla="*/ 709359 h 2685062"/>
              <a:gd name="connsiteX122" fmla="*/ 10316856 w 12192000"/>
              <a:gd name="connsiteY122" fmla="*/ 724179 h 2685062"/>
              <a:gd name="connsiteX123" fmla="*/ 10380919 w 12192000"/>
              <a:gd name="connsiteY123" fmla="*/ 722193 h 2685062"/>
              <a:gd name="connsiteX124" fmla="*/ 10478351 w 12192000"/>
              <a:gd name="connsiteY124" fmla="*/ 717620 h 2685062"/>
              <a:gd name="connsiteX125" fmla="*/ 10533954 w 12192000"/>
              <a:gd name="connsiteY125" fmla="*/ 718660 h 2685062"/>
              <a:gd name="connsiteX126" fmla="*/ 10686474 w 12192000"/>
              <a:gd name="connsiteY126" fmla="*/ 717507 h 2685062"/>
              <a:gd name="connsiteX127" fmla="*/ 10839729 w 12192000"/>
              <a:gd name="connsiteY127" fmla="*/ 713306 h 2685062"/>
              <a:gd name="connsiteX128" fmla="*/ 10933271 w 12192000"/>
              <a:gd name="connsiteY128" fmla="*/ 693628 h 2685062"/>
              <a:gd name="connsiteX129" fmla="*/ 11058950 w 12192000"/>
              <a:gd name="connsiteY129" fmla="*/ 692031 h 2685062"/>
              <a:gd name="connsiteX130" fmla="*/ 11080388 w 12192000"/>
              <a:gd name="connsiteY130" fmla="*/ 689245 h 2685062"/>
              <a:gd name="connsiteX131" fmla="*/ 11108911 w 12192000"/>
              <a:gd name="connsiteY131" fmla="*/ 693363 h 2685062"/>
              <a:gd name="connsiteX132" fmla="*/ 11223119 w 12192000"/>
              <a:gd name="connsiteY132" fmla="*/ 710661 h 2685062"/>
              <a:gd name="connsiteX133" fmla="*/ 11311983 w 12192000"/>
              <a:gd name="connsiteY133" fmla="*/ 731410 h 2685062"/>
              <a:gd name="connsiteX134" fmla="*/ 11426940 w 12192000"/>
              <a:gd name="connsiteY134" fmla="*/ 727340 h 2685062"/>
              <a:gd name="connsiteX135" fmla="*/ 11495624 w 12192000"/>
              <a:gd name="connsiteY135" fmla="*/ 734858 h 2685062"/>
              <a:gd name="connsiteX136" fmla="*/ 11605975 w 12192000"/>
              <a:gd name="connsiteY136" fmla="*/ 762433 h 2685062"/>
              <a:gd name="connsiteX137" fmla="*/ 11756134 w 12192000"/>
              <a:gd name="connsiteY137" fmla="*/ 765012 h 2685062"/>
              <a:gd name="connsiteX138" fmla="*/ 11789788 w 12192000"/>
              <a:gd name="connsiteY138" fmla="*/ 745316 h 2685062"/>
              <a:gd name="connsiteX139" fmla="*/ 11832833 w 12192000"/>
              <a:gd name="connsiteY139" fmla="*/ 734720 h 2685062"/>
              <a:gd name="connsiteX140" fmla="*/ 11846338 w 12192000"/>
              <a:gd name="connsiteY140" fmla="*/ 765994 h 2685062"/>
              <a:gd name="connsiteX141" fmla="*/ 11972492 w 12192000"/>
              <a:gd name="connsiteY141" fmla="*/ 796180 h 2685062"/>
              <a:gd name="connsiteX142" fmla="*/ 12035979 w 12192000"/>
              <a:gd name="connsiteY142" fmla="*/ 807835 h 2685062"/>
              <a:gd name="connsiteX143" fmla="*/ 12135850 w 12192000"/>
              <a:gd name="connsiteY143" fmla="*/ 819056 h 2685062"/>
              <a:gd name="connsiteX144" fmla="*/ 12166092 w 12192000"/>
              <a:gd name="connsiteY144" fmla="*/ 823695 h 2685062"/>
              <a:gd name="connsiteX145" fmla="*/ 12190645 w 12192000"/>
              <a:gd name="connsiteY145" fmla="*/ 826863 h 2685062"/>
              <a:gd name="connsiteX146" fmla="*/ 12192000 w 12192000"/>
              <a:gd name="connsiteY146" fmla="*/ 880762 h 2685062"/>
              <a:gd name="connsiteX147" fmla="*/ 12192000 w 12192000"/>
              <a:gd name="connsiteY147" fmla="*/ 2685062 h 2685062"/>
              <a:gd name="connsiteX148" fmla="*/ 0 w 12192000"/>
              <a:gd name="connsiteY148" fmla="*/ 2685062 h 2685062"/>
              <a:gd name="connsiteX149" fmla="*/ 0 w 12192000"/>
              <a:gd name="connsiteY149" fmla="*/ 283917 h 2685062"/>
              <a:gd name="connsiteX150" fmla="*/ 44213 w 12192000"/>
              <a:gd name="connsiteY150" fmla="*/ 302297 h 2685062"/>
              <a:gd name="connsiteX151" fmla="*/ 172465 w 12192000"/>
              <a:gd name="connsiteY151" fmla="*/ 314866 h 2685062"/>
              <a:gd name="connsiteX152" fmla="*/ 223361 w 12192000"/>
              <a:gd name="connsiteY152" fmla="*/ 304828 h 2685062"/>
              <a:gd name="connsiteX153" fmla="*/ 320595 w 12192000"/>
              <a:gd name="connsiteY153" fmla="*/ 288341 h 2685062"/>
              <a:gd name="connsiteX154" fmla="*/ 401087 w 12192000"/>
              <a:gd name="connsiteY154" fmla="*/ 246745 h 2685062"/>
              <a:gd name="connsiteX155" fmla="*/ 495839 w 12192000"/>
              <a:gd name="connsiteY155" fmla="*/ 217305 h 2685062"/>
              <a:gd name="connsiteX156" fmla="*/ 507910 w 12192000"/>
              <a:gd name="connsiteY156" fmla="*/ 219773 h 2685062"/>
              <a:gd name="connsiteX157" fmla="*/ 561428 w 12192000"/>
              <a:gd name="connsiteY157" fmla="*/ 201460 h 2685062"/>
              <a:gd name="connsiteX158" fmla="*/ 712813 w 12192000"/>
              <a:gd name="connsiteY158" fmla="*/ 151411 h 2685062"/>
              <a:gd name="connsiteX159" fmla="*/ 819366 w 12192000"/>
              <a:gd name="connsiteY159" fmla="*/ 70479 h 2685062"/>
              <a:gd name="connsiteX160" fmla="*/ 862489 w 12192000"/>
              <a:gd name="connsiteY160" fmla="*/ 63238 h 2685062"/>
              <a:gd name="connsiteX161" fmla="*/ 934387 w 12192000"/>
              <a:gd name="connsiteY161" fmla="*/ 50788 h 2685062"/>
              <a:gd name="connsiteX162" fmla="*/ 948874 w 12192000"/>
              <a:gd name="connsiteY162" fmla="*/ 55208 h 2685062"/>
              <a:gd name="connsiteX163" fmla="*/ 955237 w 12192000"/>
              <a:gd name="connsiteY163" fmla="*/ 54040 h 2685062"/>
              <a:gd name="connsiteX164" fmla="*/ 955886 w 12192000"/>
              <a:gd name="connsiteY164" fmla="*/ 54325 h 2685062"/>
              <a:gd name="connsiteX165" fmla="*/ 957239 w 12192000"/>
              <a:gd name="connsiteY165" fmla="*/ 53673 h 2685062"/>
              <a:gd name="connsiteX166" fmla="*/ 971343 w 12192000"/>
              <a:gd name="connsiteY166" fmla="*/ 51086 h 2685062"/>
              <a:gd name="connsiteX167" fmla="*/ 1002063 w 12192000"/>
              <a:gd name="connsiteY167" fmla="*/ 54158 h 2685062"/>
              <a:gd name="connsiteX168" fmla="*/ 1020663 w 12192000"/>
              <a:gd name="connsiteY168" fmla="*/ 53408 h 2685062"/>
              <a:gd name="connsiteX169" fmla="*/ 1039181 w 12192000"/>
              <a:gd name="connsiteY169" fmla="*/ 40356 h 2685062"/>
              <a:gd name="connsiteX170" fmla="*/ 1051914 w 12192000"/>
              <a:gd name="connsiteY170" fmla="*/ 39166 h 2685062"/>
              <a:gd name="connsiteX171" fmla="*/ 1054501 w 12192000"/>
              <a:gd name="connsiteY171" fmla="*/ 37372 h 2685062"/>
              <a:gd name="connsiteX172" fmla="*/ 1061859 w 12192000"/>
              <a:gd name="connsiteY172" fmla="*/ 33902 h 2685062"/>
              <a:gd name="connsiteX173" fmla="*/ 1054558 w 12192000"/>
              <a:gd name="connsiteY173" fmla="*/ 30385 h 2685062"/>
              <a:gd name="connsiteX174" fmla="*/ 1140852 w 12192000"/>
              <a:gd name="connsiteY174" fmla="*/ 17327 h 2685062"/>
              <a:gd name="connsiteX175" fmla="*/ 1214144 w 12192000"/>
              <a:gd name="connsiteY175" fmla="*/ 6192 h 2685062"/>
              <a:gd name="connsiteX176" fmla="*/ 1338122 w 12192000"/>
              <a:gd name="connsiteY176" fmla="*/ 27996 h 2685062"/>
              <a:gd name="connsiteX177" fmla="*/ 1462415 w 12192000"/>
              <a:gd name="connsiteY177" fmla="*/ 0 h 268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85062">
                <a:moveTo>
                  <a:pt x="1462415" y="0"/>
                </a:moveTo>
                <a:lnTo>
                  <a:pt x="1494432" y="2457"/>
                </a:lnTo>
                <a:lnTo>
                  <a:pt x="1523667" y="11778"/>
                </a:lnTo>
                <a:lnTo>
                  <a:pt x="1523067" y="14207"/>
                </a:lnTo>
                <a:cubicBezTo>
                  <a:pt x="1523507" y="15871"/>
                  <a:pt x="1525127" y="16145"/>
                  <a:pt x="1527695" y="15715"/>
                </a:cubicBezTo>
                <a:lnTo>
                  <a:pt x="1532258" y="14518"/>
                </a:lnTo>
                <a:lnTo>
                  <a:pt x="1537796" y="16283"/>
                </a:lnTo>
                <a:lnTo>
                  <a:pt x="1553041" y="20452"/>
                </a:lnTo>
                <a:lnTo>
                  <a:pt x="1557495" y="25861"/>
                </a:lnTo>
                <a:cubicBezTo>
                  <a:pt x="1571578" y="34900"/>
                  <a:pt x="1608020" y="28047"/>
                  <a:pt x="1617448" y="40977"/>
                </a:cubicBezTo>
                <a:lnTo>
                  <a:pt x="1636697" y="39108"/>
                </a:lnTo>
                <a:lnTo>
                  <a:pt x="1657286" y="49000"/>
                </a:lnTo>
                <a:cubicBezTo>
                  <a:pt x="1676389" y="57312"/>
                  <a:pt x="1696470" y="62807"/>
                  <a:pt x="1719191" y="56920"/>
                </a:cubicBezTo>
                <a:cubicBezTo>
                  <a:pt x="1709669" y="73491"/>
                  <a:pt x="1773685" y="56115"/>
                  <a:pt x="1787126" y="71960"/>
                </a:cubicBezTo>
                <a:cubicBezTo>
                  <a:pt x="1795166" y="84864"/>
                  <a:pt x="1816465" y="82599"/>
                  <a:pt x="1834555" y="86590"/>
                </a:cubicBezTo>
                <a:cubicBezTo>
                  <a:pt x="1850712" y="99365"/>
                  <a:pt x="1937782" y="107374"/>
                  <a:pt x="1966070" y="103987"/>
                </a:cubicBezTo>
                <a:cubicBezTo>
                  <a:pt x="2043209" y="86564"/>
                  <a:pt x="2126459" y="137078"/>
                  <a:pt x="2188582" y="124532"/>
                </a:cubicBezTo>
                <a:cubicBezTo>
                  <a:pt x="2206064" y="124932"/>
                  <a:pt x="2221206" y="127247"/>
                  <a:pt x="2234811" y="130739"/>
                </a:cubicBezTo>
                <a:lnTo>
                  <a:pt x="2270005" y="143358"/>
                </a:lnTo>
                <a:lnTo>
                  <a:pt x="2274208" y="152634"/>
                </a:lnTo>
                <a:lnTo>
                  <a:pt x="2298905" y="157215"/>
                </a:lnTo>
                <a:lnTo>
                  <a:pt x="2304521" y="159957"/>
                </a:lnTo>
                <a:cubicBezTo>
                  <a:pt x="2315230" y="165224"/>
                  <a:pt x="2326016" y="170200"/>
                  <a:pt x="2337696" y="174150"/>
                </a:cubicBezTo>
                <a:cubicBezTo>
                  <a:pt x="2354259" y="137711"/>
                  <a:pt x="2439767" y="201742"/>
                  <a:pt x="2432112" y="166646"/>
                </a:cubicBezTo>
                <a:cubicBezTo>
                  <a:pt x="2482400" y="178172"/>
                  <a:pt x="2480978" y="159994"/>
                  <a:pt x="2500149" y="168723"/>
                </a:cubicBezTo>
                <a:lnTo>
                  <a:pt x="2504776" y="171455"/>
                </a:lnTo>
                <a:lnTo>
                  <a:pt x="2507358" y="177677"/>
                </a:lnTo>
                <a:lnTo>
                  <a:pt x="2518847" y="180936"/>
                </a:lnTo>
                <a:lnTo>
                  <a:pt x="2528864" y="188517"/>
                </a:lnTo>
                <a:cubicBezTo>
                  <a:pt x="2656589" y="189245"/>
                  <a:pt x="2818894" y="267460"/>
                  <a:pt x="2938613" y="248764"/>
                </a:cubicBezTo>
                <a:lnTo>
                  <a:pt x="3132513" y="229282"/>
                </a:lnTo>
                <a:cubicBezTo>
                  <a:pt x="3153391" y="218737"/>
                  <a:pt x="3187482" y="219423"/>
                  <a:pt x="3208657" y="230814"/>
                </a:cubicBezTo>
                <a:cubicBezTo>
                  <a:pt x="3212298" y="232773"/>
                  <a:pt x="3215412" y="234983"/>
                  <a:pt x="3217904" y="237375"/>
                </a:cubicBezTo>
                <a:cubicBezTo>
                  <a:pt x="3279351" y="212726"/>
                  <a:pt x="3298012" y="233121"/>
                  <a:pt x="3330150" y="214762"/>
                </a:cubicBezTo>
                <a:cubicBezTo>
                  <a:pt x="3405531" y="217422"/>
                  <a:pt x="3451160" y="247861"/>
                  <a:pt x="3480527" y="231960"/>
                </a:cubicBezTo>
                <a:cubicBezTo>
                  <a:pt x="3516075" y="238991"/>
                  <a:pt x="3553819" y="269164"/>
                  <a:pt x="3591806" y="253003"/>
                </a:cubicBezTo>
                <a:cubicBezTo>
                  <a:pt x="3586673" y="270421"/>
                  <a:pt x="3640034" y="246868"/>
                  <a:pt x="3655143" y="261318"/>
                </a:cubicBezTo>
                <a:cubicBezTo>
                  <a:pt x="3664868" y="273371"/>
                  <a:pt x="3683329" y="269035"/>
                  <a:pt x="3700191" y="271235"/>
                </a:cubicBezTo>
                <a:cubicBezTo>
                  <a:pt x="3717097" y="282363"/>
                  <a:pt x="3796016" y="281812"/>
                  <a:pt x="3820459" y="275675"/>
                </a:cubicBezTo>
                <a:cubicBezTo>
                  <a:pt x="3885463" y="250791"/>
                  <a:pt x="3969506" y="292904"/>
                  <a:pt x="4022158" y="274341"/>
                </a:cubicBezTo>
                <a:cubicBezTo>
                  <a:pt x="4084571" y="269096"/>
                  <a:pt x="4119856" y="297968"/>
                  <a:pt x="4164508" y="309117"/>
                </a:cubicBezTo>
                <a:cubicBezTo>
                  <a:pt x="4171915" y="271244"/>
                  <a:pt x="4260667" y="326583"/>
                  <a:pt x="4246843" y="292417"/>
                </a:cubicBezTo>
                <a:cubicBezTo>
                  <a:pt x="4309458" y="301142"/>
                  <a:pt x="4279869" y="266331"/>
                  <a:pt x="4337133" y="304707"/>
                </a:cubicBezTo>
                <a:cubicBezTo>
                  <a:pt x="4450694" y="292933"/>
                  <a:pt x="4593547" y="330375"/>
                  <a:pt x="4696109" y="300060"/>
                </a:cubicBezTo>
                <a:lnTo>
                  <a:pt x="4928090" y="291457"/>
                </a:lnTo>
                <a:lnTo>
                  <a:pt x="4960316" y="287841"/>
                </a:lnTo>
                <a:cubicBezTo>
                  <a:pt x="4960491" y="287029"/>
                  <a:pt x="4960665" y="286217"/>
                  <a:pt x="4960840" y="285406"/>
                </a:cubicBezTo>
                <a:cubicBezTo>
                  <a:pt x="4962018" y="283892"/>
                  <a:pt x="4963691" y="283924"/>
                  <a:pt x="4965958" y="284802"/>
                </a:cubicBezTo>
                <a:lnTo>
                  <a:pt x="4969785" y="286778"/>
                </a:lnTo>
                <a:lnTo>
                  <a:pt x="4975889" y="286093"/>
                </a:lnTo>
                <a:lnTo>
                  <a:pt x="4992382" y="284871"/>
                </a:lnTo>
                <a:lnTo>
                  <a:pt x="4999094" y="280499"/>
                </a:lnTo>
                <a:lnTo>
                  <a:pt x="5080965" y="282208"/>
                </a:lnTo>
                <a:lnTo>
                  <a:pt x="5105166" y="276473"/>
                </a:lnTo>
                <a:cubicBezTo>
                  <a:pt x="5127226" y="271982"/>
                  <a:pt x="5148953" y="270367"/>
                  <a:pt x="5168054" y="280137"/>
                </a:cubicBezTo>
                <a:cubicBezTo>
                  <a:pt x="5166431" y="262533"/>
                  <a:pt x="5219894" y="290815"/>
                  <a:pt x="5239940" y="278079"/>
                </a:cubicBezTo>
                <a:cubicBezTo>
                  <a:pt x="5253484" y="267178"/>
                  <a:pt x="5272860" y="273220"/>
                  <a:pt x="5291998" y="272685"/>
                </a:cubicBezTo>
                <a:cubicBezTo>
                  <a:pt x="5313255" y="263383"/>
                  <a:pt x="5400292" y="271538"/>
                  <a:pt x="5425861" y="279926"/>
                </a:cubicBezTo>
                <a:cubicBezTo>
                  <a:pt x="5491875" y="310639"/>
                  <a:pt x="5594484" y="277380"/>
                  <a:pt x="5648321" y="300693"/>
                </a:cubicBezTo>
                <a:cubicBezTo>
                  <a:pt x="5665248" y="303486"/>
                  <a:pt x="5680800" y="304021"/>
                  <a:pt x="5695414" y="303150"/>
                </a:cubicBezTo>
                <a:lnTo>
                  <a:pt x="5743064" y="289335"/>
                </a:lnTo>
                <a:lnTo>
                  <a:pt x="5768797" y="289436"/>
                </a:lnTo>
                <a:lnTo>
                  <a:pt x="5775419" y="287831"/>
                </a:lnTo>
                <a:cubicBezTo>
                  <a:pt x="5788059" y="284732"/>
                  <a:pt x="5800646" y="281926"/>
                  <a:pt x="5813624" y="280263"/>
                </a:cubicBezTo>
                <a:cubicBezTo>
                  <a:pt x="5812999" y="318182"/>
                  <a:pt x="5923892" y="272386"/>
                  <a:pt x="5900676" y="304615"/>
                </a:cubicBezTo>
                <a:cubicBezTo>
                  <a:pt x="5954067" y="302717"/>
                  <a:pt x="5944477" y="319870"/>
                  <a:pt x="5966795" y="314993"/>
                </a:cubicBezTo>
                <a:lnTo>
                  <a:pt x="5972463" y="313217"/>
                </a:lnTo>
                <a:lnTo>
                  <a:pt x="5977754" y="307726"/>
                </a:lnTo>
                <a:lnTo>
                  <a:pt x="5990232" y="306694"/>
                </a:lnTo>
                <a:lnTo>
                  <a:pt x="6003260" y="301250"/>
                </a:lnTo>
                <a:cubicBezTo>
                  <a:pt x="6125949" y="323771"/>
                  <a:pt x="6292426" y="300774"/>
                  <a:pt x="6398655" y="340447"/>
                </a:cubicBezTo>
                <a:lnTo>
                  <a:pt x="6477250" y="370643"/>
                </a:lnTo>
                <a:cubicBezTo>
                  <a:pt x="6518147" y="382960"/>
                  <a:pt x="6560561" y="347277"/>
                  <a:pt x="6599996" y="371929"/>
                </a:cubicBezTo>
                <a:cubicBezTo>
                  <a:pt x="6615225" y="385828"/>
                  <a:pt x="6648193" y="391366"/>
                  <a:pt x="6673632" y="384303"/>
                </a:cubicBezTo>
                <a:cubicBezTo>
                  <a:pt x="6678009" y="383088"/>
                  <a:pt x="6681993" y="381536"/>
                  <a:pt x="6685461" y="379698"/>
                </a:cubicBezTo>
                <a:cubicBezTo>
                  <a:pt x="6733172" y="414481"/>
                  <a:pt x="6760278" y="398336"/>
                  <a:pt x="6782761" y="421766"/>
                </a:cubicBezTo>
                <a:cubicBezTo>
                  <a:pt x="6856177" y="432921"/>
                  <a:pt x="6913662" y="412056"/>
                  <a:pt x="6934599" y="432626"/>
                </a:cubicBezTo>
                <a:cubicBezTo>
                  <a:pt x="6971837" y="432351"/>
                  <a:pt x="7021650" y="410307"/>
                  <a:pt x="7050728" y="432695"/>
                </a:cubicBezTo>
                <a:cubicBezTo>
                  <a:pt x="7053692" y="415076"/>
                  <a:pt x="7094152" y="447339"/>
                  <a:pt x="7115167" y="436243"/>
                </a:cubicBezTo>
                <a:cubicBezTo>
                  <a:pt x="7129937" y="426464"/>
                  <a:pt x="7145660" y="433973"/>
                  <a:pt x="7162809" y="434931"/>
                </a:cubicBezTo>
                <a:cubicBezTo>
                  <a:pt x="7184039" y="427343"/>
                  <a:pt x="7259393" y="442217"/>
                  <a:pt x="7280034" y="452539"/>
                </a:cubicBezTo>
                <a:cubicBezTo>
                  <a:pt x="7331046" y="488194"/>
                  <a:pt x="7430616" y="463128"/>
                  <a:pt x="7472654" y="490482"/>
                </a:cubicBezTo>
                <a:cubicBezTo>
                  <a:pt x="7541994" y="500728"/>
                  <a:pt x="7643498" y="509315"/>
                  <a:pt x="7696080" y="514010"/>
                </a:cubicBezTo>
                <a:cubicBezTo>
                  <a:pt x="7760013" y="517032"/>
                  <a:pt x="7715914" y="545003"/>
                  <a:pt x="7788139" y="518649"/>
                </a:cubicBezTo>
                <a:cubicBezTo>
                  <a:pt x="7891601" y="550571"/>
                  <a:pt x="8143222" y="510864"/>
                  <a:pt x="8227756" y="558548"/>
                </a:cubicBezTo>
                <a:cubicBezTo>
                  <a:pt x="8317876" y="569251"/>
                  <a:pt x="8261697" y="569546"/>
                  <a:pt x="8328859" y="582867"/>
                </a:cubicBezTo>
                <a:cubicBezTo>
                  <a:pt x="8336976" y="627379"/>
                  <a:pt x="8495085" y="643261"/>
                  <a:pt x="8532898" y="668282"/>
                </a:cubicBezTo>
                <a:cubicBezTo>
                  <a:pt x="8626867" y="678146"/>
                  <a:pt x="8698118" y="715603"/>
                  <a:pt x="8792925" y="701900"/>
                </a:cubicBezTo>
                <a:cubicBezTo>
                  <a:pt x="8796856" y="707882"/>
                  <a:pt x="8802564" y="712918"/>
                  <a:pt x="8809491" y="717262"/>
                </a:cubicBezTo>
                <a:lnTo>
                  <a:pt x="8814066" y="719410"/>
                </a:lnTo>
                <a:lnTo>
                  <a:pt x="8815751" y="718686"/>
                </a:lnTo>
                <a:cubicBezTo>
                  <a:pt x="8822134" y="717141"/>
                  <a:pt x="8829906" y="716502"/>
                  <a:pt x="8840540" y="717083"/>
                </a:cubicBezTo>
                <a:cubicBezTo>
                  <a:pt x="8844566" y="676948"/>
                  <a:pt x="8862586" y="704813"/>
                  <a:pt x="8897062" y="697553"/>
                </a:cubicBezTo>
                <a:cubicBezTo>
                  <a:pt x="8926967" y="693826"/>
                  <a:pt x="8941387" y="680067"/>
                  <a:pt x="8965922" y="672885"/>
                </a:cubicBezTo>
                <a:cubicBezTo>
                  <a:pt x="8985861" y="668208"/>
                  <a:pt x="8990451" y="680326"/>
                  <a:pt x="9016694" y="669496"/>
                </a:cubicBezTo>
                <a:cubicBezTo>
                  <a:pt x="9064226" y="680468"/>
                  <a:pt x="9102961" y="653230"/>
                  <a:pt x="9139695" y="648174"/>
                </a:cubicBezTo>
                <a:cubicBezTo>
                  <a:pt x="9151373" y="649226"/>
                  <a:pt x="9186538" y="645057"/>
                  <a:pt x="9219129" y="639013"/>
                </a:cubicBezTo>
                <a:lnTo>
                  <a:pt x="9221354" y="638501"/>
                </a:lnTo>
                <a:lnTo>
                  <a:pt x="9237592" y="642494"/>
                </a:lnTo>
                <a:cubicBezTo>
                  <a:pt x="9241555" y="644212"/>
                  <a:pt x="9242210" y="646204"/>
                  <a:pt x="9236570" y="648762"/>
                </a:cubicBezTo>
                <a:cubicBezTo>
                  <a:pt x="9241114" y="652055"/>
                  <a:pt x="9245782" y="653517"/>
                  <a:pt x="9250521" y="654041"/>
                </a:cubicBezTo>
                <a:cubicBezTo>
                  <a:pt x="9259996" y="655089"/>
                  <a:pt x="9269753" y="652386"/>
                  <a:pt x="9279357" y="653083"/>
                </a:cubicBezTo>
                <a:lnTo>
                  <a:pt x="9289731" y="656356"/>
                </a:lnTo>
                <a:lnTo>
                  <a:pt x="9293723" y="656237"/>
                </a:lnTo>
                <a:lnTo>
                  <a:pt x="9303097" y="656723"/>
                </a:lnTo>
                <a:lnTo>
                  <a:pt x="9302251" y="652725"/>
                </a:lnTo>
                <a:cubicBezTo>
                  <a:pt x="9300561" y="648869"/>
                  <a:pt x="9299408" y="644676"/>
                  <a:pt x="9314122" y="645860"/>
                </a:cubicBezTo>
                <a:cubicBezTo>
                  <a:pt x="9344433" y="650204"/>
                  <a:pt x="9356229" y="634440"/>
                  <a:pt x="9367772" y="650683"/>
                </a:cubicBezTo>
                <a:lnTo>
                  <a:pt x="9370291" y="655264"/>
                </a:lnTo>
                <a:lnTo>
                  <a:pt x="9377007" y="656308"/>
                </a:lnTo>
                <a:cubicBezTo>
                  <a:pt x="9380660" y="656340"/>
                  <a:pt x="9382824" y="655350"/>
                  <a:pt x="9382497" y="652427"/>
                </a:cubicBezTo>
                <a:cubicBezTo>
                  <a:pt x="9410043" y="665739"/>
                  <a:pt x="9444726" y="648939"/>
                  <a:pt x="9474013" y="647005"/>
                </a:cubicBezTo>
                <a:cubicBezTo>
                  <a:pt x="9494765" y="659508"/>
                  <a:pt x="9535746" y="643122"/>
                  <a:pt x="9595899" y="646979"/>
                </a:cubicBezTo>
                <a:cubicBezTo>
                  <a:pt x="9618462" y="661284"/>
                  <a:pt x="9636478" y="649421"/>
                  <a:pt x="9681269" y="669984"/>
                </a:cubicBezTo>
                <a:cubicBezTo>
                  <a:pt x="9683619" y="668616"/>
                  <a:pt x="9686437" y="667412"/>
                  <a:pt x="9689635" y="666408"/>
                </a:cubicBezTo>
                <a:cubicBezTo>
                  <a:pt x="9708219" y="660578"/>
                  <a:pt x="9735343" y="662659"/>
                  <a:pt x="9750215" y="671056"/>
                </a:cubicBezTo>
                <a:cubicBezTo>
                  <a:pt x="9822560" y="699676"/>
                  <a:pt x="9892985" y="704863"/>
                  <a:pt x="9957974" y="715080"/>
                </a:cubicBezTo>
                <a:cubicBezTo>
                  <a:pt x="10031995" y="724171"/>
                  <a:pt x="9987651" y="694466"/>
                  <a:pt x="10076482" y="723397"/>
                </a:cubicBezTo>
                <a:cubicBezTo>
                  <a:pt x="10088264" y="715403"/>
                  <a:pt x="10100170" y="715974"/>
                  <a:pt x="10119263" y="721877"/>
                </a:cubicBezTo>
                <a:cubicBezTo>
                  <a:pt x="10155360" y="725633"/>
                  <a:pt x="10156886" y="703170"/>
                  <a:pt x="10190893" y="719606"/>
                </a:cubicBezTo>
                <a:cubicBezTo>
                  <a:pt x="10186651" y="707114"/>
                  <a:pt x="10260542" y="720706"/>
                  <a:pt x="10246203" y="706893"/>
                </a:cubicBezTo>
                <a:cubicBezTo>
                  <a:pt x="10271921" y="697978"/>
                  <a:pt x="10280122" y="716866"/>
                  <a:pt x="10305396" y="709359"/>
                </a:cubicBezTo>
                <a:cubicBezTo>
                  <a:pt x="10332266" y="709354"/>
                  <a:pt x="10287753" y="720864"/>
                  <a:pt x="10316856" y="724179"/>
                </a:cubicBezTo>
                <a:cubicBezTo>
                  <a:pt x="10352558" y="726042"/>
                  <a:pt x="10348261" y="747938"/>
                  <a:pt x="10380919" y="722193"/>
                </a:cubicBezTo>
                <a:cubicBezTo>
                  <a:pt x="10416787" y="731946"/>
                  <a:pt x="10426384" y="719959"/>
                  <a:pt x="10478351" y="717620"/>
                </a:cubicBezTo>
                <a:cubicBezTo>
                  <a:pt x="10498311" y="726260"/>
                  <a:pt x="10516018" y="724144"/>
                  <a:pt x="10533954" y="718660"/>
                </a:cubicBezTo>
                <a:cubicBezTo>
                  <a:pt x="10583102" y="724237"/>
                  <a:pt x="10630104" y="717410"/>
                  <a:pt x="10686474" y="717507"/>
                </a:cubicBezTo>
                <a:cubicBezTo>
                  <a:pt x="10745160" y="730015"/>
                  <a:pt x="10779502" y="713124"/>
                  <a:pt x="10839729" y="713306"/>
                </a:cubicBezTo>
                <a:cubicBezTo>
                  <a:pt x="10895292" y="735596"/>
                  <a:pt x="10883335" y="689293"/>
                  <a:pt x="10933271" y="693628"/>
                </a:cubicBezTo>
                <a:cubicBezTo>
                  <a:pt x="11011861" y="715600"/>
                  <a:pt x="10933941" y="678563"/>
                  <a:pt x="11058950" y="692031"/>
                </a:cubicBezTo>
                <a:cubicBezTo>
                  <a:pt x="11065574" y="695312"/>
                  <a:pt x="11081347" y="693264"/>
                  <a:pt x="11080388" y="689245"/>
                </a:cubicBezTo>
                <a:cubicBezTo>
                  <a:pt x="11088176" y="690921"/>
                  <a:pt x="11106032" y="699551"/>
                  <a:pt x="11108911" y="693363"/>
                </a:cubicBezTo>
                <a:cubicBezTo>
                  <a:pt x="11149149" y="694912"/>
                  <a:pt x="11188483" y="700869"/>
                  <a:pt x="11223119" y="710661"/>
                </a:cubicBezTo>
                <a:cubicBezTo>
                  <a:pt x="11302059" y="704266"/>
                  <a:pt x="11255617" y="731239"/>
                  <a:pt x="11311983" y="731410"/>
                </a:cubicBezTo>
                <a:cubicBezTo>
                  <a:pt x="11358665" y="721567"/>
                  <a:pt x="11373894" y="732638"/>
                  <a:pt x="11426940" y="727340"/>
                </a:cubicBezTo>
                <a:cubicBezTo>
                  <a:pt x="11441993" y="748767"/>
                  <a:pt x="11476074" y="727962"/>
                  <a:pt x="11495624" y="734858"/>
                </a:cubicBezTo>
                <a:cubicBezTo>
                  <a:pt x="11530841" y="712823"/>
                  <a:pt x="11572173" y="761025"/>
                  <a:pt x="11605975" y="762433"/>
                </a:cubicBezTo>
                <a:cubicBezTo>
                  <a:pt x="11663316" y="761143"/>
                  <a:pt x="11727635" y="739871"/>
                  <a:pt x="11756134" y="765012"/>
                </a:cubicBezTo>
                <a:cubicBezTo>
                  <a:pt x="11761348" y="755468"/>
                  <a:pt x="11757526" y="741943"/>
                  <a:pt x="11789788" y="745316"/>
                </a:cubicBezTo>
                <a:cubicBezTo>
                  <a:pt x="11803253" y="740995"/>
                  <a:pt x="11807074" y="726138"/>
                  <a:pt x="11832833" y="734720"/>
                </a:cubicBezTo>
                <a:cubicBezTo>
                  <a:pt x="11798846" y="746443"/>
                  <a:pt x="11852821" y="750721"/>
                  <a:pt x="11846338" y="765994"/>
                </a:cubicBezTo>
                <a:cubicBezTo>
                  <a:pt x="11885947" y="777555"/>
                  <a:pt x="11979991" y="768560"/>
                  <a:pt x="11972492" y="796180"/>
                </a:cubicBezTo>
                <a:cubicBezTo>
                  <a:pt x="11982931" y="813135"/>
                  <a:pt x="12037186" y="790090"/>
                  <a:pt x="12035979" y="807835"/>
                </a:cubicBezTo>
                <a:cubicBezTo>
                  <a:pt x="12059694" y="797410"/>
                  <a:pt x="12098516" y="817951"/>
                  <a:pt x="12135850" y="819056"/>
                </a:cubicBezTo>
                <a:cubicBezTo>
                  <a:pt x="12142309" y="827359"/>
                  <a:pt x="12150917" y="827343"/>
                  <a:pt x="12166092" y="823695"/>
                </a:cubicBezTo>
                <a:lnTo>
                  <a:pt x="12190645" y="826863"/>
                </a:lnTo>
                <a:lnTo>
                  <a:pt x="12192000" y="880762"/>
                </a:lnTo>
                <a:lnTo>
                  <a:pt x="12192000" y="2685062"/>
                </a:lnTo>
                <a:lnTo>
                  <a:pt x="0" y="2685062"/>
                </a:lnTo>
                <a:lnTo>
                  <a:pt x="0" y="283917"/>
                </a:lnTo>
                <a:lnTo>
                  <a:pt x="44213" y="302297"/>
                </a:lnTo>
                <a:cubicBezTo>
                  <a:pt x="57125" y="321111"/>
                  <a:pt x="151150" y="310991"/>
                  <a:pt x="172465" y="314866"/>
                </a:cubicBezTo>
                <a:cubicBezTo>
                  <a:pt x="201883" y="307918"/>
                  <a:pt x="192551" y="309357"/>
                  <a:pt x="223361" y="304828"/>
                </a:cubicBezTo>
                <a:cubicBezTo>
                  <a:pt x="235273" y="283233"/>
                  <a:pt x="290082" y="292239"/>
                  <a:pt x="320595" y="288341"/>
                </a:cubicBezTo>
                <a:cubicBezTo>
                  <a:pt x="326821" y="269140"/>
                  <a:pt x="347105" y="264031"/>
                  <a:pt x="401087" y="246745"/>
                </a:cubicBezTo>
                <a:cubicBezTo>
                  <a:pt x="407068" y="225028"/>
                  <a:pt x="475269" y="251137"/>
                  <a:pt x="495839" y="217305"/>
                </a:cubicBezTo>
                <a:cubicBezTo>
                  <a:pt x="499633" y="218429"/>
                  <a:pt x="503698" y="219260"/>
                  <a:pt x="507910" y="219773"/>
                </a:cubicBezTo>
                <a:cubicBezTo>
                  <a:pt x="532375" y="222751"/>
                  <a:pt x="556339" y="214552"/>
                  <a:pt x="561428" y="201460"/>
                </a:cubicBezTo>
                <a:cubicBezTo>
                  <a:pt x="599747" y="152259"/>
                  <a:pt x="661201" y="177254"/>
                  <a:pt x="712813" y="151411"/>
                </a:cubicBezTo>
                <a:cubicBezTo>
                  <a:pt x="774420" y="124993"/>
                  <a:pt x="765426" y="123535"/>
                  <a:pt x="819366" y="70479"/>
                </a:cubicBezTo>
                <a:cubicBezTo>
                  <a:pt x="839647" y="77460"/>
                  <a:pt x="850544" y="74267"/>
                  <a:pt x="862489" y="63238"/>
                </a:cubicBezTo>
                <a:cubicBezTo>
                  <a:pt x="893284" y="51157"/>
                  <a:pt x="919686" y="77447"/>
                  <a:pt x="934387" y="50788"/>
                </a:cubicBezTo>
                <a:cubicBezTo>
                  <a:pt x="936825" y="54711"/>
                  <a:pt x="942184" y="55671"/>
                  <a:pt x="948874" y="55208"/>
                </a:cubicBezTo>
                <a:lnTo>
                  <a:pt x="955237" y="54040"/>
                </a:lnTo>
                <a:lnTo>
                  <a:pt x="955886" y="54325"/>
                </a:lnTo>
                <a:lnTo>
                  <a:pt x="957239" y="53673"/>
                </a:lnTo>
                <a:lnTo>
                  <a:pt x="971343" y="51086"/>
                </a:lnTo>
                <a:cubicBezTo>
                  <a:pt x="986863" y="47540"/>
                  <a:pt x="1001346" y="44460"/>
                  <a:pt x="1002063" y="54158"/>
                </a:cubicBezTo>
                <a:cubicBezTo>
                  <a:pt x="1010763" y="55438"/>
                  <a:pt x="1016476" y="54893"/>
                  <a:pt x="1020663" y="53408"/>
                </a:cubicBezTo>
                <a:cubicBezTo>
                  <a:pt x="1029036" y="50440"/>
                  <a:pt x="1031306" y="43717"/>
                  <a:pt x="1039181" y="40356"/>
                </a:cubicBezTo>
                <a:lnTo>
                  <a:pt x="1051914" y="39166"/>
                </a:lnTo>
                <a:lnTo>
                  <a:pt x="1054501" y="37372"/>
                </a:lnTo>
                <a:lnTo>
                  <a:pt x="1061859" y="33902"/>
                </a:lnTo>
                <a:lnTo>
                  <a:pt x="1054558" y="30385"/>
                </a:lnTo>
                <a:cubicBezTo>
                  <a:pt x="1046905" y="27358"/>
                  <a:pt x="1128596" y="22367"/>
                  <a:pt x="1140852" y="17327"/>
                </a:cubicBezTo>
                <a:lnTo>
                  <a:pt x="1214144" y="6192"/>
                </a:lnTo>
                <a:lnTo>
                  <a:pt x="1338122" y="27996"/>
                </a:lnTo>
                <a:cubicBezTo>
                  <a:pt x="1367144" y="1801"/>
                  <a:pt x="1432673" y="14019"/>
                  <a:pt x="1462415"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B649149-9EB2-D888-EE53-DA8C79E45CBB}"/>
              </a:ext>
            </a:extLst>
          </p:cNvPr>
          <p:cNvSpPr>
            <a:spLocks noGrp="1"/>
          </p:cNvSpPr>
          <p:nvPr>
            <p:ph type="title"/>
          </p:nvPr>
        </p:nvSpPr>
        <p:spPr>
          <a:xfrm>
            <a:off x="1618082" y="4779792"/>
            <a:ext cx="8943998" cy="856722"/>
          </a:xfrm>
        </p:spPr>
        <p:txBody>
          <a:bodyPr vert="horz" lIns="91440" tIns="45720" rIns="91440" bIns="45720" rtlCol="0" anchor="b">
            <a:normAutofit/>
          </a:bodyPr>
          <a:lstStyle/>
          <a:p>
            <a:pPr algn="l" defTabSz="914400"/>
            <a:r>
              <a:rPr lang="en-US" sz="2400" b="1" u="sng" dirty="0">
                <a:solidFill>
                  <a:schemeClr val="tx1">
                    <a:lumMod val="85000"/>
                    <a:lumOff val="15000"/>
                  </a:schemeClr>
                </a:solidFill>
                <a:effectLst/>
              </a:rPr>
              <a:t>plots show number of visited nodes for every heuristic:</a:t>
            </a:r>
            <a:br>
              <a:rPr lang="en-US" sz="2400" dirty="0">
                <a:solidFill>
                  <a:schemeClr val="tx1">
                    <a:lumMod val="85000"/>
                    <a:lumOff val="15000"/>
                  </a:schemeClr>
                </a:solidFill>
                <a:effectLst/>
              </a:rPr>
            </a:br>
            <a:endParaRPr lang="en-US" sz="2400" dirty="0">
              <a:solidFill>
                <a:schemeClr val="tx1">
                  <a:lumMod val="85000"/>
                  <a:lumOff val="15000"/>
                </a:schemeClr>
              </a:solidFill>
            </a:endParaRPr>
          </a:p>
        </p:txBody>
      </p:sp>
      <p:pic>
        <p:nvPicPr>
          <p:cNvPr id="5" name="Picture 4" descr="A line graph with different points&#10;&#10;Description automatically generated">
            <a:extLst>
              <a:ext uri="{FF2B5EF4-FFF2-40B4-BE49-F238E27FC236}">
                <a16:creationId xmlns:a16="http://schemas.microsoft.com/office/drawing/2014/main" id="{37B7F91B-3390-F0C9-D5B7-0DECFCDEA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29" y="1172037"/>
            <a:ext cx="3352872" cy="2514654"/>
          </a:xfrm>
          <a:prstGeom prst="rect">
            <a:avLst/>
          </a:prstGeom>
        </p:spPr>
      </p:pic>
      <p:pic>
        <p:nvPicPr>
          <p:cNvPr id="6" name="Picture 5" descr="A graph with blue line&#10;&#10;Description automatically generated">
            <a:extLst>
              <a:ext uri="{FF2B5EF4-FFF2-40B4-BE49-F238E27FC236}">
                <a16:creationId xmlns:a16="http://schemas.microsoft.com/office/drawing/2014/main" id="{44891521-DB0B-78CB-4340-2DABD87C6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730" y="1172037"/>
            <a:ext cx="3352872" cy="2514654"/>
          </a:xfrm>
          <a:prstGeom prst="rect">
            <a:avLst/>
          </a:prstGeom>
        </p:spPr>
      </p:pic>
      <p:pic>
        <p:nvPicPr>
          <p:cNvPr id="4" name="Picture Placeholder 3" descr="A graph with a line pointing up&#10;&#10;Description automatically generated with medium confidence">
            <a:extLst>
              <a:ext uri="{FF2B5EF4-FFF2-40B4-BE49-F238E27FC236}">
                <a16:creationId xmlns:a16="http://schemas.microsoft.com/office/drawing/2014/main" id="{84D5F217-67E0-BC84-A65F-F62F7D01A995}"/>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171" b="2466"/>
          <a:stretch/>
        </p:blipFill>
        <p:spPr>
          <a:xfrm>
            <a:off x="8041399" y="1246742"/>
            <a:ext cx="3473638" cy="2545444"/>
          </a:xfrm>
          <a:prstGeom prst="rect">
            <a:avLst/>
          </a:prstGeom>
        </p:spPr>
      </p:pic>
      <p:sp>
        <p:nvSpPr>
          <p:cNvPr id="9" name="TextBox 8">
            <a:extLst>
              <a:ext uri="{FF2B5EF4-FFF2-40B4-BE49-F238E27FC236}">
                <a16:creationId xmlns:a16="http://schemas.microsoft.com/office/drawing/2014/main" id="{F7EE8275-3143-7F0D-C34B-0DF9187C36CB}"/>
              </a:ext>
            </a:extLst>
          </p:cNvPr>
          <p:cNvSpPr txBox="1"/>
          <p:nvPr/>
        </p:nvSpPr>
        <p:spPr>
          <a:xfrm>
            <a:off x="8924615" y="395920"/>
            <a:ext cx="2115767" cy="369332"/>
          </a:xfrm>
          <a:prstGeom prst="rect">
            <a:avLst/>
          </a:prstGeom>
          <a:noFill/>
        </p:spPr>
        <p:txBody>
          <a:bodyPr wrap="square">
            <a:spAutoFit/>
          </a:bodyPr>
          <a:lstStyle/>
          <a:p>
            <a:r>
              <a:rPr lang="en-US" b="1" dirty="0"/>
              <a:t>3*3</a:t>
            </a:r>
          </a:p>
        </p:txBody>
      </p:sp>
      <p:sp>
        <p:nvSpPr>
          <p:cNvPr id="10" name="TextBox 9">
            <a:extLst>
              <a:ext uri="{FF2B5EF4-FFF2-40B4-BE49-F238E27FC236}">
                <a16:creationId xmlns:a16="http://schemas.microsoft.com/office/drawing/2014/main" id="{23A324C3-4DB5-C789-6EDD-0E5CA9A797C7}"/>
              </a:ext>
            </a:extLst>
          </p:cNvPr>
          <p:cNvSpPr txBox="1"/>
          <p:nvPr/>
        </p:nvSpPr>
        <p:spPr>
          <a:xfrm>
            <a:off x="5388244" y="321215"/>
            <a:ext cx="2115767" cy="369332"/>
          </a:xfrm>
          <a:prstGeom prst="rect">
            <a:avLst/>
          </a:prstGeom>
          <a:noFill/>
        </p:spPr>
        <p:txBody>
          <a:bodyPr wrap="square">
            <a:spAutoFit/>
          </a:bodyPr>
          <a:lstStyle/>
          <a:p>
            <a:r>
              <a:rPr lang="en-US" b="1" dirty="0"/>
              <a:t>5*5</a:t>
            </a:r>
          </a:p>
        </p:txBody>
      </p:sp>
      <p:sp>
        <p:nvSpPr>
          <p:cNvPr id="12" name="TextBox 11">
            <a:extLst>
              <a:ext uri="{FF2B5EF4-FFF2-40B4-BE49-F238E27FC236}">
                <a16:creationId xmlns:a16="http://schemas.microsoft.com/office/drawing/2014/main" id="{2C6792BB-AB02-11C9-A093-C9DF039BD558}"/>
              </a:ext>
            </a:extLst>
          </p:cNvPr>
          <p:cNvSpPr txBox="1"/>
          <p:nvPr/>
        </p:nvSpPr>
        <p:spPr>
          <a:xfrm>
            <a:off x="2120859" y="340385"/>
            <a:ext cx="2115767" cy="369332"/>
          </a:xfrm>
          <a:prstGeom prst="rect">
            <a:avLst/>
          </a:prstGeom>
          <a:noFill/>
        </p:spPr>
        <p:txBody>
          <a:bodyPr wrap="square">
            <a:spAutoFit/>
          </a:bodyPr>
          <a:lstStyle/>
          <a:p>
            <a:r>
              <a:rPr lang="en-US" b="1" dirty="0"/>
              <a:t>4*4</a:t>
            </a:r>
          </a:p>
        </p:txBody>
      </p:sp>
    </p:spTree>
    <p:extLst>
      <p:ext uri="{BB962C8B-B14F-4D97-AF65-F5344CB8AC3E}">
        <p14:creationId xmlns:p14="http://schemas.microsoft.com/office/powerpoint/2010/main" val="1530810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4B1FF25-A17A-4570-F922-5606C5F57C88}"/>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defTabSz="914400"/>
            <a:r>
              <a:rPr lang="en-US" sz="5200" b="1" u="sng" kern="1200">
                <a:solidFill>
                  <a:schemeClr val="tx1"/>
                </a:solidFill>
                <a:effectLst/>
                <a:latin typeface="+mj-lt"/>
                <a:ea typeface="+mj-ea"/>
                <a:cs typeface="+mj-cs"/>
              </a:rPr>
              <a:t>Plot diagram:</a:t>
            </a:r>
            <a:endParaRPr lang="en-US" sz="5200" kern="1200">
              <a:solidFill>
                <a:schemeClr val="tx1"/>
              </a:solidFill>
              <a:latin typeface="+mj-lt"/>
              <a:ea typeface="+mj-ea"/>
              <a:cs typeface="+mj-cs"/>
            </a:endParaRPr>
          </a:p>
        </p:txBody>
      </p:sp>
      <p:pic>
        <p:nvPicPr>
          <p:cNvPr id="4" name="Picture Placeholder 3" descr="A diagram of a graph&#10;&#10;Description automatically generated">
            <a:extLst>
              <a:ext uri="{FF2B5EF4-FFF2-40B4-BE49-F238E27FC236}">
                <a16:creationId xmlns:a16="http://schemas.microsoft.com/office/drawing/2014/main" id="{6611B96A-76BE-2369-73D6-9EC99AE21CF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25" b="1525"/>
          <a:stretch>
            <a:fillRect/>
          </a:stretch>
        </p:blipFill>
        <p:spPr>
          <a:xfrm>
            <a:off x="1743471" y="1845426"/>
            <a:ext cx="8702004" cy="4450303"/>
          </a:xfrm>
          <a:prstGeom prst="rect">
            <a:avLst/>
          </a:prstGeom>
        </p:spPr>
      </p:pic>
    </p:spTree>
    <p:extLst>
      <p:ext uri="{BB962C8B-B14F-4D97-AF65-F5344CB8AC3E}">
        <p14:creationId xmlns:p14="http://schemas.microsoft.com/office/powerpoint/2010/main" val="176340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5CBF6D7-2B53-B5B2-895F-E375D6ED0578}"/>
              </a:ext>
            </a:extLst>
          </p:cNvPr>
          <p:cNvSpPr>
            <a:spLocks noGrp="1"/>
          </p:cNvSpPr>
          <p:nvPr>
            <p:ph type="title"/>
          </p:nvPr>
        </p:nvSpPr>
        <p:spPr>
          <a:xfrm>
            <a:off x="838200" y="728662"/>
            <a:ext cx="3785513" cy="3728853"/>
          </a:xfrm>
          <a:noFill/>
        </p:spPr>
        <p:txBody>
          <a:bodyPr vert="horz" lIns="91440" tIns="45720" rIns="91440" bIns="45720" rtlCol="0" anchor="b">
            <a:normAutofit/>
          </a:bodyPr>
          <a:lstStyle/>
          <a:p>
            <a:pPr algn="l" defTabSz="914400"/>
            <a:r>
              <a:rPr lang="en-US" sz="5200" b="1" u="sng">
                <a:effectLst/>
              </a:rPr>
              <a:t>Block diagram:</a:t>
            </a:r>
            <a:br>
              <a:rPr lang="en-US" sz="5200">
                <a:effectLst/>
              </a:rPr>
            </a:br>
            <a:endParaRPr lang="en-US" sz="5200"/>
          </a:p>
        </p:txBody>
      </p:sp>
      <p:pic>
        <p:nvPicPr>
          <p:cNvPr id="4" name="Picture Placeholder 3" descr="A diagram of a computer process&#10;&#10;Description automatically generated">
            <a:extLst>
              <a:ext uri="{FF2B5EF4-FFF2-40B4-BE49-F238E27FC236}">
                <a16:creationId xmlns:a16="http://schemas.microsoft.com/office/drawing/2014/main" id="{B686DF55-D42F-FC4E-538A-915EB9293B4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877" r="-2" b="-2"/>
          <a:stretch/>
        </p:blipFill>
        <p:spPr bwMode="auto">
          <a:xfrm>
            <a:off x="5009505" y="10"/>
            <a:ext cx="7182495" cy="685799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118536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981DA7-EC48-5215-BF17-C563B6311F8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i="0" u="none" strike="noStrike" kern="1200" baseline="0" dirty="0">
                <a:solidFill>
                  <a:srgbClr val="CE465D"/>
                </a:solidFill>
                <a:latin typeface="+mj-lt"/>
                <a:ea typeface="+mj-ea"/>
                <a:cs typeface="+mj-cs"/>
              </a:rPr>
              <a:t>Activity Diagram:</a:t>
            </a:r>
            <a:endParaRPr lang="en-US" b="1" kern="1200" dirty="0">
              <a:solidFill>
                <a:srgbClr val="CE465D"/>
              </a:solidFill>
              <a:latin typeface="+mj-lt"/>
              <a:ea typeface="+mj-ea"/>
              <a:cs typeface="+mj-cs"/>
            </a:endParaRPr>
          </a:p>
        </p:txBody>
      </p:sp>
      <p:pic>
        <p:nvPicPr>
          <p:cNvPr id="5" name="Content Placeholder 4">
            <a:extLst>
              <a:ext uri="{FF2B5EF4-FFF2-40B4-BE49-F238E27FC236}">
                <a16:creationId xmlns:a16="http://schemas.microsoft.com/office/drawing/2014/main" id="{47DDF343-20C2-1B4D-C5C4-6E37183631C7}"/>
              </a:ext>
            </a:extLst>
          </p:cNvPr>
          <p:cNvPicPr>
            <a:picLocks noGrp="1" noChangeAspect="1"/>
          </p:cNvPicPr>
          <p:nvPr>
            <p:ph idx="1"/>
          </p:nvPr>
        </p:nvPicPr>
        <p:blipFill>
          <a:blip r:embed="rId2"/>
          <a:stretch>
            <a:fillRect/>
          </a:stretch>
        </p:blipFill>
        <p:spPr>
          <a:xfrm>
            <a:off x="5505948" y="194557"/>
            <a:ext cx="6585536" cy="6652928"/>
          </a:xfrm>
          <a:prstGeom prst="rect">
            <a:avLst/>
          </a:prstGeom>
        </p:spPr>
      </p:pic>
    </p:spTree>
    <p:extLst>
      <p:ext uri="{BB962C8B-B14F-4D97-AF65-F5344CB8AC3E}">
        <p14:creationId xmlns:p14="http://schemas.microsoft.com/office/powerpoint/2010/main" val="529065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E0E14A8D-D705-216E-3AA0-4EAF68C9F9CD}"/>
              </a:ext>
            </a:extLst>
          </p:cNvPr>
          <p:cNvSpPr>
            <a:spLocks noGrp="1"/>
          </p:cNvSpPr>
          <p:nvPr>
            <p:ph type="title"/>
          </p:nvPr>
        </p:nvSpPr>
        <p:spPr>
          <a:xfrm>
            <a:off x="1198181" y="2957934"/>
            <a:ext cx="3795840" cy="2779769"/>
          </a:xfrm>
        </p:spPr>
        <p:txBody>
          <a:bodyPr vert="horz" lIns="91440" tIns="45720" rIns="91440" bIns="45720" rtlCol="0" anchor="t">
            <a:normAutofit/>
          </a:bodyPr>
          <a:lstStyle/>
          <a:p>
            <a:r>
              <a:rPr lang="en-US" sz="4800" b="1" i="0" u="none" strike="noStrike" kern="1200" baseline="0">
                <a:solidFill>
                  <a:schemeClr val="tx1"/>
                </a:solidFill>
                <a:latin typeface="+mj-lt"/>
                <a:ea typeface="+mj-ea"/>
                <a:cs typeface="+mj-cs"/>
              </a:rPr>
              <a:t>Experiments &amp; Results:</a:t>
            </a:r>
            <a:endParaRPr lang="en-US" sz="4800" kern="1200">
              <a:solidFill>
                <a:schemeClr val="tx1"/>
              </a:solidFill>
              <a:latin typeface="+mj-lt"/>
              <a:ea typeface="+mj-ea"/>
              <a:cs typeface="+mj-cs"/>
            </a:endParaRPr>
          </a:p>
        </p:txBody>
      </p:sp>
      <p:pic>
        <p:nvPicPr>
          <p:cNvPr id="7" name="Graphic 6" descr="Questionnaire">
            <a:extLst>
              <a:ext uri="{FF2B5EF4-FFF2-40B4-BE49-F238E27FC236}">
                <a16:creationId xmlns:a16="http://schemas.microsoft.com/office/drawing/2014/main" id="{40D3849D-A8BD-CB07-FDD6-F46E96392A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3724" y="895610"/>
            <a:ext cx="5058020" cy="5058020"/>
          </a:xfrm>
          <a:prstGeom prst="rect">
            <a:avLst/>
          </a:prstGeom>
        </p:spPr>
      </p:pic>
    </p:spTree>
    <p:extLst>
      <p:ext uri="{BB962C8B-B14F-4D97-AF65-F5344CB8AC3E}">
        <p14:creationId xmlns:p14="http://schemas.microsoft.com/office/powerpoint/2010/main" val="2137032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E7AD4D89-2468-D516-66E3-DF640893AB11}"/>
              </a:ext>
            </a:extLst>
          </p:cNvPr>
          <p:cNvGraphicFramePr>
            <a:graphicFrameLocks noGrp="1"/>
          </p:cNvGraphicFramePr>
          <p:nvPr>
            <p:ph idx="1"/>
            <p:extLst>
              <p:ext uri="{D42A27DB-BD31-4B8C-83A1-F6EECF244321}">
                <p14:modId xmlns:p14="http://schemas.microsoft.com/office/powerpoint/2010/main" val="3321656565"/>
              </p:ext>
            </p:extLst>
          </p:nvPr>
        </p:nvGraphicFramePr>
        <p:xfrm>
          <a:off x="160464" y="1327875"/>
          <a:ext cx="4922193" cy="4046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shot of a computer&#10;&#10;Description automatically generated">
            <a:extLst>
              <a:ext uri="{FF2B5EF4-FFF2-40B4-BE49-F238E27FC236}">
                <a16:creationId xmlns:a16="http://schemas.microsoft.com/office/drawing/2014/main" id="{3A8BF5AB-F61A-7B29-73E8-C221D554C910}"/>
              </a:ext>
            </a:extLst>
          </p:cNvPr>
          <p:cNvPicPr>
            <a:picLocks noChangeAspect="1"/>
          </p:cNvPicPr>
          <p:nvPr/>
        </p:nvPicPr>
        <p:blipFill>
          <a:blip r:embed="rId7"/>
          <a:stretch>
            <a:fillRect/>
          </a:stretch>
        </p:blipFill>
        <p:spPr>
          <a:xfrm>
            <a:off x="5238299" y="120018"/>
            <a:ext cx="6637595" cy="6462320"/>
          </a:xfrm>
          <a:prstGeom prst="rect">
            <a:avLst/>
          </a:prstGeom>
        </p:spPr>
      </p:pic>
    </p:spTree>
    <p:extLst>
      <p:ext uri="{BB962C8B-B14F-4D97-AF65-F5344CB8AC3E}">
        <p14:creationId xmlns:p14="http://schemas.microsoft.com/office/powerpoint/2010/main" val="1733132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F2DF9B-56C4-888E-0D64-F18FD87D42E9}"/>
              </a:ext>
            </a:extLst>
          </p:cNvPr>
          <p:cNvSpPr>
            <a:spLocks noGrp="1"/>
          </p:cNvSpPr>
          <p:nvPr>
            <p:ph idx="1"/>
          </p:nvPr>
        </p:nvSpPr>
        <p:spPr>
          <a:xfrm>
            <a:off x="1113811" y="2573757"/>
            <a:ext cx="4036333" cy="1709849"/>
          </a:xfrm>
        </p:spPr>
        <p:txBody>
          <a:bodyPr vert="horz" lIns="91440" tIns="45720" rIns="91440" bIns="45720" rtlCol="0" anchor="b">
            <a:normAutofit/>
          </a:bodyPr>
          <a:lstStyle/>
          <a:p>
            <a:pPr marL="0" indent="0">
              <a:buNone/>
            </a:pPr>
            <a:r>
              <a:rPr lang="en-US" sz="2000" b="0" i="0" u="none" strike="noStrike" kern="1200" baseline="0" dirty="0">
                <a:solidFill>
                  <a:schemeClr val="tx1"/>
                </a:solidFill>
                <a:latin typeface="+mn-lt"/>
                <a:ea typeface="+mn-ea"/>
                <a:cs typeface="+mn-cs"/>
              </a:rPr>
              <a:t>in this example we have seen that:</a:t>
            </a:r>
          </a:p>
          <a:p>
            <a:pPr marL="0" indent="0">
              <a:buNone/>
            </a:pPr>
            <a:r>
              <a:rPr lang="en-US" sz="2000" b="1" i="0" u="sng" strike="noStrike" kern="1200" baseline="0" dirty="0">
                <a:solidFill>
                  <a:schemeClr val="tx1"/>
                </a:solidFill>
                <a:latin typeface="+mn-lt"/>
                <a:ea typeface="+mn-ea"/>
                <a:cs typeface="+mn-cs"/>
              </a:rPr>
              <a:t>all heuristic functions </a:t>
            </a:r>
            <a:r>
              <a:rPr lang="en-US" sz="2000" b="0" i="0" u="none" strike="noStrike" kern="1200" baseline="0" dirty="0">
                <a:solidFill>
                  <a:schemeClr val="tx1"/>
                </a:solidFill>
                <a:latin typeface="+mn-lt"/>
                <a:ea typeface="+mn-ea"/>
                <a:cs typeface="+mn-cs"/>
              </a:rPr>
              <a:t>perform equally</a:t>
            </a:r>
          </a:p>
          <a:p>
            <a:pPr marL="0" indent="0">
              <a:buNone/>
            </a:pPr>
            <a:r>
              <a:rPr lang="en-US" sz="2000" b="0" i="0" u="none" strike="noStrike" kern="1200" baseline="0" dirty="0">
                <a:solidFill>
                  <a:schemeClr val="tx1"/>
                </a:solidFill>
                <a:latin typeface="+mn-lt"/>
                <a:ea typeface="+mn-ea"/>
                <a:cs typeface="+mn-cs"/>
              </a:rPr>
              <a:t> in (1-0-3-5-2-6-4-7-8)</a:t>
            </a:r>
            <a:endParaRPr lang="en-US" sz="2000" kern="1200" dirty="0">
              <a:solidFill>
                <a:schemeClr val="tx1"/>
              </a:solidFill>
              <a:latin typeface="+mn-lt"/>
              <a:ea typeface="+mn-ea"/>
              <a:cs typeface="+mn-cs"/>
            </a:endParaRPr>
          </a:p>
        </p:txBody>
      </p:sp>
      <p:grpSp>
        <p:nvGrpSpPr>
          <p:cNvPr id="30" name="Group 2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563585B8-6E4B-85E4-FBBD-E9A48EB94069}"/>
              </a:ext>
            </a:extLst>
          </p:cNvPr>
          <p:cNvPicPr>
            <a:picLocks noChangeAspect="1"/>
          </p:cNvPicPr>
          <p:nvPr/>
        </p:nvPicPr>
        <p:blipFill>
          <a:blip r:embed="rId2"/>
          <a:stretch>
            <a:fillRect/>
          </a:stretch>
        </p:blipFill>
        <p:spPr>
          <a:xfrm>
            <a:off x="5922492" y="721582"/>
            <a:ext cx="5536001" cy="5356082"/>
          </a:xfrm>
          <a:prstGeom prst="rect">
            <a:avLst/>
          </a:prstGeom>
        </p:spPr>
      </p:pic>
    </p:spTree>
    <p:extLst>
      <p:ext uri="{BB962C8B-B14F-4D97-AF65-F5344CB8AC3E}">
        <p14:creationId xmlns:p14="http://schemas.microsoft.com/office/powerpoint/2010/main" val="3990187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B447EA-3B1C-8EF1-C23B-D65F2B5A9704}"/>
              </a:ext>
            </a:extLst>
          </p:cNvPr>
          <p:cNvSpPr>
            <a:spLocks noGrp="1"/>
          </p:cNvSpPr>
          <p:nvPr>
            <p:ph type="title"/>
          </p:nvPr>
        </p:nvSpPr>
        <p:spPr/>
        <p:txBody>
          <a:bodyPr/>
          <a:lstStyle/>
          <a:p>
            <a:r>
              <a:rPr lang="en-US" sz="1800" b="1" i="0" u="none" strike="noStrike" baseline="0" dirty="0">
                <a:solidFill>
                  <a:srgbClr val="FF0000"/>
                </a:solidFill>
                <a:latin typeface="Calibri-Bold"/>
              </a:rPr>
              <a:t>Analysis, Discussion:</a:t>
            </a:r>
            <a:endParaRPr lang="en-US" dirty="0"/>
          </a:p>
        </p:txBody>
      </p:sp>
      <p:graphicFrame>
        <p:nvGraphicFramePr>
          <p:cNvPr id="6" name="Picture Placeholder 1">
            <a:extLst>
              <a:ext uri="{FF2B5EF4-FFF2-40B4-BE49-F238E27FC236}">
                <a16:creationId xmlns:a16="http://schemas.microsoft.com/office/drawing/2014/main" id="{629401A1-A1BB-6AFD-E92A-6355A5148131}"/>
              </a:ext>
            </a:extLst>
          </p:cNvPr>
          <p:cNvGraphicFramePr/>
          <p:nvPr/>
        </p:nvGraphicFramePr>
        <p:xfrm>
          <a:off x="282102" y="496110"/>
          <a:ext cx="11727018" cy="6259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3636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CF43FB7-7A3E-66C5-1877-9B511E75478D}"/>
              </a:ext>
            </a:extLst>
          </p:cNvPr>
          <p:cNvSpPr>
            <a:spLocks noGrp="1"/>
          </p:cNvSpPr>
          <p:nvPr>
            <p:ph type="title"/>
          </p:nvPr>
        </p:nvSpPr>
        <p:spPr>
          <a:xfrm>
            <a:off x="838200" y="1195697"/>
            <a:ext cx="3200400" cy="4238118"/>
          </a:xfrm>
        </p:spPr>
        <p:txBody>
          <a:bodyPr vert="horz" lIns="91440" tIns="45720" rIns="91440" bIns="45720" rtlCol="0" anchor="ctr">
            <a:normAutofit/>
          </a:bodyPr>
          <a:lstStyle/>
          <a:p>
            <a:pPr algn="l" defTabSz="914400"/>
            <a:r>
              <a:rPr lang="en-US" sz="4400" b="1" i="0" u="none" strike="noStrike" kern="1200" baseline="0" dirty="0">
                <a:solidFill>
                  <a:schemeClr val="bg1"/>
                </a:solidFill>
                <a:latin typeface="+mj-lt"/>
                <a:ea typeface="+mj-ea"/>
                <a:cs typeface="+mj-cs"/>
              </a:rPr>
              <a:t>Future Work::</a:t>
            </a:r>
            <a:endParaRPr lang="en-US" sz="4400" b="1" kern="1200" dirty="0">
              <a:solidFill>
                <a:schemeClr val="bg1"/>
              </a:solidFill>
              <a:latin typeface="+mj-lt"/>
              <a:ea typeface="+mj-ea"/>
              <a:cs typeface="+mj-cs"/>
            </a:endParaRPr>
          </a:p>
        </p:txBody>
      </p:sp>
      <p:grpSp>
        <p:nvGrpSpPr>
          <p:cNvPr id="3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7" name="Picture Placeholder 1">
            <a:extLst>
              <a:ext uri="{FF2B5EF4-FFF2-40B4-BE49-F238E27FC236}">
                <a16:creationId xmlns:a16="http://schemas.microsoft.com/office/drawing/2014/main" id="{032BE0CB-4511-2674-9DD6-5300574B34CB}"/>
              </a:ext>
            </a:extLst>
          </p:cNvPr>
          <p:cNvGraphicFramePr/>
          <p:nvPr>
            <p:extLst>
              <p:ext uri="{D42A27DB-BD31-4B8C-83A1-F6EECF244321}">
                <p14:modId xmlns:p14="http://schemas.microsoft.com/office/powerpoint/2010/main" val="118443632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3515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0CF2-2305-2839-FDDF-EA3689325F1E}"/>
              </a:ext>
            </a:extLst>
          </p:cNvPr>
          <p:cNvSpPr>
            <a:spLocks noGrp="1"/>
          </p:cNvSpPr>
          <p:nvPr>
            <p:ph type="title"/>
          </p:nvPr>
        </p:nvSpPr>
        <p:spPr>
          <a:xfrm>
            <a:off x="838200" y="365125"/>
            <a:ext cx="10515600" cy="1325563"/>
          </a:xfrm>
        </p:spPr>
        <p:txBody>
          <a:bodyPr/>
          <a:lstStyle/>
          <a:p>
            <a:r>
              <a:rPr lang="en-US"/>
              <a:t>Resources:</a:t>
            </a:r>
            <a:endParaRPr lang="en-US" dirty="0"/>
          </a:p>
        </p:txBody>
      </p:sp>
      <p:graphicFrame>
        <p:nvGraphicFramePr>
          <p:cNvPr id="7" name="Content Placeholder 2">
            <a:extLst>
              <a:ext uri="{FF2B5EF4-FFF2-40B4-BE49-F238E27FC236}">
                <a16:creationId xmlns:a16="http://schemas.microsoft.com/office/drawing/2014/main" id="{02430DDC-28A0-376A-6065-4E20E18E0750}"/>
              </a:ext>
            </a:extLst>
          </p:cNvPr>
          <p:cNvGraphicFramePr>
            <a:graphicFrameLocks noGrp="1"/>
          </p:cNvGraphicFramePr>
          <p:nvPr>
            <p:ph idx="1"/>
            <p:extLst>
              <p:ext uri="{D42A27DB-BD31-4B8C-83A1-F6EECF244321}">
                <p14:modId xmlns:p14="http://schemas.microsoft.com/office/powerpoint/2010/main" val="27024653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41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uzzle">
            <a:extLst>
              <a:ext uri="{FF2B5EF4-FFF2-40B4-BE49-F238E27FC236}">
                <a16:creationId xmlns:a16="http://schemas.microsoft.com/office/drawing/2014/main" id="{7EA13DAA-C9D0-9C0A-CF68-045A2A5D35BD}"/>
              </a:ext>
            </a:extLst>
          </p:cNvPr>
          <p:cNvPicPr>
            <a:picLocks noChangeAspect="1"/>
          </p:cNvPicPr>
          <p:nvPr/>
        </p:nvPicPr>
        <p:blipFill>
          <a:blip r:embed="rId2"/>
          <a:srcRect l="23138" r="24203"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AFC56-ACB1-F1BC-4028-01666E9286BC}"/>
              </a:ext>
            </a:extLst>
          </p:cNvPr>
          <p:cNvSpPr>
            <a:spLocks noGrp="1"/>
          </p:cNvSpPr>
          <p:nvPr>
            <p:ph type="title"/>
          </p:nvPr>
        </p:nvSpPr>
        <p:spPr>
          <a:xfrm>
            <a:off x="6115317" y="405685"/>
            <a:ext cx="5464968" cy="1559301"/>
          </a:xfrm>
        </p:spPr>
        <p:txBody>
          <a:bodyPr>
            <a:normAutofit/>
          </a:bodyPr>
          <a:lstStyle/>
          <a:p>
            <a:r>
              <a:rPr lang="en-US" sz="4000" b="1" u="sng"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Introduction and overview</a:t>
            </a:r>
            <a:r>
              <a:rPr lang="en-US" sz="4000" b="1"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a:t>
            </a:r>
            <a:endParaRPr lang="en-US" sz="4000" b="1" dirty="0">
              <a:solidFill>
                <a:srgbClr val="CE465D"/>
              </a:solidFill>
            </a:endParaRPr>
          </a:p>
        </p:txBody>
      </p:sp>
      <p:sp>
        <p:nvSpPr>
          <p:cNvPr id="3" name="Content Placeholder 2">
            <a:extLst>
              <a:ext uri="{FF2B5EF4-FFF2-40B4-BE49-F238E27FC236}">
                <a16:creationId xmlns:a16="http://schemas.microsoft.com/office/drawing/2014/main" id="{5BAD0D87-6C1C-562C-E892-90944D60D023}"/>
              </a:ext>
            </a:extLst>
          </p:cNvPr>
          <p:cNvSpPr>
            <a:spLocks noGrp="1"/>
          </p:cNvSpPr>
          <p:nvPr>
            <p:ph idx="1"/>
          </p:nvPr>
        </p:nvSpPr>
        <p:spPr>
          <a:xfrm>
            <a:off x="6115317" y="2743200"/>
            <a:ext cx="5247340" cy="3496878"/>
          </a:xfrm>
        </p:spPr>
        <p:txBody>
          <a:bodyPr anchor="ctr">
            <a:normAutofit/>
          </a:bodyPr>
          <a:lstStyle/>
          <a:p>
            <a:pPr marL="114300" marR="0" indent="-342900">
              <a:spcAft>
                <a:spcPts val="800"/>
              </a:spcAft>
              <a:buFont typeface="Wingdings" panose="05000000000000000000" pitchFamily="2" charset="2"/>
              <a:buChar char="v"/>
            </a:pPr>
            <a:r>
              <a:rPr lang="en-US" sz="1400"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 </a:t>
            </a:r>
            <a:r>
              <a:rPr lang="en-US" sz="1400" b="1"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Project overview</a:t>
            </a:r>
            <a:r>
              <a:rPr lang="en-US" sz="1400"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 </a:t>
            </a:r>
          </a:p>
          <a:p>
            <a:pPr marL="0" marR="0">
              <a:spcAft>
                <a:spcPts val="800"/>
              </a:spcAft>
            </a:pPr>
            <a:r>
              <a:rPr lang="en-US" sz="1400" kern="100" dirty="0">
                <a:effectLst/>
                <a:latin typeface="Aptos" panose="020B0004020202020204" pitchFamily="34" charset="0"/>
                <a:ea typeface="Aptos" panose="020B0004020202020204" pitchFamily="34" charset="0"/>
                <a:cs typeface="Arial" panose="020B0604020202020204" pitchFamily="34" charset="0"/>
              </a:rPr>
              <a:t>The N-Puzzle Solver is a graphical application designed to tackle the intriguing challenge of solving N-Puzzles, a class of sliding puzzle problems. The application provides an interactive and user-friendly environment, allowing enthusiasts to explore and solve puzzles of various sizes, such as the classic 8-Puzzle, 15-Puzzle, and even larger configurations like the 24-Puzzle. The N-Puzzle Solver project offers a dynamic and educational platform for solving N-Puzzles. With its interactive features, animated solving process, and support for various heuristic functions, the project provides a captivating experience for users interested in puzzles and algorithmic problem-solving.</a:t>
            </a:r>
          </a:p>
          <a:p>
            <a:pPr marL="0" marR="0">
              <a:spcAft>
                <a:spcPts val="800"/>
              </a:spcAft>
            </a:pPr>
            <a:r>
              <a:rPr lang="en-US" sz="1400" b="1" kern="100" dirty="0">
                <a:effectLst/>
                <a:latin typeface="Aptos" panose="020B0004020202020204" pitchFamily="34" charset="0"/>
                <a:ea typeface="Aptos" panose="020B0004020202020204" pitchFamily="34" charset="0"/>
                <a:cs typeface="Arial" panose="020B0604020202020204" pitchFamily="34" charset="0"/>
              </a:rPr>
              <a:t>Similar app</a:t>
            </a:r>
            <a:r>
              <a:rPr lang="en-US" sz="1400" kern="100" dirty="0">
                <a:effectLst/>
                <a:latin typeface="Aptos" panose="020B0004020202020204" pitchFamily="34" charset="0"/>
                <a:ea typeface="Aptos" panose="020B0004020202020204" pitchFamily="34" charset="0"/>
                <a:cs typeface="Arial" panose="020B0604020202020204" pitchFamily="34" charset="0"/>
              </a:rPr>
              <a:t>: </a:t>
            </a:r>
            <a:r>
              <a:rPr lang="en-US" sz="1400" dirty="0">
                <a:hlinkClick r:id="rId3"/>
              </a:rPr>
              <a:t>Next-puzzle</a:t>
            </a:r>
            <a:r>
              <a:rPr lang="en-US" sz="1400" dirty="0"/>
              <a:t> (https://igorgarbuz.github.io/n-puzzle/)</a:t>
            </a:r>
          </a:p>
        </p:txBody>
      </p:sp>
    </p:spTree>
    <p:extLst>
      <p:ext uri="{BB962C8B-B14F-4D97-AF65-F5344CB8AC3E}">
        <p14:creationId xmlns:p14="http://schemas.microsoft.com/office/powerpoint/2010/main" val="1483031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2" name="Content Placeholder 2">
            <a:extLst>
              <a:ext uri="{FF2B5EF4-FFF2-40B4-BE49-F238E27FC236}">
                <a16:creationId xmlns:a16="http://schemas.microsoft.com/office/drawing/2014/main" id="{71008E92-F543-72A1-EB03-A5020655F710}"/>
              </a:ext>
            </a:extLst>
          </p:cNvPr>
          <p:cNvGraphicFramePr>
            <a:graphicFrameLocks noGrp="1"/>
          </p:cNvGraphicFramePr>
          <p:nvPr>
            <p:ph idx="1"/>
            <p:extLst>
              <p:ext uri="{D42A27DB-BD31-4B8C-83A1-F6EECF244321}">
                <p14:modId xmlns:p14="http://schemas.microsoft.com/office/powerpoint/2010/main" val="426078576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586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D11E-C70B-3A9A-6EE8-30FFDD705EB0}"/>
              </a:ext>
            </a:extLst>
          </p:cNvPr>
          <p:cNvSpPr>
            <a:spLocks noGrp="1"/>
          </p:cNvSpPr>
          <p:nvPr>
            <p:ph type="title"/>
          </p:nvPr>
        </p:nvSpPr>
        <p:spPr>
          <a:xfrm>
            <a:off x="838200" y="365125"/>
            <a:ext cx="10515600" cy="615777"/>
          </a:xfrm>
        </p:spPr>
        <p:txBody>
          <a:bodyPr>
            <a:normAutofit fontScale="90000"/>
          </a:bodyPr>
          <a:lstStyle/>
          <a:p>
            <a:r>
              <a:rPr lang="en-US" sz="4400" dirty="0">
                <a:solidFill>
                  <a:srgbClr val="CE465D"/>
                </a:solidFill>
              </a:rPr>
              <a:t>What is the N-</a:t>
            </a:r>
            <a:r>
              <a:rPr lang="en-US" sz="4400" dirty="0" err="1">
                <a:solidFill>
                  <a:srgbClr val="CE465D"/>
                </a:solidFill>
              </a:rPr>
              <a:t>Puzzel</a:t>
            </a:r>
            <a:r>
              <a:rPr lang="en-US" sz="4400" dirty="0">
                <a:solidFill>
                  <a:srgbClr val="CE465D"/>
                </a:solidFill>
              </a:rPr>
              <a:t>?</a:t>
            </a:r>
            <a:endParaRPr lang="en-US" dirty="0">
              <a:solidFill>
                <a:srgbClr val="CE465D"/>
              </a:solidFill>
            </a:endParaRPr>
          </a:p>
        </p:txBody>
      </p:sp>
      <p:sp>
        <p:nvSpPr>
          <p:cNvPr id="3" name="Content Placeholder 2">
            <a:extLst>
              <a:ext uri="{FF2B5EF4-FFF2-40B4-BE49-F238E27FC236}">
                <a16:creationId xmlns:a16="http://schemas.microsoft.com/office/drawing/2014/main" id="{109EA53C-AB4D-3757-A732-4C20D17E4D3E}"/>
              </a:ext>
            </a:extLst>
          </p:cNvPr>
          <p:cNvSpPr>
            <a:spLocks noGrp="1"/>
          </p:cNvSpPr>
          <p:nvPr>
            <p:ph idx="1"/>
          </p:nvPr>
        </p:nvSpPr>
        <p:spPr>
          <a:xfrm>
            <a:off x="838200" y="1085794"/>
            <a:ext cx="10515600" cy="1083830"/>
          </a:xfrm>
        </p:spPr>
        <p:txBody>
          <a:bodyPr/>
          <a:lstStyle/>
          <a:p>
            <a:r>
              <a:rPr lang="en-US" sz="1600" b="0" i="0" dirty="0">
                <a:solidFill>
                  <a:srgbClr val="111111"/>
                </a:solidFill>
                <a:effectLst/>
                <a:latin typeface="Open Sans" panose="020B0606030504020204" pitchFamily="34" charset="0"/>
              </a:rPr>
              <a:t>The puzzle exists in various sizes, such as the smaller 3x3 "8 Puzzle" and the larger 5x5 "24 Puzzle". In general, these sliding puzzles are collectively called the "n-puzzle" (also called the "(n^2-1)-puzzle")placed on a grid square , with one tile empty. The goal of the puzzle is to slide the tiles around to reach the solved state</a:t>
            </a:r>
            <a:endParaRPr lang="en-US" sz="1600" dirty="0"/>
          </a:p>
          <a:p>
            <a:endParaRPr lang="en-US" dirty="0"/>
          </a:p>
        </p:txBody>
      </p:sp>
      <p:sp>
        <p:nvSpPr>
          <p:cNvPr id="4" name="TextBox 11">
            <a:extLst>
              <a:ext uri="{FF2B5EF4-FFF2-40B4-BE49-F238E27FC236}">
                <a16:creationId xmlns:a16="http://schemas.microsoft.com/office/drawing/2014/main" id="{FC8B2D0A-39C0-1309-693F-700067C0B68E}"/>
              </a:ext>
            </a:extLst>
          </p:cNvPr>
          <p:cNvSpPr txBox="1"/>
          <p:nvPr/>
        </p:nvSpPr>
        <p:spPr>
          <a:xfrm>
            <a:off x="929347" y="2169624"/>
            <a:ext cx="5096286" cy="401007"/>
          </a:xfrm>
          <a:prstGeom prst="rect">
            <a:avLst/>
          </a:prstGeom>
          <a:noFill/>
        </p:spPr>
        <p:txBody>
          <a:bodyPr wrap="square">
            <a:spAutoFit/>
          </a:bodyPr>
          <a:ls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a:lstStyle>
          <a:p>
            <a:r>
              <a:rPr lang="en-US" b="0" i="0" dirty="0">
                <a:solidFill>
                  <a:srgbClr val="111111"/>
                </a:solidFill>
                <a:effectLst/>
                <a:latin typeface="Open Sans" panose="020B0606030504020204" pitchFamily="34" charset="0"/>
              </a:rPr>
              <a:t>As Ex. 15 Puzzle</a:t>
            </a:r>
          </a:p>
        </p:txBody>
      </p:sp>
      <p:pic>
        <p:nvPicPr>
          <p:cNvPr id="5" name="Picture 4">
            <a:extLst>
              <a:ext uri="{FF2B5EF4-FFF2-40B4-BE49-F238E27FC236}">
                <a16:creationId xmlns:a16="http://schemas.microsoft.com/office/drawing/2014/main" id="{C22B0847-580D-B665-183C-3DE772C49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623" y="2669804"/>
            <a:ext cx="3272105" cy="32351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6F07BE5-717B-E966-24D3-E6794F364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274" y="2543958"/>
            <a:ext cx="3458873" cy="34910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3">
            <a:extLst>
              <a:ext uri="{FF2B5EF4-FFF2-40B4-BE49-F238E27FC236}">
                <a16:creationId xmlns:a16="http://schemas.microsoft.com/office/drawing/2014/main" id="{15DED3CF-A24E-1504-5995-CA5E32C66CEA}"/>
              </a:ext>
            </a:extLst>
          </p:cNvPr>
          <p:cNvSpPr txBox="1"/>
          <p:nvPr/>
        </p:nvSpPr>
        <p:spPr>
          <a:xfrm>
            <a:off x="2491008" y="6004109"/>
            <a:ext cx="2322099" cy="401007"/>
          </a:xfrm>
          <a:prstGeom prst="rect">
            <a:avLst/>
          </a:prstGeom>
          <a:noFill/>
        </p:spPr>
        <p:txBody>
          <a:bodyPr wrap="square">
            <a:spAutoFit/>
          </a:bodyPr>
          <a:ls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a:lstStyle>
          <a:p>
            <a:r>
              <a:rPr lang="en-US" dirty="0">
                <a:solidFill>
                  <a:srgbClr val="111111"/>
                </a:solidFill>
                <a:latin typeface="Open Sans" panose="020B0606030504020204" pitchFamily="34" charset="0"/>
              </a:rPr>
              <a:t>Initial state </a:t>
            </a:r>
            <a:endParaRPr lang="en-US" b="0" i="0" dirty="0">
              <a:solidFill>
                <a:srgbClr val="111111"/>
              </a:solidFill>
              <a:effectLst/>
              <a:latin typeface="Open Sans" panose="020B0606030504020204" pitchFamily="34" charset="0"/>
            </a:endParaRPr>
          </a:p>
        </p:txBody>
      </p:sp>
      <p:sp>
        <p:nvSpPr>
          <p:cNvPr id="8" name="TextBox 12">
            <a:extLst>
              <a:ext uri="{FF2B5EF4-FFF2-40B4-BE49-F238E27FC236}">
                <a16:creationId xmlns:a16="http://schemas.microsoft.com/office/drawing/2014/main" id="{E0E8444B-62BD-7AEA-FBF1-D9EC5AD80AEB}"/>
              </a:ext>
            </a:extLst>
          </p:cNvPr>
          <p:cNvSpPr txBox="1"/>
          <p:nvPr/>
        </p:nvSpPr>
        <p:spPr>
          <a:xfrm>
            <a:off x="8226791" y="5957410"/>
            <a:ext cx="2322099" cy="401007"/>
          </a:xfrm>
          <a:prstGeom prst="rect">
            <a:avLst/>
          </a:prstGeom>
          <a:noFill/>
        </p:spPr>
        <p:txBody>
          <a:bodyPr wrap="square">
            <a:spAutoFit/>
          </a:bodyPr>
          <a:ls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a:lstStyle>
          <a:p>
            <a:r>
              <a:rPr lang="en-US" dirty="0">
                <a:solidFill>
                  <a:srgbClr val="111111"/>
                </a:solidFill>
                <a:latin typeface="Open Sans" panose="020B0606030504020204" pitchFamily="34" charset="0"/>
              </a:rPr>
              <a:t>Goal state </a:t>
            </a:r>
            <a:endParaRPr lang="en-US" b="0" i="0" dirty="0">
              <a:solidFill>
                <a:srgbClr val="111111"/>
              </a:solidFill>
              <a:effectLst/>
              <a:latin typeface="Open Sans" panose="020B0606030504020204" pitchFamily="34" charset="0"/>
            </a:endParaRPr>
          </a:p>
        </p:txBody>
      </p:sp>
      <p:sp>
        <p:nvSpPr>
          <p:cNvPr id="10" name="Arrow: Right 9">
            <a:extLst>
              <a:ext uri="{FF2B5EF4-FFF2-40B4-BE49-F238E27FC236}">
                <a16:creationId xmlns:a16="http://schemas.microsoft.com/office/drawing/2014/main" id="{BEF4C9B8-3E44-3B4A-6442-B656D675B501}"/>
              </a:ext>
            </a:extLst>
          </p:cNvPr>
          <p:cNvSpPr/>
          <p:nvPr/>
        </p:nvSpPr>
        <p:spPr>
          <a:xfrm flipV="1">
            <a:off x="5487072" y="3886364"/>
            <a:ext cx="1443798" cy="4010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66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7039D-25BD-83F2-E0BD-5976A11AC94A}"/>
              </a:ext>
            </a:extLst>
          </p:cNvPr>
          <p:cNvSpPr>
            <a:spLocks noGrp="1"/>
          </p:cNvSpPr>
          <p:nvPr>
            <p:ph type="title"/>
          </p:nvPr>
        </p:nvSpPr>
        <p:spPr>
          <a:xfrm>
            <a:off x="841248" y="548640"/>
            <a:ext cx="3600860" cy="5431536"/>
          </a:xfrm>
        </p:spPr>
        <p:txBody>
          <a:bodyPr>
            <a:normAutofit/>
          </a:bodyPr>
          <a:lstStyle/>
          <a:p>
            <a:r>
              <a:rPr lang="en-US" sz="4200" b="1" u="sng" kern="100" dirty="0">
                <a:solidFill>
                  <a:srgbClr val="CE465D"/>
                </a:solidFill>
                <a:effectLst/>
                <a:latin typeface="Aptos" panose="020B0004020202020204" pitchFamily="34" charset="0"/>
                <a:ea typeface="Aptos" panose="020B0004020202020204" pitchFamily="34" charset="0"/>
                <a:cs typeface="Arial" panose="020B0604020202020204" pitchFamily="34" charset="0"/>
              </a:rPr>
              <a:t>Academic publications:</a:t>
            </a:r>
            <a:endParaRPr lang="en-US" sz="4200" dirty="0">
              <a:solidFill>
                <a:srgbClr val="CE465D"/>
              </a:solidFill>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66A20A-60D2-BD07-955E-75C111B200AD}"/>
              </a:ext>
            </a:extLst>
          </p:cNvPr>
          <p:cNvSpPr>
            <a:spLocks noGrp="1"/>
          </p:cNvSpPr>
          <p:nvPr>
            <p:ph idx="1"/>
          </p:nvPr>
        </p:nvSpPr>
        <p:spPr>
          <a:xfrm>
            <a:off x="5126418" y="552091"/>
            <a:ext cx="6224335" cy="5431536"/>
          </a:xfrm>
        </p:spPr>
        <p:txBody>
          <a:bodyPr anchor="ctr">
            <a:normAutofit/>
          </a:bodyPr>
          <a:lstStyle/>
          <a:p>
            <a:pPr marL="0" marR="0" indent="0">
              <a:spcAft>
                <a:spcPts val="800"/>
              </a:spcAft>
              <a:buNone/>
            </a:pPr>
            <a:r>
              <a:rPr lang="en-US" sz="1200" b="1" kern="100">
                <a:effectLst/>
                <a:latin typeface="Aptos" panose="020B0004020202020204" pitchFamily="34" charset="0"/>
                <a:ea typeface="Aptos" panose="020B0004020202020204" pitchFamily="34" charset="0"/>
                <a:cs typeface="Arial" panose="020B0604020202020204" pitchFamily="34" charset="0"/>
              </a:rPr>
              <a:t>1-Evaluating Search Algorithms for Solving n-Puzzle</a:t>
            </a:r>
          </a:p>
          <a:p>
            <a:pPr marL="0" marR="0" indent="0">
              <a:spcAft>
                <a:spcPts val="800"/>
              </a:spcAft>
              <a:buNone/>
            </a:pPr>
            <a:r>
              <a:rPr lang="en-US" sz="1200" b="1" kern="100">
                <a:effectLst/>
                <a:latin typeface="Aptos" panose="020B0004020202020204" pitchFamily="34" charset="0"/>
                <a:ea typeface="Aptos" panose="020B0004020202020204" pitchFamily="34" charset="0"/>
                <a:cs typeface="Arial" panose="020B0604020202020204" pitchFamily="34" charset="0"/>
              </a:rPr>
              <a:t>     </a:t>
            </a:r>
            <a:r>
              <a:rPr lang="en-US" sz="1200" b="1" u="sng" kern="100">
                <a:effectLst/>
                <a:latin typeface="Aptos" panose="020B0004020202020204" pitchFamily="34" charset="0"/>
                <a:ea typeface="Aptos" panose="020B0004020202020204" pitchFamily="34" charset="0"/>
                <a:cs typeface="Arial" panose="020B0604020202020204" pitchFamily="34" charset="0"/>
                <a:hlinkClick r:id="rId2"/>
              </a:rPr>
              <a:t>https://sumitg.com/assets/n-puzzle.pdf</a:t>
            </a:r>
            <a:r>
              <a:rPr lang="en-US" sz="1200" kern="100">
                <a:effectLst/>
                <a:latin typeface="Aptos" panose="020B0004020202020204" pitchFamily="34" charset="0"/>
                <a:ea typeface="Aptos" panose="020B0004020202020204" pitchFamily="34" charset="0"/>
                <a:cs typeface="Arial" panose="020B0604020202020204" pitchFamily="34" charset="0"/>
              </a:rPr>
              <a:t> </a:t>
            </a:r>
          </a:p>
          <a:p>
            <a:pPr marL="457200" lvl="1">
              <a:spcAft>
                <a:spcPts val="800"/>
              </a:spcAft>
            </a:pPr>
            <a:r>
              <a:rPr lang="en-US" sz="1200" kern="100">
                <a:effectLst/>
                <a:latin typeface="Aptos" panose="020B0004020202020204" pitchFamily="34" charset="0"/>
                <a:ea typeface="Aptos" panose="020B0004020202020204" pitchFamily="34" charset="0"/>
                <a:cs typeface="Arial" panose="020B0604020202020204" pitchFamily="34" charset="0"/>
              </a:rPr>
              <a:t>Author: Sumit Gupta </a:t>
            </a:r>
          </a:p>
          <a:p>
            <a:pPr marL="457200" lvl="1">
              <a:spcAft>
                <a:spcPts val="800"/>
              </a:spcAft>
            </a:pPr>
            <a:r>
              <a:rPr lang="en-US" sz="1200" kern="100">
                <a:effectLst/>
                <a:latin typeface="Aptos" panose="020B0004020202020204" pitchFamily="34" charset="0"/>
                <a:ea typeface="Aptos" panose="020B0004020202020204" pitchFamily="34" charset="0"/>
                <a:cs typeface="Arial" panose="020B0604020202020204" pitchFamily="34" charset="0"/>
              </a:rPr>
              <a:t>Link: Evaluating Search Algorithms for Solving n-Puzzle </a:t>
            </a:r>
          </a:p>
          <a:p>
            <a:pPr marL="457200" lvl="1">
              <a:spcAft>
                <a:spcPts val="800"/>
              </a:spcAft>
            </a:pPr>
            <a:r>
              <a:rPr lang="en-US" sz="1200" kern="100">
                <a:effectLst/>
                <a:latin typeface="Aptos" panose="020B0004020202020204" pitchFamily="34" charset="0"/>
                <a:ea typeface="Aptos" panose="020B0004020202020204" pitchFamily="34" charset="0"/>
                <a:cs typeface="Arial" panose="020B0604020202020204" pitchFamily="34" charset="0"/>
              </a:rPr>
              <a:t>Summary: The document likely discusses the evaluation of various search algorithms in the context of solving the n-puzzle problem. It may include empirical comparisons and analyses of different algorithms.</a:t>
            </a:r>
          </a:p>
          <a:p>
            <a:pPr marL="457200" lvl="1">
              <a:spcAft>
                <a:spcPts val="800"/>
              </a:spcAft>
            </a:pPr>
            <a:r>
              <a:rPr lang="en-US" sz="1200" kern="100">
                <a:effectLst/>
                <a:latin typeface="Aptos" panose="020B0004020202020204" pitchFamily="34" charset="0"/>
                <a:ea typeface="Aptos" panose="020B0004020202020204" pitchFamily="34" charset="0"/>
                <a:cs typeface="Arial" panose="020B0604020202020204" pitchFamily="34" charset="0"/>
              </a:rPr>
              <a:t>Heuristic Search Viewed as Path Finding in a Graph</a:t>
            </a:r>
          </a:p>
          <a:p>
            <a:pPr marL="0" marR="0" indent="0">
              <a:spcAft>
                <a:spcPts val="800"/>
              </a:spcAft>
              <a:buNone/>
            </a:pPr>
            <a:r>
              <a:rPr lang="en-US" sz="1200" b="1" kern="100">
                <a:effectLst/>
                <a:latin typeface="Aptos" panose="020B0004020202020204" pitchFamily="34" charset="0"/>
                <a:ea typeface="Aptos" panose="020B0004020202020204" pitchFamily="34" charset="0"/>
                <a:cs typeface="Arial" panose="020B0604020202020204" pitchFamily="34" charset="0"/>
              </a:rPr>
              <a:t>2- Heuristic search viewed as path finding in a graph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R="0" indent="0">
              <a:buNone/>
            </a:pPr>
            <a:r>
              <a:rPr lang="en-US" sz="1200" b="1" u="sng" kern="100">
                <a:effectLst/>
                <a:latin typeface="Aptos" panose="020B0004020202020204" pitchFamily="34" charset="0"/>
                <a:ea typeface="Aptos" panose="020B0004020202020204" pitchFamily="34" charset="0"/>
                <a:cs typeface="Arial" panose="020B0604020202020204" pitchFamily="34" charset="0"/>
                <a:hlinkClick r:id="rId3"/>
              </a:rPr>
              <a:t>https://www.sciencedirect.com/science/article/abs/pii/000437027090007X</a:t>
            </a:r>
            <a:r>
              <a:rPr lang="en-US" sz="1200" b="1" kern="100">
                <a:effectLst/>
                <a:latin typeface="Aptos" panose="020B0004020202020204" pitchFamily="34" charset="0"/>
                <a:ea typeface="Aptos" panose="020B0004020202020204" pitchFamily="34" charset="0"/>
                <a:cs typeface="Arial" panose="020B0604020202020204" pitchFamily="34" charset="0"/>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457200" marR="0"/>
            <a:r>
              <a:rPr lang="en-US" sz="1200" kern="100">
                <a:effectLst/>
                <a:latin typeface="Aptos" panose="020B0004020202020204" pitchFamily="34" charset="0"/>
                <a:ea typeface="Aptos" panose="020B0004020202020204" pitchFamily="34" charset="0"/>
                <a:cs typeface="Arial" panose="020B0604020202020204" pitchFamily="34" charset="0"/>
              </a:rPr>
              <a:t>Source: ScienceDirect </a:t>
            </a:r>
          </a:p>
          <a:p>
            <a:pPr marL="457200" marR="0"/>
            <a:r>
              <a:rPr lang="en-US" sz="1200" kern="100">
                <a:effectLst/>
                <a:latin typeface="Aptos" panose="020B0004020202020204" pitchFamily="34" charset="0"/>
                <a:ea typeface="Aptos" panose="020B0004020202020204" pitchFamily="34" charset="0"/>
                <a:cs typeface="Arial" panose="020B0604020202020204" pitchFamily="34" charset="0"/>
              </a:rPr>
              <a:t>Link: Heuristic search viewed as path finding in a graph </a:t>
            </a:r>
          </a:p>
          <a:p>
            <a:pPr marL="457200" marR="0"/>
            <a:r>
              <a:rPr lang="en-US" sz="1200" kern="100">
                <a:effectLst/>
                <a:latin typeface="Aptos" panose="020B0004020202020204" pitchFamily="34" charset="0"/>
                <a:ea typeface="Aptos" panose="020B0004020202020204" pitchFamily="34" charset="0"/>
                <a:cs typeface="Arial" panose="020B0604020202020204" pitchFamily="34" charset="0"/>
              </a:rPr>
              <a:t>Summary: This source appears to approach heuristic search as a path-finding problem in a graph. </a:t>
            </a:r>
          </a:p>
          <a:p>
            <a:pPr marL="457200" marR="0"/>
            <a:r>
              <a:rPr lang="en-US" sz="1200" kern="100">
                <a:effectLst/>
                <a:latin typeface="Aptos" panose="020B0004020202020204" pitchFamily="34" charset="0"/>
                <a:ea typeface="Aptos" panose="020B0004020202020204" pitchFamily="34" charset="0"/>
                <a:cs typeface="Arial" panose="020B0604020202020204" pitchFamily="34" charset="0"/>
              </a:rPr>
              <a:t>It might discuss the theoretical foundations and applications of heuristic search algorithms. </a:t>
            </a:r>
          </a:p>
          <a:p>
            <a:pPr marL="457200" marR="0">
              <a:spcAft>
                <a:spcPts val="800"/>
              </a:spcAft>
            </a:pPr>
            <a:r>
              <a:rPr lang="en-US" sz="1200" kern="100">
                <a:effectLst/>
                <a:latin typeface="Aptos" panose="020B0004020202020204" pitchFamily="34" charset="0"/>
                <a:ea typeface="Aptos" panose="020B0004020202020204" pitchFamily="34" charset="0"/>
                <a:cs typeface="Arial" panose="020B0604020202020204" pitchFamily="34" charset="0"/>
              </a:rPr>
              <a:t>Pedagogical Possibilities for the N-Puzzle Problem</a:t>
            </a:r>
          </a:p>
          <a:p>
            <a:endParaRPr lang="en-US" sz="1200"/>
          </a:p>
        </p:txBody>
      </p:sp>
    </p:spTree>
    <p:extLst>
      <p:ext uri="{BB962C8B-B14F-4D97-AF65-F5344CB8AC3E}">
        <p14:creationId xmlns:p14="http://schemas.microsoft.com/office/powerpoint/2010/main" val="254414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EBE6E-EEDA-5DA5-EAB4-7933B9686529}"/>
              </a:ext>
            </a:extLst>
          </p:cNvPr>
          <p:cNvSpPr>
            <a:spLocks noGrp="1"/>
          </p:cNvSpPr>
          <p:nvPr>
            <p:ph idx="1"/>
          </p:nvPr>
        </p:nvSpPr>
        <p:spPr>
          <a:xfrm>
            <a:off x="432262" y="249382"/>
            <a:ext cx="10921538" cy="6392487"/>
          </a:xfrm>
        </p:spPr>
        <p:txBody>
          <a:bodyPr>
            <a:normAutofit fontScale="55000" lnSpcReduction="20000"/>
          </a:bodyPr>
          <a:lstStyle/>
          <a:p>
            <a:pPr marR="0" indent="0">
              <a:lnSpc>
                <a:spcPct val="107000"/>
              </a:lnSpc>
              <a:buNone/>
            </a:pPr>
            <a:r>
              <a:rPr lang="en-US" sz="1800" b="1" kern="100">
                <a:effectLst/>
                <a:latin typeface="Aptos" panose="020B0004020202020204" pitchFamily="34" charset="0"/>
                <a:ea typeface="Aptos" panose="020B0004020202020204" pitchFamily="34" charset="0"/>
                <a:cs typeface="Arial" panose="020B0604020202020204" pitchFamily="34" charset="0"/>
              </a:rPr>
              <a:t>3- Pedagogical Possibilities for the N-Puzzle Problem </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R="0" indent="0">
              <a:lnSpc>
                <a:spcPct val="107000"/>
              </a:lnSpc>
              <a:buNone/>
            </a:pPr>
            <a:r>
              <a:rPr lang="en-US" sz="1800" b="1" u="sng" kern="100">
                <a:solidFill>
                  <a:srgbClr val="467886"/>
                </a:solidFill>
                <a:effectLst/>
                <a:latin typeface="Aptos" panose="020B0004020202020204" pitchFamily="34" charset="0"/>
                <a:ea typeface="Aptos" panose="020B0004020202020204" pitchFamily="34" charset="0"/>
                <a:cs typeface="Arial" panose="020B0604020202020204" pitchFamily="34" charset="0"/>
                <a:hlinkClick r:id="rId2"/>
              </a:rPr>
              <a:t>Pedagogical Possibilities for the N-Puzzle Problem</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Source: Gettysburg College </a:t>
            </a: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Link: Pedagogical Possibilities for the N-Puzzle Problem </a:t>
            </a: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Summary: The content likely explores educational aspects of the n-puzzle problem, discussing </a:t>
            </a: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how it can be used for pedagogical purposes, possibly in computer science education. </a:t>
            </a: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An Alternative Solution to N-Puzzle Problem</a:t>
            </a:r>
          </a:p>
          <a:p>
            <a:pPr marR="0" indent="0">
              <a:lnSpc>
                <a:spcPct val="107000"/>
              </a:lnSpc>
              <a:buNone/>
            </a:pPr>
            <a:r>
              <a:rPr lang="en-US" sz="1800" b="1" kern="100">
                <a:effectLst/>
                <a:latin typeface="Aptos" panose="020B0004020202020204" pitchFamily="34" charset="0"/>
                <a:ea typeface="Aptos" panose="020B0004020202020204" pitchFamily="34" charset="0"/>
                <a:cs typeface="Arial" panose="020B0604020202020204" pitchFamily="34" charset="0"/>
              </a:rPr>
              <a:t> </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R="0" indent="0">
              <a:lnSpc>
                <a:spcPct val="107000"/>
              </a:lnSpc>
              <a:buNone/>
            </a:pPr>
            <a:r>
              <a:rPr lang="en-US" sz="1800" b="1" kern="100">
                <a:effectLst/>
                <a:latin typeface="Aptos" panose="020B0004020202020204" pitchFamily="34" charset="0"/>
                <a:ea typeface="Aptos" panose="020B0004020202020204" pitchFamily="34" charset="0"/>
                <a:cs typeface="Arial" panose="020B0604020202020204" pitchFamily="34" charset="0"/>
              </a:rPr>
              <a:t>4- An alternative solution to n-puzzle problem </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R="0" indent="0">
              <a:lnSpc>
                <a:spcPct val="107000"/>
              </a:lnSpc>
              <a:buNone/>
            </a:pPr>
            <a:r>
              <a:rPr lang="en-US" sz="1800" b="1" u="sng" kern="10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https://www.researchgate.net/publication/327595535_An_alternative_solution_to_n-puzzle_problem</a:t>
            </a:r>
            <a:r>
              <a:rPr lang="en-US" sz="1800" b="1" kern="100">
                <a:effectLst/>
                <a:latin typeface="Aptos" panose="020B0004020202020204" pitchFamily="34" charset="0"/>
                <a:ea typeface="Aptos" panose="020B0004020202020204" pitchFamily="34" charset="0"/>
                <a:cs typeface="Arial" panose="020B0604020202020204" pitchFamily="34" charset="0"/>
              </a:rPr>
              <a:t> </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Source: ResearchGate </a:t>
            </a: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Link: An alternative solution to n-puzzle problem </a:t>
            </a: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Summary: This source might present an alternative solution or approach to solving the n-puzzle </a:t>
            </a: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problem, potentially introducing novel ideas or algorithms. </a:t>
            </a:r>
          </a:p>
          <a:p>
            <a:pPr marL="457200" marR="0">
              <a:lnSpc>
                <a:spcPct val="107000"/>
              </a:lnSpc>
            </a:pPr>
            <a:r>
              <a:rPr lang="en-US" sz="2200" kern="100">
                <a:effectLst/>
                <a:latin typeface="Aptos" panose="020B0004020202020204" pitchFamily="34" charset="0"/>
                <a:ea typeface="Aptos" panose="020B0004020202020204" pitchFamily="34" charset="0"/>
                <a:cs typeface="Arial" panose="020B0604020202020204" pitchFamily="34" charset="0"/>
              </a:rPr>
              <a:t>Parallel N-Puzzle Solver in Haskell</a:t>
            </a:r>
          </a:p>
          <a:p>
            <a:pPr marR="0" indent="0">
              <a:lnSpc>
                <a:spcPct val="107000"/>
              </a:lnSpc>
              <a:buNone/>
            </a:pP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R="0" indent="0">
              <a:lnSpc>
                <a:spcPct val="107000"/>
              </a:lnSpc>
              <a:buNone/>
            </a:pPr>
            <a:r>
              <a:rPr lang="en-US" sz="1800" b="1" kern="100">
                <a:effectLst/>
                <a:latin typeface="Aptos" panose="020B0004020202020204" pitchFamily="34" charset="0"/>
                <a:ea typeface="Aptos" panose="020B0004020202020204" pitchFamily="34" charset="0"/>
                <a:cs typeface="Arial" panose="020B0604020202020204" pitchFamily="34" charset="0"/>
              </a:rPr>
              <a:t>5- Parallel N-Puzzle Solver in Haskell </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R="0" indent="0">
              <a:lnSpc>
                <a:spcPct val="107000"/>
              </a:lnSpc>
              <a:buNone/>
            </a:pPr>
            <a:r>
              <a:rPr lang="en-US" sz="1800" b="1" kern="100">
                <a:effectLst/>
                <a:latin typeface="Aptos" panose="020B0004020202020204" pitchFamily="34" charset="0"/>
                <a:ea typeface="Aptos" panose="020B0004020202020204" pitchFamily="34" charset="0"/>
                <a:cs typeface="Arial" panose="020B0604020202020204" pitchFamily="34" charset="0"/>
              </a:rPr>
              <a:t>https://www.cs.columbia.edu/~sedwards/classes/2021/4995</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L="457200" marR="0">
              <a:lnSpc>
                <a:spcPct val="107000"/>
              </a:lnSpc>
            </a:pPr>
            <a:r>
              <a:rPr lang="en-US" sz="1800" b="1" kern="100">
                <a:effectLst/>
                <a:latin typeface="Aptos" panose="020B0004020202020204" pitchFamily="34" charset="0"/>
                <a:ea typeface="Aptos" panose="020B0004020202020204" pitchFamily="34" charset="0"/>
                <a:cs typeface="Arial" panose="020B0604020202020204" pitchFamily="34" charset="0"/>
              </a:rPr>
              <a:t>fall/reports/N-Puzzle.pdf </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marL="457200" marR="0">
              <a:lnSpc>
                <a:spcPct val="107000"/>
              </a:lnSpc>
            </a:pPr>
            <a:r>
              <a:rPr lang="en-US" sz="1800" kern="100">
                <a:effectLst/>
                <a:latin typeface="Aptos" panose="020B0004020202020204" pitchFamily="34" charset="0"/>
                <a:ea typeface="Aptos" panose="020B0004020202020204" pitchFamily="34" charset="0"/>
                <a:cs typeface="Arial" panose="020B0604020202020204" pitchFamily="34" charset="0"/>
              </a:rPr>
              <a:t>Author: Unknown (based on the link) </a:t>
            </a:r>
          </a:p>
          <a:p>
            <a:pPr marL="457200" marR="0">
              <a:lnSpc>
                <a:spcPct val="107000"/>
              </a:lnSpc>
            </a:pPr>
            <a:r>
              <a:rPr lang="en-US" sz="1800" kern="100">
                <a:effectLst/>
                <a:latin typeface="Aptos" panose="020B0004020202020204" pitchFamily="34" charset="0"/>
                <a:ea typeface="Aptos" panose="020B0004020202020204" pitchFamily="34" charset="0"/>
                <a:cs typeface="Arial" panose="020B0604020202020204" pitchFamily="34" charset="0"/>
              </a:rPr>
              <a:t>Link: Parallel N-Puzzle Solver in Haskell </a:t>
            </a:r>
          </a:p>
          <a:p>
            <a:pPr marL="457200" marR="0">
              <a:lnSpc>
                <a:spcPct val="107000"/>
              </a:lnSpc>
            </a:pPr>
            <a:r>
              <a:rPr lang="en-US" sz="1800" kern="100">
                <a:effectLst/>
                <a:latin typeface="Aptos" panose="020B0004020202020204" pitchFamily="34" charset="0"/>
                <a:ea typeface="Aptos" panose="020B0004020202020204" pitchFamily="34" charset="0"/>
                <a:cs typeface="Arial" panose="020B0604020202020204" pitchFamily="34" charset="0"/>
              </a:rPr>
              <a:t>Summary: This source could discuss the implementation of a parallel solver for the n-puzzle </a:t>
            </a:r>
          </a:p>
          <a:p>
            <a:pPr marL="457200" marR="0">
              <a:lnSpc>
                <a:spcPct val="107000"/>
              </a:lnSpc>
              <a:spcAft>
                <a:spcPts val="800"/>
              </a:spcAft>
            </a:pPr>
            <a:r>
              <a:rPr lang="en-US" sz="1800" kern="100">
                <a:effectLst/>
                <a:latin typeface="Aptos" panose="020B0004020202020204" pitchFamily="34" charset="0"/>
                <a:ea typeface="Aptos" panose="020B0004020202020204" pitchFamily="34" charset="0"/>
                <a:cs typeface="Arial" panose="020B0604020202020204" pitchFamily="34" charset="0"/>
              </a:rPr>
              <a:t>problem using Haskell, providing insights into parallel computing aspects.</a:t>
            </a:r>
          </a:p>
          <a:p>
            <a:endParaRPr lang="en-US" dirty="0"/>
          </a:p>
        </p:txBody>
      </p:sp>
    </p:spTree>
    <p:extLst>
      <p:ext uri="{BB962C8B-B14F-4D97-AF65-F5344CB8AC3E}">
        <p14:creationId xmlns:p14="http://schemas.microsoft.com/office/powerpoint/2010/main" val="156806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1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7" name="Freeform: Shape 5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38D178C-A991-256F-997A-01703A043D6D}"/>
              </a:ext>
            </a:extLst>
          </p:cNvPr>
          <p:cNvSpPr>
            <a:spLocks noGrp="1"/>
          </p:cNvSpPr>
          <p:nvPr>
            <p:ph type="title"/>
          </p:nvPr>
        </p:nvSpPr>
        <p:spPr>
          <a:xfrm rot="16200000">
            <a:off x="-1325880" y="1947672"/>
            <a:ext cx="5961888" cy="2788920"/>
          </a:xfrm>
        </p:spPr>
        <p:txBody>
          <a:bodyPr anchor="ctr">
            <a:normAutofit/>
          </a:bodyPr>
          <a:lstStyle/>
          <a:p>
            <a:pPr algn="ctr"/>
            <a:r>
              <a:rPr lang="en-US" sz="4800" b="0" i="0" u="none" strike="noStrike" baseline="0" dirty="0">
                <a:solidFill>
                  <a:schemeClr val="bg1"/>
                </a:solidFill>
                <a:latin typeface="Calibri" panose="020F0502020204030204" pitchFamily="34" charset="0"/>
              </a:rPr>
              <a:t>Features</a:t>
            </a:r>
            <a:endParaRPr lang="en-US" sz="4800" dirty="0">
              <a:solidFill>
                <a:schemeClr val="bg1"/>
              </a:solidFill>
            </a:endParaRPr>
          </a:p>
        </p:txBody>
      </p:sp>
      <p:sp>
        <p:nvSpPr>
          <p:cNvPr id="58" name="Content Placeholder 2">
            <a:extLst>
              <a:ext uri="{FF2B5EF4-FFF2-40B4-BE49-F238E27FC236}">
                <a16:creationId xmlns:a16="http://schemas.microsoft.com/office/drawing/2014/main" id="{7C7AB313-5116-1A86-6AE8-C0CD331374B5}"/>
              </a:ext>
            </a:extLst>
          </p:cNvPr>
          <p:cNvSpPr>
            <a:spLocks noGrp="1"/>
          </p:cNvSpPr>
          <p:nvPr>
            <p:ph idx="1"/>
          </p:nvPr>
        </p:nvSpPr>
        <p:spPr>
          <a:xfrm>
            <a:off x="4071068" y="152400"/>
            <a:ext cx="7745012" cy="6481156"/>
          </a:xfrm>
        </p:spPr>
        <p:txBody>
          <a:bodyPr anchor="ctr">
            <a:noAutofit/>
          </a:bodyPr>
          <a:lstStyle/>
          <a:p>
            <a:pPr marL="0" indent="0">
              <a:buNone/>
            </a:pPr>
            <a:r>
              <a:rPr lang="en-US" sz="1400" b="1" i="0" u="none" strike="noStrike" baseline="0" dirty="0">
                <a:solidFill>
                  <a:schemeClr val="tx2"/>
                </a:solidFill>
                <a:latin typeface="Calibri" panose="020F0502020204030204" pitchFamily="34" charset="0"/>
              </a:rPr>
              <a:t>1- User-Friendly Interface:</a:t>
            </a:r>
          </a:p>
          <a:p>
            <a:r>
              <a:rPr lang="en-US" sz="1400" b="0" i="0" u="none" strike="noStrike" baseline="0" dirty="0">
                <a:solidFill>
                  <a:schemeClr val="tx2"/>
                </a:solidFill>
                <a:latin typeface="Calibri" panose="020F0502020204030204" pitchFamily="34" charset="0"/>
              </a:rPr>
              <a:t>The PuzzleSolverGUI offers an intuitive interface for users to set up the puzzle board, choose solving options, and interact with the solving process.</a:t>
            </a:r>
          </a:p>
          <a:p>
            <a:pPr marL="0" indent="0">
              <a:buNone/>
            </a:pPr>
            <a:r>
              <a:rPr lang="en-US" sz="1400" b="1" i="0" u="none" strike="noStrike" baseline="0" dirty="0">
                <a:solidFill>
                  <a:schemeClr val="tx2"/>
                </a:solidFill>
                <a:latin typeface="Calibri" panose="020F0502020204030204" pitchFamily="34" charset="0"/>
              </a:rPr>
              <a:t>2- Breadth-First Search (BFS) Algorithm:</a:t>
            </a:r>
          </a:p>
          <a:p>
            <a:r>
              <a:rPr lang="en-US" sz="1400" b="0" i="0" u="none" strike="noStrike" baseline="0" dirty="0">
                <a:solidFill>
                  <a:schemeClr val="tx2"/>
                </a:solidFill>
                <a:latin typeface="Calibri" panose="020F0502020204030204" pitchFamily="34" charset="0"/>
              </a:rPr>
              <a:t>The application utilizes the Breadth-First Search algorithm, a fundamental graph traversal algorithm, to systematically explore possible states and find optimal solutions to the puzzles.</a:t>
            </a:r>
          </a:p>
          <a:p>
            <a:pPr marL="0" indent="0">
              <a:buNone/>
            </a:pPr>
            <a:r>
              <a:rPr lang="en-US" sz="1400" b="1" i="0" u="none" strike="noStrike" baseline="0" dirty="0">
                <a:solidFill>
                  <a:schemeClr val="tx2"/>
                </a:solidFill>
                <a:latin typeface="Calibri" panose="020F0502020204030204" pitchFamily="34" charset="0"/>
              </a:rPr>
              <a:t>3- Heuristic Functions:</a:t>
            </a:r>
          </a:p>
          <a:p>
            <a:r>
              <a:rPr lang="en-US" sz="1400" b="0" i="0" u="none" strike="noStrike" baseline="0" dirty="0">
                <a:solidFill>
                  <a:schemeClr val="tx2"/>
                </a:solidFill>
                <a:latin typeface="Calibri" panose="020F0502020204030204" pitchFamily="34" charset="0"/>
              </a:rPr>
              <a:t>Users can choose from various heuristic functions, including Manhattan distance, Hamming distance, Euclidean distance, and Linear Conflict, to guide the solving process and explore different solving strategies.</a:t>
            </a:r>
          </a:p>
          <a:p>
            <a:pPr marL="0" indent="0">
              <a:buNone/>
            </a:pPr>
            <a:r>
              <a:rPr lang="en-US" sz="1400" b="1" i="0" u="none" strike="noStrike" baseline="0" dirty="0">
                <a:solidFill>
                  <a:schemeClr val="tx2"/>
                </a:solidFill>
                <a:latin typeface="Calibri" panose="020F0502020204030204" pitchFamily="34" charset="0"/>
              </a:rPr>
              <a:t>4- Interactive Solving Process:</a:t>
            </a:r>
          </a:p>
          <a:p>
            <a:r>
              <a:rPr lang="en-US" sz="1400" b="0" i="0" u="none" strike="noStrike" baseline="0" dirty="0">
                <a:solidFill>
                  <a:schemeClr val="tx2"/>
                </a:solidFill>
                <a:latin typeface="Calibri" panose="020F0502020204030204" pitchFamily="34" charset="0"/>
              </a:rPr>
              <a:t>The application provides an animated solving process, allowing users to visualize the steps taken by the algorithm in real-time. Colorful and dynamic puzzle board animations enhance the solving experience.</a:t>
            </a:r>
          </a:p>
          <a:p>
            <a:pPr marL="0" indent="0">
              <a:buNone/>
            </a:pPr>
            <a:r>
              <a:rPr lang="en-US" sz="1400" b="1" i="0" u="none" strike="noStrike" baseline="0" dirty="0">
                <a:solidFill>
                  <a:schemeClr val="tx2"/>
                </a:solidFill>
                <a:latin typeface="Calibri" panose="020F0502020204030204" pitchFamily="34" charset="0"/>
              </a:rPr>
              <a:t>5- Solution Information:</a:t>
            </a:r>
          </a:p>
          <a:p>
            <a:r>
              <a:rPr lang="en-US" sz="1400" b="0" i="0" u="none" strike="noStrike" baseline="0" dirty="0">
                <a:solidFill>
                  <a:schemeClr val="tx2"/>
                </a:solidFill>
                <a:latin typeface="Calibri" panose="020F0502020204030204" pitchFamily="34" charset="0"/>
              </a:rPr>
              <a:t>Users can access detailed information about the solved puzzle, including the number of steps taken, elapsed time, and additional statistics.</a:t>
            </a:r>
          </a:p>
          <a:p>
            <a:pPr marL="0" indent="0">
              <a:buNone/>
            </a:pPr>
            <a:r>
              <a:rPr lang="en-US" sz="1400" b="1" i="0" u="none" strike="noStrike" baseline="0" dirty="0">
                <a:solidFill>
                  <a:schemeClr val="tx2"/>
                </a:solidFill>
                <a:latin typeface="Calibri" panose="020F0502020204030204" pitchFamily="34" charset="0"/>
              </a:rPr>
              <a:t>6- State Exploration:</a:t>
            </a:r>
          </a:p>
          <a:p>
            <a:r>
              <a:rPr lang="en-US" sz="1400" b="0" i="0" u="none" strike="noStrike" baseline="0" dirty="0">
                <a:solidFill>
                  <a:schemeClr val="tx2"/>
                </a:solidFill>
                <a:latin typeface="Calibri" panose="020F0502020204030204" pitchFamily="34" charset="0"/>
              </a:rPr>
              <a:t>Explore different solving states and compare the efficiency of heuristics through the "</a:t>
            </a:r>
            <a:r>
              <a:rPr lang="en-US" sz="1400" b="0" i="0" u="none" strike="noStrike" baseline="0" dirty="0" err="1">
                <a:solidFill>
                  <a:schemeClr val="tx2"/>
                </a:solidFill>
                <a:latin typeface="Calibri" panose="020F0502020204030204" pitchFamily="34" charset="0"/>
              </a:rPr>
              <a:t>get_states</a:t>
            </a:r>
            <a:r>
              <a:rPr lang="en-US" sz="1400" b="0" i="0" u="none" strike="noStrike" baseline="0" dirty="0">
                <a:solidFill>
                  <a:schemeClr val="tx2"/>
                </a:solidFill>
                <a:latin typeface="Calibri" panose="020F0502020204030204" pitchFamily="34" charset="0"/>
              </a:rPr>
              <a:t>" feature, providing insights into the performance of various solving strategies.</a:t>
            </a:r>
          </a:p>
          <a:p>
            <a:pPr marL="0" indent="0">
              <a:buNone/>
            </a:pPr>
            <a:r>
              <a:rPr lang="en-US" sz="1400" b="1" i="0" u="none" strike="noStrike" baseline="0" dirty="0">
                <a:solidFill>
                  <a:schemeClr val="tx2"/>
                </a:solidFill>
                <a:latin typeface="Calibri" panose="020F0502020204030204" pitchFamily="34" charset="0"/>
              </a:rPr>
              <a:t>7- Dynamic Controls:</a:t>
            </a:r>
          </a:p>
          <a:p>
            <a:r>
              <a:rPr lang="en-US" sz="1400" b="0" i="0" u="none" strike="noStrike" baseline="0" dirty="0">
                <a:solidFill>
                  <a:schemeClr val="tx2"/>
                </a:solidFill>
                <a:latin typeface="Calibri" panose="020F0502020204030204" pitchFamily="34" charset="0"/>
              </a:rPr>
              <a:t>The application dynamically enables or disables controls based on the current state of the solving process, ensuring a smooth and controlled user experience.</a:t>
            </a:r>
          </a:p>
          <a:p>
            <a:pPr marL="0" indent="0">
              <a:buNone/>
            </a:pPr>
            <a:r>
              <a:rPr lang="en-US" sz="1400" b="1" i="0" u="none" strike="noStrike" baseline="0" dirty="0">
                <a:solidFill>
                  <a:schemeClr val="tx2"/>
                </a:solidFill>
                <a:latin typeface="Calibri" panose="020F0502020204030204" pitchFamily="34" charset="0"/>
              </a:rPr>
              <a:t>8- Stop and Resume:</a:t>
            </a:r>
          </a:p>
          <a:p>
            <a:r>
              <a:rPr lang="en-US" sz="1400" b="0" i="0" u="none" strike="noStrike" baseline="0" dirty="0">
                <a:solidFill>
                  <a:schemeClr val="tx2"/>
                </a:solidFill>
                <a:latin typeface="Calibri" panose="020F0502020204030204" pitchFamily="34" charset="0"/>
              </a:rPr>
              <a:t>Permits users to stop the solving process and resume or explore the solution at their own pace</a:t>
            </a:r>
            <a:endParaRPr lang="en-US" sz="1400" dirty="0">
              <a:solidFill>
                <a:schemeClr val="tx2"/>
              </a:solidFill>
            </a:endParaRPr>
          </a:p>
        </p:txBody>
      </p:sp>
    </p:spTree>
    <p:extLst>
      <p:ext uri="{BB962C8B-B14F-4D97-AF65-F5344CB8AC3E}">
        <p14:creationId xmlns:p14="http://schemas.microsoft.com/office/powerpoint/2010/main" val="406300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12CAA-C9F0-8607-19C3-ECC3FB957BE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i="0" u="none" strike="noStrike" kern="1200" baseline="0" dirty="0">
                <a:solidFill>
                  <a:srgbClr val="FFFFFF"/>
                </a:solidFill>
                <a:latin typeface="+mj-lt"/>
                <a:ea typeface="+mj-ea"/>
                <a:cs typeface="+mj-cs"/>
              </a:rPr>
              <a:t>Use case diagram:</a:t>
            </a:r>
            <a:endParaRPr lang="en-US" sz="4800" b="1" kern="1200" dirty="0">
              <a:solidFill>
                <a:srgbClr val="FFFFFF"/>
              </a:solidFill>
              <a:latin typeface="+mj-lt"/>
              <a:ea typeface="+mj-ea"/>
              <a:cs typeface="+mj-cs"/>
            </a:endParaRPr>
          </a:p>
        </p:txBody>
      </p:sp>
      <p:pic>
        <p:nvPicPr>
          <p:cNvPr id="7" name="Content Placeholder 6" descr="A diagram of a person with text&#10;&#10;Description automatically generated">
            <a:extLst>
              <a:ext uri="{FF2B5EF4-FFF2-40B4-BE49-F238E27FC236}">
                <a16:creationId xmlns:a16="http://schemas.microsoft.com/office/drawing/2014/main" id="{0C8B575D-3AB4-63E2-B659-EA01213FA5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9388" y="492573"/>
            <a:ext cx="6462413" cy="5880796"/>
          </a:xfrm>
          <a:prstGeom prst="rect">
            <a:avLst/>
          </a:prstGeom>
        </p:spPr>
      </p:pic>
    </p:spTree>
    <p:extLst>
      <p:ext uri="{BB962C8B-B14F-4D97-AF65-F5344CB8AC3E}">
        <p14:creationId xmlns:p14="http://schemas.microsoft.com/office/powerpoint/2010/main" val="337999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24A2D-69CE-EE61-3434-0F4FA1DBF5F7}"/>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b="1" u="sng" kern="1200" dirty="0">
                <a:solidFill>
                  <a:srgbClr val="CE465D"/>
                </a:solidFill>
                <a:effectLst/>
                <a:latin typeface="+mj-lt"/>
                <a:ea typeface="+mj-ea"/>
                <a:cs typeface="+mj-cs"/>
              </a:rPr>
              <a:t>App GUI:</a:t>
            </a:r>
            <a:endParaRPr lang="en-US" sz="5200" kern="1200" dirty="0">
              <a:solidFill>
                <a:srgbClr val="CE465D"/>
              </a:solidFill>
              <a:latin typeface="+mj-lt"/>
              <a:ea typeface="+mj-ea"/>
              <a:cs typeface="+mj-cs"/>
            </a:endParaRPr>
          </a:p>
        </p:txBody>
      </p:sp>
      <p:pic>
        <p:nvPicPr>
          <p:cNvPr id="6" name="Graphic 5" descr="Smart Phone">
            <a:extLst>
              <a:ext uri="{FF2B5EF4-FFF2-40B4-BE49-F238E27FC236}">
                <a16:creationId xmlns:a16="http://schemas.microsoft.com/office/drawing/2014/main" id="{BF6BC728-581B-2B3D-92D8-38DB8C67C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art Phone">
            <a:extLst>
              <a:ext uri="{FF2B5EF4-FFF2-40B4-BE49-F238E27FC236}">
                <a16:creationId xmlns:a16="http://schemas.microsoft.com/office/drawing/2014/main" id="{B10DAED4-0311-4359-905B-F2F9F8FD69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49540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TM45264798">
      <a:dk1>
        <a:srgbClr val="000000"/>
      </a:dk1>
      <a:lt1>
        <a:srgbClr val="FFFFFF"/>
      </a:lt1>
      <a:dk2>
        <a:srgbClr val="000000"/>
      </a:dk2>
      <a:lt2>
        <a:srgbClr val="F8F8F8"/>
      </a:lt2>
      <a:accent1>
        <a:srgbClr val="00FF66"/>
      </a:accent1>
      <a:accent2>
        <a:srgbClr val="300BE5"/>
      </a:accent2>
      <a:accent3>
        <a:srgbClr val="DFFE00"/>
      </a:accent3>
      <a:accent4>
        <a:srgbClr val="FD124A"/>
      </a:accent4>
      <a:accent5>
        <a:srgbClr val="FF19FD"/>
      </a:accent5>
      <a:accent6>
        <a:srgbClr val="19D5FE"/>
      </a:accent6>
      <a:hlink>
        <a:srgbClr val="5F5F5F"/>
      </a:hlink>
      <a:folHlink>
        <a:srgbClr val="919191"/>
      </a:folHlink>
    </a:clrScheme>
    <a:fontScheme name="Custom 86">
      <a:majorFont>
        <a:latin typeface="Berlin Sans FB Demi"/>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264798_wac_SD_v5" id="{40E6E9B9-CF4E-4464-9D2D-205DF6E23046}" vid="{7D5F2785-6683-478C-8695-7A8F820BA2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2309</Words>
  <Application>Microsoft Office PowerPoint</Application>
  <PresentationFormat>Widescreen</PresentationFormat>
  <Paragraphs>211</Paragraphs>
  <Slides>30</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Aptos</vt:lpstr>
      <vt:lpstr>Aptos Display</vt:lpstr>
      <vt:lpstr>Arial</vt:lpstr>
      <vt:lpstr>Berlin Sans FB Demi</vt:lpstr>
      <vt:lpstr>Calibri</vt:lpstr>
      <vt:lpstr>Calibri-Bold</vt:lpstr>
      <vt:lpstr>Courier New</vt:lpstr>
      <vt:lpstr>Open Sans</vt:lpstr>
      <vt:lpstr>Snap ITC</vt:lpstr>
      <vt:lpstr>Source Sans Pro</vt:lpstr>
      <vt:lpstr>Wingdings</vt:lpstr>
      <vt:lpstr>Office Theme</vt:lpstr>
      <vt:lpstr>1_Office Theme</vt:lpstr>
      <vt:lpstr>AI Project N-Puzzel</vt:lpstr>
      <vt:lpstr>PowerPoint Presentation</vt:lpstr>
      <vt:lpstr>Introduction and overview:</vt:lpstr>
      <vt:lpstr>What is the N-Puzzel?</vt:lpstr>
      <vt:lpstr>Academic publications:</vt:lpstr>
      <vt:lpstr>PowerPoint Presentation</vt:lpstr>
      <vt:lpstr>Features</vt:lpstr>
      <vt:lpstr>Use case diagram:</vt:lpstr>
      <vt:lpstr>App GUI:</vt:lpstr>
      <vt:lpstr>PowerPoint Presentation</vt:lpstr>
      <vt:lpstr>PowerPoint Presentation</vt:lpstr>
      <vt:lpstr>PowerPoint Presentation</vt:lpstr>
      <vt:lpstr>PowerPoint Presentation</vt:lpstr>
      <vt:lpstr>Flowcharts Diagram </vt:lpstr>
      <vt:lpstr>Applied Algorithms</vt:lpstr>
      <vt:lpstr>Flow chart(Euclidean Function):</vt:lpstr>
      <vt:lpstr>Flow chart(linear conflict function):</vt:lpstr>
      <vt:lpstr>Flow chart(Manhattan distance function):</vt:lpstr>
      <vt:lpstr>Flow chart(hamming distance function):</vt:lpstr>
      <vt:lpstr>plots show number of visited nodes for every heuristic: </vt:lpstr>
      <vt:lpstr>Plot diagram:</vt:lpstr>
      <vt:lpstr>Block diagram: </vt:lpstr>
      <vt:lpstr>Activity Diagram:</vt:lpstr>
      <vt:lpstr>Experiments &amp; Results:</vt:lpstr>
      <vt:lpstr>PowerPoint Presentation</vt:lpstr>
      <vt:lpstr>PowerPoint Presentation</vt:lpstr>
      <vt:lpstr>Analysis, Discussion:</vt:lpstr>
      <vt:lpstr>Future Work::</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Rehab 20210324</dc:creator>
  <cp:lastModifiedBy>Rehab 20210324</cp:lastModifiedBy>
  <cp:revision>31</cp:revision>
  <dcterms:created xsi:type="dcterms:W3CDTF">2024-12-18T18:03:04Z</dcterms:created>
  <dcterms:modified xsi:type="dcterms:W3CDTF">2024-12-18T20:39:23Z</dcterms:modified>
</cp:coreProperties>
</file>