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324" r:id="rId3"/>
    <p:sldId id="326" r:id="rId4"/>
    <p:sldId id="327" r:id="rId5"/>
    <p:sldId id="263" r:id="rId6"/>
    <p:sldId id="262" r:id="rId7"/>
    <p:sldId id="259" r:id="rId8"/>
    <p:sldId id="268" r:id="rId9"/>
    <p:sldId id="269" r:id="rId10"/>
    <p:sldId id="310" r:id="rId11"/>
    <p:sldId id="311" r:id="rId12"/>
    <p:sldId id="308" r:id="rId13"/>
    <p:sldId id="314" r:id="rId14"/>
    <p:sldId id="312" r:id="rId15"/>
    <p:sldId id="30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</p:sldIdLst>
  <p:sldSz cx="9144000" cy="6858000" type="screen4x3"/>
  <p:notesSz cx="6858000" cy="9144000"/>
  <p:custShowLst>
    <p:custShow name="Custom Show 1" id="0">
      <p:sldLst>
        <p:sld r:id="rId14"/>
      </p:sldLst>
    </p:custShow>
    <p:custShow name="Custom Show 2" id="1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u="sng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CC33"/>
    <a:srgbClr val="CC00FF"/>
    <a:srgbClr val="FF9900"/>
    <a:srgbClr val="008C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0834F7A7-05A2-4333-BEF1-7AD8F9F466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D3EEA-C736-40DC-A1A9-6EDCF5752EE8}" type="slidenum">
              <a:rPr lang="en-US"/>
              <a:pPr/>
              <a:t>1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4EA39-A527-4564-B0D7-49CEA2607E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2625" y="617538"/>
            <a:ext cx="1958975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29287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56BC5-A7C0-43A5-A079-FAF8C6817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352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9B375F-0445-46E1-A870-83DC526E00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03A4B-248C-4A71-BA42-71ED7691E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A5F0D-3EBC-49D6-BCE9-447EA0ECE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72049-ED81-4214-B7CC-0D097D9CF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10962-8EBA-4C0C-916B-9E053FD13E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31D38-3696-45D9-A158-60638F72C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D1635-C910-4AEA-92ED-D66AF48D1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37FD5-54E0-4077-BA1D-84534324B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12D44-0769-40CE-AE5C-9B4ABC6210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 u="non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1" u="none">
                <a:solidFill>
                  <a:schemeClr val="hlink"/>
                </a:solidFill>
              </a:defRPr>
            </a:lvl1pPr>
          </a:lstStyle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i="1" u="none">
                <a:solidFill>
                  <a:schemeClr val="hlink"/>
                </a:solidFill>
              </a:defRPr>
            </a:lvl1pPr>
          </a:lstStyle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 u="none">
                <a:solidFill>
                  <a:schemeClr val="hlink"/>
                </a:solidFill>
              </a:defRPr>
            </a:lvl1pPr>
          </a:lstStyle>
          <a:p>
            <a:fld id="{D7AF3344-A4A2-47FA-8FA3-6E3B91E691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current/tut/tut.html" TargetMode="External"/><Relationship Id="rId2" Type="http://schemas.openxmlformats.org/officeDocument/2006/relationships/hyperlink" Target="http://www.dnaftb.org/dnaftb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rship.python.net/crew/mhammond/win32/Downloads.html" TargetMode="External"/><Relationship Id="rId2" Type="http://schemas.openxmlformats.org/officeDocument/2006/relationships/hyperlink" Target="http://www.python.org/2.3.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An Introduction to Python and Its Use in Bioinformatics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0B94-EE05-42F3-B8DA-6D465313E302}" type="slidenum">
              <a:rPr lang="en-US"/>
              <a:pPr/>
              <a:t>10</a:t>
            </a:fld>
            <a:endParaRPr lang="en-US"/>
          </a:p>
        </p:txBody>
      </p:sp>
      <p:sp>
        <p:nvSpPr>
          <p:cNvPr id="7373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Enclosed in single or double quotes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Ex:  ‘Hello!’ , “Hello!”, “3.5”, “a”, ‘a’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Sequence of characters:</a:t>
            </a:r>
            <a:br>
              <a:rPr lang="en-US" sz="2800"/>
            </a:br>
            <a:r>
              <a:rPr lang="en-US" sz="2000">
                <a:latin typeface="Courier New" pitchFamily="49" charset="0"/>
              </a:rPr>
              <a:t>mystring=“hello world!”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mystring[0] -&gt; “h”	mystring[1] -&gt; “e”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	mystring[2] -&gt; “l”	mystring[-1] -&gt; “!”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5562600" y="5486400"/>
            <a:ext cx="2438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</a:rPr>
              <a:t>-1 is last, 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</a:rPr>
              <a:t>-2 next to last, etc…</a:t>
            </a: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6553200" y="51816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9" grpId="0" autoUpdateAnimBg="0"/>
      <p:bldP spid="737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ED32-6E21-450B-9F20-5009E8638B03}" type="slidenum">
              <a:rPr lang="en-US"/>
              <a:pPr/>
              <a:t>11</a:t>
            </a:fld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</a:t>
            </a:r>
          </a:p>
        </p:txBody>
      </p:sp>
      <p:graphicFrame>
        <p:nvGraphicFramePr>
          <p:cNvPr id="75892" name="Group 116"/>
          <p:cNvGraphicFramePr>
            <a:graphicFrameLocks noGrp="1"/>
          </p:cNvGraphicFramePr>
          <p:nvPr/>
        </p:nvGraphicFramePr>
        <p:xfrm>
          <a:off x="304800" y="2133600"/>
          <a:ext cx="8305800" cy="3906838"/>
        </p:xfrm>
        <a:graphic>
          <a:graphicData uri="http://schemas.openxmlformats.org/drawingml/2006/table">
            <a:tbl>
              <a:tblPr/>
              <a:tblGrid>
                <a:gridCol w="3048000"/>
                <a:gridCol w="2489200"/>
                <a:gridCol w="2768600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mystring = “Hello World!”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len(mystring)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characters in mystring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“hello”+“world”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“helloworld”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Concatenate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“%s world”%“hello”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“hello world”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Format strings (like sprintf)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“world” == “hello”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“world” == “world”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or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or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Test for equality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“a” &lt; “b”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“b” &lt; “a”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or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Alphabetical ordering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7568-6A00-4FDF-80A9-524AB3EBEAA9}" type="slidenum">
              <a:rPr lang="en-US"/>
              <a:pPr/>
              <a:t>12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Strings (2)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077200" cy="4114800"/>
          </a:xfrm>
        </p:spPr>
        <p:txBody>
          <a:bodyPr/>
          <a:lstStyle/>
          <a:p>
            <a:r>
              <a:rPr lang="en-US" sz="2800"/>
              <a:t>slicing:</a:t>
            </a:r>
            <a:br>
              <a:rPr lang="en-US" sz="2800"/>
            </a:br>
            <a:r>
              <a:rPr lang="en-US" sz="2400">
                <a:latin typeface="Courier New" pitchFamily="49" charset="0"/>
              </a:rPr>
              <a:t>mystring = “spoon!”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mystring[2:] -&gt; “oon!”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mystring[:3] -&gt; “spo”</a:t>
            </a:r>
            <a:r>
              <a:rPr lang="en-US" sz="2800"/>
              <a:t> </a:t>
            </a:r>
            <a:r>
              <a:rPr lang="en-US" sz="1400">
                <a:solidFill>
                  <a:srgbClr val="008C67"/>
                </a:solidFill>
              </a:rPr>
              <a:t>#note last element is never included!</a:t>
            </a:r>
            <a:br>
              <a:rPr lang="en-US" sz="1400">
                <a:solidFill>
                  <a:srgbClr val="008C67"/>
                </a:solidFill>
              </a:rPr>
            </a:br>
            <a:r>
              <a:rPr lang="en-US" sz="2400">
                <a:latin typeface="Courier New" pitchFamily="49" charset="0"/>
              </a:rPr>
              <a:t>mystring[1:3]-&gt; “po”</a:t>
            </a:r>
          </a:p>
          <a:p>
            <a:r>
              <a:rPr lang="en-US" sz="2800"/>
              <a:t>Many useful built-in functions</a:t>
            </a:r>
          </a:p>
          <a:p>
            <a:pPr lvl="1"/>
            <a:r>
              <a:rPr lang="en-US" sz="2400">
                <a:latin typeface="Courier New" pitchFamily="49" charset="0"/>
              </a:rPr>
              <a:t>mystring.upper() -&gt; “SPOON!”</a:t>
            </a:r>
          </a:p>
          <a:p>
            <a:pPr lvl="1"/>
            <a:r>
              <a:rPr lang="en-US" sz="2400">
                <a:latin typeface="Courier New" pitchFamily="49" charset="0"/>
              </a:rPr>
              <a:t>mystring.replace(‘o’, ‘O’) -&gt; “spOOn!”</a:t>
            </a:r>
          </a:p>
          <a:p>
            <a:pPr lvl="1"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B3E-715E-45B9-9725-ACC9FACA8D23}" type="slidenum">
              <a:rPr lang="en-US"/>
              <a:pPr/>
              <a:t>13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Strings (3)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“%” operator:</a:t>
            </a:r>
            <a:br>
              <a:rPr lang="en-US"/>
            </a:br>
            <a:r>
              <a:rPr lang="en-US" sz="2800"/>
              <a:t>sort of “fill in the blanks” operation:</a:t>
            </a:r>
            <a:r>
              <a:rPr lang="en-US"/>
              <a:t/>
            </a:r>
            <a:br>
              <a:rPr lang="en-US"/>
            </a:br>
            <a:r>
              <a:rPr lang="en-US" sz="2000">
                <a:latin typeface="Courier New" pitchFamily="49" charset="0"/>
              </a:rPr>
              <a:t>mystring=“%s has %d marbles” % (“John”,35)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/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mystring -&gt; “John has 35 marbles”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%s		replace with string</a:t>
            </a:r>
          </a:p>
          <a:p>
            <a:r>
              <a:rPr lang="en-US" sz="2000">
                <a:latin typeface="Courier New" pitchFamily="49" charset="0"/>
              </a:rPr>
              <a:t>%d,%i	replace with integer</a:t>
            </a:r>
          </a:p>
          <a:p>
            <a:r>
              <a:rPr lang="en-US" sz="2000">
                <a:latin typeface="Courier New" pitchFamily="49" charset="0"/>
              </a:rPr>
              <a:t>%f		replace with float</a:t>
            </a:r>
          </a:p>
        </p:txBody>
      </p:sp>
      <p:grpSp>
        <p:nvGrpSpPr>
          <p:cNvPr id="79898" name="Group 26"/>
          <p:cNvGrpSpPr>
            <a:grpSpLocks/>
          </p:cNvGrpSpPr>
          <p:nvPr/>
        </p:nvGrpSpPr>
        <p:grpSpPr bwMode="auto">
          <a:xfrm>
            <a:off x="6248400" y="2743200"/>
            <a:ext cx="2286000" cy="1403350"/>
            <a:chOff x="3936" y="1728"/>
            <a:chExt cx="1440" cy="884"/>
          </a:xfrm>
        </p:grpSpPr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4320" y="2208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hlink"/>
                  </a:solidFill>
                </a:rPr>
                <a:t>Values to put in blanks</a:t>
              </a:r>
            </a:p>
          </p:txBody>
        </p:sp>
        <p:sp>
          <p:nvSpPr>
            <p:cNvPr id="79897" name="Oval 25"/>
            <p:cNvSpPr>
              <a:spLocks noChangeArrowheads="1"/>
            </p:cNvSpPr>
            <p:nvPr/>
          </p:nvSpPr>
          <p:spPr bwMode="auto">
            <a:xfrm>
              <a:off x="3936" y="1728"/>
              <a:ext cx="1248" cy="48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9900" name="Group 28"/>
          <p:cNvGrpSpPr>
            <a:grpSpLocks/>
          </p:cNvGrpSpPr>
          <p:nvPr/>
        </p:nvGrpSpPr>
        <p:grpSpPr bwMode="auto">
          <a:xfrm>
            <a:off x="2209800" y="2743200"/>
            <a:ext cx="3810000" cy="900113"/>
            <a:chOff x="1392" y="1728"/>
            <a:chExt cx="2400" cy="567"/>
          </a:xfrm>
        </p:grpSpPr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1392" y="206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hlink"/>
                  </a:solidFill>
                </a:rPr>
                <a:t>“blanks”</a:t>
              </a:r>
            </a:p>
          </p:txBody>
        </p:sp>
        <p:sp>
          <p:nvSpPr>
            <p:cNvPr id="79899" name="Oval 27"/>
            <p:cNvSpPr>
              <a:spLocks noChangeArrowheads="1"/>
            </p:cNvSpPr>
            <p:nvPr/>
          </p:nvSpPr>
          <p:spPr bwMode="auto">
            <a:xfrm>
              <a:off x="1728" y="1728"/>
              <a:ext cx="2064" cy="384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cxnSp>
        <p:nvCxnSpPr>
          <p:cNvPr id="79902" name="AutoShape 30"/>
          <p:cNvCxnSpPr>
            <a:cxnSpLocks noChangeShapeType="1"/>
            <a:stCxn id="79897" idx="5"/>
            <a:endCxn id="79899" idx="4"/>
          </p:cNvCxnSpPr>
          <p:nvPr/>
        </p:nvCxnSpPr>
        <p:spPr bwMode="auto">
          <a:xfrm rot="16200000" flipV="1">
            <a:off x="6139656" y="1594644"/>
            <a:ext cx="41275" cy="3557588"/>
          </a:xfrm>
          <a:prstGeom prst="curvedConnector3">
            <a:avLst>
              <a:gd name="adj1" fmla="val -823079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9903" name="AutoShape 31"/>
          <p:cNvCxnSpPr>
            <a:cxnSpLocks noChangeShapeType="1"/>
            <a:stCxn id="79897" idx="3"/>
            <a:endCxn id="79899" idx="3"/>
          </p:cNvCxnSpPr>
          <p:nvPr/>
        </p:nvCxnSpPr>
        <p:spPr bwMode="auto">
          <a:xfrm rot="16200000" flipV="1">
            <a:off x="4815681" y="1670844"/>
            <a:ext cx="130175" cy="3316288"/>
          </a:xfrm>
          <a:prstGeom prst="curvedConnector3">
            <a:avLst>
              <a:gd name="adj1" fmla="val -260977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FB6B-1F4C-4457-97E0-B3BB6547F9F2}" type="slidenum">
              <a:rPr lang="en-US"/>
              <a:pPr/>
              <a:t>14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graphicFrame>
        <p:nvGraphicFramePr>
          <p:cNvPr id="76884" name="Group 84"/>
          <p:cNvGraphicFramePr>
            <a:graphicFrameLocks noGrp="1"/>
          </p:cNvGraphicFramePr>
          <p:nvPr/>
        </p:nvGraphicFramePr>
        <p:xfrm>
          <a:off x="228600" y="2133600"/>
          <a:ext cx="8686800" cy="3535680"/>
        </p:xfrm>
        <a:graphic>
          <a:graphicData uri="http://schemas.openxmlformats.org/drawingml/2006/table">
            <a:tbl>
              <a:tblPr/>
              <a:tblGrid>
                <a:gridCol w="2895600"/>
                <a:gridCol w="2819400"/>
                <a:gridCol w="2971800"/>
              </a:tblGrid>
              <a:tr h="4572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mylist=[“a”,”b”,3.58,”d”,4,0]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Indexing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mylist[-1]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mylist[-2]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Negative indexing (counts from end)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mylist[1:4]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[“b”,3.58,”d”]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Slicing (like strings)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“b”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“e”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not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mylist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mylist.append(8)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[“a”,”b”,3.58,”d”,4,0,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 to end of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CF92-03BA-4E05-81DC-5B634F008F39}" type="slidenum">
              <a:rPr lang="en-US"/>
              <a:pPr/>
              <a:t>15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Tuples – sequence of values</a:t>
            </a:r>
            <a:br>
              <a:rPr lang="en-US"/>
            </a:br>
            <a:r>
              <a:rPr lang="en-US"/>
              <a:t>like lists, but cannot be changed after it is created</a:t>
            </a:r>
            <a:br>
              <a:rPr lang="en-US"/>
            </a:br>
            <a:r>
              <a:rPr lang="en-US" sz="2800">
                <a:latin typeface="Courier New" pitchFamily="49" charset="0"/>
              </a:rPr>
              <a:t>mytuple=(1,”a”,”bc”,3,87.2)</a:t>
            </a:r>
            <a:br>
              <a:rPr lang="en-US" sz="2800">
                <a:latin typeface="Courier New" pitchFamily="49" charset="0"/>
              </a:rPr>
            </a:br>
            <a:r>
              <a:rPr lang="en-US" sz="2800">
                <a:latin typeface="Courier New" pitchFamily="49" charset="0"/>
              </a:rPr>
              <a:t>mytuple[2] -&gt; “bc”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mytuple[1]=“3”</a:t>
            </a:r>
          </a:p>
          <a:p>
            <a:r>
              <a:rPr lang="en-US" sz="2800"/>
              <a:t>Used when you want to pass several variables around at once</a:t>
            </a:r>
          </a:p>
        </p:txBody>
      </p:sp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1447800" y="4343400"/>
            <a:ext cx="4343400" cy="396875"/>
            <a:chOff x="912" y="2736"/>
            <a:chExt cx="2736" cy="250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912" y="2736"/>
              <a:ext cx="27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solidFill>
                    <a:schemeClr val="hlink"/>
                  </a:solidFill>
                </a:rPr>
                <a:t>Error!</a:t>
              </a:r>
            </a:p>
          </p:txBody>
        </p:sp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960" y="2880"/>
              <a:ext cx="20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442913"/>
            <a:ext cx="78867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481013"/>
            <a:ext cx="78295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485775"/>
            <a:ext cx="7896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495300"/>
            <a:ext cx="79057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4304-3B7A-4829-8071-D34897647042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portable, interpretive, object-oriented programming language</a:t>
            </a:r>
          </a:p>
          <a:p>
            <a:r>
              <a:rPr lang="en-US"/>
              <a:t>Elegant syntax</a:t>
            </a:r>
          </a:p>
          <a:p>
            <a:r>
              <a:rPr lang="en-US"/>
              <a:t>Powerful high-level built-in data types</a:t>
            </a:r>
          </a:p>
          <a:p>
            <a:pPr lvl="1"/>
            <a:r>
              <a:rPr lang="en-US"/>
              <a:t>Numbers, strings, lists, dictionaries</a:t>
            </a:r>
          </a:p>
          <a:p>
            <a:r>
              <a:rPr lang="en-US"/>
              <a:t>Full set of string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56" y="214290"/>
            <a:ext cx="8635285" cy="642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00063"/>
            <a:ext cx="79248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026" y="0"/>
            <a:ext cx="9179026" cy="68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514350"/>
            <a:ext cx="77533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-214338"/>
            <a:ext cx="7793037" cy="1143000"/>
          </a:xfrm>
        </p:spPr>
        <p:txBody>
          <a:bodyPr/>
          <a:lstStyle/>
          <a:p>
            <a:r>
              <a:rPr lang="en-US" dirty="0" smtClean="0"/>
              <a:t>Why Python for Us?</a:t>
            </a:r>
            <a:endParaRPr lang="ar-EG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08"/>
            <a:ext cx="7572428" cy="5643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28605"/>
            <a:ext cx="6929486" cy="64293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2045686"/>
            <a:ext cx="6876792" cy="30263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41" y="714356"/>
            <a:ext cx="7750152" cy="514353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968" y="285728"/>
            <a:ext cx="8340874" cy="63542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7143800" cy="6858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3E5C-DA40-4C5B-8428-287F5AF594E2}" type="slidenum">
              <a:rPr lang="en-US"/>
              <a:pPr/>
              <a:t>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Tutorials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114800"/>
          </a:xfrm>
        </p:spPr>
        <p:txBody>
          <a:bodyPr/>
          <a:lstStyle/>
          <a:p>
            <a:r>
              <a:rPr lang="en-US"/>
              <a:t>DNA from the Beginning</a:t>
            </a:r>
          </a:p>
          <a:p>
            <a:pPr lvl="1"/>
            <a:r>
              <a:rPr lang="en-US">
                <a:hlinkClick r:id="rId2"/>
              </a:rPr>
              <a:t>http://www.dnaftb.org/dnaftb/</a:t>
            </a:r>
            <a:endParaRPr lang="en-US"/>
          </a:p>
          <a:p>
            <a:r>
              <a:rPr lang="en-US"/>
              <a:t>Python Tutorial</a:t>
            </a:r>
          </a:p>
          <a:p>
            <a:pPr lvl="1"/>
            <a:r>
              <a:rPr lang="en-US">
                <a:hlinkClick r:id="rId3"/>
              </a:rPr>
              <a:t>http://www.python.org/doc/current/tut/tut.html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0733"/>
            <a:ext cx="6858048" cy="677726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Example: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49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562163"/>
            <a:ext cx="4572032" cy="48816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Scipy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259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237" y="2285992"/>
            <a:ext cx="8374790" cy="307183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Biopython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69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358346" cy="32147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3A4B-248C-4A71-BA42-71ED7691E83D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8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496"/>
            <a:ext cx="3854676" cy="107157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929066"/>
            <a:ext cx="2357454" cy="89420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214554"/>
            <a:ext cx="4577864" cy="7143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0D25-BB98-4379-8CA1-46FB2101949B}" type="slidenum">
              <a:rPr lang="en-US"/>
              <a:pPr/>
              <a:t>4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Development Open-Source Software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Python interpreter - will run on windows, you need to download it in two parts: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1. The actual interpreter and core of python </a:t>
            </a:r>
            <a:r>
              <a:rPr lang="en-US" sz="2800">
                <a:hlinkClick r:id="rId2"/>
              </a:rPr>
              <a:t>http://www.python.org/2.3.3/ </a:t>
            </a:r>
            <a:r>
              <a:rPr lang="en-US" sz="2800"/>
              <a:t>(get the Python-2.3.3.exe file.  There is a newer release (2.4.1) that you can download if you’d prefer.)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2. An integrated development environment for python called pythonwin, by Mark Hammond </a:t>
            </a:r>
            <a:r>
              <a:rPr lang="en-US" sz="2800">
                <a:hlinkClick r:id="rId3"/>
              </a:rPr>
              <a:t>http://starship.python.net/crew/mhammond/win32/Downloads.html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C8C1-31D8-4DA6-B6D9-608CBC53BA52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Basics - Comments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comments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# line comment</a:t>
            </a:r>
          </a:p>
          <a:p>
            <a:r>
              <a:rPr lang="en-US"/>
              <a:t>Header comments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#Description of program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#Written by: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#Date created: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#Last Modified: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F6D1-79F3-4990-9DFE-087E6C92AD83}" type="slidenum">
              <a:rPr lang="en-US"/>
              <a:pPr/>
              <a:t>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Basics -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Python variables are not “declared”.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assign a variable, just type:  </a:t>
            </a:r>
            <a:r>
              <a:rPr lang="en-US" sz="2000">
                <a:latin typeface="Courier New" pitchFamily="49" charset="0"/>
              </a:rPr>
              <a:t>identifier=literal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Identifiers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Have the following restrictions: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Must start with a letter or underscore (_)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Case sensitive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Must consist of only letters, numbers or underscore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Must not be a </a:t>
            </a:r>
            <a:r>
              <a:rPr lang="en-US" sz="1800">
                <a:solidFill>
                  <a:schemeClr val="folHlink"/>
                </a:solidFill>
              </a:rPr>
              <a:t>reserved word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Have the following conventions: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All uppercase letters are used for constants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Variable names are meaningful – thus, often multi-word (but not too long)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Convention 1:  alignment_sequence  (align_seq)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Convention 2:  AlignmentSequence  (AlignSeq)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Python specific conventions (Avoid _X, __X__, __X, _)</a:t>
            </a:r>
            <a:endParaRPr lang="en-US" sz="18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03C4-5F2B-4DB8-9F66-E47DDC885231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Numbers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Normal Integers –represent whole numbers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Ex:  </a:t>
            </a:r>
            <a:r>
              <a:rPr lang="en-US" sz="2000">
                <a:latin typeface="Courier New" pitchFamily="49" charset="0"/>
              </a:rPr>
              <a:t>3, -7, 123, 76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Long Integers – unlimited size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Ex:  </a:t>
            </a:r>
            <a:r>
              <a:rPr lang="en-US" sz="2000">
                <a:latin typeface="Courier New" pitchFamily="49" charset="0"/>
              </a:rPr>
              <a:t>9999999999999999999999L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Floating-point – represent numbers with decimal places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Ex:  </a:t>
            </a:r>
            <a:r>
              <a:rPr lang="en-US" sz="2000">
                <a:latin typeface="Courier New" pitchFamily="49" charset="0"/>
              </a:rPr>
              <a:t>1.2, 3.14159,3.14e-10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Octal and hexadecimal numbers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Ex:  O177, 0x9ff, Oxff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Complex numbers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Ex:  3+4j, 3.0+4.0j, 3J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A6E6-3F72-4BE1-9C98-D46E38413F06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Python Basics – arithmetic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48768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</a:p>
          <a:p>
            <a:pPr>
              <a:buFont typeface="Wingdings" pitchFamily="2" charset="2"/>
              <a:buNone/>
            </a:pPr>
            <a:r>
              <a:rPr lang="en-US"/>
              <a:t>	+	add			</a:t>
            </a:r>
          </a:p>
          <a:p>
            <a:pPr>
              <a:buFont typeface="Wingdings" pitchFamily="2" charset="2"/>
              <a:buNone/>
            </a:pPr>
            <a:r>
              <a:rPr lang="en-US"/>
              <a:t>	-	subract</a:t>
            </a:r>
          </a:p>
          <a:p>
            <a:pPr>
              <a:buFont typeface="Wingdings" pitchFamily="2" charset="2"/>
              <a:buNone/>
            </a:pPr>
            <a:r>
              <a:rPr lang="en-US"/>
              <a:t>	*	multiply</a:t>
            </a:r>
          </a:p>
          <a:p>
            <a:pPr>
              <a:buFont typeface="Wingdings" pitchFamily="2" charset="2"/>
              <a:buNone/>
            </a:pPr>
            <a:r>
              <a:rPr lang="en-US"/>
              <a:t>	/	divide</a:t>
            </a:r>
          </a:p>
          <a:p>
            <a:pPr>
              <a:buFont typeface="Wingdings" pitchFamily="2" charset="2"/>
              <a:buNone/>
            </a:pPr>
            <a:r>
              <a:rPr lang="en-US"/>
              <a:t>	%	modulus/remainder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029200" y="2667000"/>
            <a:ext cx="37338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u="none"/>
              <a:t>y=5; z=3</a:t>
            </a:r>
          </a:p>
          <a:p>
            <a:pPr>
              <a:spcBef>
                <a:spcPct val="20000"/>
              </a:spcBef>
            </a:pPr>
            <a:r>
              <a:rPr lang="en-US" u="none"/>
              <a:t>x = y + z </a:t>
            </a:r>
          </a:p>
          <a:p>
            <a:pPr>
              <a:spcBef>
                <a:spcPct val="20000"/>
              </a:spcBef>
            </a:pPr>
            <a:r>
              <a:rPr lang="en-US" u="none"/>
              <a:t>x = y – z  </a:t>
            </a:r>
          </a:p>
          <a:p>
            <a:pPr>
              <a:spcBef>
                <a:spcPct val="20000"/>
              </a:spcBef>
            </a:pPr>
            <a:r>
              <a:rPr lang="en-US" u="none"/>
              <a:t>x = y * z </a:t>
            </a:r>
          </a:p>
          <a:p>
            <a:pPr>
              <a:spcBef>
                <a:spcPct val="20000"/>
              </a:spcBef>
            </a:pPr>
            <a:r>
              <a:rPr lang="en-US" u="none"/>
              <a:t>x = y / z </a:t>
            </a:r>
          </a:p>
          <a:p>
            <a:pPr>
              <a:spcBef>
                <a:spcPct val="20000"/>
              </a:spcBef>
            </a:pPr>
            <a:r>
              <a:rPr lang="en-US" u="none"/>
              <a:t>x = y % z</a:t>
            </a:r>
            <a:r>
              <a:rPr lang="en-US" u="none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162800" y="3255963"/>
            <a:ext cx="1752600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u="none">
                <a:solidFill>
                  <a:schemeClr val="hlink"/>
                </a:solidFill>
              </a:rPr>
              <a:t>x = 8</a:t>
            </a:r>
          </a:p>
          <a:p>
            <a:pPr>
              <a:spcBef>
                <a:spcPct val="20000"/>
              </a:spcBef>
            </a:pPr>
            <a:r>
              <a:rPr lang="en-US" u="none">
                <a:solidFill>
                  <a:schemeClr val="hlink"/>
                </a:solidFill>
              </a:rPr>
              <a:t>x = 2</a:t>
            </a:r>
          </a:p>
          <a:p>
            <a:pPr>
              <a:spcBef>
                <a:spcPct val="20000"/>
              </a:spcBef>
            </a:pPr>
            <a:r>
              <a:rPr lang="en-US" u="none">
                <a:solidFill>
                  <a:schemeClr val="hlink"/>
                </a:solidFill>
              </a:rPr>
              <a:t>x = 15</a:t>
            </a:r>
          </a:p>
          <a:p>
            <a:pPr>
              <a:spcBef>
                <a:spcPct val="20000"/>
              </a:spcBef>
            </a:pPr>
            <a:r>
              <a:rPr lang="en-US" u="none">
                <a:solidFill>
                  <a:schemeClr val="hlink"/>
                </a:solidFill>
              </a:rPr>
              <a:t>x = 1</a:t>
            </a:r>
          </a:p>
          <a:p>
            <a:pPr>
              <a:spcBef>
                <a:spcPct val="20000"/>
              </a:spcBef>
            </a:pPr>
            <a:r>
              <a:rPr lang="en-US" u="none">
                <a:solidFill>
                  <a:schemeClr val="hlink"/>
                </a:solidFill>
              </a:rPr>
              <a:t>x = 2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19200" y="21336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Operators</a:t>
            </a:r>
            <a:r>
              <a:rPr lang="en-US" u="none"/>
              <a:t>				</a:t>
            </a:r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Introduction to Python                                 Dr. Rania Hathout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3393-61E1-4419-AE7C-2F1DC5C8371C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Python Basics – Relational and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0"/>
            <a:ext cx="4419600" cy="4114800"/>
          </a:xfrm>
        </p:spPr>
        <p:txBody>
          <a:bodyPr/>
          <a:lstStyle/>
          <a:p>
            <a:r>
              <a:rPr lang="en-US"/>
              <a:t>Relational  operators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==		equal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!=, &lt;&gt;	not equal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&gt;			greater than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&gt;=		greater than or 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equal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			less than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&lt;=		less than or equal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2286000"/>
            <a:ext cx="3810000" cy="4114800"/>
          </a:xfrm>
        </p:spPr>
        <p:txBody>
          <a:bodyPr/>
          <a:lstStyle/>
          <a:p>
            <a:r>
              <a:rPr lang="en-US"/>
              <a:t>Logical operators</a:t>
            </a:r>
          </a:p>
          <a:p>
            <a:pPr lvl="1">
              <a:buFont typeface="Wingdings" pitchFamily="2" charset="2"/>
              <a:buNone/>
            </a:pPr>
            <a:r>
              <a:rPr lang="en-US" b="1"/>
              <a:t>and</a:t>
            </a:r>
            <a:r>
              <a:rPr lang="en-US"/>
              <a:t>	and</a:t>
            </a:r>
          </a:p>
          <a:p>
            <a:pPr lvl="1">
              <a:buFont typeface="Wingdings" pitchFamily="2" charset="2"/>
              <a:buNone/>
            </a:pPr>
            <a:r>
              <a:rPr lang="en-US" b="1"/>
              <a:t>or</a:t>
            </a:r>
            <a:r>
              <a:rPr lang="en-US"/>
              <a:t>		or</a:t>
            </a:r>
          </a:p>
          <a:p>
            <a:pPr lvl="1">
              <a:buFont typeface="Wingdings" pitchFamily="2" charset="2"/>
              <a:buNone/>
            </a:pPr>
            <a:r>
              <a:rPr lang="en-US" b="1"/>
              <a:t>not	</a:t>
            </a:r>
            <a:r>
              <a:rPr lang="en-US"/>
              <a:t>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Designs\Blends.pot</Template>
  <TotalTime>10324</TotalTime>
  <Words>848</Words>
  <Application>Microsoft PowerPoint</Application>
  <PresentationFormat>On-screen Show (4:3)</PresentationFormat>
  <Paragraphs>227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2</vt:i4>
      </vt:variant>
    </vt:vector>
  </HeadingPairs>
  <TitlesOfParts>
    <vt:vector size="42" baseType="lpstr">
      <vt:lpstr>Times New Roman</vt:lpstr>
      <vt:lpstr>Tahoma</vt:lpstr>
      <vt:lpstr>Wingdings</vt:lpstr>
      <vt:lpstr>Arial</vt:lpstr>
      <vt:lpstr>Courier New</vt:lpstr>
      <vt:lpstr>Blends</vt:lpstr>
      <vt:lpstr>An Introduction to Python and Its Use in Bioinformatics</vt:lpstr>
      <vt:lpstr>What is Python?</vt:lpstr>
      <vt:lpstr>Useful Tutorials</vt:lpstr>
      <vt:lpstr>Python Development Open-Source Software</vt:lpstr>
      <vt:lpstr>Python Basics - Comments</vt:lpstr>
      <vt:lpstr>Python Basics - Variables</vt:lpstr>
      <vt:lpstr>Numbers</vt:lpstr>
      <vt:lpstr>Python Basics – arithmetic operations</vt:lpstr>
      <vt:lpstr>Python Basics – Relational and Logical Operators</vt:lpstr>
      <vt:lpstr>Strings</vt:lpstr>
      <vt:lpstr>String operations</vt:lpstr>
      <vt:lpstr> Strings (2)</vt:lpstr>
      <vt:lpstr> Strings (3)</vt:lpstr>
      <vt:lpstr>Lists</vt:lpstr>
      <vt:lpstr>Tuples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Why Python for Us?</vt:lpstr>
      <vt:lpstr>Slide 25</vt:lpstr>
      <vt:lpstr>Slide 26</vt:lpstr>
      <vt:lpstr>Slide 27</vt:lpstr>
      <vt:lpstr>Slide 28</vt:lpstr>
      <vt:lpstr>Slide 29</vt:lpstr>
      <vt:lpstr>Slide 30</vt:lpstr>
      <vt:lpstr>Module Example: Numpy</vt:lpstr>
      <vt:lpstr>Scipy</vt:lpstr>
      <vt:lpstr>Biopython</vt:lpstr>
      <vt:lpstr>Matplotlib</vt:lpstr>
      <vt:lpstr>Custom Show 1</vt:lpstr>
      <vt:lpstr>Custom Show 2</vt:lpstr>
    </vt:vector>
  </TitlesOfParts>
  <Company>CSLA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C Programming</dc:title>
  <dc:creator>lanctradm</dc:creator>
  <cp:lastModifiedBy>Rania Hathout</cp:lastModifiedBy>
  <cp:revision>80</cp:revision>
  <dcterms:created xsi:type="dcterms:W3CDTF">2001-04-20T05:55:02Z</dcterms:created>
  <dcterms:modified xsi:type="dcterms:W3CDTF">2012-03-21T21:46:46Z</dcterms:modified>
</cp:coreProperties>
</file>