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85" r:id="rId6"/>
    <p:sldId id="290" r:id="rId7"/>
    <p:sldId id="286" r:id="rId8"/>
    <p:sldId id="287" r:id="rId9"/>
    <p:sldId id="288" r:id="rId10"/>
    <p:sldId id="289" r:id="rId11"/>
    <p:sldId id="284" r:id="rId12"/>
    <p:sldId id="292" r:id="rId13"/>
    <p:sldId id="293" r:id="rId14"/>
    <p:sldId id="294" r:id="rId15"/>
    <p:sldId id="297" r:id="rId16"/>
    <p:sldId id="296" r:id="rId17"/>
    <p:sldId id="295" r:id="rId18"/>
    <p:sldId id="298" r:id="rId19"/>
    <p:sldId id="299" r:id="rId20"/>
    <p:sldId id="300" r:id="rId21"/>
    <p:sldId id="304" r:id="rId22"/>
    <p:sldId id="303" r:id="rId23"/>
    <p:sldId id="302" r:id="rId24"/>
    <p:sldId id="301" r:id="rId25"/>
    <p:sldId id="306" r:id="rId26"/>
    <p:sldId id="307" r:id="rId27"/>
    <p:sldId id="305" r:id="rId28"/>
    <p:sldId id="308" r:id="rId29"/>
    <p:sldId id="281" r:id="rId30"/>
    <p:sldId id="291" r:id="rId31"/>
  </p:sldIdLst>
  <p:sldSz cx="9144000" cy="5143500" type="screen16x9"/>
  <p:notesSz cx="6858000" cy="9144000"/>
  <p:embeddedFontLst>
    <p:embeddedFont>
      <p:font typeface="Abel" panose="020B0604020202020204" charset="0"/>
      <p:regular r:id="rId33"/>
    </p:embeddedFont>
    <p:embeddedFont>
      <p:font typeface="Arial Narrow" panose="020B0606020202030204" pitchFamily="34" charset="0"/>
      <p:regular r:id="rId34"/>
      <p:bold r:id="rId35"/>
      <p:italic r:id="rId36"/>
      <p:boldItalic r:id="rId37"/>
    </p:embeddedFont>
    <p:embeddedFont>
      <p:font typeface="Assistant" panose="020B0604020202020204" charset="-79"/>
      <p:regular r:id="rId38"/>
      <p:bold r:id="rId39"/>
    </p:embeddedFont>
    <p:embeddedFont>
      <p:font typeface="Assistant Medium" panose="020B0604020202020204" charset="-79"/>
      <p:regular r:id="rId40"/>
      <p:bold r:id="rId41"/>
    </p:embeddedFont>
    <p:embeddedFont>
      <p:font typeface="Inter" panose="020B0604020202020204" charset="0"/>
      <p:regular r:id="rId42"/>
      <p:bold r:id="rId43"/>
    </p:embeddedFont>
    <p:embeddedFont>
      <p:font typeface="Inter Medium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9F17B-7279-4F85-ACA1-57F75E64288B}">
  <a:tblStyle styleId="{BE09F17B-7279-4F85-ACA1-57F75E642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76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45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596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65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6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657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2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9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695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27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979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4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48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057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63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02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46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2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38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64075" y="833175"/>
            <a:ext cx="6215700" cy="27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26425" y="3740975"/>
            <a:ext cx="3891300" cy="366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53575" y="-575900"/>
            <a:ext cx="9518875" cy="6299875"/>
            <a:chOff x="-153575" y="-575900"/>
            <a:chExt cx="9518875" cy="629987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53575" y="-575900"/>
              <a:ext cx="9518875" cy="6299875"/>
              <a:chOff x="-153575" y="-575900"/>
              <a:chExt cx="9518875" cy="62998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53625" y="1676650"/>
                <a:ext cx="374100" cy="374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153575" y="3898025"/>
                <a:ext cx="627900" cy="161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153575" y="4158525"/>
                <a:ext cx="627900" cy="161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83450" y="3740975"/>
                <a:ext cx="374100" cy="3741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9900" y="680325"/>
                <a:ext cx="374100" cy="255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769900" y="1047700"/>
                <a:ext cx="374100" cy="255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94125" y="-575900"/>
                <a:ext cx="1115400" cy="11154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019300" y="4608575"/>
                <a:ext cx="1115400" cy="11154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22" name="Google Shape;22;p2"/>
              <p:cNvCxnSpPr>
                <a:stCxn id="14" idx="0"/>
                <a:endCxn id="20" idx="2"/>
              </p:cNvCxnSpPr>
              <p:nvPr/>
            </p:nvCxnSpPr>
            <p:spPr>
              <a:xfrm rot="-5400000">
                <a:off x="-480125" y="802450"/>
                <a:ext cx="1695000" cy="5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4" idx="1"/>
              </p:cNvCxnSpPr>
              <p:nvPr/>
            </p:nvCxnSpPr>
            <p:spPr>
              <a:xfrm flipH="1">
                <a:off x="-153575" y="1863700"/>
                <a:ext cx="307200" cy="6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7" idx="0"/>
              </p:cNvCxnSpPr>
              <p:nvPr/>
            </p:nvCxnSpPr>
            <p:spPr>
              <a:xfrm rot="-5400000">
                <a:off x="7618400" y="1994075"/>
                <a:ext cx="2799000" cy="6948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"/>
              <p:cNvSpPr/>
              <p:nvPr/>
            </p:nvSpPr>
            <p:spPr>
              <a:xfrm>
                <a:off x="400800" y="4869625"/>
                <a:ext cx="6258900" cy="347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26" name="Google Shape;26;p2"/>
            <p:cNvCxnSpPr/>
            <p:nvPr/>
          </p:nvCxnSpPr>
          <p:spPr>
            <a:xfrm rot="5400000">
              <a:off x="7877000" y="4372775"/>
              <a:ext cx="1051200" cy="535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074050" y="2330725"/>
            <a:ext cx="463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074050" y="1195700"/>
            <a:ext cx="1324200" cy="1012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074050" y="3246000"/>
            <a:ext cx="4630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634575" y="0"/>
            <a:ext cx="10220275" cy="5473650"/>
            <a:chOff x="-634575" y="0"/>
            <a:chExt cx="10220275" cy="5473650"/>
          </a:xfrm>
        </p:grpSpPr>
        <p:cxnSp>
          <p:nvCxnSpPr>
            <p:cNvPr id="33" name="Google Shape;33;p3"/>
            <p:cNvCxnSpPr>
              <a:stCxn id="34" idx="2"/>
              <a:endCxn id="35" idx="2"/>
            </p:cNvCxnSpPr>
            <p:nvPr/>
          </p:nvCxnSpPr>
          <p:spPr>
            <a:xfrm rot="-5400000" flipH="1">
              <a:off x="3139850" y="1582950"/>
              <a:ext cx="405600" cy="62310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" name="Google Shape;36;p3"/>
            <p:cNvGrpSpPr/>
            <p:nvPr/>
          </p:nvGrpSpPr>
          <p:grpSpPr>
            <a:xfrm>
              <a:off x="-634575" y="0"/>
              <a:ext cx="10220275" cy="5473650"/>
              <a:chOff x="-634575" y="0"/>
              <a:chExt cx="10220275" cy="547365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247150" y="1449525"/>
                <a:ext cx="494400" cy="247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8764000" y="440875"/>
                <a:ext cx="821700" cy="3633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8470075" y="801575"/>
                <a:ext cx="721500" cy="173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470075" y="1088800"/>
                <a:ext cx="721500" cy="1737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70075" y="1376025"/>
                <a:ext cx="721500" cy="173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-634575" y="0"/>
                <a:ext cx="1275900" cy="1275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458200" y="4328550"/>
                <a:ext cx="1145100" cy="11451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-120250" y="3800850"/>
                <a:ext cx="694800" cy="694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>
            <a:off x="-163400" y="193725"/>
            <a:ext cx="9488550" cy="5230325"/>
            <a:chOff x="-163400" y="193725"/>
            <a:chExt cx="9488550" cy="5230325"/>
          </a:xfrm>
        </p:grpSpPr>
        <p:sp>
          <p:nvSpPr>
            <p:cNvPr id="86" name="Google Shape;86;p7"/>
            <p:cNvSpPr/>
            <p:nvPr/>
          </p:nvSpPr>
          <p:spPr>
            <a:xfrm>
              <a:off x="8176150" y="193725"/>
              <a:ext cx="1149000" cy="213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20250" y="908450"/>
              <a:ext cx="287100" cy="287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20250" y="1315925"/>
              <a:ext cx="287100" cy="287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-163400" y="4569050"/>
              <a:ext cx="855000" cy="85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90" name="Google Shape;90;p7"/>
            <p:cNvCxnSpPr>
              <a:stCxn id="87" idx="2"/>
              <a:endCxn id="88" idx="0"/>
            </p:cNvCxnSpPr>
            <p:nvPr/>
          </p:nvCxnSpPr>
          <p:spPr>
            <a:xfrm rot="-5400000" flipH="1">
              <a:off x="203950" y="1255400"/>
              <a:ext cx="120300" cy="600"/>
            </a:xfrm>
            <a:prstGeom prst="bentConnector3">
              <a:avLst>
                <a:gd name="adj1" fmla="val 5003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7"/>
            <p:cNvCxnSpPr>
              <a:stCxn id="88" idx="2"/>
              <a:endCxn id="89" idx="0"/>
            </p:cNvCxnSpPr>
            <p:nvPr/>
          </p:nvCxnSpPr>
          <p:spPr>
            <a:xfrm rot="-5400000" flipH="1">
              <a:off x="-1218950" y="3085775"/>
              <a:ext cx="2966100" cy="6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7"/>
            <p:cNvCxnSpPr>
              <a:stCxn id="87" idx="0"/>
              <a:endCxn id="86" idx="1"/>
            </p:cNvCxnSpPr>
            <p:nvPr/>
          </p:nvCxnSpPr>
          <p:spPr>
            <a:xfrm rot="-5400000">
              <a:off x="3916150" y="-3351700"/>
              <a:ext cx="607800" cy="7912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768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713225" y="209511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2"/>
          </p:nvPr>
        </p:nvSpPr>
        <p:spPr>
          <a:xfrm>
            <a:off x="713225" y="393782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3"/>
          </p:nvPr>
        </p:nvSpPr>
        <p:spPr>
          <a:xfrm>
            <a:off x="3419250" y="393782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4"/>
          </p:nvPr>
        </p:nvSpPr>
        <p:spPr>
          <a:xfrm>
            <a:off x="3419250" y="209511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175425"/>
            <a:ext cx="901200" cy="51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3018275"/>
            <a:ext cx="901200" cy="51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3018275"/>
            <a:ext cx="901200" cy="51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175425"/>
            <a:ext cx="901200" cy="51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9"/>
          </p:nvPr>
        </p:nvSpPr>
        <p:spPr>
          <a:xfrm>
            <a:off x="6125275" y="393782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3"/>
          </p:nvPr>
        </p:nvSpPr>
        <p:spPr>
          <a:xfrm>
            <a:off x="6125275" y="209511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3018275"/>
            <a:ext cx="901200" cy="51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175425"/>
            <a:ext cx="901200" cy="51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6"/>
          </p:nvPr>
        </p:nvSpPr>
        <p:spPr>
          <a:xfrm>
            <a:off x="713225" y="1807419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300" b="1"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7"/>
          </p:nvPr>
        </p:nvSpPr>
        <p:spPr>
          <a:xfrm>
            <a:off x="713225" y="3649994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8"/>
          </p:nvPr>
        </p:nvSpPr>
        <p:spPr>
          <a:xfrm>
            <a:off x="3419250" y="3649994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9"/>
          </p:nvPr>
        </p:nvSpPr>
        <p:spPr>
          <a:xfrm>
            <a:off x="3419250" y="1807419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20"/>
          </p:nvPr>
        </p:nvSpPr>
        <p:spPr>
          <a:xfrm>
            <a:off x="6125275" y="3649994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21"/>
          </p:nvPr>
        </p:nvSpPr>
        <p:spPr>
          <a:xfrm>
            <a:off x="6125275" y="1807419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-66775" y="-80150"/>
            <a:ext cx="9720775" cy="5388325"/>
            <a:chOff x="-66775" y="-80150"/>
            <a:chExt cx="9720775" cy="5388325"/>
          </a:xfrm>
        </p:grpSpPr>
        <p:sp>
          <p:nvSpPr>
            <p:cNvPr id="147" name="Google Shape;147;p13"/>
            <p:cNvSpPr/>
            <p:nvPr/>
          </p:nvSpPr>
          <p:spPr>
            <a:xfrm>
              <a:off x="8625300" y="1302575"/>
              <a:ext cx="439200" cy="43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0" y="3887675"/>
              <a:ext cx="439200" cy="252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0" y="4261750"/>
              <a:ext cx="439200" cy="252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625300" y="3967850"/>
              <a:ext cx="1028700" cy="102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93725" y="140025"/>
              <a:ext cx="332700" cy="332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52" name="Google Shape;152;p13"/>
            <p:cNvCxnSpPr>
              <a:stCxn id="151" idx="2"/>
              <a:endCxn id="148" idx="0"/>
            </p:cNvCxnSpPr>
            <p:nvPr/>
          </p:nvCxnSpPr>
          <p:spPr>
            <a:xfrm rot="5400000">
              <a:off x="-1417575" y="2109975"/>
              <a:ext cx="3414900" cy="1404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3"/>
            <p:cNvCxnSpPr>
              <a:stCxn id="147" idx="2"/>
            </p:cNvCxnSpPr>
            <p:nvPr/>
          </p:nvCxnSpPr>
          <p:spPr>
            <a:xfrm rot="-5400000" flipH="1">
              <a:off x="8335950" y="2250725"/>
              <a:ext cx="1431300" cy="413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54;p13"/>
            <p:cNvSpPr/>
            <p:nvPr/>
          </p:nvSpPr>
          <p:spPr>
            <a:xfrm>
              <a:off x="4842900" y="-80150"/>
              <a:ext cx="4402200" cy="33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66775" y="4789475"/>
              <a:ext cx="1990500" cy="518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1"/>
          </p:nvPr>
        </p:nvSpPr>
        <p:spPr>
          <a:xfrm>
            <a:off x="720025" y="156447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2"/>
          </p:nvPr>
        </p:nvSpPr>
        <p:spPr>
          <a:xfrm>
            <a:off x="720025" y="280046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3"/>
          </p:nvPr>
        </p:nvSpPr>
        <p:spPr>
          <a:xfrm>
            <a:off x="720025" y="4033759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4"/>
          </p:nvPr>
        </p:nvSpPr>
        <p:spPr>
          <a:xfrm>
            <a:off x="720025" y="1117955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5"/>
          </p:nvPr>
        </p:nvSpPr>
        <p:spPr>
          <a:xfrm>
            <a:off x="720025" y="2348282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6"/>
          </p:nvPr>
        </p:nvSpPr>
        <p:spPr>
          <a:xfrm>
            <a:off x="720025" y="3575909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000" b="1"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l"/>
              <a:buNone/>
              <a:defRPr sz="2400" b="1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-293925" y="240550"/>
            <a:ext cx="9746800" cy="4929550"/>
            <a:chOff x="-293925" y="240550"/>
            <a:chExt cx="9746800" cy="4929550"/>
          </a:xfrm>
        </p:grpSpPr>
        <p:sp>
          <p:nvSpPr>
            <p:cNvPr id="213" name="Google Shape;213;p18"/>
            <p:cNvSpPr/>
            <p:nvPr/>
          </p:nvSpPr>
          <p:spPr>
            <a:xfrm>
              <a:off x="-293925" y="647950"/>
              <a:ext cx="821700" cy="82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8631175" y="4348600"/>
              <a:ext cx="821700" cy="270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8631175" y="4738018"/>
              <a:ext cx="821700" cy="270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16" name="Google Shape;216;p18"/>
            <p:cNvCxnSpPr>
              <a:stCxn id="213" idx="0"/>
            </p:cNvCxnSpPr>
            <p:nvPr/>
          </p:nvCxnSpPr>
          <p:spPr>
            <a:xfrm rot="-5400000">
              <a:off x="4564125" y="-4206650"/>
              <a:ext cx="407400" cy="93018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8"/>
            <p:cNvCxnSpPr/>
            <p:nvPr/>
          </p:nvCxnSpPr>
          <p:spPr>
            <a:xfrm rot="-5400000">
              <a:off x="8004625" y="3021400"/>
              <a:ext cx="2364600" cy="289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Google Shape;218;p18"/>
            <p:cNvSpPr/>
            <p:nvPr/>
          </p:nvSpPr>
          <p:spPr>
            <a:xfrm>
              <a:off x="-213750" y="2852300"/>
              <a:ext cx="521100" cy="2317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25"/>
          <p:cNvGrpSpPr/>
          <p:nvPr/>
        </p:nvGrpSpPr>
        <p:grpSpPr>
          <a:xfrm>
            <a:off x="-370425" y="-167000"/>
            <a:ext cx="9815800" cy="5510950"/>
            <a:chOff x="-370425" y="-167000"/>
            <a:chExt cx="9815800" cy="5510950"/>
          </a:xfrm>
        </p:grpSpPr>
        <p:sp>
          <p:nvSpPr>
            <p:cNvPr id="321" name="Google Shape;321;p25"/>
            <p:cNvSpPr/>
            <p:nvPr/>
          </p:nvSpPr>
          <p:spPr>
            <a:xfrm>
              <a:off x="-370425" y="3941150"/>
              <a:ext cx="1402800" cy="14028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8530200" y="4161525"/>
              <a:ext cx="774900" cy="340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8530200" y="4649175"/>
              <a:ext cx="774900" cy="34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93525" y="741475"/>
              <a:ext cx="474300" cy="474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8295175" y="-167000"/>
              <a:ext cx="1150200" cy="1150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326" name="Google Shape;326;p25"/>
            <p:cNvCxnSpPr>
              <a:stCxn id="324" idx="0"/>
              <a:endCxn id="325" idx="2"/>
            </p:cNvCxnSpPr>
            <p:nvPr/>
          </p:nvCxnSpPr>
          <p:spPr>
            <a:xfrm rot="-5400000">
              <a:off x="4146225" y="-3407375"/>
              <a:ext cx="333300" cy="79644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5"/>
            <p:cNvCxnSpPr>
              <a:stCxn id="321" idx="0"/>
              <a:endCxn id="324" idx="2"/>
            </p:cNvCxnSpPr>
            <p:nvPr/>
          </p:nvCxnSpPr>
          <p:spPr>
            <a:xfrm rot="-5400000">
              <a:off x="-1031475" y="2578100"/>
              <a:ext cx="2725500" cy="6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5"/>
            <p:cNvCxnSpPr>
              <a:stCxn id="323" idx="1"/>
              <a:endCxn id="321" idx="6"/>
            </p:cNvCxnSpPr>
            <p:nvPr/>
          </p:nvCxnSpPr>
          <p:spPr>
            <a:xfrm rot="10800000">
              <a:off x="1032300" y="4642575"/>
              <a:ext cx="7497900" cy="1770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26"/>
          <p:cNvGrpSpPr/>
          <p:nvPr/>
        </p:nvGrpSpPr>
        <p:grpSpPr>
          <a:xfrm>
            <a:off x="-100075" y="371500"/>
            <a:ext cx="9757500" cy="4758625"/>
            <a:chOff x="-100075" y="371500"/>
            <a:chExt cx="9757500" cy="4758625"/>
          </a:xfrm>
        </p:grpSpPr>
        <p:sp>
          <p:nvSpPr>
            <p:cNvPr id="332" name="Google Shape;332;p26"/>
            <p:cNvSpPr/>
            <p:nvPr/>
          </p:nvSpPr>
          <p:spPr>
            <a:xfrm>
              <a:off x="8617025" y="371500"/>
              <a:ext cx="1040400" cy="1040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86850" y="2518300"/>
              <a:ext cx="561900" cy="267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86850" y="2905750"/>
              <a:ext cx="561900" cy="267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617025" y="4475525"/>
              <a:ext cx="654600" cy="6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cxnSp>
          <p:nvCxnSpPr>
            <p:cNvPr id="336" name="Google Shape;336;p26"/>
            <p:cNvCxnSpPr>
              <a:stCxn id="333" idx="0"/>
              <a:endCxn id="332" idx="0"/>
            </p:cNvCxnSpPr>
            <p:nvPr/>
          </p:nvCxnSpPr>
          <p:spPr>
            <a:xfrm rot="-5400000">
              <a:off x="3592200" y="-3026600"/>
              <a:ext cx="2146800" cy="8943000"/>
            </a:xfrm>
            <a:prstGeom prst="bentConnector3">
              <a:avLst>
                <a:gd name="adj1" fmla="val 11109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6"/>
            <p:cNvCxnSpPr>
              <a:stCxn id="333" idx="2"/>
              <a:endCxn id="334" idx="0"/>
            </p:cNvCxnSpPr>
            <p:nvPr/>
          </p:nvCxnSpPr>
          <p:spPr>
            <a:xfrm rot="-5400000" flipH="1">
              <a:off x="134550" y="2845750"/>
              <a:ext cx="119700" cy="600"/>
            </a:xfrm>
            <a:prstGeom prst="bentConnector3">
              <a:avLst>
                <a:gd name="adj1" fmla="val 4993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6"/>
            <p:cNvCxnSpPr>
              <a:stCxn id="335" idx="1"/>
            </p:cNvCxnSpPr>
            <p:nvPr/>
          </p:nvCxnSpPr>
          <p:spPr>
            <a:xfrm flipH="1">
              <a:off x="-100075" y="4802825"/>
              <a:ext cx="87171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4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ctrTitle"/>
          </p:nvPr>
        </p:nvSpPr>
        <p:spPr>
          <a:xfrm>
            <a:off x="1464075" y="833175"/>
            <a:ext cx="6215700" cy="27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/>
            </a:br>
            <a:br>
              <a:rPr lang="en" sz="6000" dirty="0"/>
            </a:br>
            <a:r>
              <a:rPr lang="en" sz="6000" dirty="0"/>
              <a:t>Analysis of </a:t>
            </a:r>
            <a:r>
              <a:rPr lang="en-US" sz="6000" dirty="0"/>
              <a:t>Sales Data Sample</a:t>
            </a:r>
            <a:br>
              <a:rPr lang="en-US" sz="6000" dirty="0"/>
            </a:br>
            <a:endParaRPr sz="4800"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6792048" y="4240036"/>
            <a:ext cx="1775453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  <a:r>
              <a:rPr lang="en-US" dirty="0" err="1"/>
              <a:t>Reham</a:t>
            </a:r>
            <a:r>
              <a:rPr lang="en-US" dirty="0"/>
              <a:t> </a:t>
            </a:r>
            <a:r>
              <a:rPr lang="en-US" dirty="0" err="1"/>
              <a:t>Essam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D72B96-7A04-415E-87EE-1A782735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060" y="0"/>
            <a:ext cx="93141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1669312" y="305751"/>
            <a:ext cx="463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SQL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1"/>
          </p:nvPr>
        </p:nvSpPr>
        <p:spPr>
          <a:xfrm>
            <a:off x="1169742" y="1482395"/>
            <a:ext cx="4630500" cy="2741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+mn-lt"/>
              </a:rPr>
              <a:t> Import the E-Commerce Sales dataset file into https://sqliteonline.com</a:t>
            </a:r>
          </a:p>
          <a:p>
            <a:pPr marL="0" lvl="0" indent="0"/>
            <a:endParaRPr lang="en-US" dirty="0">
              <a:latin typeface="+mn-lt"/>
            </a:endParaRPr>
          </a:p>
          <a:p>
            <a:pPr marL="0" lvl="0" indent="0"/>
            <a:r>
              <a:rPr lang="en-US" dirty="0"/>
              <a:t>Write queries to: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Identify the total number of invoices, unique customers, and product categories.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Calculate basic summary statistics for key metrics like total sales amount, average order value, and most frequently purchased items.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Explore purchase patterns by country or any other relevant demographic information (if available).</a:t>
            </a:r>
            <a:endParaRPr lang="en-US" dirty="0">
              <a:latin typeface="+mn-lt"/>
            </a:endParaRPr>
          </a:p>
          <a:p>
            <a:pPr marL="0" lvl="0" indent="0"/>
            <a:endParaRPr dirty="0">
              <a:latin typeface="+mn-lt"/>
            </a:endParaRPr>
          </a:p>
        </p:txBody>
      </p:sp>
      <p:sp>
        <p:nvSpPr>
          <p:cNvPr id="389" name="Google Shape;389;p33"/>
          <p:cNvSpPr txBox="1">
            <a:spLocks noGrp="1"/>
          </p:cNvSpPr>
          <p:nvPr>
            <p:ph type="title" idx="2"/>
          </p:nvPr>
        </p:nvSpPr>
        <p:spPr>
          <a:xfrm>
            <a:off x="670013" y="390746"/>
            <a:ext cx="999299" cy="671809"/>
          </a:xfrm>
          <a:prstGeom prst="rect">
            <a:avLst/>
          </a:prstGeom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50448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8BC5C4-587D-48E2-854A-D9DC08F8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38" y="543669"/>
            <a:ext cx="5842941" cy="1835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657BC-2483-4DD6-A0A1-56F1683DD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39" y="2880166"/>
            <a:ext cx="5842940" cy="2064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0AB8C1-F779-4E85-A89D-37273E5DC4E0}"/>
              </a:ext>
            </a:extLst>
          </p:cNvPr>
          <p:cNvSpPr txBox="1"/>
          <p:nvPr/>
        </p:nvSpPr>
        <p:spPr>
          <a:xfrm>
            <a:off x="1163913" y="235892"/>
            <a:ext cx="53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invoices ( I made this by count </a:t>
            </a:r>
            <a:r>
              <a:rPr lang="en-US" dirty="0" err="1">
                <a:solidFill>
                  <a:schemeClr val="accent3"/>
                </a:solidFill>
              </a:rPr>
              <a:t>distinicit</a:t>
            </a:r>
            <a:r>
              <a:rPr lang="en-US" dirty="0">
                <a:solidFill>
                  <a:schemeClr val="accent3"/>
                </a:solidFill>
              </a:rPr>
              <a:t> of ordernumber)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5A29F-24E0-46B3-B6C2-CEB8513426A0}"/>
              </a:ext>
            </a:extLst>
          </p:cNvPr>
          <p:cNvSpPr txBox="1"/>
          <p:nvPr/>
        </p:nvSpPr>
        <p:spPr>
          <a:xfrm>
            <a:off x="965438" y="2386043"/>
            <a:ext cx="53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Unique Customer( I made this by count </a:t>
            </a:r>
            <a:r>
              <a:rPr lang="en-US" dirty="0" err="1">
                <a:solidFill>
                  <a:schemeClr val="accent3"/>
                </a:solidFill>
              </a:rPr>
              <a:t>distinicit</a:t>
            </a:r>
            <a:r>
              <a:rPr lang="en-US" dirty="0">
                <a:solidFill>
                  <a:schemeClr val="accent3"/>
                </a:solidFill>
              </a:rPr>
              <a:t> of customer name)</a:t>
            </a:r>
          </a:p>
        </p:txBody>
      </p:sp>
    </p:spTree>
    <p:extLst>
      <p:ext uri="{BB962C8B-B14F-4D97-AF65-F5344CB8AC3E}">
        <p14:creationId xmlns:p14="http://schemas.microsoft.com/office/powerpoint/2010/main" val="28657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5A22E-5565-47E2-804F-EB85DF46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34" y="596601"/>
            <a:ext cx="6115904" cy="1764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1DA2C-F427-4784-B7A0-321E1D5B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4" y="2802853"/>
            <a:ext cx="6115904" cy="2267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8927C-00C1-4D63-8D11-AAE1C50A54CE}"/>
              </a:ext>
            </a:extLst>
          </p:cNvPr>
          <p:cNvSpPr txBox="1"/>
          <p:nvPr/>
        </p:nvSpPr>
        <p:spPr>
          <a:xfrm>
            <a:off x="898099" y="73381"/>
            <a:ext cx="53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num of product category  ( I made this by count </a:t>
            </a:r>
            <a:r>
              <a:rPr lang="en-US" dirty="0" err="1">
                <a:solidFill>
                  <a:schemeClr val="accent3"/>
                </a:solidFill>
              </a:rPr>
              <a:t>distinicit</a:t>
            </a:r>
            <a:r>
              <a:rPr lang="en-US" dirty="0">
                <a:solidFill>
                  <a:schemeClr val="accent3"/>
                </a:solidFill>
              </a:rPr>
              <a:t> of product 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D3267-3528-4F1E-B5D1-CCE4F464DF21}"/>
              </a:ext>
            </a:extLst>
          </p:cNvPr>
          <p:cNvSpPr txBox="1"/>
          <p:nvPr/>
        </p:nvSpPr>
        <p:spPr>
          <a:xfrm>
            <a:off x="791034" y="2428211"/>
            <a:ext cx="53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sales ( I made this by summation sales)</a:t>
            </a:r>
          </a:p>
        </p:txBody>
      </p:sp>
    </p:spTree>
    <p:extLst>
      <p:ext uri="{BB962C8B-B14F-4D97-AF65-F5344CB8AC3E}">
        <p14:creationId xmlns:p14="http://schemas.microsoft.com/office/powerpoint/2010/main" val="386544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88466-2A0A-4C83-A1FA-6797797C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7" y="1382925"/>
            <a:ext cx="6382641" cy="3157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111C6E-538E-4C05-A00F-8BF37D07BFE7}"/>
              </a:ext>
            </a:extLst>
          </p:cNvPr>
          <p:cNvSpPr txBox="1"/>
          <p:nvPr/>
        </p:nvSpPr>
        <p:spPr>
          <a:xfrm>
            <a:off x="1163913" y="235892"/>
            <a:ext cx="5321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Average Order Value (Average = Ordernumber /sales )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First select ordernumber and summation of sales (sub query)</a:t>
            </a:r>
          </a:p>
          <a:p>
            <a:r>
              <a:rPr lang="en-US" dirty="0">
                <a:solidFill>
                  <a:schemeClr val="accent3"/>
                </a:solidFill>
              </a:rPr>
              <a:t>Use total amount from sub query and calculate average for it</a:t>
            </a:r>
          </a:p>
        </p:txBody>
      </p:sp>
    </p:spTree>
    <p:extLst>
      <p:ext uri="{BB962C8B-B14F-4D97-AF65-F5344CB8AC3E}">
        <p14:creationId xmlns:p14="http://schemas.microsoft.com/office/powerpoint/2010/main" val="211759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6B2E5-1C51-4B01-8E12-DCD62E44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69" y="1201478"/>
            <a:ext cx="6144482" cy="3700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937C6-1DFE-4ED6-A369-133026BD2AB6}"/>
              </a:ext>
            </a:extLst>
          </p:cNvPr>
          <p:cNvSpPr txBox="1"/>
          <p:nvPr/>
        </p:nvSpPr>
        <p:spPr>
          <a:xfrm>
            <a:off x="1163913" y="235892"/>
            <a:ext cx="5321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Most Frequently Purchased(select </a:t>
            </a:r>
            <a:r>
              <a:rPr lang="en-US" dirty="0" err="1">
                <a:solidFill>
                  <a:schemeClr val="accent3"/>
                </a:solidFill>
              </a:rPr>
              <a:t>productcode</a:t>
            </a:r>
            <a:r>
              <a:rPr lang="en-US" dirty="0">
                <a:solidFill>
                  <a:schemeClr val="accent3"/>
                </a:solidFill>
              </a:rPr>
              <a:t> and calculate count of Quantityordered )</a:t>
            </a:r>
          </a:p>
          <a:p>
            <a:r>
              <a:rPr lang="en-US" dirty="0">
                <a:solidFill>
                  <a:schemeClr val="accent3"/>
                </a:solidFill>
              </a:rPr>
              <a:t>Group by because aggregation function and limit 10 to get the most</a:t>
            </a:r>
          </a:p>
        </p:txBody>
      </p:sp>
    </p:spTree>
    <p:extLst>
      <p:ext uri="{BB962C8B-B14F-4D97-AF65-F5344CB8AC3E}">
        <p14:creationId xmlns:p14="http://schemas.microsoft.com/office/powerpoint/2010/main" val="293626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0BC83-7B4B-400C-BCB4-A0C4F65D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64" y="1020725"/>
            <a:ext cx="5887272" cy="370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56416-A71F-43AC-B0F8-EC5CFB2E8241}"/>
              </a:ext>
            </a:extLst>
          </p:cNvPr>
          <p:cNvSpPr txBox="1"/>
          <p:nvPr/>
        </p:nvSpPr>
        <p:spPr>
          <a:xfrm>
            <a:off x="1355299" y="182729"/>
            <a:ext cx="53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Sales(select country and calculate summation  of sales )</a:t>
            </a:r>
          </a:p>
          <a:p>
            <a:r>
              <a:rPr lang="en-US" dirty="0">
                <a:solidFill>
                  <a:schemeClr val="accent3"/>
                </a:solidFill>
              </a:rPr>
              <a:t>Group by because aggregation function</a:t>
            </a:r>
          </a:p>
        </p:txBody>
      </p:sp>
    </p:spTree>
    <p:extLst>
      <p:ext uri="{BB962C8B-B14F-4D97-AF65-F5344CB8AC3E}">
        <p14:creationId xmlns:p14="http://schemas.microsoft.com/office/powerpoint/2010/main" val="59276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0A633-23E7-4E3D-A948-DEA3FF87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5" y="712381"/>
            <a:ext cx="5353797" cy="3955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53A8B-EBCD-45DF-B2A4-2124F182DD9B}"/>
              </a:ext>
            </a:extLst>
          </p:cNvPr>
          <p:cNvSpPr txBox="1"/>
          <p:nvPr/>
        </p:nvSpPr>
        <p:spPr>
          <a:xfrm>
            <a:off x="1163913" y="235892"/>
            <a:ext cx="53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invoices by country  ( I made this by count </a:t>
            </a:r>
            <a:r>
              <a:rPr lang="en-US" dirty="0" err="1">
                <a:solidFill>
                  <a:schemeClr val="accent3"/>
                </a:solidFill>
              </a:rPr>
              <a:t>distinicit</a:t>
            </a:r>
            <a:r>
              <a:rPr lang="en-US" dirty="0">
                <a:solidFill>
                  <a:schemeClr val="accent3"/>
                </a:solidFill>
              </a:rPr>
              <a:t> of ordernumber) and order by country</a:t>
            </a:r>
          </a:p>
        </p:txBody>
      </p:sp>
    </p:spTree>
    <p:extLst>
      <p:ext uri="{BB962C8B-B14F-4D97-AF65-F5344CB8AC3E}">
        <p14:creationId xmlns:p14="http://schemas.microsoft.com/office/powerpoint/2010/main" val="155510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F2415E-067D-400E-AB91-BBD24FB3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94" y="1020726"/>
            <a:ext cx="6067425" cy="3870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886E4-F942-49E6-B1E2-A7CB5016BBF6}"/>
              </a:ext>
            </a:extLst>
          </p:cNvPr>
          <p:cNvSpPr txBox="1"/>
          <p:nvPr/>
        </p:nvSpPr>
        <p:spPr>
          <a:xfrm>
            <a:off x="1348210" y="282062"/>
            <a:ext cx="5321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Unique Customer( I made this by count </a:t>
            </a:r>
            <a:r>
              <a:rPr lang="en-US" dirty="0" err="1">
                <a:solidFill>
                  <a:schemeClr val="accent3"/>
                </a:solidFill>
              </a:rPr>
              <a:t>distinicit</a:t>
            </a:r>
            <a:r>
              <a:rPr lang="en-US" dirty="0">
                <a:solidFill>
                  <a:schemeClr val="accent3"/>
                </a:solidFill>
              </a:rPr>
              <a:t> of customer name , country )</a:t>
            </a:r>
          </a:p>
          <a:p>
            <a:r>
              <a:rPr lang="en-US" dirty="0">
                <a:solidFill>
                  <a:schemeClr val="accent3"/>
                </a:solidFill>
              </a:rPr>
              <a:t>Order by country</a:t>
            </a:r>
          </a:p>
        </p:txBody>
      </p:sp>
    </p:spTree>
    <p:extLst>
      <p:ext uri="{BB962C8B-B14F-4D97-AF65-F5344CB8AC3E}">
        <p14:creationId xmlns:p14="http://schemas.microsoft.com/office/powerpoint/2010/main" val="178737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1669312" y="305751"/>
            <a:ext cx="463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Python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1"/>
          </p:nvPr>
        </p:nvSpPr>
        <p:spPr>
          <a:xfrm>
            <a:off x="1169742" y="1482395"/>
            <a:ext cx="4630500" cy="2741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Import the E-Commerce Sales dataset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Cleaning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Analyze 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data visualization</a:t>
            </a:r>
            <a:endParaRPr sz="1800" dirty="0">
              <a:latin typeface="+mn-lt"/>
            </a:endParaRPr>
          </a:p>
        </p:txBody>
      </p:sp>
      <p:sp>
        <p:nvSpPr>
          <p:cNvPr id="389" name="Google Shape;389;p33"/>
          <p:cNvSpPr txBox="1">
            <a:spLocks noGrp="1"/>
          </p:cNvSpPr>
          <p:nvPr>
            <p:ph type="title" idx="2"/>
          </p:nvPr>
        </p:nvSpPr>
        <p:spPr>
          <a:xfrm>
            <a:off x="670013" y="390746"/>
            <a:ext cx="999299" cy="671809"/>
          </a:xfrm>
          <a:prstGeom prst="rect">
            <a:avLst/>
          </a:prstGeom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289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5"/>
          </p:nvPr>
        </p:nvSpPr>
        <p:spPr>
          <a:xfrm>
            <a:off x="1415375" y="1175425"/>
            <a:ext cx="901200" cy="518700"/>
          </a:xfrm>
          <a:prstGeom prst="rect">
            <a:avLst/>
          </a:prstGeom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6"/>
          </p:nvPr>
        </p:nvSpPr>
        <p:spPr>
          <a:xfrm>
            <a:off x="5724750" y="2868382"/>
            <a:ext cx="901200" cy="518700"/>
          </a:xfrm>
          <a:prstGeom prst="rect">
            <a:avLst/>
          </a:prstGeom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7"/>
          </p:nvPr>
        </p:nvSpPr>
        <p:spPr>
          <a:xfrm>
            <a:off x="2829506" y="2868382"/>
            <a:ext cx="901200" cy="518700"/>
          </a:xfrm>
          <a:prstGeom prst="rect">
            <a:avLst/>
          </a:prstGeom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2" name="Google Shape;372;p32"/>
          <p:cNvSpPr txBox="1">
            <a:spLocks noGrp="1"/>
          </p:cNvSpPr>
          <p:nvPr>
            <p:ph type="title" idx="8"/>
          </p:nvPr>
        </p:nvSpPr>
        <p:spPr>
          <a:xfrm>
            <a:off x="4121400" y="1175425"/>
            <a:ext cx="901200" cy="518700"/>
          </a:xfrm>
          <a:prstGeom prst="rect">
            <a:avLst/>
          </a:prstGeom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15"/>
          </p:nvPr>
        </p:nvSpPr>
        <p:spPr>
          <a:xfrm>
            <a:off x="6827425" y="1175425"/>
            <a:ext cx="901200" cy="518700"/>
          </a:xfrm>
          <a:prstGeom prst="rect">
            <a:avLst/>
          </a:prstGeom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16"/>
          </p:nvPr>
        </p:nvSpPr>
        <p:spPr>
          <a:xfrm>
            <a:off x="713225" y="1807419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17"/>
          </p:nvPr>
        </p:nvSpPr>
        <p:spPr>
          <a:xfrm>
            <a:off x="2127356" y="3470121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379" name="Google Shape;379;p32"/>
          <p:cNvSpPr txBox="1">
            <a:spLocks noGrp="1"/>
          </p:cNvSpPr>
          <p:nvPr>
            <p:ph type="subTitle" idx="18"/>
          </p:nvPr>
        </p:nvSpPr>
        <p:spPr>
          <a:xfrm>
            <a:off x="5022600" y="3536937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380" name="Google Shape;380;p32"/>
          <p:cNvSpPr txBox="1">
            <a:spLocks noGrp="1"/>
          </p:cNvSpPr>
          <p:nvPr>
            <p:ph type="subTitle" idx="19"/>
          </p:nvPr>
        </p:nvSpPr>
        <p:spPr>
          <a:xfrm>
            <a:off x="3419250" y="1807419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BI</a:t>
            </a:r>
            <a:endParaRPr dirty="0"/>
          </a:p>
        </p:txBody>
      </p:sp>
      <p:sp>
        <p:nvSpPr>
          <p:cNvPr id="382" name="Google Shape;382;p32"/>
          <p:cNvSpPr txBox="1">
            <a:spLocks noGrp="1"/>
          </p:cNvSpPr>
          <p:nvPr>
            <p:ph type="subTitle" idx="21"/>
          </p:nvPr>
        </p:nvSpPr>
        <p:spPr>
          <a:xfrm>
            <a:off x="6125275" y="1807419"/>
            <a:ext cx="23055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1C9AE-CCDE-43E7-BF54-A1885BEA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16" y="595179"/>
            <a:ext cx="8331767" cy="39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A5A47-FB23-4C2F-8B73-1F5D8805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609226"/>
            <a:ext cx="8420986" cy="41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8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49352-9A74-4D98-BF05-48A01B40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5" y="713738"/>
            <a:ext cx="8474149" cy="37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2EBA5-FCC6-48C0-9783-845D742A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0" y="702012"/>
            <a:ext cx="7854899" cy="341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8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95B5A-88F6-487C-A529-4AE39690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4" y="309489"/>
            <a:ext cx="7745038" cy="45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B85-BE0B-4151-8ED6-93EEB852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65" y="689776"/>
            <a:ext cx="8644270" cy="39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D381F-636E-46FB-8E8C-B24FFE51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4" y="786375"/>
            <a:ext cx="8068832" cy="37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4EE02-B621-4ED9-BA3E-E5A6BED6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8" y="559887"/>
            <a:ext cx="7952621" cy="41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2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55176-95B8-4A10-A3C1-A0097900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7" y="249865"/>
            <a:ext cx="8444286" cy="46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1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5"/>
          <p:cNvSpPr txBox="1">
            <a:spLocks noGrp="1"/>
          </p:cNvSpPr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</a:t>
            </a:r>
            <a:endParaRPr dirty="0"/>
          </a:p>
        </p:txBody>
      </p:sp>
      <p:sp>
        <p:nvSpPr>
          <p:cNvPr id="863" name="Google Shape;863;p55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Total Sales Per Product Line is 4.48M.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USA is the highest sales Country. they used 3 M of Sales.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most sales are shipped about 41.6 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Sales in 2004 is the highest sales and sales decreased in 2005.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total Unique Customer is 43.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Purchase Frequency Per Customer 1261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Customer segment sales in 2004 is the best.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Classic Car is the best seller in the product line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Deal size in medium and small is most ordered than large.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total sales in November 2005 for Classic Car is the bigger than other months.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1669312" y="305751"/>
            <a:ext cx="463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1"/>
          </p:nvPr>
        </p:nvSpPr>
        <p:spPr>
          <a:xfrm>
            <a:off x="1584412" y="1169516"/>
            <a:ext cx="46305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Using a (CSV) format suitable for further exploration</a:t>
            </a:r>
            <a:endParaRPr dirty="0"/>
          </a:p>
        </p:txBody>
      </p:sp>
      <p:sp>
        <p:nvSpPr>
          <p:cNvPr id="389" name="Google Shape;389;p33"/>
          <p:cNvSpPr txBox="1">
            <a:spLocks noGrp="1"/>
          </p:cNvSpPr>
          <p:nvPr>
            <p:ph type="title" idx="2"/>
          </p:nvPr>
        </p:nvSpPr>
        <p:spPr>
          <a:xfrm>
            <a:off x="670013" y="390746"/>
            <a:ext cx="999299" cy="671809"/>
          </a:xfrm>
          <a:prstGeom prst="rect">
            <a:avLst/>
          </a:prstGeom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5" name="Google Shape;388;p33">
            <a:extLst>
              <a:ext uri="{FF2B5EF4-FFF2-40B4-BE49-F238E27FC236}">
                <a16:creationId xmlns:a16="http://schemas.microsoft.com/office/drawing/2014/main" id="{3757D0AD-8854-429C-92CB-B091CC11F14B}"/>
              </a:ext>
            </a:extLst>
          </p:cNvPr>
          <p:cNvSpPr txBox="1">
            <a:spLocks/>
          </p:cNvSpPr>
          <p:nvPr/>
        </p:nvSpPr>
        <p:spPr>
          <a:xfrm>
            <a:off x="818707" y="1983128"/>
            <a:ext cx="5321777" cy="285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sz="1800" b="1" dirty="0">
                <a:latin typeface="Arial Narrow" panose="020B0606020202030204" pitchFamily="34" charset="0"/>
              </a:rPr>
              <a:t>Steps:</a:t>
            </a:r>
          </a:p>
          <a:p>
            <a:pPr marL="0" indent="0"/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Upload Data to CSV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Transform data using Power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Remove </a:t>
            </a:r>
            <a:r>
              <a:rPr lang="en-US" b="1" dirty="0" err="1">
                <a:latin typeface="Arial Narrow" panose="020B0606020202030204" pitchFamily="34" charset="0"/>
              </a:rPr>
              <a:t>unuseful</a:t>
            </a:r>
            <a:r>
              <a:rPr lang="en-US" b="1" dirty="0">
                <a:latin typeface="Arial Narrow" panose="020B0606020202030204" pitchFamily="34" charset="0"/>
              </a:rPr>
              <a:t>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Remove Empty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Change Data Type for Date and Time columns</a:t>
            </a:r>
          </a:p>
          <a:p>
            <a:pPr marL="0" indent="0"/>
            <a:endParaRPr lang="en-US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8CB496-9A27-452F-9BD0-143257739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47250"/>
            <a:ext cx="7324500" cy="2087066"/>
          </a:xfrm>
        </p:spPr>
        <p:txBody>
          <a:bodyPr/>
          <a:lstStyle/>
          <a:p>
            <a:pPr marL="139700" indent="0" algn="ctr">
              <a:buNone/>
            </a:pPr>
            <a:r>
              <a:rPr lang="en" sz="8800" dirty="0">
                <a:latin typeface="+mn-lt"/>
              </a:rPr>
              <a:t>Thanks!</a:t>
            </a:r>
            <a:endParaRPr lang="en-US" sz="8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69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1219DF-1C04-4DB5-A4BA-DF1BB64F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1669312" y="305751"/>
            <a:ext cx="4630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BI</a:t>
            </a:r>
            <a:endParaRPr dirty="0"/>
          </a:p>
        </p:txBody>
      </p:sp>
      <p:sp>
        <p:nvSpPr>
          <p:cNvPr id="389" name="Google Shape;389;p33"/>
          <p:cNvSpPr txBox="1">
            <a:spLocks noGrp="1"/>
          </p:cNvSpPr>
          <p:nvPr>
            <p:ph type="title" idx="2"/>
          </p:nvPr>
        </p:nvSpPr>
        <p:spPr>
          <a:xfrm>
            <a:off x="670013" y="390746"/>
            <a:ext cx="999299" cy="671809"/>
          </a:xfrm>
          <a:prstGeom prst="rect">
            <a:avLst/>
          </a:prstGeom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5" name="Google Shape;388;p33">
            <a:extLst>
              <a:ext uri="{FF2B5EF4-FFF2-40B4-BE49-F238E27FC236}">
                <a16:creationId xmlns:a16="http://schemas.microsoft.com/office/drawing/2014/main" id="{3757D0AD-8854-429C-92CB-B091CC11F14B}"/>
              </a:ext>
            </a:extLst>
          </p:cNvPr>
          <p:cNvSpPr txBox="1">
            <a:spLocks/>
          </p:cNvSpPr>
          <p:nvPr/>
        </p:nvSpPr>
        <p:spPr>
          <a:xfrm>
            <a:off x="520996" y="1323079"/>
            <a:ext cx="3934046" cy="340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sz="1800" b="1" dirty="0">
                <a:latin typeface="Arial Narrow" panose="020B0606020202030204" pitchFamily="34" charset="0"/>
              </a:rPr>
              <a:t>Business Questions:</a:t>
            </a:r>
          </a:p>
          <a:p>
            <a:pPr marL="0" indent="0"/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Total Sales per State?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Total Sales For each product Line?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Quantity Of Orders?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total Sales Per Country?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total Sales Per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Which Status of Sales are shipped or canceled?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total sales for line and orders number?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average for order value each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Sales each Year , Quarter , Month, day?</a:t>
            </a:r>
          </a:p>
        </p:txBody>
      </p:sp>
      <p:sp>
        <p:nvSpPr>
          <p:cNvPr id="9" name="Google Shape;388;p33">
            <a:extLst>
              <a:ext uri="{FF2B5EF4-FFF2-40B4-BE49-F238E27FC236}">
                <a16:creationId xmlns:a16="http://schemas.microsoft.com/office/drawing/2014/main" id="{9FCD359A-F838-41B9-9B12-30847F3B1E4A}"/>
              </a:ext>
            </a:extLst>
          </p:cNvPr>
          <p:cNvSpPr txBox="1">
            <a:spLocks/>
          </p:cNvSpPr>
          <p:nvPr/>
        </p:nvSpPr>
        <p:spPr>
          <a:xfrm>
            <a:off x="4688960" y="1323078"/>
            <a:ext cx="3934046" cy="340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total sales per customer for each Year , month and quarter?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Purchase Frequency Per Customer?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Purchase Frequency Per Customer per country?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total Unique Customer?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customer segments per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order numbers for DEALSIZE?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the total sales per product line per month?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MSRP per Product line?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total sales per customer for each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What is total sales for product line?</a:t>
            </a:r>
          </a:p>
          <a:p>
            <a:pPr marL="0" indent="0"/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5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80F3E1-4FC2-4983-B7AE-326F34F5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520" y="1"/>
            <a:ext cx="7240610" cy="4730158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 Narrow" panose="020B0606020202030204" pitchFamily="34" charset="0"/>
              </a:rPr>
              <a:t>Load the cleaned data from CSV.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 Narrow" panose="020B0606020202030204" pitchFamily="34" charset="0"/>
              </a:rPr>
              <a:t>Create Measures:</a:t>
            </a:r>
            <a:endParaRPr 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PurchaseFrequencyPerCustomer=COUNT('sales_data_sample'[ORDERNUMBER])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TotalSalesPerCustomer = SUM('sales_data_sample'[SALES])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TotalSalesPerProductLine = SUM('sales_data_sample'[SALES])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UniqueCustomers = DISTINCTCOUNT('sales_data_sample'[CUSTOMERNAME])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AverageOrderValue = DIVIDE(SUM(sales_data_sample[SALES]), COUNT(sales_data_sample[ORDERNUMBER]))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AverageSpendPerCustomer = AVERAGEX( VALUES('sales_data_sample'[CUSTOMERNAME]),[TotalSalesPerCustomer])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CustomerSegment = IF( [TotalSalesPerCustomer] &gt; 1000,  </a:t>
            </a:r>
          </a:p>
          <a:p>
            <a:pPr marL="139700" indent="0"/>
            <a:r>
              <a:rPr lang="en-US" sz="1600" dirty="0"/>
              <a:t>    "High-Value",</a:t>
            </a:r>
          </a:p>
          <a:p>
            <a:pPr marL="139700" indent="0"/>
            <a:r>
              <a:rPr lang="en-US" sz="1600" dirty="0"/>
              <a:t>    "Low-Value"</a:t>
            </a:r>
            <a:r>
              <a:rPr lang="en-US" sz="1800" dirty="0"/>
              <a:t>)</a:t>
            </a:r>
          </a:p>
          <a:p>
            <a:pPr marL="139700" indent="0"/>
            <a:endParaRPr lang="en-US" sz="1800" dirty="0"/>
          </a:p>
          <a:p>
            <a:pPr marL="4254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 Narrow" panose="020B0606020202030204" pitchFamily="34" charset="0"/>
              </a:rPr>
              <a:t>Data Visualization </a:t>
            </a:r>
          </a:p>
          <a:p>
            <a:pPr marL="139700" indent="0"/>
            <a:endParaRPr lang="en-US" sz="1800" b="1" dirty="0"/>
          </a:p>
          <a:p>
            <a:endParaRPr lang="en-US" sz="1800" dirty="0"/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2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BB62D-B759-46DF-8DD9-AA3F78D7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88" y="-116959"/>
            <a:ext cx="9388548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66610C-2539-44E8-A717-58777FD5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753" y="1"/>
            <a:ext cx="9409813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2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606229-A0B6-4EF9-8C99-EA59D293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91" y="-31899"/>
            <a:ext cx="9388549" cy="53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778"/>
      </p:ext>
    </p:extLst>
  </p:cSld>
  <p:clrMapOvr>
    <a:masterClrMapping/>
  </p:clrMapOvr>
</p:sld>
</file>

<file path=ppt/theme/theme1.xml><?xml version="1.0" encoding="utf-8"?>
<a:theme xmlns:a="http://schemas.openxmlformats.org/drawingml/2006/main" name="Analysis of the Paracas Culture Thesis Defense by Slidesgo">
  <a:themeElements>
    <a:clrScheme name="Simple Light">
      <a:dk1>
        <a:srgbClr val="F1E3D5"/>
      </a:dk1>
      <a:lt1>
        <a:srgbClr val="2D2D2D"/>
      </a:lt1>
      <a:dk2>
        <a:srgbClr val="C97C3E"/>
      </a:dk2>
      <a:lt2>
        <a:srgbClr val="B34017"/>
      </a:lt2>
      <a:accent1>
        <a:srgbClr val="3A706E"/>
      </a:accent1>
      <a:accent2>
        <a:srgbClr val="B3DEC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718</Words>
  <Application>Microsoft Office PowerPoint</Application>
  <PresentationFormat>On-screen Show (16:9)</PresentationFormat>
  <Paragraphs>106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Inter Medium</vt:lpstr>
      <vt:lpstr>Assistant</vt:lpstr>
      <vt:lpstr>Arial Narrow</vt:lpstr>
      <vt:lpstr>Abel</vt:lpstr>
      <vt:lpstr>Wingdings</vt:lpstr>
      <vt:lpstr>Inter</vt:lpstr>
      <vt:lpstr>Assistant Medium</vt:lpstr>
      <vt:lpstr>Nunito Light</vt:lpstr>
      <vt:lpstr>Arial</vt:lpstr>
      <vt:lpstr>Analysis of the Paracas Culture Thesis Defense by Slidesgo</vt:lpstr>
      <vt:lpstr>  Analysis of Sales Data Sample </vt:lpstr>
      <vt:lpstr>Table of contents</vt:lpstr>
      <vt:lpstr>Data Cleaning</vt:lpstr>
      <vt:lpstr>PowerPoint Presentation</vt:lpstr>
      <vt:lpstr>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Analysis of Sales Data Sample </dc:title>
  <cp:lastModifiedBy>rehamessam</cp:lastModifiedBy>
  <cp:revision>15</cp:revision>
  <dcterms:modified xsi:type="dcterms:W3CDTF">2024-07-06T19:06:15Z</dcterms:modified>
</cp:coreProperties>
</file>