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6"/>
  </p:notesMasterIdLst>
  <p:sldIdLst>
    <p:sldId id="278" r:id="rId5"/>
    <p:sldId id="279" r:id="rId6"/>
    <p:sldId id="280" r:id="rId7"/>
    <p:sldId id="281" r:id="rId8"/>
    <p:sldId id="282" r:id="rId9"/>
    <p:sldId id="284" r:id="rId10"/>
    <p:sldId id="286" r:id="rId11"/>
    <p:sldId id="288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EA4186-07C6-455D-A7C3-A48F97E800C9}">
          <p14:sldIdLst>
            <p14:sldId id="278"/>
            <p14:sldId id="279"/>
          </p14:sldIdLst>
        </p14:section>
        <p14:section name="Untitled Section" id="{636FBF2F-93AA-4A0C-AD2E-E56B3648463E}">
          <p14:sldIdLst>
            <p14:sldId id="280"/>
            <p14:sldId id="281"/>
            <p14:sldId id="282"/>
            <p14:sldId id="284"/>
            <p14:sldId id="286"/>
            <p14:sldId id="288"/>
            <p14:sldId id="287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32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outlineViewPr>
    <p:cViewPr>
      <p:scale>
        <a:sx n="33" d="100"/>
        <a:sy n="33" d="100"/>
      </p:scale>
      <p:origin x="0" y="-1602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jp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1B2C8B5-7480-FF91-8F47-2BC0F7798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667BA1-9772-9E85-1CF8-7F1821B43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14144"/>
              </p:ext>
            </p:extLst>
          </p:nvPr>
        </p:nvGraphicFramePr>
        <p:xfrm>
          <a:off x="1789888" y="107004"/>
          <a:ext cx="7694580" cy="6643993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6950488">
                  <a:extLst>
                    <a:ext uri="{9D8B030D-6E8A-4147-A177-3AD203B41FA5}">
                      <a16:colId xmlns:a16="http://schemas.microsoft.com/office/drawing/2014/main" val="2968696485"/>
                    </a:ext>
                  </a:extLst>
                </a:gridCol>
                <a:gridCol w="744092">
                  <a:extLst>
                    <a:ext uri="{9D8B030D-6E8A-4147-A177-3AD203B41FA5}">
                      <a16:colId xmlns:a16="http://schemas.microsoft.com/office/drawing/2014/main" val="2668166329"/>
                    </a:ext>
                  </a:extLst>
                </a:gridCol>
              </a:tblGrid>
              <a:tr h="358104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 : Apply for job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Noto Sans Symbols"/>
                        <a:cs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tc>
                  <a:txBody>
                    <a:bodyPr/>
                    <a:lstStyle/>
                    <a:p>
                      <a:pPr marL="45720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extLst>
                  <a:ext uri="{0D108BD9-81ED-4DB2-BD59-A6C34878D82A}">
                    <a16:rowId xmlns:a16="http://schemas.microsoft.com/office/drawing/2014/main" val="2250929409"/>
                  </a:ext>
                </a:extLst>
              </a:tr>
              <a:tr h="309609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:Job Seeker 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tc>
                  <a:txBody>
                    <a:bodyPr/>
                    <a:lstStyle/>
                    <a:p>
                      <a:pPr marL="45720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extLst>
                  <a:ext uri="{0D108BD9-81ED-4DB2-BD59-A6C34878D82A}">
                    <a16:rowId xmlns:a16="http://schemas.microsoft.com/office/drawing/2014/main" val="1045887667"/>
                  </a:ext>
                </a:extLst>
              </a:tr>
              <a:tr h="1504028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 Condition :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He should be registered in the system,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 His profile should be established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 job information should be provided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tc>
                  <a:txBody>
                    <a:bodyPr/>
                    <a:lstStyle/>
                    <a:p>
                      <a:pPr marL="45720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extLst>
                  <a:ext uri="{0D108BD9-81ED-4DB2-BD59-A6C34878D82A}">
                    <a16:rowId xmlns:a16="http://schemas.microsoft.com/office/drawing/2014/main" val="2526470449"/>
                  </a:ext>
                </a:extLst>
              </a:tr>
              <a:tr h="897073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 Condition :(1) He applied for his desired job, 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 A feedback on the application status is provided from the recruiter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tc>
                  <a:txBody>
                    <a:bodyPr/>
                    <a:lstStyle/>
                    <a:p>
                      <a:pPr marL="45720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extLst>
                  <a:ext uri="{0D108BD9-81ED-4DB2-BD59-A6C34878D82A}">
                    <a16:rowId xmlns:a16="http://schemas.microsoft.com/office/drawing/2014/main" val="2193293310"/>
                  </a:ext>
                </a:extLst>
              </a:tr>
              <a:tr h="2741777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Of Events :1-job seeker creates an account,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2- System checks the authentication,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3- He edits and manages its profile,  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 He explores job listing and its details using searching and filtering, 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5- He applies job in which he is interested 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6- Submitting the app 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 – Receiving app status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tc>
                  <a:txBody>
                    <a:bodyPr/>
                    <a:lstStyle/>
                    <a:p>
                      <a:pPr marL="45720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extLst>
                  <a:ext uri="{0D108BD9-81ED-4DB2-BD59-A6C34878D82A}">
                    <a16:rowId xmlns:a16="http://schemas.microsoft.com/office/drawing/2014/main" val="1137821085"/>
                  </a:ext>
                </a:extLst>
              </a:tr>
              <a:tr h="833402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Alternative Events :If he remembered that he entered any wrong information in the submitted app, then he would return to step 4 up to the last step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tc>
                  <a:txBody>
                    <a:bodyPr/>
                    <a:lstStyle/>
                    <a:p>
                      <a:pPr marL="45720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194" marR="59194" marT="29597" marB="29597"/>
                </a:tc>
                <a:extLst>
                  <a:ext uri="{0D108BD9-81ED-4DB2-BD59-A6C34878D82A}">
                    <a16:rowId xmlns:a16="http://schemas.microsoft.com/office/drawing/2014/main" val="31190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20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9A694A-3C7C-9BB6-03C7-A0720261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1530"/>
              </p:ext>
            </p:extLst>
          </p:nvPr>
        </p:nvGraphicFramePr>
        <p:xfrm>
          <a:off x="1712068" y="126462"/>
          <a:ext cx="8064229" cy="6646985"/>
        </p:xfrm>
        <a:graphic>
          <a:graphicData uri="http://schemas.openxmlformats.org/drawingml/2006/table">
            <a:tbl>
              <a:tblPr bandRow="1">
                <a:tableStyleId>{EB9631B5-78F2-41C9-869B-9F39066F8104}</a:tableStyleId>
              </a:tblPr>
              <a:tblGrid>
                <a:gridCol w="8064229">
                  <a:extLst>
                    <a:ext uri="{9D8B030D-6E8A-4147-A177-3AD203B41FA5}">
                      <a16:colId xmlns:a16="http://schemas.microsoft.com/office/drawing/2014/main" val="4269998821"/>
                    </a:ext>
                  </a:extLst>
                </a:gridCol>
              </a:tblGrid>
              <a:tr h="371640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: Communicate with potential candidate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74" marR="53774" marT="26887" marB="26887"/>
                </a:tc>
                <a:extLst>
                  <a:ext uri="{0D108BD9-81ED-4DB2-BD59-A6C34878D82A}">
                    <a16:rowId xmlns:a16="http://schemas.microsoft.com/office/drawing/2014/main" val="615638830"/>
                  </a:ext>
                </a:extLst>
              </a:tr>
              <a:tr h="321314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: Employer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74" marR="53774" marT="26887" marB="26887"/>
                </a:tc>
                <a:extLst>
                  <a:ext uri="{0D108BD9-81ED-4DB2-BD59-A6C34878D82A}">
                    <a16:rowId xmlns:a16="http://schemas.microsoft.com/office/drawing/2014/main" val="506332789"/>
                  </a:ext>
                </a:extLst>
              </a:tr>
              <a:tr h="1246006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 Condition : 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He should create a job post and manage it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 He should be received applications from job seekers and reviewed their profiles 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74" marR="53774" marT="26887" marB="26887" anchor="ctr"/>
                </a:tc>
                <a:extLst>
                  <a:ext uri="{0D108BD9-81ED-4DB2-BD59-A6C34878D82A}">
                    <a16:rowId xmlns:a16="http://schemas.microsoft.com/office/drawing/2014/main" val="652584630"/>
                  </a:ext>
                </a:extLst>
              </a:tr>
              <a:tr h="554891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 Condition :­­ If he found the candidate as appropriate person for the announced position 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74" marR="53774" marT="26887" marB="26887"/>
                </a:tc>
                <a:extLst>
                  <a:ext uri="{0D108BD9-81ED-4DB2-BD59-A6C34878D82A}">
                    <a16:rowId xmlns:a16="http://schemas.microsoft.com/office/drawing/2014/main" val="3446398946"/>
                  </a:ext>
                </a:extLst>
              </a:tr>
              <a:tr h="2927299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Of Events : 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He creates an account,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(2) System checks the authentication,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 Company profile which he represents should be established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 He should create a job post then manage it after system  authentication acceptance 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(5) He should be received applications from job seekers and checked them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(6) He should be reviewed their profiles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(7) finally ,He should communicate with whom he finds appropriate for that position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74" marR="53774" marT="26887" marB="26887"/>
                </a:tc>
                <a:extLst>
                  <a:ext uri="{0D108BD9-81ED-4DB2-BD59-A6C34878D82A}">
                    <a16:rowId xmlns:a16="http://schemas.microsoft.com/office/drawing/2014/main" val="1695615020"/>
                  </a:ext>
                </a:extLst>
              </a:tr>
              <a:tr h="554891">
                <a:tc>
                  <a:txBody>
                    <a:bodyPr/>
                    <a:lstStyle/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Alternative Events  : if the applicant ignores the recruiter ,recruiter returns to step 5 up to final step</a:t>
                      </a:r>
                    </a:p>
                    <a:p>
                      <a:pPr marL="45720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74" marR="53774" marT="26887" marB="26887"/>
                </a:tc>
                <a:extLst>
                  <a:ext uri="{0D108BD9-81ED-4DB2-BD59-A6C34878D82A}">
                    <a16:rowId xmlns:a16="http://schemas.microsoft.com/office/drawing/2014/main" val="362309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55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DAF2F-7AD0-7B84-3BD9-4206D3E74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0D7D4E2-503B-E6F1-E78A-AA8D5C23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Sequence Diagram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F4A563-E06C-6F78-778D-027A4122B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Apply For Job &amp; Review Application</a:t>
            </a:r>
          </a:p>
        </p:txBody>
      </p:sp>
    </p:spTree>
    <p:extLst>
      <p:ext uri="{BB962C8B-B14F-4D97-AF65-F5344CB8AC3E}">
        <p14:creationId xmlns:p14="http://schemas.microsoft.com/office/powerpoint/2010/main" val="131261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94C15F4-5A99-CBCC-1AAE-9162CF8F3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4" y="262647"/>
            <a:ext cx="11264630" cy="63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3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A33289D-CA07-EEAA-5D9E-8BFD61104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0" y="369651"/>
            <a:ext cx="11319466" cy="62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14253-11E1-0F61-7A36-353C5C199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139270-4FB5-BDE5-F8FE-9EEF3DA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kern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 architecture 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DDE6-117D-7912-69FF-F84FC887081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285750" indent="-285750" algn="just" fontAlgn="base"/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Motivation for selecting a Layered Architecture:</a:t>
            </a:r>
          </a:p>
          <a:p>
            <a:pPr marL="457200" marR="0" algn="just" fontAlgn="base"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layered architecture is a common architectural pattern that divides an application into logical layers, each responsible for a specific set of functionalities. Each layer provides services to the layer above it and interacts only with adjacent layers. This architecture aligns well with the specified non-functional requirements in the following ways:</a:t>
            </a:r>
          </a:p>
          <a:p>
            <a:pPr marL="1156050" lvl="2" indent="-285750" algn="just" fontAlgn="base">
              <a:spcBef>
                <a:spcPts val="0"/>
              </a:spcBef>
              <a:spcAft>
                <a:spcPts val="1000"/>
              </a:spcAft>
            </a:pP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Performance.</a:t>
            </a:r>
            <a:endParaRPr lang="en-US" sz="15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algn="just"/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Reliability.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algn="just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Maintainability.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7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DF1AC-3610-3598-6A35-ABC482249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CFA92-7C7A-6483-7767-F029F8DD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54" y="2701047"/>
            <a:ext cx="10353762" cy="12573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260070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onent2">
            <a:extLst>
              <a:ext uri="{FF2B5EF4-FFF2-40B4-BE49-F238E27FC236}">
                <a16:creationId xmlns:a16="http://schemas.microsoft.com/office/drawing/2014/main" id="{FA20A105-46B4-5633-FE6A-C4B9AB16F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2" y="313561"/>
            <a:ext cx="11306014" cy="6194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28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83637F-0BC3-B809-A169-8983E6107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F32350-03DE-EEAA-84DE-5D731E3F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625" y="2800350"/>
            <a:ext cx="10353762" cy="12573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3792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4A600-4AAA-A291-EEAD-4A949DED8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6" y="359923"/>
            <a:ext cx="11537004" cy="61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2AFB4CB-28C7-9FFD-B7D1-BA24E611B3C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86032054"/>
              </p:ext>
            </p:extLst>
          </p:nvPr>
        </p:nvGraphicFramePr>
        <p:xfrm>
          <a:off x="6554112" y="519660"/>
          <a:ext cx="5487330" cy="4156656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56223">
                  <a:extLst>
                    <a:ext uri="{9D8B030D-6E8A-4147-A177-3AD203B41FA5}">
                      <a16:colId xmlns:a16="http://schemas.microsoft.com/office/drawing/2014/main" val="1119514673"/>
                    </a:ext>
                  </a:extLst>
                </a:gridCol>
                <a:gridCol w="3100748">
                  <a:extLst>
                    <a:ext uri="{9D8B030D-6E8A-4147-A177-3AD203B41FA5}">
                      <a16:colId xmlns:a16="http://schemas.microsoft.com/office/drawing/2014/main" val="4022429448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3369695716"/>
                    </a:ext>
                  </a:extLst>
                </a:gridCol>
                <a:gridCol w="865763">
                  <a:extLst>
                    <a:ext uri="{9D8B030D-6E8A-4147-A177-3AD203B41FA5}">
                      <a16:colId xmlns:a16="http://schemas.microsoft.com/office/drawing/2014/main" val="3256250795"/>
                    </a:ext>
                  </a:extLst>
                </a:gridCol>
              </a:tblGrid>
              <a:tr h="593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08493"/>
                  </a:ext>
                </a:extLst>
              </a:tr>
              <a:tr h="593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Donia Yasser Saied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20201230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600731"/>
                  </a:ext>
                </a:extLst>
              </a:tr>
              <a:tr h="593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Sarah Tarek Abd El-Alim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20201087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260949"/>
                  </a:ext>
                </a:extLst>
              </a:tr>
              <a:tr h="593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Reham Ashraf Fathy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20201079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1282745"/>
                  </a:ext>
                </a:extLst>
              </a:tr>
              <a:tr h="593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Aziz Samy Aziz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20200327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375013"/>
                  </a:ext>
                </a:extLst>
              </a:tr>
              <a:tr h="593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Mohammed Samy </a:t>
                      </a:r>
                      <a:r>
                        <a:rPr lang="en-US" sz="1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Hmam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20190442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148911"/>
                  </a:ext>
                </a:extLst>
              </a:tr>
              <a:tr h="593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Belal Ahmed Gharib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20200769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484366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4AF157-E44B-F94A-1F21-A1C2F09A87A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269163" y="4857750"/>
            <a:ext cx="4841773" cy="1866900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 contact member email : st473614@gmail.com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 contact member mobile : 01141723072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TA. &lt;Eng: Ahmed Abd El-Aziz&gt;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68EB7A-A557-11DA-3EDF-6E3B26F9C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6440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233CA-37D3-0B10-D358-05F53256F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66F93D-9606-232B-E143-3FDAF2B5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Revised Sequence Diagram</a:t>
            </a:r>
            <a:b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924950-4058-A93D-125E-01EAC709F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Post Job &amp;Apply Job &amp;Review Application</a:t>
            </a:r>
          </a:p>
        </p:txBody>
      </p:sp>
    </p:spTree>
    <p:extLst>
      <p:ext uri="{BB962C8B-B14F-4D97-AF65-F5344CB8AC3E}">
        <p14:creationId xmlns:p14="http://schemas.microsoft.com/office/powerpoint/2010/main" val="364255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FB92D60-21ED-2350-AB06-BD069F64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9" y="291830"/>
            <a:ext cx="11566188" cy="628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48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8F4A62E-D017-C731-A1D3-893581D8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" y="282102"/>
            <a:ext cx="11450197" cy="629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9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71227C-8DF4-0F3E-53EE-E30221B2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9" y="340468"/>
            <a:ext cx="11595134" cy="621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80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7D0F49-950E-3BB8-3D89-8E114022D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B0BCA6-8726-B2D5-05F4-153DC573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54" y="2809591"/>
            <a:ext cx="10353762" cy="12573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8654410-AC2D-A55F-53E0-21B8177E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2" y="366791"/>
            <a:ext cx="11630422" cy="608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71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E449FB4-5616-4BD7-8F7D-13D612DE4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7" y="350196"/>
            <a:ext cx="11696250" cy="628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065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63208A6-B841-8553-2FF3-9FE7F37C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6" y="311285"/>
            <a:ext cx="11611508" cy="630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37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979AE3-7141-DFD9-80BB-0D35D90B7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65C17E-77B0-4A9B-8812-160FDFA8B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600" kern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State-transition Diagram</a:t>
            </a:r>
            <a:br>
              <a:rPr lang="en-US" sz="4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3D832E-9809-D5ED-7708-BF8177B6E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</a:rPr>
              <a:t>Post Job &amp; Search Job</a:t>
            </a:r>
          </a:p>
        </p:txBody>
      </p:sp>
    </p:spTree>
    <p:extLst>
      <p:ext uri="{BB962C8B-B14F-4D97-AF65-F5344CB8AC3E}">
        <p14:creationId xmlns:p14="http://schemas.microsoft.com/office/powerpoint/2010/main" val="134802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DE0CF7-AF4F-52E9-4C47-8A9768B0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53" y="165370"/>
            <a:ext cx="8453336" cy="6595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82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779FC-4B97-FC5F-7F84-3F3F654C5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0" y="-2"/>
            <a:ext cx="12192001" cy="72228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1D0F328-9C12-B7CB-EC99-32F8F035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46239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42900" indent="-342900">
              <a:lnSpc>
                <a:spcPct val="107000"/>
              </a:lnSpc>
              <a:spcBef>
                <a:spcPts val="1200"/>
              </a:spcBef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Requirements Specification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C28702-C6D7-477D-CE6B-CF55FC48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557736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n-US" sz="33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Creating a comprehensive solution for both employers and job seekers.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7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Features: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authentication and personalized profiles create and manage for job seekers.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Job listings categorized by industries, positions, and locations.</a:t>
            </a:r>
          </a:p>
          <a:p>
            <a:pPr marL="4369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Detailed information about job listings including company profiles, job descriptions, and application instructions.</a:t>
            </a:r>
          </a:p>
          <a:p>
            <a:pPr marL="6084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Job apply, application submission, and feedback tracking.</a:t>
            </a:r>
          </a:p>
          <a:p>
            <a:pPr marL="6084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Search and filter jobs.</a:t>
            </a:r>
          </a:p>
          <a:p>
            <a:pPr marL="6084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Integration with a messaging system for direct communication between employers and applicants.</a:t>
            </a:r>
          </a:p>
          <a:p>
            <a:pPr marL="6084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Support a mobile responsive design to enable users to engage with the platform on various devices.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Allowing</a:t>
            </a:r>
            <a:r>
              <a:rPr lang="en-US" sz="1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 to stay connected to job opportunities while on the move.</a:t>
            </a:r>
          </a:p>
          <a:p>
            <a:pPr marL="36900" indent="0">
              <a:buNone/>
            </a:pP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D849C0-5C21-F351-DE5F-F698F3C99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217906"/>
            <a:ext cx="3706889" cy="394943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system should be user-friendly system and aim to streamline the Job Search process, providing a comprehensive solution for both applicants and employers.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Facilitate effective and direct communication between employers and applicants. </a:t>
            </a:r>
          </a:p>
          <a:p>
            <a:pPr marL="342900" marR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 job seekers to find Varies job opportunities relevant to their skills.</a:t>
            </a:r>
          </a:p>
          <a:p>
            <a:pPr marL="36900" indent="0" algn="l">
              <a:buNone/>
            </a:pP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5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5D8D985-A79F-1203-59DC-74FA0C9F7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82" y="107004"/>
            <a:ext cx="8482518" cy="66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47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D3521-5344-FC00-0614-AF42152D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5998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48C5CF-2CDD-B4E3-FB0A-B3F946B5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B2C107-6872-9314-A6BE-7F17ACFB37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Requirements Specification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DB3B6-3210-0961-28AF-78B20F60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Audience</a:t>
            </a:r>
            <a:endParaRPr lang="en-US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DB7988-3916-F8FA-AAEC-937706428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25122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 (Integrated Development Environment).</a:t>
            </a:r>
          </a:p>
          <a:p>
            <a:pPr algn="l"/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HTML (Hypertext Markup Language).</a:t>
            </a:r>
          </a:p>
          <a:p>
            <a:pPr algn="l"/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CSS (Cascading Style Sheets).</a:t>
            </a:r>
          </a:p>
          <a:p>
            <a:pPr algn="l"/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JS (JavaScript)</a:t>
            </a:r>
          </a:p>
          <a:p>
            <a:pPr algn="l"/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JSON (JavaScript Object Notation</a:t>
            </a:r>
          </a:p>
          <a:p>
            <a:pPr algn="l"/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UI (User Interface).</a:t>
            </a:r>
          </a:p>
          <a:p>
            <a:pPr algn="l"/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UX (User Experience).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SQL (Structured Query Language).</a:t>
            </a: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170421-F43F-7DEE-D09A-5C1B54D0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25122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608400" marR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285750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Job Seekers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Individuals looking for job opportunities</a:t>
            </a:r>
          </a:p>
          <a:p>
            <a:pPr marL="285750" indent="-285750"/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Employers: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Organizations or companies that want to hire qualified candidates for their available jobs.</a:t>
            </a:r>
          </a:p>
          <a:p>
            <a:pPr marL="36900" indent="0" algn="l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D75A2-56D7-80D8-7CFE-62E6BFFA1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and abbreviation</a:t>
            </a:r>
            <a:endParaRPr lang="en-US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1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74A31-F011-A2C7-529B-6D205216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325" y="0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7F2DDA5-4FEC-D855-024A-6067D766C8C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31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Overview</a:t>
            </a:r>
            <a:br>
              <a:rPr lang="en-US" sz="1800" b="1" kern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622CD6-09C1-681C-8072-D40AE751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855152"/>
            <a:ext cx="4764764" cy="692494"/>
          </a:xfrm>
          <a:solidFill>
            <a:schemeClr val="bg1"/>
          </a:solidFill>
        </p:spPr>
        <p:txBody>
          <a:bodyPr/>
          <a:lstStyle/>
          <a:p>
            <a:endParaRPr lang="ar-EG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ar-EG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ar-EG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ar-EG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ar-EG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A87C5D-34E0-CBF4-0ACA-C8DA4966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Limited reach.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Manual effort.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 consuming.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Lack of transparency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9E1DBF-D287-0FBF-0696-95FA2B9DF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EBAC81-BABF-D7C0-AE9A-12C731414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Advanced Search and Filtering.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Efficient Application Process.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Mobile Accessibilit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Transparency in Job Postings.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 Status.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Review Application 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Communication Tools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0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B1937-824C-A4A5-10AA-070D51639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72A237-78DF-764A-110E-86314C81D4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Assumptions and/or constraints</a:t>
            </a:r>
            <a:endParaRPr lang="en-US" sz="2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F578F2-D65A-8C7F-CBE3-B0991320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071" y="1871777"/>
            <a:ext cx="4764764" cy="692494"/>
          </a:xfrm>
          <a:solidFill>
            <a:schemeClr val="bg1"/>
          </a:solidFill>
        </p:spPr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Assumption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850DE-0844-FA04-654B-CDABDE75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Internet Connectivity.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Device.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Accuracy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Engagement.</a:t>
            </a:r>
          </a:p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5C3A5-E597-B350-7C5B-A23F05713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Constrain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EA1767-5C2D-A0FC-364B-FB0F9F4C1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 Constraints.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Budget Constraints.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Security Constraints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Scalability Constraints.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Legal and Regulatory Compliance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Compatibility Constraints.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Organizational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5E9B0-8B20-00AA-3C32-6EA05C96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CB1816-16B6-D63A-C61B-EECC8747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71208"/>
            <a:ext cx="5399456" cy="113813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Requirements</a:t>
            </a:r>
            <a:b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1B247-5864-F33A-8DE7-0B76AEAC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6" y="671208"/>
            <a:ext cx="4367718" cy="5204297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 marL="36900" indent="0" algn="ctr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86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r>
              <a:rPr lang="en-US" sz="55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 Seekers: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profile.        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Manage profile.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 about a job. 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Exploring diverse job listings.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for jobs.           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Receive feedback.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 of relevant job openings.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Communicate with employer.</a:t>
            </a:r>
          </a:p>
          <a:p>
            <a:r>
              <a:rPr lang="en-US" sz="55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Employer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job postings</a:t>
            </a:r>
            <a:r>
              <a:rPr lang="en-US" sz="43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 job postings.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 applicant profile.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Communicate with candidates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463AC-681B-D220-4805-2CD613FEC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140085"/>
            <a:ext cx="5399457" cy="37354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Performance.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Reliability.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Usability.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Maintainability.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Compatibility.</a:t>
            </a:r>
          </a:p>
          <a:p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/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0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CF575D-499A-6449-0DB5-F67CCC6AA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63" y="9246"/>
            <a:ext cx="12192001" cy="6857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A5952F-E8A3-6AB3-4BD2-D9E61E8EA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Use Case Model</a:t>
            </a:r>
            <a:b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7CCC-682A-22DD-D672-9685367E2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1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Use Case Diagram &amp; </a:t>
            </a:r>
            <a:r>
              <a:rPr lang="en-US" sz="51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narratives</a:t>
            </a:r>
          </a:p>
          <a:p>
            <a:endParaRPr lang="en-US" sz="4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4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5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484B55-B372-7E44-8EAA-8DFA2E6A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491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05737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{373AF63D-F7A9-47A5-A184-11B9536A16D5}tf55705232_win32</Template>
  <TotalTime>1404</TotalTime>
  <Words>927</Words>
  <Application>Microsoft Office PowerPoint</Application>
  <PresentationFormat>Widescreen</PresentationFormat>
  <Paragraphs>197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Goudy Old Style</vt:lpstr>
      <vt:lpstr>Times New Roman</vt:lpstr>
      <vt:lpstr>Wingdings</vt:lpstr>
      <vt:lpstr>Wingdings 2</vt:lpstr>
      <vt:lpstr>SlateVTI</vt:lpstr>
      <vt:lpstr>PowerPoint Presentation</vt:lpstr>
      <vt:lpstr>PowerPoint Presentation</vt:lpstr>
      <vt:lpstr>System Requirements Specification </vt:lpstr>
      <vt:lpstr>System Requirements Specification</vt:lpstr>
      <vt:lpstr>System Overview </vt:lpstr>
      <vt:lpstr>Assumptions and/or constraints</vt:lpstr>
      <vt:lpstr>        System Requirements </vt:lpstr>
      <vt:lpstr>Use Case Model </vt:lpstr>
      <vt:lpstr>PowerPoint Presentation</vt:lpstr>
      <vt:lpstr>PowerPoint Presentation</vt:lpstr>
      <vt:lpstr>PowerPoint Presentation</vt:lpstr>
      <vt:lpstr>Sequence Diagram </vt:lpstr>
      <vt:lpstr>PowerPoint Presentation</vt:lpstr>
      <vt:lpstr>PowerPoint Presentation</vt:lpstr>
      <vt:lpstr>System architecture  </vt:lpstr>
      <vt:lpstr>Component Diagram</vt:lpstr>
      <vt:lpstr>PowerPoint Presentation</vt:lpstr>
      <vt:lpstr>Class Diagram</vt:lpstr>
      <vt:lpstr>PowerPoint Presentation</vt:lpstr>
      <vt:lpstr>Revised Sequence Diagram </vt:lpstr>
      <vt:lpstr>PowerPoint Presentation</vt:lpstr>
      <vt:lpstr>PowerPoint Presentation</vt:lpstr>
      <vt:lpstr>PowerPoint Presentation</vt:lpstr>
      <vt:lpstr>Activity Diagram </vt:lpstr>
      <vt:lpstr>PowerPoint Presentation</vt:lpstr>
      <vt:lpstr>PowerPoint Presentation</vt:lpstr>
      <vt:lpstr>PowerPoint Presentation</vt:lpstr>
      <vt:lpstr>State-transition Diagram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System</dc:title>
  <dc:creator>Reham Hasabou</dc:creator>
  <cp:lastModifiedBy>Reham Ashraf Fathy</cp:lastModifiedBy>
  <cp:revision>15</cp:revision>
  <dcterms:created xsi:type="dcterms:W3CDTF">2023-12-28T19:20:40Z</dcterms:created>
  <dcterms:modified xsi:type="dcterms:W3CDTF">2024-07-08T20:22:33Z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