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ileron" panose="020B0604020202020204" charset="0"/>
      <p:regular r:id="rId19"/>
    </p:embeddedFont>
    <p:embeddedFont>
      <p:font typeface="Poppins" panose="00000500000000000000" pitchFamily="2" charset="0"/>
      <p:regular r:id="rId20"/>
    </p:embeddedFont>
    <p:embeddedFont>
      <p:font typeface="Poppi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" Type="http://schemas.openxmlformats.org/officeDocument/2006/relationships/image" Target="../media/image6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8.svg"/><Relationship Id="rId5" Type="http://schemas.openxmlformats.org/officeDocument/2006/relationships/image" Target="../media/image9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4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3608" y="1028700"/>
            <a:ext cx="4979110" cy="489962"/>
            <a:chOff x="0" y="0"/>
            <a:chExt cx="3605934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05935" cy="406400"/>
            </a:xfrm>
            <a:custGeom>
              <a:avLst/>
              <a:gdLst/>
              <a:ahLst/>
              <a:cxnLst/>
              <a:rect l="l" t="t" r="r" b="b"/>
              <a:pathLst>
                <a:path w="3605935" h="406400">
                  <a:moveTo>
                    <a:pt x="3402735" y="0"/>
                  </a:moveTo>
                  <a:cubicBezTo>
                    <a:pt x="3514959" y="0"/>
                    <a:pt x="3605935" y="90976"/>
                    <a:pt x="3605935" y="203200"/>
                  </a:cubicBezTo>
                  <a:cubicBezTo>
                    <a:pt x="3605935" y="315424"/>
                    <a:pt x="3514959" y="406400"/>
                    <a:pt x="340273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BEC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605934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4709704" y="-598805"/>
            <a:ext cx="3858850" cy="6063908"/>
          </a:xfrm>
          <a:custGeom>
            <a:avLst/>
            <a:gdLst/>
            <a:ahLst/>
            <a:cxnLst/>
            <a:rect l="l" t="t" r="r" b="b"/>
            <a:pathLst>
              <a:path w="3858850" h="6063908">
                <a:moveTo>
                  <a:pt x="3858851" y="0"/>
                </a:moveTo>
                <a:lnTo>
                  <a:pt x="0" y="0"/>
                </a:lnTo>
                <a:lnTo>
                  <a:pt x="0" y="6063908"/>
                </a:lnTo>
                <a:lnTo>
                  <a:pt x="3858851" y="6063908"/>
                </a:lnTo>
                <a:lnTo>
                  <a:pt x="38588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400000">
            <a:off x="120666" y="5050992"/>
            <a:ext cx="4503576" cy="7077048"/>
          </a:xfrm>
          <a:custGeom>
            <a:avLst/>
            <a:gdLst/>
            <a:ahLst/>
            <a:cxnLst/>
            <a:rect l="l" t="t" r="r" b="b"/>
            <a:pathLst>
              <a:path w="4503576" h="7077048">
                <a:moveTo>
                  <a:pt x="0" y="0"/>
                </a:moveTo>
                <a:lnTo>
                  <a:pt x="4503575" y="0"/>
                </a:lnTo>
                <a:lnTo>
                  <a:pt x="4503575" y="7077048"/>
                </a:lnTo>
                <a:lnTo>
                  <a:pt x="0" y="7077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595509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248894" y="3273614"/>
            <a:ext cx="8794214" cy="7013386"/>
          </a:xfrm>
          <a:custGeom>
            <a:avLst/>
            <a:gdLst/>
            <a:ahLst/>
            <a:cxnLst/>
            <a:rect l="l" t="t" r="r" b="b"/>
            <a:pathLst>
              <a:path w="8794214" h="7013386">
                <a:moveTo>
                  <a:pt x="0" y="0"/>
                </a:moveTo>
                <a:lnTo>
                  <a:pt x="8794214" y="0"/>
                </a:lnTo>
                <a:lnTo>
                  <a:pt x="8794214" y="7013386"/>
                </a:lnTo>
                <a:lnTo>
                  <a:pt x="0" y="7013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35805" y="1104900"/>
            <a:ext cx="4336395" cy="354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By: Reham Mahmoud Rushdi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3608" y="1889949"/>
            <a:ext cx="11714003" cy="2653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9"/>
              </a:lnSpc>
            </a:pPr>
            <a:r>
              <a:rPr lang="en-US" sz="81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Banking Financial </a:t>
            </a:r>
          </a:p>
          <a:p>
            <a:pPr algn="l">
              <a:lnSpc>
                <a:spcPts val="10249"/>
              </a:lnSpc>
            </a:pPr>
            <a:r>
              <a:rPr lang="en-US" sz="81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3608" y="4943030"/>
            <a:ext cx="6329713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Credit, Fraud &amp; Customer Insights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3608" y="5886878"/>
            <a:ext cx="4979110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Instant Software Solutions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313843"/>
            <a:ext cx="16230600" cy="5944457"/>
          </a:xfrm>
          <a:custGeom>
            <a:avLst/>
            <a:gdLst/>
            <a:ahLst/>
            <a:cxnLst/>
            <a:rect l="l" t="t" r="r" b="b"/>
            <a:pathLst>
              <a:path w="16230600" h="5944457">
                <a:moveTo>
                  <a:pt x="0" y="0"/>
                </a:moveTo>
                <a:lnTo>
                  <a:pt x="16230600" y="0"/>
                </a:lnTo>
                <a:lnTo>
                  <a:pt x="16230600" y="5944457"/>
                </a:lnTo>
                <a:lnTo>
                  <a:pt x="0" y="59444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782744"/>
            <a:ext cx="16230600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Highlighting high-risk merchant categories to improve fraud prevention strategies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(Retail Stores account for the majority of fraud transactions — over 46% of total 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693035">
            <a:off x="-2117756" y="-1809169"/>
            <a:ext cx="8357219" cy="8527774"/>
          </a:xfrm>
          <a:custGeom>
            <a:avLst/>
            <a:gdLst/>
            <a:ahLst/>
            <a:cxnLst/>
            <a:rect l="l" t="t" r="r" b="b"/>
            <a:pathLst>
              <a:path w="8357219" h="8527774">
                <a:moveTo>
                  <a:pt x="0" y="0"/>
                </a:moveTo>
                <a:lnTo>
                  <a:pt x="8357218" y="0"/>
                </a:lnTo>
                <a:lnTo>
                  <a:pt x="8357218" y="8527774"/>
                </a:lnTo>
                <a:lnTo>
                  <a:pt x="0" y="852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34194" y="1028700"/>
            <a:ext cx="14219611" cy="8229600"/>
          </a:xfrm>
          <a:custGeom>
            <a:avLst/>
            <a:gdLst/>
            <a:ahLst/>
            <a:cxnLst/>
            <a:rect l="l" t="t" r="r" b="b"/>
            <a:pathLst>
              <a:path w="14219611" h="8229600">
                <a:moveTo>
                  <a:pt x="0" y="0"/>
                </a:moveTo>
                <a:lnTo>
                  <a:pt x="14219612" y="0"/>
                </a:lnTo>
                <a:lnTo>
                  <a:pt x="142196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693035">
            <a:off x="-2117756" y="-1809169"/>
            <a:ext cx="8357219" cy="8527774"/>
          </a:xfrm>
          <a:custGeom>
            <a:avLst/>
            <a:gdLst/>
            <a:ahLst/>
            <a:cxnLst/>
            <a:rect l="l" t="t" r="r" b="b"/>
            <a:pathLst>
              <a:path w="8357219" h="8527774">
                <a:moveTo>
                  <a:pt x="0" y="0"/>
                </a:moveTo>
                <a:lnTo>
                  <a:pt x="8357218" y="0"/>
                </a:lnTo>
                <a:lnTo>
                  <a:pt x="8357218" y="8527774"/>
                </a:lnTo>
                <a:lnTo>
                  <a:pt x="0" y="852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34194" y="1028700"/>
            <a:ext cx="14219611" cy="8229600"/>
          </a:xfrm>
          <a:custGeom>
            <a:avLst/>
            <a:gdLst/>
            <a:ahLst/>
            <a:cxnLst/>
            <a:rect l="l" t="t" r="r" b="b"/>
            <a:pathLst>
              <a:path w="14219611" h="8229600">
                <a:moveTo>
                  <a:pt x="0" y="0"/>
                </a:moveTo>
                <a:lnTo>
                  <a:pt x="14219612" y="0"/>
                </a:lnTo>
                <a:lnTo>
                  <a:pt x="142196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693035">
            <a:off x="-2117756" y="-1809169"/>
            <a:ext cx="8357219" cy="8527774"/>
          </a:xfrm>
          <a:custGeom>
            <a:avLst/>
            <a:gdLst/>
            <a:ahLst/>
            <a:cxnLst/>
            <a:rect l="l" t="t" r="r" b="b"/>
            <a:pathLst>
              <a:path w="8357219" h="8527774">
                <a:moveTo>
                  <a:pt x="0" y="0"/>
                </a:moveTo>
                <a:lnTo>
                  <a:pt x="8357218" y="0"/>
                </a:lnTo>
                <a:lnTo>
                  <a:pt x="8357218" y="8527774"/>
                </a:lnTo>
                <a:lnTo>
                  <a:pt x="0" y="852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34194" y="1028700"/>
            <a:ext cx="14219611" cy="8229600"/>
          </a:xfrm>
          <a:custGeom>
            <a:avLst/>
            <a:gdLst/>
            <a:ahLst/>
            <a:cxnLst/>
            <a:rect l="l" t="t" r="r" b="b"/>
            <a:pathLst>
              <a:path w="14219611" h="8229600">
                <a:moveTo>
                  <a:pt x="0" y="0"/>
                </a:moveTo>
                <a:lnTo>
                  <a:pt x="14219612" y="0"/>
                </a:lnTo>
                <a:lnTo>
                  <a:pt x="142196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23925"/>
            <a:ext cx="7486252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8738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1.  Growing and Valuable Customer Base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Most customers are active and spending more over time. The most valuable age groups are 45–54 and 65+, who together drive the largest share of transaction value.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48749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2.  Solid Credit Health but High Debt Concentration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Customers generally have good credit scores, but debt is heavily concentrated in middle-income segments, indicating both opportunity and risk.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48760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3.  Card Portfolio with Strong Limits &amp; High Chip Adoption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Most cards are chip-enabled, which improves security. Credit limits are healthy, giving room for higher spending but also requiring risk monitoring.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23925"/>
            <a:ext cx="7486252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8738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4.  Fraud Under Control but Needs Targeted Focus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Fraud losses are low overall and trending down, but retail stores and the East region remain key hotspots that require tighter monitoring.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48749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5.  Operational Errors Increasing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Errors remain low compared to total transactions but are steadily rising, signaling the need for process improvement and better controls.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487604"/>
            <a:ext cx="16230600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6.  Regional &amp; Segment Insights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East and South regions lead in both transaction value and debt. Middle-income customers represent the largest opportunity for growth but also the highest risk exposure.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923925"/>
            <a:ext cx="10495769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Takeaways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71606"/>
            <a:ext cx="16230600" cy="644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5" lvl="1" indent="-275272" algn="l">
              <a:lnSpc>
                <a:spcPts val="5100"/>
              </a:lnSpc>
              <a:buFont typeface="Arial"/>
              <a:buChar char="•"/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Grow Active Customers: </a:t>
            </a:r>
          </a:p>
          <a:p>
            <a:pPr algn="l">
              <a:lnSpc>
                <a:spcPts val="5100"/>
              </a:lnSpc>
            </a:pP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     Target inactive customers with reactivation campaigns and loyalty offers.</a:t>
            </a:r>
          </a:p>
          <a:p>
            <a:pPr marL="550545" lvl="1" indent="-275272" algn="l">
              <a:lnSpc>
                <a:spcPts val="5100"/>
              </a:lnSpc>
              <a:buFont typeface="Arial"/>
              <a:buChar char="•"/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Focus Fraud Controls:</a:t>
            </a: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5100"/>
              </a:lnSpc>
            </a:pP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     Strengthen monitoring for retail stores and East region merchants.</a:t>
            </a:r>
          </a:p>
          <a:p>
            <a:pPr marL="550545" lvl="1" indent="-275272" algn="l">
              <a:lnSpc>
                <a:spcPts val="5100"/>
              </a:lnSpc>
              <a:buFont typeface="Arial"/>
              <a:buChar char="•"/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 Operations:</a:t>
            </a: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5100"/>
              </a:lnSpc>
            </a:pP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     Streamline processes to reverse the rising error trend.</a:t>
            </a:r>
          </a:p>
          <a:p>
            <a:pPr marL="550545" lvl="1" indent="-275272" algn="l">
              <a:lnSpc>
                <a:spcPts val="5100"/>
              </a:lnSpc>
              <a:buFont typeface="Arial"/>
              <a:buChar char="•"/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 Credit &amp; Debt: </a:t>
            </a:r>
          </a:p>
          <a:p>
            <a:pPr algn="l">
              <a:lnSpc>
                <a:spcPts val="5100"/>
              </a:lnSpc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</a:t>
            </a: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Adjust policies for middle-income groups to manage risk and drive profitability.</a:t>
            </a:r>
          </a:p>
          <a:p>
            <a:pPr marL="550545" lvl="1" indent="-275272" algn="l">
              <a:lnSpc>
                <a:spcPts val="5100"/>
              </a:lnSpc>
              <a:buFont typeface="Arial"/>
              <a:buChar char="•"/>
            </a:pPr>
            <a:r>
              <a:rPr lang="en-US" sz="255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Segmented Offers:</a:t>
            </a: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5100"/>
              </a:lnSpc>
            </a:pPr>
            <a:r>
              <a:rPr lang="en-US" sz="2550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     Personalize products based on age, income, and region to maximize engagement.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07409" y="4158615"/>
            <a:ext cx="6782105" cy="6882210"/>
          </a:xfrm>
          <a:custGeom>
            <a:avLst/>
            <a:gdLst/>
            <a:ahLst/>
            <a:cxnLst/>
            <a:rect l="l" t="t" r="r" b="b"/>
            <a:pathLst>
              <a:path w="6782105" h="6882210">
                <a:moveTo>
                  <a:pt x="0" y="0"/>
                </a:moveTo>
                <a:lnTo>
                  <a:pt x="6782105" y="0"/>
                </a:lnTo>
                <a:lnTo>
                  <a:pt x="6782105" y="6882210"/>
                </a:lnTo>
                <a:lnTo>
                  <a:pt x="0" y="6882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962528" y="1415708"/>
            <a:ext cx="3763416" cy="489962"/>
            <a:chOff x="0" y="0"/>
            <a:chExt cx="3121573" cy="40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21573" cy="406400"/>
            </a:xfrm>
            <a:custGeom>
              <a:avLst/>
              <a:gdLst/>
              <a:ahLst/>
              <a:cxnLst/>
              <a:rect l="l" t="t" r="r" b="b"/>
              <a:pathLst>
                <a:path w="3121573" h="406400">
                  <a:moveTo>
                    <a:pt x="2918373" y="0"/>
                  </a:moveTo>
                  <a:cubicBezTo>
                    <a:pt x="3030597" y="0"/>
                    <a:pt x="3121573" y="90976"/>
                    <a:pt x="3121573" y="203200"/>
                  </a:cubicBezTo>
                  <a:cubicBezTo>
                    <a:pt x="3121573" y="315424"/>
                    <a:pt x="3030597" y="406400"/>
                    <a:pt x="291837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BEC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121573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14709704" y="-598805"/>
            <a:ext cx="3858850" cy="6063908"/>
          </a:xfrm>
          <a:custGeom>
            <a:avLst/>
            <a:gdLst/>
            <a:ahLst/>
            <a:cxnLst/>
            <a:rect l="l" t="t" r="r" b="b"/>
            <a:pathLst>
              <a:path w="3858850" h="6063908">
                <a:moveTo>
                  <a:pt x="3858851" y="0"/>
                </a:moveTo>
                <a:lnTo>
                  <a:pt x="0" y="0"/>
                </a:lnTo>
                <a:lnTo>
                  <a:pt x="0" y="6063908"/>
                </a:lnTo>
                <a:lnTo>
                  <a:pt x="3858851" y="6063908"/>
                </a:lnTo>
                <a:lnTo>
                  <a:pt x="3858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120666" y="5050992"/>
            <a:ext cx="4503576" cy="7077048"/>
          </a:xfrm>
          <a:custGeom>
            <a:avLst/>
            <a:gdLst/>
            <a:ahLst/>
            <a:cxnLst/>
            <a:rect l="l" t="t" r="r" b="b"/>
            <a:pathLst>
              <a:path w="4503576" h="7077048">
                <a:moveTo>
                  <a:pt x="0" y="0"/>
                </a:moveTo>
                <a:lnTo>
                  <a:pt x="4503575" y="0"/>
                </a:lnTo>
                <a:lnTo>
                  <a:pt x="4503575" y="7077048"/>
                </a:lnTo>
                <a:lnTo>
                  <a:pt x="0" y="7077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595509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092237" y="1444471"/>
            <a:ext cx="3481051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Reham Mahmoud Rushdi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2528" y="2415386"/>
            <a:ext cx="9835934" cy="166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99"/>
              </a:lnSpc>
            </a:pPr>
            <a:r>
              <a:rPr lang="en-US" sz="99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958453">
            <a:off x="9912361" y="3379233"/>
            <a:ext cx="10562819" cy="9448921"/>
          </a:xfrm>
          <a:custGeom>
            <a:avLst/>
            <a:gdLst/>
            <a:ahLst/>
            <a:cxnLst/>
            <a:rect l="l" t="t" r="r" b="b"/>
            <a:pathLst>
              <a:path w="10562819" h="9448921">
                <a:moveTo>
                  <a:pt x="0" y="0"/>
                </a:moveTo>
                <a:lnTo>
                  <a:pt x="10562818" y="0"/>
                </a:lnTo>
                <a:lnTo>
                  <a:pt x="10562818" y="9448922"/>
                </a:lnTo>
                <a:lnTo>
                  <a:pt x="0" y="9448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115101" y="-2057400"/>
            <a:ext cx="3044952" cy="4114800"/>
          </a:xfrm>
          <a:custGeom>
            <a:avLst/>
            <a:gdLst/>
            <a:ahLst/>
            <a:cxnLst/>
            <a:rect l="l" t="t" r="r" b="b"/>
            <a:pathLst>
              <a:path w="3044952" h="4114800">
                <a:moveTo>
                  <a:pt x="0" y="0"/>
                </a:moveTo>
                <a:lnTo>
                  <a:pt x="3044952" y="0"/>
                </a:lnTo>
                <a:lnTo>
                  <a:pt x="30449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9141313">
            <a:off x="-858970" y="7788549"/>
            <a:ext cx="2865397" cy="4114800"/>
          </a:xfrm>
          <a:custGeom>
            <a:avLst/>
            <a:gdLst/>
            <a:ahLst/>
            <a:cxnLst/>
            <a:rect l="l" t="t" r="r" b="b"/>
            <a:pathLst>
              <a:path w="2865397" h="4114800">
                <a:moveTo>
                  <a:pt x="0" y="0"/>
                </a:moveTo>
                <a:lnTo>
                  <a:pt x="2865397" y="0"/>
                </a:lnTo>
                <a:lnTo>
                  <a:pt x="28653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843779" y="1028700"/>
            <a:ext cx="3415521" cy="3303094"/>
          </a:xfrm>
          <a:custGeom>
            <a:avLst/>
            <a:gdLst/>
            <a:ahLst/>
            <a:cxnLst/>
            <a:rect l="l" t="t" r="r" b="b"/>
            <a:pathLst>
              <a:path w="3415521" h="3303094">
                <a:moveTo>
                  <a:pt x="0" y="0"/>
                </a:moveTo>
                <a:lnTo>
                  <a:pt x="3415521" y="0"/>
                </a:lnTo>
                <a:lnTo>
                  <a:pt x="3415521" y="3303094"/>
                </a:lnTo>
                <a:lnTo>
                  <a:pt x="0" y="33030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90813" y="2667656"/>
            <a:ext cx="9401600" cy="120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2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90813" y="3960319"/>
            <a:ext cx="15136591" cy="414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Built on a synthetic but realistic banking dataset</a:t>
            </a:r>
          </a:p>
          <a:p>
            <a:pPr marL="604519" lvl="1" indent="-302260" algn="just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Combines transactions, cards, merchants, fraud labels, and user demographics</a:t>
            </a:r>
          </a:p>
          <a:p>
            <a:pPr marL="604519" lvl="1" indent="-302260" algn="just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Purpose: Fraud detection and customer behavior analysis</a:t>
            </a:r>
          </a:p>
          <a:p>
            <a:pPr marL="604519" lvl="1" indent="-302260" algn="just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Time span: 2010s decade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2F4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3213368"/>
            <a:ext cx="5417915" cy="3860264"/>
          </a:xfrm>
          <a:custGeom>
            <a:avLst/>
            <a:gdLst/>
            <a:ahLst/>
            <a:cxnLst/>
            <a:rect l="l" t="t" r="r" b="b"/>
            <a:pathLst>
              <a:path w="5417915" h="3860264">
                <a:moveTo>
                  <a:pt x="0" y="0"/>
                </a:moveTo>
                <a:lnTo>
                  <a:pt x="5417915" y="0"/>
                </a:lnTo>
                <a:lnTo>
                  <a:pt x="5417915" y="3860264"/>
                </a:lnTo>
                <a:lnTo>
                  <a:pt x="0" y="38602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242840" y="2682447"/>
            <a:ext cx="9352669" cy="93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Components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42840" y="3760849"/>
            <a:ext cx="10016460" cy="4057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Transactions Data: </a:t>
            </a: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amounts, timestamps, merchant info</a:t>
            </a:r>
          </a:p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Card Information: </a:t>
            </a: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limits, types, activation dates</a:t>
            </a:r>
          </a:p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Merchant Codes:</a:t>
            </a: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classify transaction types</a:t>
            </a:r>
          </a:p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Fraud Labels: </a:t>
            </a: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legitimate vs fraudulent transactions</a:t>
            </a:r>
          </a:p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User Data:</a:t>
            </a: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 demographics, account details</a:t>
            </a:r>
          </a:p>
          <a:p>
            <a:pPr marL="557477" lvl="1" indent="-278739" algn="just">
              <a:lnSpc>
                <a:spcPts val="5422"/>
              </a:lnSpc>
              <a:buFont typeface="Arial"/>
              <a:buChar char="•"/>
            </a:pPr>
            <a:r>
              <a:rPr lang="en-US" sz="2582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Enables linking across multiple tables for rich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693035">
            <a:off x="-1921483" y="-1569280"/>
            <a:ext cx="8357219" cy="8527774"/>
          </a:xfrm>
          <a:custGeom>
            <a:avLst/>
            <a:gdLst/>
            <a:ahLst/>
            <a:cxnLst/>
            <a:rect l="l" t="t" r="r" b="b"/>
            <a:pathLst>
              <a:path w="8357219" h="8527774">
                <a:moveTo>
                  <a:pt x="0" y="0"/>
                </a:moveTo>
                <a:lnTo>
                  <a:pt x="8357218" y="0"/>
                </a:lnTo>
                <a:lnTo>
                  <a:pt x="8357218" y="8527774"/>
                </a:lnTo>
                <a:lnTo>
                  <a:pt x="0" y="8527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96551">
            <a:off x="2415888" y="4511470"/>
            <a:ext cx="20085175" cy="7121108"/>
          </a:xfrm>
          <a:custGeom>
            <a:avLst/>
            <a:gdLst/>
            <a:ahLst/>
            <a:cxnLst/>
            <a:rect l="l" t="t" r="r" b="b"/>
            <a:pathLst>
              <a:path w="20085175" h="7121108">
                <a:moveTo>
                  <a:pt x="0" y="0"/>
                </a:moveTo>
                <a:lnTo>
                  <a:pt x="20085175" y="0"/>
                </a:lnTo>
                <a:lnTo>
                  <a:pt x="20085175" y="7121108"/>
                </a:lnTo>
                <a:lnTo>
                  <a:pt x="0" y="7121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534278" y="6393824"/>
            <a:ext cx="424180" cy="424180"/>
          </a:xfrm>
          <a:custGeom>
            <a:avLst/>
            <a:gdLst/>
            <a:ahLst/>
            <a:cxnLst/>
            <a:rect l="l" t="t" r="r" b="b"/>
            <a:pathLst>
              <a:path w="424180" h="424180">
                <a:moveTo>
                  <a:pt x="0" y="0"/>
                </a:moveTo>
                <a:lnTo>
                  <a:pt x="424180" y="0"/>
                </a:lnTo>
                <a:lnTo>
                  <a:pt x="424180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534278" y="7140632"/>
            <a:ext cx="424180" cy="424180"/>
          </a:xfrm>
          <a:custGeom>
            <a:avLst/>
            <a:gdLst/>
            <a:ahLst/>
            <a:cxnLst/>
            <a:rect l="l" t="t" r="r" b="b"/>
            <a:pathLst>
              <a:path w="424180" h="424180">
                <a:moveTo>
                  <a:pt x="0" y="0"/>
                </a:moveTo>
                <a:lnTo>
                  <a:pt x="424180" y="0"/>
                </a:lnTo>
                <a:lnTo>
                  <a:pt x="424180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534278" y="7887441"/>
            <a:ext cx="424180" cy="424180"/>
          </a:xfrm>
          <a:custGeom>
            <a:avLst/>
            <a:gdLst/>
            <a:ahLst/>
            <a:cxnLst/>
            <a:rect l="l" t="t" r="r" b="b"/>
            <a:pathLst>
              <a:path w="424180" h="424180">
                <a:moveTo>
                  <a:pt x="0" y="0"/>
                </a:moveTo>
                <a:lnTo>
                  <a:pt x="424180" y="0"/>
                </a:lnTo>
                <a:lnTo>
                  <a:pt x="424180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4534278" y="8634249"/>
            <a:ext cx="424180" cy="424180"/>
          </a:xfrm>
          <a:custGeom>
            <a:avLst/>
            <a:gdLst/>
            <a:ahLst/>
            <a:cxnLst/>
            <a:rect l="l" t="t" r="r" b="b"/>
            <a:pathLst>
              <a:path w="424180" h="424180">
                <a:moveTo>
                  <a:pt x="0" y="0"/>
                </a:moveTo>
                <a:lnTo>
                  <a:pt x="424180" y="0"/>
                </a:lnTo>
                <a:lnTo>
                  <a:pt x="424180" y="424180"/>
                </a:lnTo>
                <a:lnTo>
                  <a:pt x="0" y="424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595509" y="1028700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3011165" y="6230925"/>
            <a:ext cx="4994529" cy="3739654"/>
          </a:xfrm>
          <a:custGeom>
            <a:avLst/>
            <a:gdLst/>
            <a:ahLst/>
            <a:cxnLst/>
            <a:rect l="l" t="t" r="r" b="b"/>
            <a:pathLst>
              <a:path w="4994529" h="3739654">
                <a:moveTo>
                  <a:pt x="0" y="0"/>
                </a:moveTo>
                <a:lnTo>
                  <a:pt x="4994530" y="0"/>
                </a:lnTo>
                <a:lnTo>
                  <a:pt x="4994530" y="3739654"/>
                </a:lnTo>
                <a:lnTo>
                  <a:pt x="0" y="37396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300739" y="1639872"/>
            <a:ext cx="8316802" cy="105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63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52097" y="5561290"/>
            <a:ext cx="10980911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We need a central Dashboard to track: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52097" y="6308099"/>
            <a:ext cx="10980911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Activity &amp; Behaviors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52097" y="7054907"/>
            <a:ext cx="10980911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Financial Performance and Trends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52097" y="7802937"/>
            <a:ext cx="11829166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Operational Efficiency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52097" y="8548524"/>
            <a:ext cx="1245359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Risk Indicators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53385" y="3645605"/>
            <a:ext cx="14605915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Banks face huge transaction volumes </a:t>
            </a:r>
            <a:r>
              <a:rPr lang="en-US" sz="2799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→  </a:t>
            </a:r>
            <a:r>
              <a:rPr lang="en-US" sz="2799">
                <a:solidFill>
                  <a:srgbClr val="002F42"/>
                </a:solidFill>
                <a:latin typeface="Poppins"/>
                <a:ea typeface="Poppins"/>
                <a:cs typeface="Poppins"/>
                <a:sym typeface="Poppins"/>
              </a:rPr>
              <a:t>risk of fraud,  errors, and customer churn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958453">
            <a:off x="9912361" y="3379233"/>
            <a:ext cx="10562819" cy="9448921"/>
          </a:xfrm>
          <a:custGeom>
            <a:avLst/>
            <a:gdLst/>
            <a:ahLst/>
            <a:cxnLst/>
            <a:rect l="l" t="t" r="r" b="b"/>
            <a:pathLst>
              <a:path w="10562819" h="9448921">
                <a:moveTo>
                  <a:pt x="0" y="0"/>
                </a:moveTo>
                <a:lnTo>
                  <a:pt x="10562818" y="0"/>
                </a:lnTo>
                <a:lnTo>
                  <a:pt x="10562818" y="9448922"/>
                </a:lnTo>
                <a:lnTo>
                  <a:pt x="0" y="9448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>
            <a:off x="-1115101" y="-2057400"/>
            <a:ext cx="3044952" cy="4114800"/>
          </a:xfrm>
          <a:custGeom>
            <a:avLst/>
            <a:gdLst/>
            <a:ahLst/>
            <a:cxnLst/>
            <a:rect l="l" t="t" r="r" b="b"/>
            <a:pathLst>
              <a:path w="3044952" h="4114800">
                <a:moveTo>
                  <a:pt x="0" y="0"/>
                </a:moveTo>
                <a:lnTo>
                  <a:pt x="3044952" y="0"/>
                </a:lnTo>
                <a:lnTo>
                  <a:pt x="30449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9141313">
            <a:off x="-858970" y="7788549"/>
            <a:ext cx="2865397" cy="4114800"/>
          </a:xfrm>
          <a:custGeom>
            <a:avLst/>
            <a:gdLst/>
            <a:ahLst/>
            <a:cxnLst/>
            <a:rect l="l" t="t" r="r" b="b"/>
            <a:pathLst>
              <a:path w="2865397" h="4114800">
                <a:moveTo>
                  <a:pt x="0" y="0"/>
                </a:moveTo>
                <a:lnTo>
                  <a:pt x="2865397" y="0"/>
                </a:lnTo>
                <a:lnTo>
                  <a:pt x="28653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595509" y="9092352"/>
            <a:ext cx="663791" cy="165948"/>
          </a:xfrm>
          <a:custGeom>
            <a:avLst/>
            <a:gdLst/>
            <a:ahLst/>
            <a:cxnLst/>
            <a:rect l="l" t="t" r="r" b="b"/>
            <a:pathLst>
              <a:path w="663791" h="165948">
                <a:moveTo>
                  <a:pt x="0" y="0"/>
                </a:moveTo>
                <a:lnTo>
                  <a:pt x="663791" y="0"/>
                </a:lnTo>
                <a:lnTo>
                  <a:pt x="663791" y="165948"/>
                </a:lnTo>
                <a:lnTo>
                  <a:pt x="0" y="1659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86441" y="775739"/>
            <a:ext cx="6842626" cy="93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600" b="1">
                <a:solidFill>
                  <a:srgbClr val="002F42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Pipeline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184887" y="4480520"/>
            <a:ext cx="1587828" cy="722610"/>
            <a:chOff x="0" y="0"/>
            <a:chExt cx="7245335" cy="3230880"/>
          </a:xfrm>
        </p:grpSpPr>
        <p:sp>
          <p:nvSpPr>
            <p:cNvPr id="8" name="Freeform 8"/>
            <p:cNvSpPr/>
            <p:nvPr/>
          </p:nvSpPr>
          <p:spPr>
            <a:xfrm>
              <a:off x="5080" y="12700"/>
              <a:ext cx="7230095" cy="3205480"/>
            </a:xfrm>
            <a:custGeom>
              <a:avLst/>
              <a:gdLst/>
              <a:ahLst/>
              <a:cxnLst/>
              <a:rect l="l" t="t" r="r" b="b"/>
              <a:pathLst>
                <a:path w="7230095" h="3205480">
                  <a:moveTo>
                    <a:pt x="644015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6440155" y="0"/>
                  </a:lnTo>
                  <a:lnTo>
                    <a:pt x="7230095" y="1602740"/>
                  </a:lnTo>
                  <a:lnTo>
                    <a:pt x="6440155" y="3205480"/>
                  </a:lnTo>
                  <a:close/>
                </a:path>
              </a:pathLst>
            </a:custGeom>
            <a:solidFill>
              <a:srgbClr val="3EDA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2741563" y="4494814"/>
            <a:ext cx="592100" cy="592100"/>
          </a:xfrm>
          <a:custGeom>
            <a:avLst/>
            <a:gdLst/>
            <a:ahLst/>
            <a:cxnLst/>
            <a:rect l="l" t="t" r="r" b="b"/>
            <a:pathLst>
              <a:path w="592100" h="592100">
                <a:moveTo>
                  <a:pt x="0" y="0"/>
                </a:moveTo>
                <a:lnTo>
                  <a:pt x="592100" y="0"/>
                </a:lnTo>
                <a:lnTo>
                  <a:pt x="592100" y="592100"/>
                </a:lnTo>
                <a:lnTo>
                  <a:pt x="0" y="5921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184887" y="7771415"/>
            <a:ext cx="1587828" cy="722610"/>
            <a:chOff x="0" y="0"/>
            <a:chExt cx="7245335" cy="3230880"/>
          </a:xfrm>
        </p:grpSpPr>
        <p:sp>
          <p:nvSpPr>
            <p:cNvPr id="11" name="Freeform 11"/>
            <p:cNvSpPr/>
            <p:nvPr/>
          </p:nvSpPr>
          <p:spPr>
            <a:xfrm>
              <a:off x="5080" y="12700"/>
              <a:ext cx="7230095" cy="3205480"/>
            </a:xfrm>
            <a:custGeom>
              <a:avLst/>
              <a:gdLst/>
              <a:ahLst/>
              <a:cxnLst/>
              <a:rect l="l" t="t" r="r" b="b"/>
              <a:pathLst>
                <a:path w="7230095" h="3205480">
                  <a:moveTo>
                    <a:pt x="644015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6440155" y="0"/>
                  </a:lnTo>
                  <a:lnTo>
                    <a:pt x="7230095" y="1602740"/>
                  </a:lnTo>
                  <a:lnTo>
                    <a:pt x="6440155" y="3205480"/>
                  </a:ln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2719050" y="7787644"/>
            <a:ext cx="637126" cy="637126"/>
          </a:xfrm>
          <a:custGeom>
            <a:avLst/>
            <a:gdLst/>
            <a:ahLst/>
            <a:cxnLst/>
            <a:rect l="l" t="t" r="r" b="b"/>
            <a:pathLst>
              <a:path w="637126" h="637126">
                <a:moveTo>
                  <a:pt x="0" y="0"/>
                </a:moveTo>
                <a:lnTo>
                  <a:pt x="637126" y="0"/>
                </a:lnTo>
                <a:lnTo>
                  <a:pt x="637126" y="637127"/>
                </a:lnTo>
                <a:lnTo>
                  <a:pt x="0" y="6371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184887" y="6138950"/>
            <a:ext cx="1587828" cy="722610"/>
            <a:chOff x="0" y="0"/>
            <a:chExt cx="7245335" cy="3230880"/>
          </a:xfrm>
        </p:grpSpPr>
        <p:sp>
          <p:nvSpPr>
            <p:cNvPr id="14" name="Freeform 14"/>
            <p:cNvSpPr/>
            <p:nvPr/>
          </p:nvSpPr>
          <p:spPr>
            <a:xfrm>
              <a:off x="5080" y="12700"/>
              <a:ext cx="7230095" cy="3205480"/>
            </a:xfrm>
            <a:custGeom>
              <a:avLst/>
              <a:gdLst/>
              <a:ahLst/>
              <a:cxnLst/>
              <a:rect l="l" t="t" r="r" b="b"/>
              <a:pathLst>
                <a:path w="7230095" h="3205480">
                  <a:moveTo>
                    <a:pt x="644015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6440155" y="0"/>
                  </a:lnTo>
                  <a:lnTo>
                    <a:pt x="7230095" y="1602740"/>
                  </a:lnTo>
                  <a:lnTo>
                    <a:pt x="6440155" y="3205480"/>
                  </a:ln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Freeform 15"/>
          <p:cNvSpPr/>
          <p:nvPr/>
        </p:nvSpPr>
        <p:spPr>
          <a:xfrm>
            <a:off x="2569354" y="6031995"/>
            <a:ext cx="936518" cy="936518"/>
          </a:xfrm>
          <a:custGeom>
            <a:avLst/>
            <a:gdLst/>
            <a:ahLst/>
            <a:cxnLst/>
            <a:rect l="l" t="t" r="r" b="b"/>
            <a:pathLst>
              <a:path w="936518" h="936518">
                <a:moveTo>
                  <a:pt x="0" y="0"/>
                </a:moveTo>
                <a:lnTo>
                  <a:pt x="936518" y="0"/>
                </a:lnTo>
                <a:lnTo>
                  <a:pt x="936518" y="936519"/>
                </a:lnTo>
                <a:lnTo>
                  <a:pt x="0" y="9365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4086441" y="2611529"/>
            <a:ext cx="10467139" cy="1263984"/>
            <a:chOff x="0" y="0"/>
            <a:chExt cx="13956185" cy="168531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13956185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919"/>
                </a:lnSpc>
              </a:pPr>
              <a:r>
                <a:rPr lang="en-US" sz="2799" b="1" spc="139" dirty="0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 Integration (SQL Server Management Studio)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91402"/>
              <a:ext cx="13956185" cy="893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45"/>
                </a:lnSpc>
              </a:pPr>
              <a:r>
                <a:rPr lang="en-US" sz="1830" spc="3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All raw datasets  were imported into SQL Server to ensure secure storage, structured tables, and easy maintenance of relationships.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086441" y="4301272"/>
            <a:ext cx="10467139" cy="1232379"/>
            <a:chOff x="0" y="0"/>
            <a:chExt cx="13956185" cy="164317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85725"/>
              <a:ext cx="13956185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b="1" spc="139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</a:t>
              </a:r>
              <a:r>
                <a:rPr lang="en-US" sz="2799" b="1" u="none" spc="139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ata Preparation &amp; Cleansing (Python)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749262"/>
              <a:ext cx="13956185" cy="893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45"/>
                </a:lnSpc>
              </a:pPr>
              <a:r>
                <a:rPr lang="en-US" sz="1830" spc="3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Used Python to clean, transform, and enrich the data: handling missing values, merging tables, and creating derived fields for deeper analysis.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086441" y="6031995"/>
            <a:ext cx="10467139" cy="1232379"/>
            <a:chOff x="0" y="0"/>
            <a:chExt cx="13956185" cy="1643172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85725"/>
              <a:ext cx="13956185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b="1" u="none" spc="139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Analytics &amp; Insights Generation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49262"/>
              <a:ext cx="13956185" cy="893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45"/>
                </a:lnSpc>
              </a:pPr>
              <a:r>
                <a:rPr lang="en-US" sz="1830" spc="3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Performed exploratory analysis, segmentation, and calculations (fraud loss %, credit utilization %, active/inactive customers) to extract actionable insights.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086441" y="7753801"/>
            <a:ext cx="10467139" cy="1220879"/>
            <a:chOff x="0" y="0"/>
            <a:chExt cx="13956185" cy="1627839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85725"/>
              <a:ext cx="13956185" cy="651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 b="1" spc="139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Visu</a:t>
              </a:r>
              <a:r>
                <a:rPr lang="en-US" sz="2799" b="1" u="none" spc="139">
                  <a:solidFill>
                    <a:srgbClr val="19191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alization &amp; Reporting (Power BI Dashboard)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49262"/>
              <a:ext cx="13956185" cy="878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45"/>
                </a:lnSpc>
              </a:pPr>
              <a:r>
                <a:rPr lang="en-US" sz="1830" spc="3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Developed an interactive Power BI dashboard to visualize key metrics, track trends, and enable decision-makers to explore data in real time.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84887" y="2819270"/>
            <a:ext cx="1587828" cy="722610"/>
            <a:chOff x="0" y="0"/>
            <a:chExt cx="7245335" cy="3230880"/>
          </a:xfrm>
        </p:grpSpPr>
        <p:sp>
          <p:nvSpPr>
            <p:cNvPr id="29" name="Freeform 29"/>
            <p:cNvSpPr/>
            <p:nvPr/>
          </p:nvSpPr>
          <p:spPr>
            <a:xfrm>
              <a:off x="5080" y="12700"/>
              <a:ext cx="7230095" cy="3205480"/>
            </a:xfrm>
            <a:custGeom>
              <a:avLst/>
              <a:gdLst/>
              <a:ahLst/>
              <a:cxnLst/>
              <a:rect l="l" t="t" r="r" b="b"/>
              <a:pathLst>
                <a:path w="7230095" h="3205480">
                  <a:moveTo>
                    <a:pt x="644015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6440155" y="0"/>
                  </a:lnTo>
                  <a:lnTo>
                    <a:pt x="7230095" y="1602740"/>
                  </a:lnTo>
                  <a:lnTo>
                    <a:pt x="6440155" y="3205480"/>
                  </a:lnTo>
                  <a:close/>
                </a:path>
              </a:pathLst>
            </a:custGeom>
            <a:solidFill>
              <a:srgbClr val="86EAE9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Freeform 30"/>
          <p:cNvSpPr/>
          <p:nvPr/>
        </p:nvSpPr>
        <p:spPr>
          <a:xfrm>
            <a:off x="2718152" y="2861114"/>
            <a:ext cx="638923" cy="638923"/>
          </a:xfrm>
          <a:custGeom>
            <a:avLst/>
            <a:gdLst/>
            <a:ahLst/>
            <a:cxnLst/>
            <a:rect l="l" t="t" r="r" b="b"/>
            <a:pathLst>
              <a:path w="638923" h="638923">
                <a:moveTo>
                  <a:pt x="0" y="0"/>
                </a:moveTo>
                <a:lnTo>
                  <a:pt x="638923" y="0"/>
                </a:lnTo>
                <a:lnTo>
                  <a:pt x="638923" y="638923"/>
                </a:lnTo>
                <a:lnTo>
                  <a:pt x="0" y="63892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0226" y="1028700"/>
            <a:ext cx="15527547" cy="8229600"/>
          </a:xfrm>
          <a:custGeom>
            <a:avLst/>
            <a:gdLst/>
            <a:ahLst/>
            <a:cxnLst/>
            <a:rect l="l" t="t" r="r" b="b"/>
            <a:pathLst>
              <a:path w="15527547" h="8229600">
                <a:moveTo>
                  <a:pt x="0" y="0"/>
                </a:moveTo>
                <a:lnTo>
                  <a:pt x="15527548" y="0"/>
                </a:lnTo>
                <a:lnTo>
                  <a:pt x="155275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2953416"/>
            <a:ext cx="16230600" cy="5675564"/>
          </a:xfrm>
          <a:custGeom>
            <a:avLst/>
            <a:gdLst/>
            <a:ahLst/>
            <a:cxnLst/>
            <a:rect l="l" t="t" r="r" b="b"/>
            <a:pathLst>
              <a:path w="16230600" h="5675564">
                <a:moveTo>
                  <a:pt x="0" y="0"/>
                </a:moveTo>
                <a:lnTo>
                  <a:pt x="16230600" y="0"/>
                </a:lnTo>
                <a:lnTo>
                  <a:pt x="16230600" y="5675564"/>
                </a:lnTo>
                <a:lnTo>
                  <a:pt x="0" y="567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25" r="-1725" b="-4284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455622"/>
            <a:ext cx="16230600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Active customer count has shown a consistent upward trend, indicating growing engagement and retention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508770"/>
            <a:ext cx="16230600" cy="4564856"/>
          </a:xfrm>
          <a:custGeom>
            <a:avLst/>
            <a:gdLst/>
            <a:ahLst/>
            <a:cxnLst/>
            <a:rect l="l" t="t" r="r" b="b"/>
            <a:pathLst>
              <a:path w="16230600" h="4564856">
                <a:moveTo>
                  <a:pt x="0" y="0"/>
                </a:moveTo>
                <a:lnTo>
                  <a:pt x="16230600" y="0"/>
                </a:lnTo>
                <a:lnTo>
                  <a:pt x="16230600" y="4564856"/>
                </a:lnTo>
                <a:lnTo>
                  <a:pt x="0" y="45648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826360"/>
            <a:ext cx="16230600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Transactions stayed above 100K per month, highlighting strong customer activity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(Stable transaction activity with minor seasonal fluctuations)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06558" flipH="1">
            <a:off x="13606522" y="7480815"/>
            <a:ext cx="6339328" cy="4114800"/>
          </a:xfrm>
          <a:custGeom>
            <a:avLst/>
            <a:gdLst/>
            <a:ahLst/>
            <a:cxnLst/>
            <a:rect l="l" t="t" r="r" b="b"/>
            <a:pathLst>
              <a:path w="6339328" h="4114800">
                <a:moveTo>
                  <a:pt x="6339328" y="0"/>
                </a:moveTo>
                <a:lnTo>
                  <a:pt x="0" y="0"/>
                </a:lnTo>
                <a:lnTo>
                  <a:pt x="0" y="4114800"/>
                </a:lnTo>
                <a:lnTo>
                  <a:pt x="6339328" y="4114800"/>
                </a:lnTo>
                <a:lnTo>
                  <a:pt x="63393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5678" y="-2083553"/>
            <a:ext cx="6792756" cy="10553716"/>
          </a:xfrm>
          <a:custGeom>
            <a:avLst/>
            <a:gdLst/>
            <a:ahLst/>
            <a:cxnLst/>
            <a:rect l="l" t="t" r="r" b="b"/>
            <a:pathLst>
              <a:path w="6792756" h="10553716">
                <a:moveTo>
                  <a:pt x="0" y="0"/>
                </a:moveTo>
                <a:lnTo>
                  <a:pt x="6792756" y="0"/>
                </a:lnTo>
                <a:lnTo>
                  <a:pt x="6792756" y="10553716"/>
                </a:lnTo>
                <a:lnTo>
                  <a:pt x="0" y="105537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28700" y="3508770"/>
            <a:ext cx="16230600" cy="4564856"/>
          </a:xfrm>
          <a:custGeom>
            <a:avLst/>
            <a:gdLst/>
            <a:ahLst/>
            <a:cxnLst/>
            <a:rect l="l" t="t" r="r" b="b"/>
            <a:pathLst>
              <a:path w="16230600" h="4564856">
                <a:moveTo>
                  <a:pt x="0" y="0"/>
                </a:moveTo>
                <a:lnTo>
                  <a:pt x="16230600" y="0"/>
                </a:lnTo>
                <a:lnTo>
                  <a:pt x="16230600" y="4564856"/>
                </a:lnTo>
                <a:lnTo>
                  <a:pt x="0" y="45648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346582"/>
            <a:ext cx="16230600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But Monthly average amount per transaction with fluctuations indicating seasonal or behavioral changes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(Recent drop likely reflects incomplete or missing data at the period’s end)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640</Words>
  <Application>Microsoft Office PowerPoint</Application>
  <PresentationFormat>Custom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Aileron</vt:lpstr>
      <vt:lpstr>Calibri</vt:lpstr>
      <vt:lpstr>Poppins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 and White Simple Innovation Leadership Presentation</dc:title>
  <cp:lastModifiedBy>Dr. Doha Yahia Ahmed</cp:lastModifiedBy>
  <cp:revision>2</cp:revision>
  <dcterms:created xsi:type="dcterms:W3CDTF">2006-08-16T00:00:00Z</dcterms:created>
  <dcterms:modified xsi:type="dcterms:W3CDTF">2025-09-26T21:18:01Z</dcterms:modified>
  <dc:identifier>DAG0GvzP0Io</dc:identifier>
</cp:coreProperties>
</file>