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7" r:id="rId6"/>
    <p:sldId id="273" r:id="rId7"/>
    <p:sldId id="274" r:id="rId8"/>
    <p:sldId id="275" r:id="rId9"/>
    <p:sldId id="276" r:id="rId10"/>
    <p:sldId id="282" r:id="rId11"/>
    <p:sldId id="277" r:id="rId12"/>
    <p:sldId id="278" r:id="rId13"/>
    <p:sldId id="280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8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3/21/2021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3/21/2021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3/21/2021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3/21/2021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3/21/2021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3/21/2021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3/21/2021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3/21/2021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3/21/2021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3/21/2021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3/21/2021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3/21/2021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3/21/2021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3/21/2021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ngankar/DATASCIENCE_6101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917578"/>
            <a:ext cx="9977643" cy="1731144"/>
          </a:xfrm>
        </p:spPr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DATS 6101 – PROJECT ON CHILD CARE INSPECTION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E989F-747B-4007-9C7A-A35E8B662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507" y="3907657"/>
            <a:ext cx="9250532" cy="1731144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Team number : 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</a:p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Team members:</a:t>
            </a:r>
          </a:p>
          <a:p>
            <a:pPr>
              <a:buClr>
                <a:schemeClr val="bg1"/>
              </a:buClr>
            </a:pPr>
            <a:r>
              <a:rPr lang="en-US" sz="20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1.    Adina Dingankar		         4.   </a:t>
            </a:r>
            <a:r>
              <a:rPr lang="en-US" sz="2000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Rehapriadarsini</a:t>
            </a:r>
            <a:r>
              <a:rPr lang="en-US" sz="20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Manikandasamy</a:t>
            </a:r>
            <a:endParaRPr lang="en-US" sz="2000" cap="non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en-US" sz="20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2.    Ashwin Arun Dixit	         5.   </a:t>
            </a:r>
            <a:r>
              <a:rPr lang="en-US" sz="2000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Yaqian</a:t>
            </a:r>
            <a:r>
              <a:rPr lang="en-US" sz="20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 Lin</a:t>
            </a:r>
          </a:p>
          <a:p>
            <a:pPr>
              <a:buClr>
                <a:schemeClr val="bg1"/>
              </a:buClr>
            </a:pPr>
            <a:r>
              <a:rPr lang="en-US" sz="20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3.    </a:t>
            </a:r>
            <a:r>
              <a:rPr lang="en-US" sz="2000" cap="non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Deyu</a:t>
            </a:r>
            <a:r>
              <a:rPr lang="en-US" sz="2000" cap="none" dirty="0">
                <a:latin typeface="Calibri Light" panose="020F0302020204030204" pitchFamily="34" charset="0"/>
                <a:cs typeface="Calibri Light" panose="020F0302020204030204" pitchFamily="34" charset="0"/>
              </a:rPr>
              <a:t> Kong</a:t>
            </a:r>
          </a:p>
          <a:p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671B-4C0A-44AD-A777-63053478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973667"/>
            <a:ext cx="9895340" cy="767687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How many educational workers are distributed across each borough</a:t>
            </a:r>
            <a:endParaRPr lang="en-IN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62F7B-DD8B-466B-ADEE-EAAF7998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B853A157-A8CF-4B31-8554-42C3429A5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181" y="2468033"/>
            <a:ext cx="4782820" cy="3416300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6FF6F4C-AA59-4945-A5B8-C0FF251CF879}"/>
              </a:ext>
            </a:extLst>
          </p:cNvPr>
          <p:cNvSpPr txBox="1"/>
          <p:nvPr/>
        </p:nvSpPr>
        <p:spPr>
          <a:xfrm>
            <a:off x="3530600" y="5992825"/>
            <a:ext cx="513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Median: 7 workers; 80% quantile: 13 workers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61EDD7A-9982-4131-A353-22EC84F0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919" y="2468033"/>
            <a:ext cx="478282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3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04D4-DC4E-4ACB-9C77-1F157521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973668"/>
            <a:ext cx="10408421" cy="767687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Maximum capacity of children in each borough</a:t>
            </a:r>
            <a:endParaRPr lang="en-IN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17FB7-FB60-45EA-8F68-A8541599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4D2AA2-3C9E-4C68-B03D-6083CD8BA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73" y="2566942"/>
            <a:ext cx="4782821" cy="3416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E5A7DA8-FF40-4116-A35D-5A47D3DC3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006" y="2566942"/>
            <a:ext cx="4782821" cy="34163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E72DE2B-47CF-464D-84E9-6BF7007219EB}"/>
              </a:ext>
            </a:extLst>
          </p:cNvPr>
          <p:cNvSpPr txBox="1"/>
          <p:nvPr/>
        </p:nvSpPr>
        <p:spPr>
          <a:xfrm>
            <a:off x="3530600" y="5992825"/>
            <a:ext cx="542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Median: 41 children; 80% quantile: 94 Children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14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A614-F651-4E8A-946E-E3EC8423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973668"/>
            <a:ext cx="10303184" cy="767686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Correlation Test : Which borough has improved over the period (2018-2021)</a:t>
            </a:r>
            <a:endParaRPr lang="en-IN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7F11-F84F-4C9E-9BE5-2F16B9258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674" y="2419294"/>
            <a:ext cx="5505229" cy="38402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Cor.test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()- Inspection date and Violation Rate (for Brooklyn)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Cor.test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()- Inspection date and Violation Rate (for Queens)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16FBE03-024B-48CD-8755-BBEAFF1B6D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535" t="20086" r="53788" b="59990"/>
          <a:stretch/>
        </p:blipFill>
        <p:spPr>
          <a:xfrm>
            <a:off x="6312023" y="2730550"/>
            <a:ext cx="5327527" cy="160884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413BD-F182-4956-B40C-B7785124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3FF5BA-D5C6-49D1-9C63-D6D91C25D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5" t="50000" r="65121" b="31521"/>
          <a:stretch/>
        </p:blipFill>
        <p:spPr>
          <a:xfrm>
            <a:off x="6312024" y="4840549"/>
            <a:ext cx="5260668" cy="149810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45DDAC-5C04-408B-9040-F21EEAD67169}"/>
              </a:ext>
            </a:extLst>
          </p:cNvPr>
          <p:cNvCxnSpPr/>
          <p:nvPr/>
        </p:nvCxnSpPr>
        <p:spPr>
          <a:xfrm>
            <a:off x="5655076" y="3604334"/>
            <a:ext cx="541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82F82A-6867-4507-8C6C-D4DA8C7C6F50}"/>
              </a:ext>
            </a:extLst>
          </p:cNvPr>
          <p:cNvCxnSpPr>
            <a:cxnSpLocks/>
          </p:cNvCxnSpPr>
          <p:nvPr/>
        </p:nvCxnSpPr>
        <p:spPr>
          <a:xfrm>
            <a:off x="5708342" y="5619565"/>
            <a:ext cx="48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4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1BAE4-4C39-419F-BEA4-61082311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973668"/>
            <a:ext cx="9449641" cy="706964"/>
          </a:xfrm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Cor.test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  <a:endParaRPr lang="en-IN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FB2D-FF08-4179-867F-59D00552E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925" y="2603500"/>
            <a:ext cx="5437187" cy="3416301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Cor.test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()- Inspection date and Violation Rate (for Staten Island)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Cor.test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()- Inspection date and Violation Rate (for Manhattan)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B5CADB-94E7-496B-93AF-0A6AC63790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350" t="14122" r="66207" b="63306"/>
          <a:stretch/>
        </p:blipFill>
        <p:spPr>
          <a:xfrm>
            <a:off x="6418555" y="2343705"/>
            <a:ext cx="4358936" cy="188206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87F1B-739F-4DAE-8D6B-EC4CCC64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13</a:t>
            </a:fld>
            <a:endParaRPr lang="en-US" noProof="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C1AF9E-1650-4A75-95E7-E085A0CC8EBE}"/>
              </a:ext>
            </a:extLst>
          </p:cNvPr>
          <p:cNvCxnSpPr/>
          <p:nvPr/>
        </p:nvCxnSpPr>
        <p:spPr>
          <a:xfrm>
            <a:off x="5868140" y="3524435"/>
            <a:ext cx="550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AFAF8E8-F1EC-4392-A487-5D8FD6326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5" t="30420" r="65194" b="50000"/>
          <a:stretch/>
        </p:blipFill>
        <p:spPr>
          <a:xfrm>
            <a:off x="6597286" y="4552771"/>
            <a:ext cx="4593453" cy="165272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9DADF9-E10F-44BD-80CF-E54F96E28094}"/>
              </a:ext>
            </a:extLst>
          </p:cNvPr>
          <p:cNvCxnSpPr/>
          <p:nvPr/>
        </p:nvCxnSpPr>
        <p:spPr>
          <a:xfrm>
            <a:off x="5868140" y="5584055"/>
            <a:ext cx="550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5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84C1-B2C0-4055-8C6D-8F357675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973668"/>
            <a:ext cx="9411541" cy="706964"/>
          </a:xfrm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Cor.test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</a:t>
            </a:r>
            <a:endParaRPr lang="en-IN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CA911-C751-4405-9291-2D41B9716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6" y="2473988"/>
            <a:ext cx="5250624" cy="1411548"/>
          </a:xfrm>
        </p:spPr>
        <p:txBody>
          <a:bodyPr/>
          <a:lstStyle/>
          <a:p>
            <a:r>
              <a:rPr lang="en-US" sz="18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Cor.test</a:t>
            </a:r>
            <a:r>
              <a:rPr lang="en-US" sz="1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()- Inspection date and Violation Rate (for Bronx)</a:t>
            </a:r>
          </a:p>
          <a:p>
            <a:endParaRPr lang="en-IN" sz="1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582BCC-4D36-49A8-9F94-F142A55D3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4383" t="37527" r="63598" b="41238"/>
          <a:stretch/>
        </p:blipFill>
        <p:spPr>
          <a:xfrm>
            <a:off x="638175" y="3515556"/>
            <a:ext cx="4892612" cy="297096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45CFD-1E50-4A30-8346-32C848EB6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31EE484-14E6-431E-BF36-1B28DE9798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4722" t="18552" r="55167" b="34340"/>
          <a:stretch/>
        </p:blipFill>
        <p:spPr>
          <a:xfrm>
            <a:off x="6208716" y="2473988"/>
            <a:ext cx="5527564" cy="4157631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2FDA5-36DA-47FA-93B3-D174A4CB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4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C803-6977-4F53-92C3-3220844C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973668"/>
            <a:ext cx="9459166" cy="706964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Correlation Matrix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FA6B5-03DE-4322-8B69-10AA0D145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2324100"/>
            <a:ext cx="5389562" cy="4571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0FC3E3-2DA4-4247-AF29-41369A4D1C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550" y="3133726"/>
            <a:ext cx="5389563" cy="167639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5D96B-D94C-4A36-86B3-D9D091478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324100"/>
            <a:ext cx="5478463" cy="4571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1FBA1A-CE81-4392-911B-87F3BAB82E8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1888" y="2563178"/>
            <a:ext cx="5389562" cy="386810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BDEB6-375B-44FC-890D-B0D7D9DF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71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302A-BA3F-4BE4-95F7-8EEA1B6A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973668"/>
            <a:ext cx="9411542" cy="706964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Generalized Linear Model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11CC3-D6D5-4CCB-9B89-32D9151A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74" y="2400300"/>
            <a:ext cx="5380038" cy="576262"/>
          </a:xfrm>
        </p:spPr>
        <p:txBody>
          <a:bodyPr/>
          <a:lstStyle/>
          <a:p>
            <a:r>
              <a:rPr lang="en-IN" dirty="0">
                <a:latin typeface="Calibri Light" panose="020F0302020204030204" pitchFamily="34" charset="0"/>
                <a:cs typeface="Calibri Light" panose="020F0302020204030204" pitchFamily="34" charset="0"/>
              </a:rPr>
              <a:t>Building a Linear model(GLM):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4BDD37-2F2C-4683-8C06-AD9AE7071F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075" y="2976562"/>
            <a:ext cx="10988671" cy="35857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0ECC8-75F1-4FE1-981D-A2589745D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flipH="1">
            <a:off x="11588745" y="2472798"/>
            <a:ext cx="45719" cy="503764"/>
          </a:xfrm>
        </p:spPr>
        <p:txBody>
          <a:bodyPr/>
          <a:lstStyle/>
          <a:p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52352-8131-4BFD-8E5C-49A138C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5FB06D8-3EE8-4775-B814-944F1166A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88150" y="3179762"/>
            <a:ext cx="45719" cy="284003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548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CECB-65CD-4BC7-8DD0-543D4522B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973668"/>
            <a:ext cx="9421066" cy="706964"/>
          </a:xfrm>
        </p:spPr>
        <p:txBody>
          <a:bodyPr/>
          <a:lstStyle/>
          <a:p>
            <a:r>
              <a:rPr lang="en-IN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422DA-D1CB-4C6F-978A-B5057B8C1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2305050"/>
            <a:ext cx="5484812" cy="576262"/>
          </a:xfrm>
        </p:spPr>
        <p:txBody>
          <a:bodyPr/>
          <a:lstStyle/>
          <a:p>
            <a:r>
              <a:rPr lang="en-IN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 &amp; Accuracy: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A18204-32D9-47FA-A95A-6DDD469744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219" y="2881313"/>
            <a:ext cx="5589781" cy="341471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F45B4-32A9-4207-94FA-053A9802A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44088" y="2327276"/>
            <a:ext cx="6241693" cy="554036"/>
          </a:xfrm>
        </p:spPr>
        <p:txBody>
          <a:bodyPr/>
          <a:lstStyle/>
          <a:p>
            <a:r>
              <a:rPr lang="en-IN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Variance Inflation Factor(VIF)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1DC9ED-3FDB-4604-A304-D6A8E5497B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61194" y="2881312"/>
            <a:ext cx="6224587" cy="159067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55F83-8D81-4376-8A73-B293040F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383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7A3182-6A33-4532-AEEE-6B582C5662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https://github.com/adingankar/DATASCIENCE_6101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B80B9-F07D-447C-8973-C8F79CC7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693331"/>
            <a:ext cx="3860260" cy="2021419"/>
          </a:xfrm>
        </p:spPr>
        <p:txBody>
          <a:bodyPr>
            <a:normAutofit/>
          </a:bodyPr>
          <a:lstStyle/>
          <a:p>
            <a:r>
              <a:rPr lang="en-IN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Github</a:t>
            </a:r>
            <a:r>
              <a:rPr lang="en-IN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Link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7D9A0-089F-4E1D-9A0B-825EB6FCD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4983480"/>
            <a:ext cx="3859212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0EE3E1-B3BF-4105-8705-0BFDEB43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325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8723-F88E-4F02-B1A9-D1224233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38" y="2287088"/>
            <a:ext cx="3852000" cy="228382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pic>
        <p:nvPicPr>
          <p:cNvPr id="32" name="Picture Placeholder 31" descr="Open Book">
            <a:extLst>
              <a:ext uri="{FF2B5EF4-FFF2-40B4-BE49-F238E27FC236}">
                <a16:creationId xmlns:a16="http://schemas.microsoft.com/office/drawing/2014/main" id="{88238207-50D4-41D4-A729-30B439AC842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973279" y="1887516"/>
            <a:ext cx="442593" cy="44259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B5742-D468-45B7-9156-641CD4D80A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About the Dataset </a:t>
            </a:r>
          </a:p>
        </p:txBody>
      </p:sp>
      <p:pic>
        <p:nvPicPr>
          <p:cNvPr id="34" name="Picture Placeholder 33" descr="Pencil">
            <a:extLst>
              <a:ext uri="{FF2B5EF4-FFF2-40B4-BE49-F238E27FC236}">
                <a16:creationId xmlns:a16="http://schemas.microsoft.com/office/drawing/2014/main" id="{3A3178EB-E188-4B9F-9865-1C058BC971A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006751" y="3650908"/>
            <a:ext cx="442593" cy="4425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3AC9-532C-45CE-A886-41FE54A3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SMART Questions</a:t>
            </a:r>
          </a:p>
        </p:txBody>
      </p:sp>
      <p:pic>
        <p:nvPicPr>
          <p:cNvPr id="36" name="Picture Placeholder 35" descr="Pen">
            <a:extLst>
              <a:ext uri="{FF2B5EF4-FFF2-40B4-BE49-F238E27FC236}">
                <a16:creationId xmlns:a16="http://schemas.microsoft.com/office/drawing/2014/main" id="{21A379A7-E90A-4466-BAB4-13E7280FC04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006751" y="5168482"/>
            <a:ext cx="442593" cy="4425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33E00-5119-4205-BD29-9D1A753BE3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EDA</a:t>
            </a:r>
          </a:p>
        </p:txBody>
      </p:sp>
      <p:pic>
        <p:nvPicPr>
          <p:cNvPr id="38" name="Picture Placeholder 37" descr="Highlighter ">
            <a:extLst>
              <a:ext uri="{FF2B5EF4-FFF2-40B4-BE49-F238E27FC236}">
                <a16:creationId xmlns:a16="http://schemas.microsoft.com/office/drawing/2014/main" id="{1CBCB90A-70A5-49AD-821D-C108E3441E0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5973279" y="4324550"/>
            <a:ext cx="442593" cy="44259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0A6450-4901-4648-A1D8-F9E19429FA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Statistical Testing</a:t>
            </a:r>
          </a:p>
        </p:txBody>
      </p:sp>
      <p:pic>
        <p:nvPicPr>
          <p:cNvPr id="40" name="Picture Placeholder 39" descr="Books">
            <a:extLst>
              <a:ext uri="{FF2B5EF4-FFF2-40B4-BE49-F238E27FC236}">
                <a16:creationId xmlns:a16="http://schemas.microsoft.com/office/drawing/2014/main" id="{21506F1E-3CF6-4B0C-AE4F-832BC6EA131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6006751" y="2731448"/>
            <a:ext cx="442593" cy="442593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46A07C8-F3A3-4A79-ADA4-D3DF410E68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Model Building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CA6F-C72D-F944-B10D-0504BB66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FBEE-978C-439B-99F2-33A1BA3F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49" y="973668"/>
            <a:ext cx="9259418" cy="706964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</a:t>
            </a:r>
            <a:endParaRPr lang="en-IN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FEF29-2DEE-4B26-B475-3FB8111C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2308195"/>
            <a:ext cx="11220450" cy="4074850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Child Care Inspection dataset contains a record of all investigations conducted and any related violations at active, city-regulated, center-based child care programs and summer camps over the years 2018-2021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</a:t>
            </a:r>
            <a:r>
              <a:rPr lang="en-US" dirty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Source</a:t>
            </a:r>
            <a:r>
              <a:rPr lang="en-US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: 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Department of Health and Mental Hygiene (</a:t>
            </a:r>
            <a:r>
              <a:rPr lang="en-IN" b="0" i="0" u="none" strike="noStrike" baseline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NYC Open DATA repository) </a:t>
            </a:r>
          </a:p>
          <a:p>
            <a:pPr marL="0" indent="0" algn="l">
              <a:buNone/>
            </a:pPr>
            <a:endParaRPr lang="en-IN" b="0" i="0" u="none" strike="noStrike" baseline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Number of Observations : 37312							Number of Variables : 34</a:t>
            </a:r>
          </a:p>
          <a:p>
            <a:endParaRPr lang="en-IN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solidFill>
                <a:schemeClr val="tx1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B56D5-5CE4-40FD-91F3-16C198F3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C9F19-D49A-4BD1-918B-7D0743447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0" t="40323" r="77038" b="51457"/>
          <a:stretch/>
        </p:blipFill>
        <p:spPr>
          <a:xfrm>
            <a:off x="656949" y="4429125"/>
            <a:ext cx="3267351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4B16C0-37E4-44CD-8994-8F2FE91CC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5" t="24506" r="34175" b="55624"/>
          <a:stretch/>
        </p:blipFill>
        <p:spPr>
          <a:xfrm>
            <a:off x="4461462" y="4352925"/>
            <a:ext cx="7225714" cy="2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2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2382-D3C6-4198-B08F-CB9387816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19" y="1454035"/>
            <a:ext cx="4351023" cy="76768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SMART</a:t>
            </a: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Questions</a:t>
            </a:r>
            <a:endParaRPr lang="en-IN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7D98A-824C-4E25-AEEE-82753AAF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8" y="1757780"/>
            <a:ext cx="4565514" cy="399495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cap="none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discover the distribution of Centers, Borough and Program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cap="none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is the percent of violations reported in each category in all the childcare centers?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cap="none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Which borough has improved over the period (2018-2021)?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cap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6F3A7-09FB-405F-9EFD-032FE385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81202C-3561-48FD-BBC3-1015E5D44623}"/>
              </a:ext>
            </a:extLst>
          </p:cNvPr>
          <p:cNvSpPr txBox="1"/>
          <p:nvPr/>
        </p:nvSpPr>
        <p:spPr>
          <a:xfrm>
            <a:off x="1514475" y="2611854"/>
            <a:ext cx="378196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PECIFIC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EASURABLE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CHIEVABLE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ELEVANT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IME - ORIENTED</a:t>
            </a:r>
            <a:endParaRPr lang="en-IN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72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2370-9962-4F75-8F0E-89F603BA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10" y="2136108"/>
            <a:ext cx="4351023" cy="22838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xploratory</a:t>
            </a:r>
            <a:br>
              <a:rPr lang="en-US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800" dirty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ata</a:t>
            </a:r>
            <a:br>
              <a:rPr lang="en-US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2800" dirty="0">
                <a:solidFill>
                  <a:srgbClr val="92D05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nalysis</a:t>
            </a:r>
            <a:endParaRPr lang="en-IN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6842D-F5F3-4107-9E30-459CB8700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6323" y="6054570"/>
            <a:ext cx="4385568" cy="639193"/>
          </a:xfrm>
        </p:spPr>
        <p:txBody>
          <a:bodyPr>
            <a:normAutofit/>
          </a:bodyPr>
          <a:lstStyle/>
          <a:p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45314-6108-49D9-88F0-68E2B66A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0FCCF-3F09-4F5C-8AA5-07F7A8D39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259" y="1799888"/>
            <a:ext cx="4675631" cy="33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1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D7CE-2113-4468-AE0C-9F680684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7" y="973668"/>
            <a:ext cx="9354390" cy="706964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EDA</a:t>
            </a:r>
            <a:endParaRPr lang="en-IN" sz="3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A0C4-302D-4658-9E6D-2A1EBD954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6" y="2530136"/>
            <a:ext cx="11096624" cy="3915052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Removed redundant duplicated entries 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Dropped variables which doesn’t make much impact for the analysis</a:t>
            </a:r>
          </a:p>
          <a:p>
            <a:pPr marL="0" indent="0">
              <a:buNone/>
            </a:pP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2298C-EE84-4CF4-BEC6-67699D2D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8A2681-0949-4FB6-A500-43F5789BAD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7" t="42913" r="27403" b="34627"/>
          <a:stretch/>
        </p:blipFill>
        <p:spPr>
          <a:xfrm>
            <a:off x="561976" y="3429001"/>
            <a:ext cx="11068048" cy="301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4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0BF7-5BDC-4300-9F0D-93BFF230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973668"/>
            <a:ext cx="9402017" cy="706964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EDA</a:t>
            </a:r>
            <a:endParaRPr lang="en-IN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DE77-FEE5-4977-A906-195D3625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2603500"/>
            <a:ext cx="11182350" cy="3692526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Selected only the unique rows based on Center Names</a:t>
            </a:r>
          </a:p>
          <a:p>
            <a:pPr marL="0" indent="0">
              <a:buNone/>
            </a:pPr>
            <a:endParaRPr lang="en-US" sz="1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sz="19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Graphs used: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Donut Chart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Bar plot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Histogram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Box plot</a:t>
            </a:r>
          </a:p>
          <a:p>
            <a:pPr>
              <a:buFont typeface="+mj-lt"/>
              <a:buAutoNum type="arabicPeriod"/>
            </a:pPr>
            <a:r>
              <a:rPr lang="en-US" sz="1900" dirty="0">
                <a:latin typeface="Calibri Light" panose="020F0302020204030204" pitchFamily="34" charset="0"/>
                <a:cs typeface="Calibri Light" panose="020F0302020204030204" pitchFamily="34" charset="0"/>
              </a:rPr>
              <a:t>Line plot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6CC70-97C3-4E40-B273-DAEB4C7E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8B959-0DF3-4E3D-A829-C668A9455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7" t="42913" r="52233" b="45630"/>
          <a:stretch/>
        </p:blipFill>
        <p:spPr>
          <a:xfrm>
            <a:off x="514351" y="3045478"/>
            <a:ext cx="7226978" cy="100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B403-36BD-4EFF-8206-C48C60D3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38" y="973667"/>
            <a:ext cx="10218199" cy="1041563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Discover the distribution of Centers, Borough and Program Type</a:t>
            </a:r>
            <a:endParaRPr lang="en-IN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6D159-E6C2-4AF7-AEB8-E1F3EC82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D4FCA-EB58-4A0E-AE32-63D335E97B8B}"/>
              </a:ext>
            </a:extLst>
          </p:cNvPr>
          <p:cNvSpPr txBox="1"/>
          <p:nvPr/>
        </p:nvSpPr>
        <p:spPr>
          <a:xfrm>
            <a:off x="461638" y="2546789"/>
            <a:ext cx="5356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Donut representation of centers and Borough</a:t>
            </a: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30D93-B39A-402C-B9FB-9F567724063E}"/>
              </a:ext>
            </a:extLst>
          </p:cNvPr>
          <p:cNvSpPr txBox="1"/>
          <p:nvPr/>
        </p:nvSpPr>
        <p:spPr>
          <a:xfrm>
            <a:off x="6039776" y="2546789"/>
            <a:ext cx="5969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Donut representation of Centers and Program Type</a:t>
            </a: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D0861D-8330-4AFE-98F1-D9522B8DA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7" y="3069116"/>
            <a:ext cx="5019958" cy="3585684"/>
          </a:xfrm>
          <a:prstGeom prst="rect">
            <a:avLst/>
          </a:prstGeom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320707CF-CAE4-40E1-B715-D26B79400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1882" y="2977229"/>
            <a:ext cx="5019958" cy="3585685"/>
          </a:xfrm>
        </p:spPr>
      </p:pic>
    </p:spTree>
    <p:extLst>
      <p:ext uri="{BB962C8B-B14F-4D97-AF65-F5344CB8AC3E}">
        <p14:creationId xmlns:p14="http://schemas.microsoft.com/office/powerpoint/2010/main" val="3571517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5251B-678D-4E87-A930-2788B68A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920484"/>
            <a:ext cx="10641555" cy="860691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is the percent of violations reported in each category in all the childcare centers</a:t>
            </a:r>
            <a:endParaRPr lang="en-IN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FC0E22-9CF3-41AE-9F3F-AE770DF9C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94" t="17083" r="48192" b="36662"/>
          <a:stretch/>
        </p:blipFill>
        <p:spPr>
          <a:xfrm>
            <a:off x="925356" y="3228087"/>
            <a:ext cx="5170644" cy="29241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4545A-3CEB-4359-B985-CC62AAB8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D1E9F-4092-4F5F-AAE1-E7080ADC50EE}"/>
              </a:ext>
            </a:extLst>
          </p:cNvPr>
          <p:cNvSpPr txBox="1"/>
          <p:nvPr/>
        </p:nvSpPr>
        <p:spPr>
          <a:xfrm>
            <a:off x="1275925" y="2568468"/>
            <a:ext cx="3909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Bar plot of number of violations recorded in each category</a:t>
            </a:r>
            <a:endParaRPr lang="en-IN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2F231-F5FD-41EA-B79D-8710A01C53C8}"/>
              </a:ext>
            </a:extLst>
          </p:cNvPr>
          <p:cNvSpPr txBox="1"/>
          <p:nvPr/>
        </p:nvSpPr>
        <p:spPr>
          <a:xfrm>
            <a:off x="6168314" y="2598805"/>
            <a:ext cx="4266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Donut Representation (in percent</a:t>
            </a:r>
            <a:r>
              <a:rPr lang="en-US" sz="2200" dirty="0"/>
              <a:t>)</a:t>
            </a:r>
            <a:endParaRPr lang="en-IN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D7FD1-21C7-4C07-A66F-AC22FD904147}"/>
              </a:ext>
            </a:extLst>
          </p:cNvPr>
          <p:cNvSpPr txBox="1"/>
          <p:nvPr/>
        </p:nvSpPr>
        <p:spPr>
          <a:xfrm>
            <a:off x="775222" y="6104838"/>
            <a:ext cx="1064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NA in Violation Category means no violation was detected during that inspection. Only around 43.41% of the inspections where violation-free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D1F696-9169-433D-B27A-6282C3456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2024"/>
            <a:ext cx="4266345" cy="304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43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590</TotalTime>
  <Words>463</Words>
  <Application>Microsoft Office PowerPoint</Application>
  <PresentationFormat>宽屏</PresentationFormat>
  <Paragraphs>109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Wingdings</vt:lpstr>
      <vt:lpstr>Wingdings 3</vt:lpstr>
      <vt:lpstr>Ion Boardroom</vt:lpstr>
      <vt:lpstr>DATS 6101 – PROJECT ON CHILD CARE INSPECTION</vt:lpstr>
      <vt:lpstr>AGENDA</vt:lpstr>
      <vt:lpstr> Dataset</vt:lpstr>
      <vt:lpstr>SMART Questions</vt:lpstr>
      <vt:lpstr>Exploratory Data Analysis</vt:lpstr>
      <vt:lpstr>EDA</vt:lpstr>
      <vt:lpstr>EDA</vt:lpstr>
      <vt:lpstr>Discover the distribution of Centers, Borough and Program Type</vt:lpstr>
      <vt:lpstr>What is the percent of violations reported in each category in all the childcare centers</vt:lpstr>
      <vt:lpstr>How many educational workers are distributed across each borough</vt:lpstr>
      <vt:lpstr>Maximum capacity of children in each borough</vt:lpstr>
      <vt:lpstr>Correlation Test : Which borough has improved over the period (2018-2021)</vt:lpstr>
      <vt:lpstr>Cor.test()</vt:lpstr>
      <vt:lpstr>Cor.test()</vt:lpstr>
      <vt:lpstr>Correlation Matrix</vt:lpstr>
      <vt:lpstr>Generalized Linear Model </vt:lpstr>
      <vt:lpstr>Model Summary</vt:lpstr>
      <vt:lpstr>Github Link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DATS 6101 – Project on Child Care Inspection</dc:title>
  <dc:creator>rehapriadarsinimalavika@gmail.com</dc:creator>
  <cp:lastModifiedBy>孔 德予</cp:lastModifiedBy>
  <cp:revision>71</cp:revision>
  <dcterms:created xsi:type="dcterms:W3CDTF">2021-03-21T11:49:41Z</dcterms:created>
  <dcterms:modified xsi:type="dcterms:W3CDTF">2021-03-21T23:42:02Z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