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22"/>
  </p:notesMasterIdLst>
  <p:sldIdLst>
    <p:sldId id="256" r:id="rId3"/>
    <p:sldId id="257" r:id="rId4"/>
    <p:sldId id="258" r:id="rId5"/>
    <p:sldId id="259" r:id="rId6"/>
    <p:sldId id="260" r:id="rId7"/>
    <p:sldId id="261" r:id="rId8"/>
    <p:sldId id="263" r:id="rId9"/>
    <p:sldId id="264" r:id="rId10"/>
    <p:sldId id="265" r:id="rId11"/>
    <p:sldId id="271" r:id="rId12"/>
    <p:sldId id="272" r:id="rId13"/>
    <p:sldId id="274" r:id="rId14"/>
    <p:sldId id="276" r:id="rId15"/>
    <p:sldId id="278" r:id="rId16"/>
    <p:sldId id="279" r:id="rId17"/>
    <p:sldId id="281" r:id="rId18"/>
    <p:sldId id="283" r:id="rId19"/>
    <p:sldId id="285" r:id="rId20"/>
    <p:sldId id="28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2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2EF60-23CE-48DA-B714-ACAF5BF56983}">
  <a:tblStyle styleId="{FAE2EF60-23CE-48DA-B714-ACAF5BF569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463c6be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463c6be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53" name="Google Shape;253;g62a777162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9711a67d_1_12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g639711a67d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39711a67d_1_12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g639711a67d_1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11" name="Google Shape;311;g62a777162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3c535a6a2_0_3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7" name="Google Shape;327;g63c535a6a2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45f63b28d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45" name="Google Shape;345;g645f63b2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645f63b28d_0_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3" name="Google Shape;363;g645f63b28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45f63b28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81" name="Google Shape;381;g645f63b2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c535a6a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c535a6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3c535a6a2_0_5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39" name="Google Shape;139;g63c535a6a2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7b022ca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7b022ca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3c535a6a2_0_36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4" name="Google Shape;154;g63c535a6a2_0_3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473e69d8f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8" name="Google Shape;178;g6473e69d8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3c535a6a2_0_3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6" name="Google Shape;186;g63c535a6a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39711a67d_1_12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94" name="Google Shape;194;g639711a67d_1_1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5cYGEYQcd7ennKAtUee3VVFWKvnvMOfL/view?usp=sharing"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5JljhsScyNLnHplGIxUnds9ByXINGysN/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E72EK17wGFvEI5IFjClUHWsf7eMcIwdxeFw4kSfHH98/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figma.com/file/YOT4ZyBp0HzVT9uJk3yTun/Untitled?node-id=0%3A1"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www.figma.com/file/n7kayIrrax5SThuMsTS5bJ/Travel-App-Design-Community?node-id=1%3A2"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None/>
            </a:pPr>
            <a:endParaRPr sz="4800">
              <a:solidFill>
                <a:srgbClr val="E5EAEF"/>
              </a:solidFill>
              <a:latin typeface="Arial"/>
              <a:ea typeface="Arial"/>
              <a:cs typeface="Arial"/>
              <a:sym typeface="Arial"/>
            </a:endParaRPr>
          </a:p>
          <a:p>
            <a:pPr marL="0" marR="0" lvl="0" indent="0" algn="l" rtl="0">
              <a:lnSpc>
                <a:spcPct val="120000"/>
              </a:lnSpc>
              <a:spcBef>
                <a:spcPts val="0"/>
              </a:spcBef>
              <a:spcAft>
                <a:spcPts val="0"/>
              </a:spcAft>
              <a:buNone/>
            </a:pPr>
            <a:r>
              <a:rPr lang="en" sz="4200">
                <a:solidFill>
                  <a:srgbClr val="E5EAEF"/>
                </a:solidFill>
                <a:latin typeface="Arial"/>
                <a:ea typeface="Arial"/>
                <a:cs typeface="Arial"/>
                <a:sym typeface="Arial"/>
              </a:rPr>
              <a:t>DoorDash Project scenarios</a:t>
            </a:r>
            <a:endParaRPr sz="4200">
              <a:solidFill>
                <a:srgbClr val="E5EAEF"/>
              </a:solidFill>
              <a:latin typeface="Arial"/>
              <a:ea typeface="Arial"/>
              <a:cs typeface="Arial"/>
              <a:sym typeface="Arial"/>
            </a:endParaRPr>
          </a:p>
          <a:p>
            <a:pPr marL="0" marR="0" lvl="0" indent="0" algn="l" rtl="0">
              <a:lnSpc>
                <a:spcPct val="120000"/>
              </a:lnSpc>
              <a:spcBef>
                <a:spcPts val="0"/>
              </a:spcBef>
              <a:spcAft>
                <a:spcPts val="0"/>
              </a:spcAft>
              <a:buClr>
                <a:srgbClr val="FFFFFF"/>
              </a:buClr>
              <a:buFont typeface="Open Sans"/>
              <a:buNone/>
            </a:pPr>
            <a:endParaRPr sz="420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a:solidFill>
                  <a:schemeClr val="dk1"/>
                </a:solidFill>
              </a:rPr>
              <a:t>Developing the product</a:t>
            </a:r>
            <a:endParaRPr b="1">
              <a:solidFill>
                <a:schemeClr val="dk1"/>
              </a:solidFill>
            </a:endParaRPr>
          </a:p>
          <a:p>
            <a:pPr marL="0" marR="0" lvl="0" indent="0" algn="l" rtl="0">
              <a:lnSpc>
                <a:spcPct val="131250"/>
              </a:lnSpc>
              <a:spcBef>
                <a:spcPts val="0"/>
              </a:spcBef>
              <a:spcAft>
                <a:spcPts val="0"/>
              </a:spcAft>
              <a:buClr>
                <a:srgbClr val="9CBDD8"/>
              </a:buClr>
              <a:buFont typeface="Open Sans"/>
              <a:buNone/>
            </a:pPr>
            <a:endParaRPr b="1"/>
          </a:p>
          <a:p>
            <a:pPr marL="0" lvl="0" indent="0" algn="l" rtl="0">
              <a:lnSpc>
                <a:spcPct val="115000"/>
              </a:lnSpc>
              <a:spcBef>
                <a:spcPts val="0"/>
              </a:spcBef>
              <a:spcAft>
                <a:spcPts val="0"/>
              </a:spcAft>
              <a:buNone/>
            </a:pPr>
            <a:r>
              <a:rPr lang="en" sz="1600" b="1">
                <a:solidFill>
                  <a:srgbClr val="E5EAEF"/>
                </a:solidFill>
                <a:latin typeface="Arial"/>
                <a:ea typeface="Arial"/>
                <a:cs typeface="Arial"/>
                <a:sym typeface="Arial"/>
              </a:rPr>
              <a:t>Product Owner: [</a:t>
            </a:r>
            <a:r>
              <a:rPr lang="en" sz="1600" b="1">
                <a:solidFill>
                  <a:schemeClr val="dk1"/>
                </a:solidFill>
                <a:latin typeface="Arial"/>
                <a:ea typeface="Arial"/>
                <a:cs typeface="Arial"/>
                <a:sym typeface="Arial"/>
              </a:rPr>
              <a:t>Reham Dakhel Almaghathawi</a:t>
            </a:r>
            <a:r>
              <a:rPr lang="en" sz="1600" b="1">
                <a:solidFill>
                  <a:srgbClr val="E5EAEF"/>
                </a:solidFill>
                <a:latin typeface="Arial"/>
                <a:ea typeface="Arial"/>
                <a:cs typeface="Arial"/>
                <a:sym typeface="Arial"/>
              </a:rPr>
              <a:t>]</a:t>
            </a:r>
            <a:endParaRPr sz="1600" b="1">
              <a:solidFill>
                <a:srgbClr val="E5EAEF"/>
              </a:solidFill>
              <a:latin typeface="Arial"/>
              <a:ea typeface="Arial"/>
              <a:cs typeface="Arial"/>
              <a:sym typeface="Arial"/>
            </a:endParaRPr>
          </a:p>
          <a:p>
            <a:pPr marL="0" marR="0" lvl="0" indent="0" algn="l" rtl="0">
              <a:lnSpc>
                <a:spcPct val="131250"/>
              </a:lnSpc>
              <a:spcBef>
                <a:spcPts val="0"/>
              </a:spcBef>
              <a:spcAft>
                <a:spcPts val="0"/>
              </a:spcAft>
              <a:buClr>
                <a:srgbClr val="9CBDD8"/>
              </a:buClr>
              <a:buFont typeface="Open Sans"/>
              <a:buNone/>
            </a:pPr>
            <a:endParaRPr b="1"/>
          </a:p>
          <a:p>
            <a:pPr marL="0" marR="0" lvl="0" indent="0" algn="l" rtl="0">
              <a:lnSpc>
                <a:spcPct val="131250"/>
              </a:lnSpc>
              <a:spcBef>
                <a:spcPts val="0"/>
              </a:spcBef>
              <a:spcAft>
                <a:spcPts val="0"/>
              </a:spcAft>
              <a:buClr>
                <a:srgbClr val="9CBDD8"/>
              </a:buClr>
              <a:buFont typeface="Open Sans"/>
              <a:buNone/>
            </a:pPr>
            <a:endParaRPr sz="50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249" name="Google Shape;249;p45"/>
          <p:cNvSpPr txBox="1">
            <a:spLocks noGrp="1"/>
          </p:cNvSpPr>
          <p:nvPr>
            <p:ph type="title"/>
          </p:nvPr>
        </p:nvSpPr>
        <p:spPr>
          <a:xfrm>
            <a:off x="304800" y="762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a:t>&lt; Insert Name&gt;Project </a:t>
            </a:r>
            <a:endParaRPr sz="2800"/>
          </a:p>
        </p:txBody>
      </p:sp>
      <p:graphicFrame>
        <p:nvGraphicFramePr>
          <p:cNvPr id="250" name="Google Shape;250;p45"/>
          <p:cNvGraphicFramePr/>
          <p:nvPr>
            <p:extLst>
              <p:ext uri="{D42A27DB-BD31-4B8C-83A1-F6EECF244321}">
                <p14:modId xmlns:p14="http://schemas.microsoft.com/office/powerpoint/2010/main" val="75894069"/>
              </p:ext>
            </p:extLst>
          </p:nvPr>
        </p:nvGraphicFramePr>
        <p:xfrm>
          <a:off x="152400" y="625600"/>
          <a:ext cx="8756850" cy="3906025"/>
        </p:xfrm>
        <a:graphic>
          <a:graphicData uri="http://schemas.openxmlformats.org/drawingml/2006/table">
            <a:tbl>
              <a:tblPr>
                <a:noFill/>
                <a:tableStyleId>{FAE2EF60-23CE-48DA-B714-ACAF5BF56983}</a:tableStyleId>
              </a:tblPr>
              <a:tblGrid>
                <a:gridCol w="2264800">
                  <a:extLst>
                    <a:ext uri="{9D8B030D-6E8A-4147-A177-3AD203B41FA5}">
                      <a16:colId xmlns:a16="http://schemas.microsoft.com/office/drawing/2014/main" val="20000"/>
                    </a:ext>
                  </a:extLst>
                </a:gridCol>
                <a:gridCol w="6492050">
                  <a:extLst>
                    <a:ext uri="{9D8B030D-6E8A-4147-A177-3AD203B41FA5}">
                      <a16:colId xmlns:a16="http://schemas.microsoft.com/office/drawing/2014/main" val="20001"/>
                    </a:ext>
                  </a:extLst>
                </a:gridCol>
              </a:tblGrid>
              <a:tr h="1744675">
                <a:tc>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Based on the API documentation how would you update your solution and design?</a:t>
                      </a:r>
                      <a:endParaRPr sz="1200" b="1" dirty="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dirty="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700"/>
                        </a:spcBef>
                        <a:spcAft>
                          <a:spcPts val="0"/>
                        </a:spcAft>
                        <a:buNone/>
                      </a:pPr>
                      <a:r>
                        <a:rPr lang="en-US" sz="1200" dirty="0">
                          <a:solidFill>
                            <a:srgbClr val="C00000"/>
                          </a:solidFill>
                          <a:latin typeface="Open Sans"/>
                          <a:ea typeface="Open Sans"/>
                          <a:cs typeface="Open Sans"/>
                          <a:sym typeface="Open Sans"/>
                        </a:rPr>
                        <a:t>For more information about the Directions API's quotas and pricing, go to the usage and billing page.</a:t>
                      </a:r>
                    </a:p>
                    <a:p>
                      <a:pPr marL="0" lvl="0" indent="0" algn="l" rtl="0">
                        <a:lnSpc>
                          <a:spcPct val="115000"/>
                        </a:lnSpc>
                        <a:spcBef>
                          <a:spcPts val="700"/>
                        </a:spcBef>
                        <a:spcAft>
                          <a:spcPts val="0"/>
                        </a:spcAft>
                        <a:buNone/>
                      </a:pPr>
                      <a:r>
                        <a:rPr lang="en-US" sz="1200" dirty="0">
                          <a:solidFill>
                            <a:srgbClr val="C00000"/>
                          </a:solidFill>
                          <a:latin typeface="Open Sans"/>
                          <a:ea typeface="Open Sans"/>
                          <a:cs typeface="Open Sans"/>
                          <a:sym typeface="Open Sans"/>
                        </a:rPr>
                        <a:t>The API regulations must be followed when using the Directions API. </a:t>
                      </a:r>
                    </a:p>
                    <a:p>
                      <a:pPr marL="0" lvl="0" indent="0" algn="l" rtl="0">
                        <a:lnSpc>
                          <a:spcPct val="115000"/>
                        </a:lnSpc>
                        <a:spcBef>
                          <a:spcPts val="700"/>
                        </a:spcBef>
                        <a:spcAft>
                          <a:spcPts val="0"/>
                        </a:spcAft>
                        <a:buNone/>
                      </a:pPr>
                      <a:r>
                        <a:rPr lang="en-US" sz="1200" dirty="0">
                          <a:solidFill>
                            <a:srgbClr val="C00000"/>
                          </a:solidFill>
                          <a:latin typeface="Open Sans"/>
                          <a:ea typeface="Open Sans"/>
                          <a:cs typeface="Open Sans"/>
                          <a:sym typeface="Open Sans"/>
                        </a:rPr>
                        <a:t> Use HTTPS instead of HTTP.</a:t>
                      </a:r>
                      <a:endParaRPr sz="1200"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161350">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dirty="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700"/>
                        </a:spcBef>
                        <a:spcAft>
                          <a:spcPts val="0"/>
                        </a:spcAft>
                        <a:buNone/>
                      </a:pPr>
                      <a:r>
                        <a:rPr lang="en-US" sz="1200" dirty="0">
                          <a:solidFill>
                            <a:srgbClr val="C00000"/>
                          </a:solidFill>
                          <a:latin typeface="Open Sans"/>
                          <a:ea typeface="Open Sans"/>
                          <a:cs typeface="Open Sans"/>
                          <a:sym typeface="Open Sans"/>
                        </a:rPr>
                        <a:t>You must first enable the Directions API and receive the appropriate authentication credentials before using it.</a:t>
                      </a:r>
                      <a:endParaRPr sz="1200" dirty="0">
                        <a:solidFill>
                          <a:srgbClr val="C00000"/>
                        </a:solidFill>
                        <a:latin typeface="Open Sans"/>
                        <a:ea typeface="Open Sans"/>
                        <a:cs typeface="Open Sans"/>
                        <a:sym typeface="Open Sans"/>
                      </a:endParaRPr>
                    </a:p>
                    <a:p>
                      <a:pPr marL="0" lvl="0" indent="0" algn="l" rtl="0">
                        <a:lnSpc>
                          <a:spcPct val="115000"/>
                        </a:lnSpc>
                        <a:spcBef>
                          <a:spcPts val="0"/>
                        </a:spcBef>
                        <a:spcAft>
                          <a:spcPts val="0"/>
                        </a:spcAft>
                        <a:buNone/>
                      </a:pPr>
                      <a:endParaRPr lang="en-US" sz="1200" dirty="0">
                        <a:solidFill>
                          <a:srgbClr val="C00000"/>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200" dirty="0">
                          <a:solidFill>
                            <a:srgbClr val="C00000"/>
                          </a:solidFill>
                          <a:latin typeface="Open Sans"/>
                          <a:ea typeface="Open Sans"/>
                          <a:cs typeface="Open Sans"/>
                          <a:sym typeface="Open Sans"/>
                        </a:rPr>
                        <a:t> What users are going to use? python vs. java vs. </a:t>
                      </a:r>
                      <a:r>
                        <a:rPr lang="en-US" sz="1200" dirty="0" err="1">
                          <a:solidFill>
                            <a:srgbClr val="C00000"/>
                          </a:solidFill>
                          <a:latin typeface="Open Sans"/>
                          <a:ea typeface="Open Sans"/>
                          <a:cs typeface="Open Sans"/>
                          <a:sym typeface="Open Sans"/>
                        </a:rPr>
                        <a:t>js</a:t>
                      </a:r>
                      <a:r>
                        <a:rPr lang="en-US" sz="1200" dirty="0">
                          <a:solidFill>
                            <a:srgbClr val="C00000"/>
                          </a:solidFill>
                          <a:latin typeface="Open Sans"/>
                          <a:ea typeface="Open Sans"/>
                          <a:cs typeface="Open Sans"/>
                          <a:sym typeface="Open Sans"/>
                        </a:rPr>
                        <a:t>. vs. go?</a:t>
                      </a:r>
                      <a:endParaRPr sz="1200"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92E29"/>
        </a:solidFill>
        <a:effectLst/>
      </p:bgPr>
    </p:bg>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sz="4200" dirty="0"/>
              <a:t>Re-prioritize Sprint Backlog</a:t>
            </a:r>
            <a:endParaRPr sz="4200" dirty="0"/>
          </a:p>
        </p:txBody>
      </p:sp>
      <p:sp>
        <p:nvSpPr>
          <p:cNvPr id="256" name="Google Shape;256;p4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57" name="Google Shape;257;p46"/>
          <p:cNvSpPr txBox="1">
            <a:spLocks noGrp="1"/>
          </p:cNvSpPr>
          <p:nvPr>
            <p:ph type="body" idx="1"/>
          </p:nvPr>
        </p:nvSpPr>
        <p:spPr>
          <a:xfrm>
            <a:off x="457200" y="26426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dirty="0"/>
              <a:t>As a PM, unexpected issues and new feature requests will require you to triage them efficiently and re-prioritize the sprint backlog without impacting the roadmap deliverables significantly</a:t>
            </a:r>
            <a:endParaRPr sz="1200"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a:spLocks noGrp="1"/>
          </p:cNvSpPr>
          <p:nvPr>
            <p:ph type="title"/>
          </p:nvPr>
        </p:nvSpPr>
        <p:spPr>
          <a:xfrm>
            <a:off x="191600" y="1143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dirty="0"/>
              <a:t>Issue 1: Landing Page loading too slow</a:t>
            </a:r>
            <a:endParaRPr sz="2800" dirty="0"/>
          </a:p>
        </p:txBody>
      </p:sp>
      <p:sp>
        <p:nvSpPr>
          <p:cNvPr id="272" name="Google Shape;272;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12</a:t>
            </a:fld>
            <a:endParaRPr>
              <a:solidFill>
                <a:srgbClr val="929292"/>
              </a:solidFill>
            </a:endParaRPr>
          </a:p>
        </p:txBody>
      </p:sp>
      <p:sp>
        <p:nvSpPr>
          <p:cNvPr id="273" name="Google Shape;273;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274" name="Google Shape;274;p48"/>
          <p:cNvGraphicFramePr/>
          <p:nvPr>
            <p:extLst>
              <p:ext uri="{D42A27DB-BD31-4B8C-83A1-F6EECF244321}">
                <p14:modId xmlns:p14="http://schemas.microsoft.com/office/powerpoint/2010/main" val="2332795951"/>
              </p:ext>
            </p:extLst>
          </p:nvPr>
        </p:nvGraphicFramePr>
        <p:xfrm>
          <a:off x="191600" y="885913"/>
          <a:ext cx="8760800" cy="4028987"/>
        </p:xfrm>
        <a:graphic>
          <a:graphicData uri="http://schemas.openxmlformats.org/drawingml/2006/table">
            <a:tbl>
              <a:tblPr>
                <a:noFill/>
                <a:tableStyleId>{FAE2EF60-23CE-48DA-B714-ACAF5BF56983}</a:tableStyleId>
              </a:tblPr>
              <a:tblGrid>
                <a:gridCol w="1554552">
                  <a:extLst>
                    <a:ext uri="{9D8B030D-6E8A-4147-A177-3AD203B41FA5}">
                      <a16:colId xmlns:a16="http://schemas.microsoft.com/office/drawing/2014/main" val="20000"/>
                    </a:ext>
                  </a:extLst>
                </a:gridCol>
                <a:gridCol w="7206248">
                  <a:extLst>
                    <a:ext uri="{9D8B030D-6E8A-4147-A177-3AD203B41FA5}">
                      <a16:colId xmlns:a16="http://schemas.microsoft.com/office/drawing/2014/main" val="20001"/>
                    </a:ext>
                  </a:extLst>
                </a:gridCol>
              </a:tblGrid>
              <a:tr h="1247701">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Determine impact and criticality to prioritize issue</a:t>
                      </a:r>
                      <a:endParaRPr dirty="0"/>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400" dirty="0">
                          <a:solidFill>
                            <a:srgbClr val="C00000"/>
                          </a:solidFill>
                          <a:latin typeface="Open Sans"/>
                          <a:ea typeface="Open Sans"/>
                          <a:cs typeface="Open Sans"/>
                          <a:sym typeface="Open Sans"/>
                        </a:rPr>
                        <a:t>Ticket Read Bug </a:t>
                      </a:r>
                      <a:r>
                        <a:rPr lang="en-US" sz="1400" dirty="0">
                          <a:solidFill>
                            <a:srgbClr val="9E9E9E"/>
                          </a:solidFill>
                          <a:latin typeface="Open Sans"/>
                          <a:ea typeface="Open Sans"/>
                          <a:cs typeface="Open Sans"/>
                          <a:sym typeface="Open Sans"/>
                        </a:rPr>
                        <a:t> </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400" dirty="0">
                          <a:solidFill>
                            <a:srgbClr val="C00000"/>
                          </a:solidFill>
                          <a:latin typeface="Open Sans"/>
                          <a:ea typeface="Open Sans"/>
                          <a:cs typeface="Open Sans"/>
                          <a:sym typeface="Open Sans"/>
                        </a:rPr>
                        <a:t>Client feedback read</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400" dirty="0">
                          <a:solidFill>
                            <a:srgbClr val="C00000"/>
                          </a:solidFill>
                          <a:latin typeface="Open Sans"/>
                          <a:ea typeface="Open Sans"/>
                          <a:cs typeface="Open Sans"/>
                          <a:sym typeface="Open Sans"/>
                        </a:rPr>
                        <a:t>give it a shot </a:t>
                      </a:r>
                    </a:p>
                  </a:txBody>
                  <a:tcPr marL="91425" marR="91425" marT="91425" marB="91425"/>
                </a:tc>
                <a:extLst>
                  <a:ext uri="{0D108BD9-81ED-4DB2-BD59-A6C34878D82A}">
                    <a16:rowId xmlns:a16="http://schemas.microsoft.com/office/drawing/2014/main" val="10000"/>
                  </a:ext>
                </a:extLst>
              </a:tr>
              <a:tr h="1567919">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Next Steps </a:t>
                      </a:r>
                      <a:endParaRPr sz="1200" b="1" dirty="0">
                        <a:solidFill>
                          <a:srgbClr val="2D3D4A"/>
                        </a:solidFill>
                        <a:latin typeface="Open Sans"/>
                        <a:ea typeface="Open Sans"/>
                        <a:cs typeface="Open Sans"/>
                        <a:sym typeface="Open Sans"/>
                      </a:endParaRPr>
                    </a:p>
                  </a:txBody>
                  <a:tcPr marL="91425" marR="91425" marT="91425" marB="91425"/>
                </a:tc>
                <a:tc>
                  <a:txBody>
                    <a:bodyPr/>
                    <a:lstStyle/>
                    <a:p>
                      <a:pPr marL="228600" lvl="0" indent="-228600" algn="l" rtl="0">
                        <a:lnSpc>
                          <a:spcPct val="115000"/>
                        </a:lnSpc>
                        <a:spcBef>
                          <a:spcPts val="0"/>
                        </a:spcBef>
                        <a:spcAft>
                          <a:spcPts val="0"/>
                        </a:spcAft>
                        <a:buFont typeface="+mj-lt"/>
                        <a:buAutoNum type="arabicPeriod"/>
                      </a:pPr>
                      <a:r>
                        <a:rPr lang="en-US" sz="1200" i="0" dirty="0">
                          <a:solidFill>
                            <a:srgbClr val="C00000"/>
                          </a:solidFill>
                          <a:latin typeface="Open Sans"/>
                          <a:ea typeface="Open Sans"/>
                          <a:cs typeface="Open Sans"/>
                          <a:sym typeface="Open Sans"/>
                        </a:rPr>
                        <a:t>When comparing loading time to acceptance criteria, I would reprioritize to 2 because the page is operational and the delay is not critical.</a:t>
                      </a:r>
                    </a:p>
                    <a:p>
                      <a:pPr marL="228600" lvl="0" indent="-228600" algn="l" rtl="0">
                        <a:lnSpc>
                          <a:spcPct val="115000"/>
                        </a:lnSpc>
                        <a:spcBef>
                          <a:spcPts val="0"/>
                        </a:spcBef>
                        <a:spcAft>
                          <a:spcPts val="0"/>
                        </a:spcAft>
                        <a:buFont typeface="+mj-lt"/>
                        <a:buAutoNum type="arabicPeriod"/>
                      </a:pPr>
                      <a:r>
                        <a:rPr lang="en-US" sz="1200" i="0" dirty="0">
                          <a:solidFill>
                            <a:srgbClr val="C00000"/>
                          </a:solidFill>
                          <a:latin typeface="Open Sans"/>
                          <a:ea typeface="Open Sans"/>
                          <a:cs typeface="Open Sans"/>
                          <a:sym typeface="Open Sans"/>
                        </a:rPr>
                        <a:t> Consult with QA team: Is there a problem on all systems? When was it? Request a suggested repair. </a:t>
                      </a:r>
                      <a:endParaRPr lang="en-US" sz="1200" i="1" dirty="0">
                        <a:solidFill>
                          <a:srgbClr val="2D3D4A"/>
                        </a:solidFill>
                        <a:latin typeface="Open Sans"/>
                        <a:ea typeface="Open Sans"/>
                        <a:cs typeface="Open Sans"/>
                        <a:sym typeface="Open Sans"/>
                      </a:endParaRPr>
                    </a:p>
                    <a:p>
                      <a:pPr marL="228600" lvl="0" indent="-228600" algn="l" rtl="0">
                        <a:lnSpc>
                          <a:spcPct val="115000"/>
                        </a:lnSpc>
                        <a:spcBef>
                          <a:spcPts val="0"/>
                        </a:spcBef>
                        <a:spcAft>
                          <a:spcPts val="0"/>
                        </a:spcAft>
                        <a:buFont typeface="+mj-lt"/>
                        <a:buAutoNum type="arabicPeriod"/>
                      </a:pPr>
                      <a:r>
                        <a:rPr lang="en-US" sz="1200" i="0" dirty="0">
                          <a:solidFill>
                            <a:srgbClr val="C00000"/>
                          </a:solidFill>
                          <a:latin typeface="Open Sans"/>
                          <a:ea typeface="Open Sans"/>
                          <a:cs typeface="Open Sans"/>
                          <a:sym typeface="Open Sans"/>
                        </a:rPr>
                        <a:t>Meeting with the scrum team and discuss complications with updates and figure out what happened and how to prevent it from happening again</a:t>
                      </a:r>
                    </a:p>
                    <a:p>
                      <a:pPr marL="228600" lvl="0" indent="-228600" algn="l" rtl="0">
                        <a:lnSpc>
                          <a:spcPct val="115000"/>
                        </a:lnSpc>
                        <a:spcBef>
                          <a:spcPts val="0"/>
                        </a:spcBef>
                        <a:spcAft>
                          <a:spcPts val="0"/>
                        </a:spcAft>
                        <a:buFont typeface="+mj-lt"/>
                        <a:buAutoNum type="arabicPeriod"/>
                      </a:pPr>
                      <a:r>
                        <a:rPr lang="en-US" sz="1200" i="0" dirty="0">
                          <a:solidFill>
                            <a:srgbClr val="C00000"/>
                          </a:solidFill>
                          <a:latin typeface="Open Sans"/>
                          <a:ea typeface="Open Sans"/>
                          <a:cs typeface="Open Sans"/>
                          <a:sym typeface="Open Sans"/>
                        </a:rPr>
                        <a:t>Preparing Jira ticket for the next sprint</a:t>
                      </a:r>
                      <a:endParaRPr sz="1200" i="0"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13946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Would you take additional steps ?</a:t>
                      </a:r>
                      <a:endParaRPr/>
                    </a:p>
                  </a:txBody>
                  <a:tcPr marL="91425" marR="91425" marT="91425" marB="91425"/>
                </a:tc>
                <a:tc>
                  <a:txBody>
                    <a:bodyPr/>
                    <a:lstStyle/>
                    <a:p>
                      <a:pPr marL="0" lvl="0" indent="0" algn="l" rtl="0">
                        <a:lnSpc>
                          <a:spcPct val="115000"/>
                        </a:lnSpc>
                        <a:spcBef>
                          <a:spcPts val="0"/>
                        </a:spcBef>
                        <a:spcAft>
                          <a:spcPts val="0"/>
                        </a:spcAft>
                        <a:buNone/>
                      </a:pPr>
                      <a:r>
                        <a:rPr lang="en-US" sz="1200" dirty="0">
                          <a:solidFill>
                            <a:srgbClr val="9E9E9E"/>
                          </a:solidFill>
                          <a:latin typeface="Open Sans"/>
                          <a:ea typeface="Open Sans"/>
                          <a:cs typeface="Open Sans"/>
                          <a:sym typeface="Open Sans"/>
                        </a:rPr>
                        <a:t> </a:t>
                      </a:r>
                      <a:r>
                        <a:rPr lang="en-US" sz="1200" dirty="0">
                          <a:solidFill>
                            <a:srgbClr val="C00000"/>
                          </a:solidFill>
                          <a:latin typeface="Open Sans"/>
                          <a:ea typeface="Open Sans"/>
                          <a:cs typeface="Open Sans"/>
                          <a:sym typeface="Open Sans"/>
                        </a:rPr>
                        <a:t>collaborating with the development team to update the definition of done so that the loading time is monitored on a regular basis and does not decline. </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13</a:t>
            </a:fld>
            <a:endParaRPr>
              <a:solidFill>
                <a:srgbClr val="929292"/>
              </a:solidFill>
            </a:endParaRPr>
          </a:p>
        </p:txBody>
      </p:sp>
      <p:sp>
        <p:nvSpPr>
          <p:cNvPr id="289" name="Google Shape;289;p5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0" name="Google Shape;290;p50"/>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graphicFrame>
        <p:nvGraphicFramePr>
          <p:cNvPr id="291" name="Google Shape;291;p50"/>
          <p:cNvGraphicFramePr/>
          <p:nvPr>
            <p:extLst>
              <p:ext uri="{D42A27DB-BD31-4B8C-83A1-F6EECF244321}">
                <p14:modId xmlns:p14="http://schemas.microsoft.com/office/powerpoint/2010/main" val="1673475224"/>
              </p:ext>
            </p:extLst>
          </p:nvPr>
        </p:nvGraphicFramePr>
        <p:xfrm>
          <a:off x="105650" y="666750"/>
          <a:ext cx="8910450" cy="3948225"/>
        </p:xfrm>
        <a:graphic>
          <a:graphicData uri="http://schemas.openxmlformats.org/drawingml/2006/table">
            <a:tbl>
              <a:tblPr>
                <a:noFill/>
                <a:tableStyleId>{FAE2EF60-23CE-48DA-B714-ACAF5BF56983}</a:tableStyleId>
              </a:tblPr>
              <a:tblGrid>
                <a:gridCol w="1339350">
                  <a:extLst>
                    <a:ext uri="{9D8B030D-6E8A-4147-A177-3AD203B41FA5}">
                      <a16:colId xmlns:a16="http://schemas.microsoft.com/office/drawing/2014/main" val="20000"/>
                    </a:ext>
                  </a:extLst>
                </a:gridCol>
                <a:gridCol w="7571100">
                  <a:extLst>
                    <a:ext uri="{9D8B030D-6E8A-4147-A177-3AD203B41FA5}">
                      <a16:colId xmlns:a16="http://schemas.microsoft.com/office/drawing/2014/main" val="20001"/>
                    </a:ext>
                  </a:extLst>
                </a:gridCol>
              </a:tblGrid>
              <a:tr h="1701275">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Determine impact and criticality to prioritize issue</a:t>
                      </a:r>
                      <a:endParaRPr dirty="0"/>
                    </a:p>
                  </a:txBody>
                  <a:tcPr marL="91425" marR="91425" marT="91425" marB="91425"/>
                </a:tc>
                <a:tc>
                  <a:txBody>
                    <a:bodyPr/>
                    <a:lstStyle/>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As with any new product, the bug has a priority of 3- Normal,</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 which I would raise to 3 - Normal. </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The options panel appears to be faulty, and the user may lose faith in the functioning, quality, or security of the product.</a:t>
                      </a:r>
                      <a:endParaRPr sz="1200" dirty="0">
                        <a:solidFill>
                          <a:srgbClr val="C92E29"/>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246950">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Next Steps </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use ticketing tool (JIRA), and  communication channel (Slack)</a:t>
                      </a: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p>
                  </a:txBody>
                  <a:tcPr marL="91425" marR="91425" marT="91425" marB="91425"/>
                </a:tc>
                <a:tc>
                  <a:txBody>
                    <a:bodyPr/>
                    <a:lstStyle/>
                    <a:p>
                      <a:pPr marL="228600" lvl="0" indent="-228600" algn="l" rtl="0">
                        <a:lnSpc>
                          <a:spcPct val="115000"/>
                        </a:lnSpc>
                        <a:spcBef>
                          <a:spcPts val="0"/>
                        </a:spcBef>
                        <a:spcAft>
                          <a:spcPts val="0"/>
                        </a:spcAft>
                        <a:buFont typeface="+mj-lt"/>
                        <a:buAutoNum type="arabicPeriod"/>
                      </a:pPr>
                      <a:r>
                        <a:rPr lang="en-US" sz="1200" dirty="0">
                          <a:solidFill>
                            <a:srgbClr val="C92E29"/>
                          </a:solidFill>
                          <a:latin typeface="Open Sans"/>
                          <a:ea typeface="Open Sans"/>
                          <a:cs typeface="Open Sans"/>
                          <a:sym typeface="Open Sans"/>
                        </a:rPr>
                        <a:t>Check and update the displays with the Ul and UX designer teams. </a:t>
                      </a:r>
                    </a:p>
                    <a:p>
                      <a:pPr marL="285750" marR="0" lvl="0" indent="-285750" algn="l" defTabSz="914400" rtl="0" eaLnBrk="1" fontAlgn="auto" latinLnBrk="0" hangingPunct="1">
                        <a:lnSpc>
                          <a:spcPct val="115000"/>
                        </a:lnSpc>
                        <a:spcBef>
                          <a:spcPts val="0"/>
                        </a:spcBef>
                        <a:spcAft>
                          <a:spcPts val="0"/>
                        </a:spcAft>
                        <a:buClr>
                          <a:srgbClr val="000000"/>
                        </a:buClr>
                        <a:buSzPts val="1200"/>
                        <a:buFont typeface="+mj-lt"/>
                        <a:buAutoNum type="arabicPeriod"/>
                        <a:tabLst/>
                        <a:defRPr/>
                      </a:pPr>
                      <a:r>
                        <a:rPr lang="en-US" sz="1200" dirty="0">
                          <a:solidFill>
                            <a:srgbClr val="C92E29"/>
                          </a:solidFill>
                          <a:latin typeface="Open Sans"/>
                          <a:ea typeface="Open Sans"/>
                          <a:cs typeface="Open Sans"/>
                          <a:sym typeface="Open Sans"/>
                        </a:rPr>
                        <a:t>Get a Jira ticket ready fort he development team </a:t>
                      </a:r>
                    </a:p>
                    <a:p>
                      <a:pPr marL="285750" marR="0" lvl="0" indent="-285750" algn="l" defTabSz="914400" rtl="0" eaLnBrk="1" fontAlgn="auto" latinLnBrk="0" hangingPunct="1">
                        <a:lnSpc>
                          <a:spcPct val="115000"/>
                        </a:lnSpc>
                        <a:spcBef>
                          <a:spcPts val="0"/>
                        </a:spcBef>
                        <a:spcAft>
                          <a:spcPts val="0"/>
                        </a:spcAft>
                        <a:buClr>
                          <a:srgbClr val="000000"/>
                        </a:buClr>
                        <a:buSzPts val="1200"/>
                        <a:buFont typeface="+mj-lt"/>
                        <a:buAutoNum type="arabicPeriod"/>
                        <a:tabLst/>
                        <a:defRPr/>
                      </a:pPr>
                      <a:r>
                        <a:rPr lang="en-US" sz="1200" dirty="0">
                          <a:solidFill>
                            <a:srgbClr val="C92E29"/>
                          </a:solidFill>
                          <a:latin typeface="Open Sans"/>
                          <a:ea typeface="Open Sans"/>
                          <a:cs typeface="Open Sans"/>
                          <a:sym typeface="Open Sans"/>
                        </a:rPr>
                        <a:t> asking the Q/A team to provide me with information on where and why this problem is occurring. </a:t>
                      </a:r>
                    </a:p>
                    <a:p>
                      <a:pPr marL="285750" marR="0" lvl="0" indent="-285750" algn="l" defTabSz="914400" rtl="0" eaLnBrk="1" fontAlgn="auto" latinLnBrk="0" hangingPunct="1">
                        <a:lnSpc>
                          <a:spcPct val="115000"/>
                        </a:lnSpc>
                        <a:spcBef>
                          <a:spcPts val="0"/>
                        </a:spcBef>
                        <a:spcAft>
                          <a:spcPts val="0"/>
                        </a:spcAft>
                        <a:buClr>
                          <a:srgbClr val="000000"/>
                        </a:buClr>
                        <a:buSzPts val="1200"/>
                        <a:buFont typeface="+mj-lt"/>
                        <a:buAutoNum type="arabicPeriod"/>
                        <a:tabLst/>
                        <a:defRPr/>
                      </a:pPr>
                      <a:r>
                        <a:rPr lang="en-US" sz="1200" dirty="0">
                          <a:solidFill>
                            <a:srgbClr val="C92E29"/>
                          </a:solidFill>
                          <a:latin typeface="Open Sans"/>
                          <a:ea typeface="Open Sans"/>
                          <a:cs typeface="Open Sans"/>
                          <a:sym typeface="Open Sans"/>
                        </a:rPr>
                        <a:t>Timetable and plan of the luncheon.</a:t>
                      </a:r>
                      <a:endParaRPr lang="en-US" sz="12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14</a:t>
            </a:fld>
            <a:endParaRPr>
              <a:solidFill>
                <a:srgbClr val="929292"/>
              </a:solidFill>
            </a:endParaRPr>
          </a:p>
        </p:txBody>
      </p:sp>
      <p:sp>
        <p:nvSpPr>
          <p:cNvPr id="306" name="Google Shape;306;p5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07" name="Google Shape;307;p52"/>
          <p:cNvGraphicFramePr/>
          <p:nvPr>
            <p:extLst>
              <p:ext uri="{D42A27DB-BD31-4B8C-83A1-F6EECF244321}">
                <p14:modId xmlns:p14="http://schemas.microsoft.com/office/powerpoint/2010/main" val="3652793682"/>
              </p:ext>
            </p:extLst>
          </p:nvPr>
        </p:nvGraphicFramePr>
        <p:xfrm>
          <a:off x="213065" y="593700"/>
          <a:ext cx="8473736" cy="4524156"/>
        </p:xfrm>
        <a:graphic>
          <a:graphicData uri="http://schemas.openxmlformats.org/drawingml/2006/table">
            <a:tbl>
              <a:tblPr>
                <a:noFill/>
                <a:tableStyleId>{FAE2EF60-23CE-48DA-B714-ACAF5BF56983}</a:tableStyleId>
              </a:tblPr>
              <a:tblGrid>
                <a:gridCol w="1721591">
                  <a:extLst>
                    <a:ext uri="{9D8B030D-6E8A-4147-A177-3AD203B41FA5}">
                      <a16:colId xmlns:a16="http://schemas.microsoft.com/office/drawing/2014/main" val="20000"/>
                    </a:ext>
                  </a:extLst>
                </a:gridCol>
                <a:gridCol w="6752145">
                  <a:extLst>
                    <a:ext uri="{9D8B030D-6E8A-4147-A177-3AD203B41FA5}">
                      <a16:colId xmlns:a16="http://schemas.microsoft.com/office/drawing/2014/main" val="20001"/>
                    </a:ext>
                  </a:extLst>
                </a:gridCol>
              </a:tblGrid>
              <a:tr h="1425680">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Determine impact and criticality to prioritize the issue </a:t>
                      </a:r>
                      <a:endParaRPr sz="1200" b="1"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rgbClr val="C92E29"/>
                          </a:solidFill>
                          <a:latin typeface="Open Sans"/>
                          <a:ea typeface="Open Sans"/>
                          <a:cs typeface="Open Sans"/>
                          <a:sym typeface="Open Sans"/>
                        </a:rPr>
                        <a:t>according to the total number, A large number of customers are affected,- It is very critical -priority setting is 1 Critical </a:t>
                      </a:r>
                    </a:p>
                    <a:p>
                      <a:pPr marL="0" lvl="0" indent="0" algn="l" rtl="0">
                        <a:spcBef>
                          <a:spcPts val="0"/>
                        </a:spcBef>
                        <a:spcAft>
                          <a:spcPts val="0"/>
                        </a:spcAft>
                        <a:buNone/>
                      </a:pPr>
                      <a:r>
                        <a:rPr lang="en-US" sz="1200" dirty="0">
                          <a:solidFill>
                            <a:srgbClr val="C92E29"/>
                          </a:solidFill>
                          <a:latin typeface="Open Sans"/>
                          <a:ea typeface="Open Sans"/>
                          <a:cs typeface="Open Sans"/>
                          <a:sym typeface="Open Sans"/>
                        </a:rPr>
                        <a:t> It necessitates a significant amount of our teams.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C92E29"/>
                          </a:solidFill>
                          <a:latin typeface="Open Sans"/>
                          <a:ea typeface="Open Sans"/>
                          <a:cs typeface="Open Sans"/>
                          <a:sym typeface="Open Sans"/>
                        </a:rPr>
                        <a:t>feeling totally frustrating with the customer 100% of the time, 12hours fails to meet the acceptance criterion. </a:t>
                      </a:r>
                    </a:p>
                    <a:p>
                      <a:pPr marL="0" lvl="0" indent="0" algn="l" rtl="0">
                        <a:spcBef>
                          <a:spcPts val="0"/>
                        </a:spcBef>
                        <a:spcAft>
                          <a:spcPts val="0"/>
                        </a:spcAft>
                        <a:buNone/>
                      </a:pPr>
                      <a:endParaRPr lang="en-US" sz="1200" dirty="0">
                        <a:solidFill>
                          <a:srgbClr val="9E9E9E"/>
                        </a:solidFill>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049623">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Next Steps </a:t>
                      </a:r>
                      <a:endParaRPr sz="1200" b="1"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Find a way to stop the current sprint. </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As soon as possible, call an emergency meeting with development and QA teams</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Make a quick plan to deal with the situation right now and how to resolve it.</a:t>
                      </a:r>
                      <a:endParaRPr sz="1200" dirty="0">
                        <a:solidFill>
                          <a:srgbClr val="C92E29"/>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960197">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Sample Email Response</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US" sz="1050" dirty="0">
                          <a:solidFill>
                            <a:srgbClr val="C92E29"/>
                          </a:solidFill>
                          <a:latin typeface="Open Sans"/>
                          <a:ea typeface="Open Sans"/>
                          <a:cs typeface="Open Sans"/>
                          <a:sym typeface="Open Sans"/>
                        </a:rPr>
                        <a:t>Good day dear Dana</a:t>
                      </a:r>
                    </a:p>
                    <a:p>
                      <a:pPr marL="0" lvl="0" indent="0" algn="l" rtl="0">
                        <a:lnSpc>
                          <a:spcPct val="115000"/>
                        </a:lnSpc>
                        <a:spcBef>
                          <a:spcPts val="0"/>
                        </a:spcBef>
                        <a:spcAft>
                          <a:spcPts val="0"/>
                        </a:spcAft>
                        <a:buNone/>
                      </a:pPr>
                      <a:r>
                        <a:rPr lang="en-US" sz="1050" dirty="0">
                          <a:solidFill>
                            <a:srgbClr val="C92E29"/>
                          </a:solidFill>
                          <a:latin typeface="Open Sans"/>
                          <a:ea typeface="Open Sans"/>
                          <a:cs typeface="Open Sans"/>
                          <a:sym typeface="Open Sans"/>
                        </a:rPr>
                        <a:t>We express our heartfelt apologies. And we thank you for the lengthy delay; we understand the significance of this issue. We have dedicated all of our resources to resolving the issue. Please visit our app without signing up for the time being while we work on a solution to this problem. I'll keep you informed of our progress. </a:t>
                      </a:r>
                    </a:p>
                    <a:p>
                      <a:pPr marL="0" lvl="0" indent="0" algn="l" rtl="0">
                        <a:lnSpc>
                          <a:spcPct val="115000"/>
                        </a:lnSpc>
                        <a:spcBef>
                          <a:spcPts val="0"/>
                        </a:spcBef>
                        <a:spcAft>
                          <a:spcPts val="0"/>
                        </a:spcAft>
                        <a:buNone/>
                      </a:pPr>
                      <a:r>
                        <a:rPr lang="en-US" sz="1050" dirty="0">
                          <a:solidFill>
                            <a:srgbClr val="C92E29"/>
                          </a:solidFill>
                          <a:latin typeface="Open Sans"/>
                          <a:ea typeface="Open Sans"/>
                          <a:cs typeface="Open Sans"/>
                          <a:sym typeface="Open Sans"/>
                        </a:rPr>
                        <a:t>Please let me know if you have any additional concerns.</a:t>
                      </a:r>
                    </a:p>
                    <a:p>
                      <a:pPr marL="0" lvl="0" indent="0" algn="l" rtl="0">
                        <a:lnSpc>
                          <a:spcPct val="115000"/>
                        </a:lnSpc>
                        <a:spcBef>
                          <a:spcPts val="0"/>
                        </a:spcBef>
                        <a:spcAft>
                          <a:spcPts val="0"/>
                        </a:spcAft>
                        <a:buNone/>
                      </a:pPr>
                      <a:r>
                        <a:rPr lang="en-US" sz="1050" dirty="0">
                          <a:solidFill>
                            <a:srgbClr val="C92E29"/>
                          </a:solidFill>
                          <a:latin typeface="Open Sans"/>
                          <a:ea typeface="Open Sans"/>
                          <a:cs typeface="Open Sans"/>
                          <a:sym typeface="Open Sans"/>
                        </a:rPr>
                        <a:t> Best wishes.</a:t>
                      </a:r>
                    </a:p>
                    <a:p>
                      <a:pPr marL="0" lvl="0" indent="0" algn="l" rtl="0">
                        <a:lnSpc>
                          <a:spcPct val="115000"/>
                        </a:lnSpc>
                        <a:spcBef>
                          <a:spcPts val="0"/>
                        </a:spcBef>
                        <a:spcAft>
                          <a:spcPts val="0"/>
                        </a:spcAft>
                        <a:buNone/>
                      </a:pPr>
                      <a:r>
                        <a:rPr lang="en-US" sz="1050" dirty="0">
                          <a:solidFill>
                            <a:srgbClr val="C92E29"/>
                          </a:solidFill>
                          <a:latin typeface="Open Sans"/>
                          <a:ea typeface="Open Sans"/>
                          <a:cs typeface="Open Sans"/>
                          <a:sym typeface="Open Sans"/>
                        </a:rPr>
                        <a:t>Customer Service</a:t>
                      </a:r>
                    </a:p>
                    <a:p>
                      <a:pPr marL="0" lvl="0" indent="0" algn="l" rtl="0">
                        <a:lnSpc>
                          <a:spcPct val="115000"/>
                        </a:lnSpc>
                        <a:spcBef>
                          <a:spcPts val="0"/>
                        </a:spcBef>
                        <a:spcAft>
                          <a:spcPts val="0"/>
                        </a:spcAft>
                        <a:buNone/>
                      </a:pPr>
                      <a:r>
                        <a:rPr lang="en-US" sz="1050" dirty="0">
                          <a:solidFill>
                            <a:srgbClr val="C92E29"/>
                          </a:solidFill>
                          <a:latin typeface="Open Sans"/>
                          <a:ea typeface="Open Sans"/>
                          <a:cs typeface="Open Sans"/>
                          <a:sym typeface="Open Sans"/>
                        </a:rPr>
                        <a:t>Sarah Kim</a:t>
                      </a:r>
                    </a:p>
                    <a:p>
                      <a:pPr marL="0" lvl="0" indent="0" algn="l" rtl="0">
                        <a:lnSpc>
                          <a:spcPct val="115000"/>
                        </a:lnSpc>
                        <a:spcBef>
                          <a:spcPts val="0"/>
                        </a:spcBef>
                        <a:spcAft>
                          <a:spcPts val="0"/>
                        </a:spcAft>
                        <a:buNone/>
                      </a:pPr>
                      <a:endParaRPr sz="1050" dirty="0">
                        <a:solidFill>
                          <a:srgbClr val="C92E29"/>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308" name="Google Shape;308;p52"/>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Handle Potentially Difficult Situations</a:t>
            </a:r>
            <a:endParaRPr sz="500"/>
          </a:p>
        </p:txBody>
      </p:sp>
      <p:sp>
        <p:nvSpPr>
          <p:cNvPr id="314" name="Google Shape;314;p5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15" name="Google Shape;315;p53"/>
          <p:cNvSpPr txBox="1">
            <a:spLocks noGrp="1"/>
          </p:cNvSpPr>
          <p:nvPr>
            <p:ph type="body" idx="1"/>
          </p:nvPr>
        </p:nvSpPr>
        <p:spPr>
          <a:xfrm>
            <a:off x="457200" y="26336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30" name="Google Shape;330;p55"/>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Respond to CEO or GM’s request via email</a:t>
            </a:r>
            <a:endParaRPr sz="2800"/>
          </a:p>
        </p:txBody>
      </p:sp>
      <p:sp>
        <p:nvSpPr>
          <p:cNvPr id="331" name="Google Shape;331;p5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16</a:t>
            </a:fld>
            <a:endParaRPr>
              <a:solidFill>
                <a:srgbClr val="929292"/>
              </a:solidFill>
            </a:endParaRPr>
          </a:p>
        </p:txBody>
      </p:sp>
      <p:graphicFrame>
        <p:nvGraphicFramePr>
          <p:cNvPr id="332" name="Google Shape;332;p55"/>
          <p:cNvGraphicFramePr/>
          <p:nvPr>
            <p:extLst>
              <p:ext uri="{D42A27DB-BD31-4B8C-83A1-F6EECF244321}">
                <p14:modId xmlns:p14="http://schemas.microsoft.com/office/powerpoint/2010/main" val="2426759117"/>
              </p:ext>
            </p:extLst>
          </p:nvPr>
        </p:nvGraphicFramePr>
        <p:xfrm>
          <a:off x="390075" y="772356"/>
          <a:ext cx="8348228" cy="4346613"/>
        </p:xfrm>
        <a:graphic>
          <a:graphicData uri="http://schemas.openxmlformats.org/drawingml/2006/table">
            <a:tbl>
              <a:tblPr>
                <a:noFill/>
                <a:tableStyleId>{FAE2EF60-23CE-48DA-B714-ACAF5BF56983}</a:tableStyleId>
              </a:tblPr>
              <a:tblGrid>
                <a:gridCol w="1825485">
                  <a:extLst>
                    <a:ext uri="{9D8B030D-6E8A-4147-A177-3AD203B41FA5}">
                      <a16:colId xmlns:a16="http://schemas.microsoft.com/office/drawing/2014/main" val="20000"/>
                    </a:ext>
                  </a:extLst>
                </a:gridCol>
                <a:gridCol w="6522743">
                  <a:extLst>
                    <a:ext uri="{9D8B030D-6E8A-4147-A177-3AD203B41FA5}">
                      <a16:colId xmlns:a16="http://schemas.microsoft.com/office/drawing/2014/main" val="20001"/>
                    </a:ext>
                  </a:extLst>
                </a:gridCol>
              </a:tblGrid>
              <a:tr h="1653227">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Assessment and result</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notify the teams</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I prepare for the event by telling stories and communicating with developers about the presented features, as a PM</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So, at this point, a review in front of the CEO/GM is not a big deal.</a:t>
                      </a:r>
                      <a:endParaRPr sz="1200" dirty="0">
                        <a:solidFill>
                          <a:srgbClr val="C92E29"/>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325666">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Sample Email Response</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rgbClr val="C92E29"/>
                          </a:solidFill>
                          <a:latin typeface="Open Sans"/>
                          <a:ea typeface="Open Sans"/>
                          <a:cs typeface="Open Sans"/>
                          <a:sym typeface="Open Sans"/>
                        </a:rPr>
                        <a:t>To dear</a:t>
                      </a:r>
                      <a:endParaRPr lang="ar-SA" sz="1200" dirty="0">
                        <a:solidFill>
                          <a:srgbClr val="C92E29"/>
                        </a:solidFill>
                        <a:latin typeface="Open Sans"/>
                        <a:ea typeface="Open Sans"/>
                        <a:cs typeface="Open Sans"/>
                        <a:sym typeface="Open Sans"/>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rgbClr val="C92E29"/>
                          </a:solidFill>
                          <a:latin typeface="Open Sans"/>
                          <a:ea typeface="Open Sans"/>
                          <a:cs typeface="Open Sans"/>
                          <a:sym typeface="Open Sans"/>
                        </a:rPr>
                        <a:t> William CEO-GM </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We will be happy to introduce you to our work,</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…I suggest that you participate in our regular review a few days later We can keep our schedule in this way and not lose traction. Bear in mind that you will see the latest work underway and bugs in this state are unavoidable. We look forward to hearing from you. If the alternative date works for you, please let me know. </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If further clarification is needed, let me know. I'd be delighted to assist. Thank you very much.</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           Good wishes.</a:t>
                      </a:r>
                    </a:p>
                    <a:p>
                      <a:pPr marL="0" lvl="0" indent="0" algn="l" rtl="0">
                        <a:lnSpc>
                          <a:spcPct val="115000"/>
                        </a:lnSpc>
                        <a:spcBef>
                          <a:spcPts val="0"/>
                        </a:spcBef>
                        <a:spcAft>
                          <a:spcPts val="0"/>
                        </a:spcAft>
                        <a:buNone/>
                      </a:pPr>
                      <a:r>
                        <a:rPr lang="en-US" sz="1200" dirty="0" err="1">
                          <a:solidFill>
                            <a:srgbClr val="C92E29"/>
                          </a:solidFill>
                          <a:latin typeface="Open Sans"/>
                          <a:ea typeface="Open Sans"/>
                          <a:cs typeface="Open Sans"/>
                          <a:sym typeface="Open Sans"/>
                        </a:rPr>
                        <a:t>Reham</a:t>
                      </a:r>
                      <a:r>
                        <a:rPr lang="en-US" sz="1200" dirty="0">
                          <a:solidFill>
                            <a:srgbClr val="C92E29"/>
                          </a:solidFill>
                          <a:latin typeface="Open Sans"/>
                          <a:ea typeface="Open Sans"/>
                          <a:cs typeface="Open Sans"/>
                          <a:sym typeface="Open Sans"/>
                        </a:rPr>
                        <a:t> </a:t>
                      </a:r>
                      <a:r>
                        <a:rPr lang="en-US" sz="1200" dirty="0" err="1">
                          <a:solidFill>
                            <a:srgbClr val="C92E29"/>
                          </a:solidFill>
                          <a:latin typeface="Open Sans"/>
                          <a:ea typeface="Open Sans"/>
                          <a:cs typeface="Open Sans"/>
                          <a:sym typeface="Open Sans"/>
                        </a:rPr>
                        <a:t>Dakheel</a:t>
                      </a:r>
                      <a:r>
                        <a:rPr lang="en-US" sz="1200" dirty="0">
                          <a:solidFill>
                            <a:srgbClr val="C92E29"/>
                          </a:solidFill>
                          <a:latin typeface="Open Sans"/>
                          <a:ea typeface="Open Sans"/>
                          <a:cs typeface="Open Sans"/>
                          <a:sym typeface="Open Sans"/>
                        </a:rPr>
                        <a:t> </a:t>
                      </a:r>
                      <a:r>
                        <a:rPr lang="en-US" sz="1200" dirty="0" err="1">
                          <a:solidFill>
                            <a:srgbClr val="C92E29"/>
                          </a:solidFill>
                          <a:latin typeface="Open Sans"/>
                          <a:ea typeface="Open Sans"/>
                          <a:cs typeface="Open Sans"/>
                          <a:sym typeface="Open Sans"/>
                        </a:rPr>
                        <a:t>Almghathawi</a:t>
                      </a:r>
                      <a:endParaRPr sz="1200" dirty="0">
                        <a:solidFill>
                          <a:srgbClr val="C92E29"/>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48" name="Google Shape;348;p57"/>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2D3D4A"/>
              </a:buClr>
              <a:buFont typeface="Open Sans"/>
              <a:buNone/>
            </a:pPr>
            <a:r>
              <a:rPr lang="en" sz="2800"/>
              <a:t>Step-in and guide the scrum team at stand up</a:t>
            </a:r>
            <a:endParaRPr sz="2800"/>
          </a:p>
        </p:txBody>
      </p:sp>
      <p:sp>
        <p:nvSpPr>
          <p:cNvPr id="349" name="Google Shape;349;p5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graphicFrame>
        <p:nvGraphicFramePr>
          <p:cNvPr id="350" name="Google Shape;350;p57"/>
          <p:cNvGraphicFramePr/>
          <p:nvPr>
            <p:extLst>
              <p:ext uri="{D42A27DB-BD31-4B8C-83A1-F6EECF244321}">
                <p14:modId xmlns:p14="http://schemas.microsoft.com/office/powerpoint/2010/main" val="1055220124"/>
              </p:ext>
            </p:extLst>
          </p:nvPr>
        </p:nvGraphicFramePr>
        <p:xfrm>
          <a:off x="237675" y="671400"/>
          <a:ext cx="8769975" cy="4042050"/>
        </p:xfrm>
        <a:graphic>
          <a:graphicData uri="http://schemas.openxmlformats.org/drawingml/2006/table">
            <a:tbl>
              <a:tblPr>
                <a:noFill/>
                <a:tableStyleId>{FAE2EF60-23CE-48DA-B714-ACAF5BF56983}</a:tableStyleId>
              </a:tblPr>
              <a:tblGrid>
                <a:gridCol w="1917700">
                  <a:extLst>
                    <a:ext uri="{9D8B030D-6E8A-4147-A177-3AD203B41FA5}">
                      <a16:colId xmlns:a16="http://schemas.microsoft.com/office/drawing/2014/main" val="20000"/>
                    </a:ext>
                  </a:extLst>
                </a:gridCol>
                <a:gridCol w="6852275">
                  <a:extLst>
                    <a:ext uri="{9D8B030D-6E8A-4147-A177-3AD203B41FA5}">
                      <a16:colId xmlns:a16="http://schemas.microsoft.com/office/drawing/2014/main" val="20001"/>
                    </a:ext>
                  </a:extLst>
                </a:gridCol>
              </a:tblGrid>
              <a:tr h="4042050">
                <a:tc>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Video Response</a:t>
                      </a:r>
                      <a:endParaRPr sz="1200" b="1">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Share the link to your video here </a:t>
                      </a:r>
                      <a:r>
                        <a:rPr lang="en" sz="1200" dirty="0">
                          <a:solidFill>
                            <a:srgbClr val="0097A7"/>
                          </a:solidFill>
                          <a:latin typeface="Open Sans"/>
                          <a:ea typeface="Open Sans"/>
                          <a:cs typeface="Open Sans"/>
                          <a:sym typeface="Open Sans"/>
                          <a:hlinkClick r:id="rId3"/>
                        </a:rPr>
                        <a:t>insert link</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9"/>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66" name="Google Shape;366;p59"/>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Handling Resource Constraints</a:t>
            </a:r>
            <a:endParaRPr sz="2800"/>
          </a:p>
        </p:txBody>
      </p:sp>
      <p:sp>
        <p:nvSpPr>
          <p:cNvPr id="367" name="Google Shape;367;p5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18</a:t>
            </a:fld>
            <a:endParaRPr>
              <a:solidFill>
                <a:srgbClr val="929292"/>
              </a:solidFill>
            </a:endParaRPr>
          </a:p>
        </p:txBody>
      </p:sp>
      <p:graphicFrame>
        <p:nvGraphicFramePr>
          <p:cNvPr id="368" name="Google Shape;368;p59"/>
          <p:cNvGraphicFramePr/>
          <p:nvPr>
            <p:extLst>
              <p:ext uri="{D42A27DB-BD31-4B8C-83A1-F6EECF244321}">
                <p14:modId xmlns:p14="http://schemas.microsoft.com/office/powerpoint/2010/main" val="76486037"/>
              </p:ext>
            </p:extLst>
          </p:nvPr>
        </p:nvGraphicFramePr>
        <p:xfrm>
          <a:off x="457200" y="628595"/>
          <a:ext cx="8161254" cy="4215799"/>
        </p:xfrm>
        <a:graphic>
          <a:graphicData uri="http://schemas.openxmlformats.org/drawingml/2006/table">
            <a:tbl>
              <a:tblPr>
                <a:noFill/>
                <a:tableStyleId>{FAE2EF60-23CE-48DA-B714-ACAF5BF56983}</a:tableStyleId>
              </a:tblPr>
              <a:tblGrid>
                <a:gridCol w="2352070">
                  <a:extLst>
                    <a:ext uri="{9D8B030D-6E8A-4147-A177-3AD203B41FA5}">
                      <a16:colId xmlns:a16="http://schemas.microsoft.com/office/drawing/2014/main" val="20000"/>
                    </a:ext>
                  </a:extLst>
                </a:gridCol>
                <a:gridCol w="5809184">
                  <a:extLst>
                    <a:ext uri="{9D8B030D-6E8A-4147-A177-3AD203B41FA5}">
                      <a16:colId xmlns:a16="http://schemas.microsoft.com/office/drawing/2014/main" val="20001"/>
                    </a:ext>
                  </a:extLst>
                </a:gridCol>
              </a:tblGrid>
              <a:tr h="1133586">
                <a:tc>
                  <a:txBody>
                    <a:bodyPr/>
                    <a:lstStyle/>
                    <a:p>
                      <a:pPr marL="0" lvl="0" indent="0" algn="l" rtl="0">
                        <a:lnSpc>
                          <a:spcPct val="115000"/>
                        </a:lnSpc>
                        <a:spcBef>
                          <a:spcPts val="0"/>
                        </a:spcBef>
                        <a:spcAft>
                          <a:spcPts val="0"/>
                        </a:spcAft>
                        <a:buNone/>
                      </a:pPr>
                      <a:r>
                        <a:rPr lang="en" sz="1100">
                          <a:solidFill>
                            <a:srgbClr val="2D3D4A"/>
                          </a:solidFill>
                          <a:latin typeface="Open Sans"/>
                          <a:ea typeface="Open Sans"/>
                          <a:cs typeface="Open Sans"/>
                          <a:sym typeface="Open Sans"/>
                        </a:rPr>
                        <a:t>List 2- 3 activities that you would carry out as a PM to unblock the scrum team immediately ?</a:t>
                      </a:r>
                      <a:endParaRPr sz="11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050" b="1">
                        <a:solidFill>
                          <a:srgbClr val="2D3D4A"/>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050" dirty="0">
                          <a:solidFill>
                            <a:srgbClr val="C00000"/>
                          </a:solidFill>
                          <a:latin typeface="Open Sans"/>
                          <a:ea typeface="Open Sans"/>
                          <a:cs typeface="Open Sans"/>
                          <a:sym typeface="Open Sans"/>
                        </a:rPr>
                        <a:t>Inquire with the Head of QA for assistance</a:t>
                      </a:r>
                      <a:endParaRPr lang="en" sz="1050" dirty="0">
                        <a:solidFill>
                          <a:srgbClr val="C00000"/>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050" dirty="0">
                          <a:solidFill>
                            <a:srgbClr val="C00000"/>
                          </a:solidFill>
                          <a:latin typeface="Open Sans"/>
                          <a:ea typeface="Open Sans"/>
                          <a:cs typeface="Open Sans"/>
                          <a:sym typeface="Open Sans"/>
                        </a:rPr>
                        <a:t>The PM can perform manual verification and regression for user stories that have been completed by that point. </a:t>
                      </a:r>
                    </a:p>
                    <a:p>
                      <a:pPr marL="0" lvl="0" indent="0" algn="l" rtl="0">
                        <a:lnSpc>
                          <a:spcPct val="115000"/>
                        </a:lnSpc>
                        <a:spcBef>
                          <a:spcPts val="0"/>
                        </a:spcBef>
                        <a:spcAft>
                          <a:spcPts val="0"/>
                        </a:spcAft>
                        <a:buNone/>
                      </a:pPr>
                      <a:r>
                        <a:rPr lang="en-US" sz="1050" dirty="0">
                          <a:solidFill>
                            <a:srgbClr val="C00000"/>
                          </a:solidFill>
                          <a:latin typeface="Open Sans"/>
                          <a:ea typeface="Open Sans"/>
                          <a:cs typeface="Open Sans"/>
                          <a:sym typeface="Open Sans"/>
                        </a:rPr>
                        <a:t>Inquire about the team's test automation experience and knowledge. </a:t>
                      </a:r>
                    </a:p>
                    <a:p>
                      <a:pPr marL="0" lvl="0" indent="0" algn="l" rtl="0">
                        <a:lnSpc>
                          <a:spcPct val="115000"/>
                        </a:lnSpc>
                        <a:spcBef>
                          <a:spcPts val="0"/>
                        </a:spcBef>
                        <a:spcAft>
                          <a:spcPts val="0"/>
                        </a:spcAft>
                        <a:buNone/>
                      </a:pPr>
                      <a:endParaRPr lang="en-US" sz="1050"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279354">
                <a:tc>
                  <a:txBody>
                    <a:bodyPr/>
                    <a:lstStyle/>
                    <a:p>
                      <a:pPr marL="0" lvl="0" indent="0" algn="l" rtl="0">
                        <a:lnSpc>
                          <a:spcPct val="115000"/>
                        </a:lnSpc>
                        <a:spcBef>
                          <a:spcPts val="0"/>
                        </a:spcBef>
                        <a:spcAft>
                          <a:spcPts val="0"/>
                        </a:spcAft>
                        <a:buNone/>
                      </a:pPr>
                      <a:r>
                        <a:rPr lang="en" sz="110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100">
                        <a:solidFill>
                          <a:srgbClr val="2D3D4A"/>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050" dirty="0">
                          <a:solidFill>
                            <a:srgbClr val="C00000"/>
                          </a:solidFill>
                          <a:latin typeface="Open Sans"/>
                          <a:ea typeface="Open Sans"/>
                          <a:cs typeface="Open Sans"/>
                          <a:sym typeface="Open Sans"/>
                        </a:rPr>
                        <a:t> Describe the significance of my project. </a:t>
                      </a:r>
                      <a:endParaRPr sz="1050" dirty="0">
                        <a:solidFill>
                          <a:srgbClr val="C00000"/>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050" dirty="0">
                          <a:solidFill>
                            <a:srgbClr val="C00000"/>
                          </a:solidFill>
                          <a:latin typeface="Open Sans"/>
                          <a:ea typeface="Open Sans"/>
                          <a:cs typeface="Open Sans"/>
                          <a:sym typeface="Open Sans"/>
                        </a:rPr>
                        <a:t>Consult with all affected PMs. Finding an easy deal.</a:t>
                      </a:r>
                    </a:p>
                    <a:p>
                      <a:pPr marL="0" lvl="0" indent="0" algn="l" rtl="0">
                        <a:lnSpc>
                          <a:spcPct val="115000"/>
                        </a:lnSpc>
                        <a:spcBef>
                          <a:spcPts val="0"/>
                        </a:spcBef>
                        <a:spcAft>
                          <a:spcPts val="0"/>
                        </a:spcAft>
                        <a:buNone/>
                      </a:pPr>
                      <a:r>
                        <a:rPr lang="en-US" sz="1050" dirty="0">
                          <a:solidFill>
                            <a:srgbClr val="C00000"/>
                          </a:solidFill>
                          <a:latin typeface="Open Sans"/>
                          <a:ea typeface="Open Sans"/>
                          <a:cs typeface="Open Sans"/>
                          <a:sym typeface="Open Sans"/>
                        </a:rPr>
                        <a:t>If no agreement is reached, the next person in the hierarchy is asked to make a decision.</a:t>
                      </a:r>
                      <a:endParaRPr sz="1050"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633377">
                <a:tc rowSpan="2">
                  <a:txBody>
                    <a:bodyPr/>
                    <a:lstStyle/>
                    <a:p>
                      <a:pPr marL="0" lvl="0" indent="0" algn="l" rtl="0">
                        <a:lnSpc>
                          <a:spcPct val="115000"/>
                        </a:lnSpc>
                        <a:spcBef>
                          <a:spcPts val="0"/>
                        </a:spcBef>
                        <a:spcAft>
                          <a:spcPts val="0"/>
                        </a:spcAft>
                        <a:buNone/>
                      </a:pPr>
                      <a:r>
                        <a:rPr lang="en" sz="1100" dirty="0">
                          <a:solidFill>
                            <a:srgbClr val="2D3D4A"/>
                          </a:solidFill>
                          <a:latin typeface="Open Sans"/>
                          <a:ea typeface="Open Sans"/>
                          <a:cs typeface="Open Sans"/>
                          <a:sym typeface="Open Sans"/>
                        </a:rPr>
                        <a:t>Since there is a potential risk, it is important to raise visibility amongst appropriate stakeholders</a:t>
                      </a:r>
                      <a:endParaRPr sz="11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100" dirty="0">
                        <a:solidFill>
                          <a:srgbClr val="9E9E9E"/>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US" sz="1000" dirty="0">
                          <a:solidFill>
                            <a:srgbClr val="C00000"/>
                          </a:solidFill>
                          <a:latin typeface="Open Sans"/>
                          <a:ea typeface="Open Sans"/>
                          <a:cs typeface="Open Sans"/>
                          <a:sym typeface="Open Sans"/>
                        </a:rPr>
                        <a:t>I work with other people on a professional level. If something about the outcome does not suit me, I express my unhappiness and call a meeting with the other PMs to discuss how to handle similar circumstances in the future.</a:t>
                      </a:r>
                      <a:endParaRPr sz="1000" dirty="0">
                        <a:solidFill>
                          <a:srgbClr val="C00000"/>
                        </a:solidFill>
                        <a:latin typeface="Open Sans"/>
                        <a:ea typeface="Open Sans"/>
                        <a:cs typeface="Open Sans"/>
                        <a:sym typeface="Open Sans"/>
                      </a:endParaRPr>
                    </a:p>
                    <a:p>
                      <a:pPr marL="0" lvl="0" indent="0" algn="l" rtl="0">
                        <a:lnSpc>
                          <a:spcPct val="115000"/>
                        </a:lnSpc>
                        <a:spcBef>
                          <a:spcPts val="0"/>
                        </a:spcBef>
                        <a:spcAft>
                          <a:spcPts val="0"/>
                        </a:spcAft>
                        <a:buNone/>
                      </a:pPr>
                      <a:endParaRPr sz="1050"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921763">
                <a:tc vMerge="1">
                  <a:txBody>
                    <a:bodyPr/>
                    <a:lstStyle/>
                    <a:p>
                      <a:endParaRPr lang="ar-KR"/>
                    </a:p>
                  </a:txBody>
                  <a:tcPr/>
                </a:tc>
                <a:tc>
                  <a:txBody>
                    <a:bodyPr/>
                    <a:lstStyle/>
                    <a:p>
                      <a:pPr marL="0" lvl="0" indent="0" algn="l" rtl="0">
                        <a:lnSpc>
                          <a:spcPct val="115000"/>
                        </a:lnSpc>
                        <a:spcBef>
                          <a:spcPts val="0"/>
                        </a:spcBef>
                        <a:spcAft>
                          <a:spcPts val="0"/>
                        </a:spcAft>
                        <a:buNone/>
                      </a:pPr>
                      <a:r>
                        <a:rPr lang="en-US" sz="1050" dirty="0">
                          <a:solidFill>
                            <a:srgbClr val="C00000"/>
                          </a:solidFill>
                          <a:latin typeface="Open Sans"/>
                          <a:ea typeface="Open Sans"/>
                          <a:cs typeface="Open Sans"/>
                          <a:sym typeface="Open Sans"/>
                        </a:rPr>
                        <a:t>All stakeholders should be identified from the outset of the project, with the Head of Quality Assurance being the person in charge. A scrum team should have all knowledge team members, including myself, taught to prevent being </a:t>
                      </a:r>
                      <a:r>
                        <a:rPr lang="en-US" sz="1050" dirty="0" err="1">
                          <a:solidFill>
                            <a:srgbClr val="C00000"/>
                          </a:solidFill>
                          <a:latin typeface="Open Sans"/>
                          <a:ea typeface="Open Sans"/>
                          <a:cs typeface="Open Sans"/>
                          <a:sym typeface="Open Sans"/>
                        </a:rPr>
                        <a:t>dependant</a:t>
                      </a:r>
                      <a:r>
                        <a:rPr lang="en-US" sz="1050" dirty="0">
                          <a:solidFill>
                            <a:srgbClr val="C00000"/>
                          </a:solidFill>
                          <a:latin typeface="Open Sans"/>
                          <a:ea typeface="Open Sans"/>
                          <a:cs typeface="Open Sans"/>
                          <a:sym typeface="Open Sans"/>
                        </a:rPr>
                        <a:t> on others and PMs involved team members.</a:t>
                      </a:r>
                      <a:endParaRPr sz="1050"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4" name="Google Shape;384;p61"/>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dirty="0"/>
              <a:t>How would you handle stakeholder feedback?</a:t>
            </a:r>
            <a:endParaRPr sz="2800" dirty="0"/>
          </a:p>
        </p:txBody>
      </p:sp>
      <p:sp>
        <p:nvSpPr>
          <p:cNvPr id="385" name="Google Shape;385;p6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19</a:t>
            </a:fld>
            <a:endParaRPr>
              <a:solidFill>
                <a:srgbClr val="929292"/>
              </a:solidFill>
            </a:endParaRPr>
          </a:p>
        </p:txBody>
      </p:sp>
      <p:graphicFrame>
        <p:nvGraphicFramePr>
          <p:cNvPr id="386" name="Google Shape;386;p61"/>
          <p:cNvGraphicFramePr/>
          <p:nvPr>
            <p:extLst>
              <p:ext uri="{D42A27DB-BD31-4B8C-83A1-F6EECF244321}">
                <p14:modId xmlns:p14="http://schemas.microsoft.com/office/powerpoint/2010/main" val="3146814473"/>
              </p:ext>
            </p:extLst>
          </p:nvPr>
        </p:nvGraphicFramePr>
        <p:xfrm>
          <a:off x="161475" y="595200"/>
          <a:ext cx="8735700" cy="3889469"/>
        </p:xfrm>
        <a:graphic>
          <a:graphicData uri="http://schemas.openxmlformats.org/drawingml/2006/table">
            <a:tbl>
              <a:tblPr>
                <a:noFill/>
                <a:tableStyleId>{FAE2EF60-23CE-48DA-B714-ACAF5BF56983}</a:tableStyleId>
              </a:tblPr>
              <a:tblGrid>
                <a:gridCol w="1889267">
                  <a:extLst>
                    <a:ext uri="{9D8B030D-6E8A-4147-A177-3AD203B41FA5}">
                      <a16:colId xmlns:a16="http://schemas.microsoft.com/office/drawing/2014/main" val="20000"/>
                    </a:ext>
                  </a:extLst>
                </a:gridCol>
                <a:gridCol w="6846433">
                  <a:extLst>
                    <a:ext uri="{9D8B030D-6E8A-4147-A177-3AD203B41FA5}">
                      <a16:colId xmlns:a16="http://schemas.microsoft.com/office/drawing/2014/main" val="20001"/>
                    </a:ext>
                  </a:extLst>
                </a:gridCol>
              </a:tblGrid>
              <a:tr h="1464419">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Feedback Assessment</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rgbClr val="C92E29"/>
                          </a:solidFill>
                          <a:latin typeface="Open Sans"/>
                          <a:ea typeface="Open Sans"/>
                          <a:cs typeface="Open Sans"/>
                          <a:sym typeface="Open Sans"/>
                        </a:rPr>
                        <a:t>Is it appropriate to start with the MVP to assist us understand the customer path and then add notifications later?</a:t>
                      </a:r>
                    </a:p>
                    <a:p>
                      <a:pPr marL="0" lvl="0" indent="0" algn="l" rtl="0">
                        <a:lnSpc>
                          <a:spcPct val="115000"/>
                        </a:lnSpc>
                        <a:spcBef>
                          <a:spcPts val="0"/>
                        </a:spcBef>
                        <a:spcAft>
                          <a:spcPts val="0"/>
                        </a:spcAft>
                        <a:buNone/>
                      </a:pPr>
                      <a:r>
                        <a:rPr lang="en-US" sz="1200" dirty="0">
                          <a:solidFill>
                            <a:srgbClr val="C92E29"/>
                          </a:solidFill>
                          <a:latin typeface="Open Sans"/>
                          <a:ea typeface="Open Sans"/>
                          <a:cs typeface="Open Sans"/>
                          <a:sym typeface="Open Sans"/>
                        </a:rPr>
                        <a:t>Are the notifications critical to the product's success? </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rgbClr val="C92E29"/>
                          </a:solidFill>
                          <a:latin typeface="Open Sans"/>
                          <a:ea typeface="Open Sans"/>
                          <a:cs typeface="Open Sans"/>
                          <a:sym typeface="Open Sans"/>
                        </a:rPr>
                        <a:t>What if the notifications aren't working? </a:t>
                      </a:r>
                    </a:p>
                    <a:p>
                      <a:pPr marL="0" lvl="0" indent="0" algn="l" rtl="0">
                        <a:lnSpc>
                          <a:spcPct val="115000"/>
                        </a:lnSpc>
                        <a:spcBef>
                          <a:spcPts val="0"/>
                        </a:spcBef>
                        <a:spcAft>
                          <a:spcPts val="0"/>
                        </a:spcAft>
                        <a:buNone/>
                      </a:pPr>
                      <a:endParaRPr lang="en-US"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425050">
                <a:tc>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Video Response </a:t>
                      </a:r>
                      <a:endParaRPr sz="1200" b="1" dirty="0">
                        <a:solidFill>
                          <a:srgbClr val="2D3D4A"/>
                        </a:solidFill>
                        <a:latin typeface="Open Sans"/>
                        <a:ea typeface="Open Sans"/>
                        <a:cs typeface="Open Sans"/>
                        <a:sym typeface="Open Sans"/>
                      </a:endParaRPr>
                    </a:p>
                    <a:p>
                      <a:pPr marL="114300" lvl="0" indent="0" algn="l" rtl="0">
                        <a:lnSpc>
                          <a:spcPct val="115000"/>
                        </a:lnSpc>
                        <a:spcBef>
                          <a:spcPts val="70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Share the link to your video here </a:t>
                      </a:r>
                      <a:r>
                        <a:rPr lang="en-US" sz="1200" dirty="0">
                          <a:solidFill>
                            <a:srgbClr val="0097A7"/>
                          </a:solidFill>
                          <a:latin typeface="Open Sans"/>
                          <a:ea typeface="Open Sans"/>
                          <a:cs typeface="Open Sans"/>
                          <a:sym typeface="Open Sans"/>
                          <a:hlinkClick r:id="rId3"/>
                        </a:rPr>
                        <a:t>insert link</a:t>
                      </a:r>
                      <a:endParaRPr sz="1200" dirty="0">
                        <a:solidFill>
                          <a:srgbClr val="0097A7"/>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Getting Started</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40"/>
        <p:cNvGrpSpPr/>
        <p:nvPr/>
      </p:nvGrpSpPr>
      <p:grpSpPr>
        <a:xfrm>
          <a:off x="0" y="0"/>
          <a:ext cx="0" cy="0"/>
          <a:chOff x="0" y="0"/>
          <a:chExt cx="0" cy="0"/>
        </a:xfrm>
      </p:grpSpPr>
      <p:sp>
        <p:nvSpPr>
          <p:cNvPr id="141" name="Google Shape;141;p32"/>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a:t>Create Project Blueprint</a:t>
            </a:r>
            <a:endParaRPr sz="4200"/>
          </a:p>
        </p:txBody>
      </p:sp>
      <p:sp>
        <p:nvSpPr>
          <p:cNvPr id="142" name="Google Shape;142;p3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43" name="Google Shape;143;p32"/>
          <p:cNvSpPr txBox="1">
            <a:spLocks noGrp="1"/>
          </p:cNvSpPr>
          <p:nvPr>
            <p:ph type="body" idx="1"/>
          </p:nvPr>
        </p:nvSpPr>
        <p:spPr>
          <a:xfrm>
            <a:off x="457200" y="2557475"/>
            <a:ext cx="8421900" cy="7680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body" idx="1"/>
          </p:nvPr>
        </p:nvSpPr>
        <p:spPr>
          <a:xfrm>
            <a:off x="362350" y="794601"/>
            <a:ext cx="8229600" cy="3096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dirty="0">
                <a:hlinkClick r:id="rId3"/>
              </a:rPr>
              <a:t>Activites Map</a:t>
            </a:r>
            <a:endParaRPr dirty="0"/>
          </a:p>
        </p:txBody>
      </p:sp>
      <p:sp>
        <p:nvSpPr>
          <p:cNvPr id="149" name="Google Shape;149;p33"/>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150" name="Google Shape;150;p33"/>
          <p:cNvSpPr txBox="1">
            <a:spLocks noGrp="1"/>
          </p:cNvSpPr>
          <p:nvPr>
            <p:ph type="title"/>
          </p:nvPr>
        </p:nvSpPr>
        <p:spPr>
          <a:xfrm>
            <a:off x="457200" y="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dirty="0"/>
              <a:t>Create a coordination activities map</a:t>
            </a:r>
            <a:endParaRPr sz="2800" dirty="0"/>
          </a:p>
          <a:p>
            <a:pPr marL="0" lvl="0" indent="0" algn="l" rtl="0">
              <a:spcBef>
                <a:spcPts val="0"/>
              </a:spcBef>
              <a:spcAft>
                <a:spcPts val="0"/>
              </a:spcAft>
              <a:buNone/>
            </a:pPr>
            <a:endParaRPr dirty="0"/>
          </a:p>
        </p:txBody>
      </p:sp>
      <p:pic>
        <p:nvPicPr>
          <p:cNvPr id="3" name="صورة 2">
            <a:extLst>
              <a:ext uri="{FF2B5EF4-FFF2-40B4-BE49-F238E27FC236}">
                <a16:creationId xmlns:a16="http://schemas.microsoft.com/office/drawing/2014/main" id="{0CD9DFE2-1B04-5448-9C38-C36BAA42A304}"/>
              </a:ext>
            </a:extLst>
          </p:cNvPr>
          <p:cNvPicPr>
            <a:picLocks noChangeAspect="1"/>
          </p:cNvPicPr>
          <p:nvPr/>
        </p:nvPicPr>
        <p:blipFill>
          <a:blip r:embed="rId4"/>
          <a:stretch>
            <a:fillRect/>
          </a:stretch>
        </p:blipFill>
        <p:spPr>
          <a:xfrm>
            <a:off x="727969" y="1436398"/>
            <a:ext cx="6684885" cy="3230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5"/>
        <p:cNvGrpSpPr/>
        <p:nvPr/>
      </p:nvGrpSpPr>
      <p:grpSpPr>
        <a:xfrm>
          <a:off x="0" y="0"/>
          <a:ext cx="0" cy="0"/>
          <a:chOff x="0" y="0"/>
          <a:chExt cx="0" cy="0"/>
        </a:xfrm>
      </p:grpSpPr>
      <p:sp>
        <p:nvSpPr>
          <p:cNvPr id="156" name="Google Shape;156;p34"/>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a:t> Plan for Sprint Meeting</a:t>
            </a:r>
            <a:endParaRPr sz="4200"/>
          </a:p>
        </p:txBody>
      </p:sp>
      <p:sp>
        <p:nvSpPr>
          <p:cNvPr id="157" name="Google Shape;157;p3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58" name="Google Shape;158;p34"/>
          <p:cNvSpPr txBox="1"/>
          <p:nvPr/>
        </p:nvSpPr>
        <p:spPr>
          <a:xfrm>
            <a:off x="685800" y="2644075"/>
            <a:ext cx="7916700" cy="71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sz="1200">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4" name="Google Shape;164;p35"/>
          <p:cNvSpPr txBox="1">
            <a:spLocks noGrp="1"/>
          </p:cNvSpPr>
          <p:nvPr>
            <p:ph type="title"/>
          </p:nvPr>
        </p:nvSpPr>
        <p:spPr>
          <a:xfrm>
            <a:off x="3810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165" name="Google Shape;165;p3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6</a:t>
            </a:fld>
            <a:endParaRPr>
              <a:solidFill>
                <a:srgbClr val="929292"/>
              </a:solidFill>
            </a:endParaRPr>
          </a:p>
        </p:txBody>
      </p:sp>
      <p:graphicFrame>
        <p:nvGraphicFramePr>
          <p:cNvPr id="166" name="Google Shape;166;p35"/>
          <p:cNvGraphicFramePr/>
          <p:nvPr>
            <p:extLst>
              <p:ext uri="{D42A27DB-BD31-4B8C-83A1-F6EECF244321}">
                <p14:modId xmlns:p14="http://schemas.microsoft.com/office/powerpoint/2010/main" val="1478078896"/>
              </p:ext>
            </p:extLst>
          </p:nvPr>
        </p:nvGraphicFramePr>
        <p:xfrm>
          <a:off x="457200" y="711650"/>
          <a:ext cx="8229600" cy="4327054"/>
        </p:xfrm>
        <a:graphic>
          <a:graphicData uri="http://schemas.openxmlformats.org/drawingml/2006/table">
            <a:tbl>
              <a:tblPr>
                <a:noFill/>
                <a:tableStyleId>{FAE2EF60-23CE-48DA-B714-ACAF5BF56983}</a:tableStyleId>
              </a:tblPr>
              <a:tblGrid>
                <a:gridCol w="382850">
                  <a:extLst>
                    <a:ext uri="{9D8B030D-6E8A-4147-A177-3AD203B41FA5}">
                      <a16:colId xmlns:a16="http://schemas.microsoft.com/office/drawing/2014/main" val="20000"/>
                    </a:ext>
                  </a:extLst>
                </a:gridCol>
                <a:gridCol w="7846750">
                  <a:extLst>
                    <a:ext uri="{9D8B030D-6E8A-4147-A177-3AD203B41FA5}">
                      <a16:colId xmlns:a16="http://schemas.microsoft.com/office/drawing/2014/main" val="20001"/>
                    </a:ext>
                  </a:extLst>
                </a:gridCol>
              </a:tblGrid>
              <a:tr h="322425">
                <a:tc gridSpan="2">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Sprint Goal</a:t>
                      </a:r>
                      <a:endParaRPr sz="1200">
                        <a:solidFill>
                          <a:srgbClr val="9E9E9E"/>
                        </a:solidFill>
                        <a:latin typeface="Open Sans"/>
                        <a:ea typeface="Open Sans"/>
                        <a:cs typeface="Open Sans"/>
                        <a:sym typeface="Open Sans"/>
                      </a:endParaRPr>
                    </a:p>
                  </a:txBody>
                  <a:tcPr marL="91425" marR="91425" marT="91425" marB="91425"/>
                </a:tc>
                <a:tc hMerge="1">
                  <a:txBody>
                    <a:bodyPr/>
                    <a:lstStyle/>
                    <a:p>
                      <a:endParaRPr lang="ar-KR"/>
                    </a:p>
                  </a:txBody>
                  <a:tcPr/>
                </a:tc>
                <a:extLst>
                  <a:ext uri="{0D108BD9-81ED-4DB2-BD59-A6C34878D82A}">
                    <a16:rowId xmlns:a16="http://schemas.microsoft.com/office/drawing/2014/main" val="10000"/>
                  </a:ext>
                </a:extLst>
              </a:tr>
              <a:tr h="381000">
                <a:tc gridSpan="2">
                  <a:txBody>
                    <a:bodyPr/>
                    <a:lstStyle/>
                    <a:p>
                      <a:pPr marL="0" lvl="0" indent="0" algn="l" rtl="0">
                        <a:lnSpc>
                          <a:spcPct val="115000"/>
                        </a:lnSpc>
                        <a:spcBef>
                          <a:spcPts val="0"/>
                        </a:spcBef>
                        <a:spcAft>
                          <a:spcPts val="0"/>
                        </a:spcAft>
                        <a:buNone/>
                      </a:pPr>
                      <a:r>
                        <a:rPr lang="en" sz="1200" b="1">
                          <a:solidFill>
                            <a:schemeClr val="accent5"/>
                          </a:solidFill>
                          <a:latin typeface="Open Sans"/>
                          <a:ea typeface="Open Sans"/>
                          <a:cs typeface="Open Sans"/>
                          <a:sym typeface="Open Sans"/>
                        </a:rPr>
                        <a:t>operations improvement to build better delivery food robots</a:t>
                      </a:r>
                      <a:endParaRPr sz="1200" b="1">
                        <a:solidFill>
                          <a:schemeClr val="accent5"/>
                        </a:solidFill>
                        <a:latin typeface="Open Sans"/>
                        <a:ea typeface="Open Sans"/>
                        <a:cs typeface="Open Sans"/>
                        <a:sym typeface="Open Sans"/>
                      </a:endParaRPr>
                    </a:p>
                  </a:txBody>
                  <a:tcPr marL="91425" marR="91425" marT="91425" marB="91425"/>
                </a:tc>
                <a:tc hMerge="1">
                  <a:txBody>
                    <a:bodyPr/>
                    <a:lstStyle/>
                    <a:p>
                      <a:endParaRPr lang="ar-KR"/>
                    </a:p>
                  </a:txBody>
                  <a:tcPr/>
                </a:tc>
                <a:extLst>
                  <a:ext uri="{0D108BD9-81ED-4DB2-BD59-A6C34878D82A}">
                    <a16:rowId xmlns:a16="http://schemas.microsoft.com/office/drawing/2014/main" val="10001"/>
                  </a:ext>
                </a:extLst>
              </a:tr>
              <a:tr h="381000">
                <a:tc gridSpan="2">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Sprint Backlog</a:t>
                      </a:r>
                      <a:endParaRPr sz="1200" dirty="0">
                        <a:latin typeface="Open Sans"/>
                        <a:ea typeface="Open Sans"/>
                        <a:cs typeface="Open Sans"/>
                        <a:sym typeface="Open Sans"/>
                      </a:endParaRPr>
                    </a:p>
                  </a:txBody>
                  <a:tcPr marL="91425" marR="91425" marT="91425" marB="91425"/>
                </a:tc>
                <a:tc hMerge="1">
                  <a:txBody>
                    <a:bodyPr/>
                    <a:lstStyle/>
                    <a:p>
                      <a:endParaRPr lang="ar-KR"/>
                    </a:p>
                  </a:txBody>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accent5"/>
                          </a:solidFill>
                          <a:latin typeface="Open Sans"/>
                          <a:ea typeface="Open Sans"/>
                          <a:cs typeface="Open Sans"/>
                          <a:sym typeface="Open Sans"/>
                        </a:rPr>
                        <a:t>As a consumer I want to be an ability to find more options when I have problems in receiving order</a:t>
                      </a:r>
                      <a:endParaRPr sz="1200">
                        <a:solidFill>
                          <a:schemeClr val="accent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accent5"/>
                          </a:solidFill>
                          <a:latin typeface="Open Sans"/>
                          <a:ea typeface="Open Sans"/>
                          <a:cs typeface="Open Sans"/>
                          <a:sym typeface="Open Sans"/>
                        </a:rPr>
                        <a:t>As a consumer I want to be an ability to get notifications when the robot gets the wrong address </a:t>
                      </a:r>
                      <a:endParaRPr sz="1200">
                        <a:solidFill>
                          <a:schemeClr val="accent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accent5"/>
                          </a:solidFill>
                          <a:latin typeface="Open Sans"/>
                          <a:ea typeface="Open Sans"/>
                          <a:cs typeface="Open Sans"/>
                          <a:sym typeface="Open Sans"/>
                        </a:rPr>
                        <a:t>As a customer, I would want more payment and delivery method alternatives.</a:t>
                      </a:r>
                      <a:endParaRPr sz="1200">
                        <a:solidFill>
                          <a:schemeClr val="accent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C00000"/>
                          </a:solidFill>
                          <a:latin typeface="Open Sans"/>
                          <a:ea typeface="Open Sans"/>
                          <a:cs typeface="Open Sans"/>
                          <a:sym typeface="Open Sans"/>
                        </a:rPr>
                        <a:t>As a product manager, I'd like to work with the product marketing  and Development teams to add certain features to this product in order to increase the number of users. </a:t>
                      </a:r>
                      <a:r>
                        <a:rPr lang="en-US" sz="1200" b="1" dirty="0">
                          <a:solidFill>
                            <a:srgbClr val="C00000"/>
                          </a:solidFill>
                          <a:latin typeface="Open Sans"/>
                          <a:ea typeface="Open Sans"/>
                          <a:cs typeface="Open Sans"/>
                          <a:sym typeface="Open Sans"/>
                        </a:rPr>
                        <a:t>”Rewards”</a:t>
                      </a:r>
                      <a:endParaRPr sz="1200" b="1"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a:solidFill>
                            <a:srgbClr val="C00000"/>
                          </a:solidFill>
                          <a:latin typeface="Open Sans"/>
                          <a:ea typeface="Open Sans"/>
                          <a:cs typeface="Open Sans"/>
                          <a:sym typeface="Open Sans"/>
                        </a:rPr>
                        <a:t>Adding a marketing method by sharing a code with the user's friends and acquaintances to receive a free service or credit to the user's wallet via our application, which is done by the marketing and operations teams in collaboration with the Finance and Accounting teams</a:t>
                      </a:r>
                      <a:r>
                        <a:rPr lang="en-US" sz="1200" dirty="0">
                          <a:solidFill>
                            <a:srgbClr val="2D3D4A"/>
                          </a:solidFill>
                          <a:latin typeface="Open Sans"/>
                          <a:ea typeface="Open Sans"/>
                          <a:cs typeface="Open Sans"/>
                          <a:sym typeface="Open Sans"/>
                        </a:rPr>
                        <a:t>. </a:t>
                      </a:r>
                      <a:r>
                        <a:rPr lang="en-US" sz="1200" b="1" dirty="0">
                          <a:solidFill>
                            <a:srgbClr val="C00000"/>
                          </a:solidFill>
                          <a:latin typeface="Open Sans"/>
                          <a:ea typeface="Open Sans"/>
                          <a:cs typeface="Open Sans"/>
                          <a:sym typeface="Open Sans"/>
                        </a:rPr>
                        <a:t>“invite a friend”</a:t>
                      </a:r>
                      <a:endParaRPr sz="1200" b="1" dirty="0">
                        <a:solidFill>
                          <a:srgbClr val="C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81000">
                <a:tc gridSpan="2">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Sprint Prioritization Logic</a:t>
                      </a:r>
                      <a:endParaRPr sz="1200">
                        <a:latin typeface="Open Sans"/>
                        <a:ea typeface="Open Sans"/>
                        <a:cs typeface="Open Sans"/>
                        <a:sym typeface="Open Sans"/>
                      </a:endParaRPr>
                    </a:p>
                  </a:txBody>
                  <a:tcPr marL="91425" marR="91425" marT="91425" marB="91425"/>
                </a:tc>
                <a:tc hMerge="1">
                  <a:txBody>
                    <a:bodyPr/>
                    <a:lstStyle/>
                    <a:p>
                      <a:endParaRPr lang="ar-KR"/>
                    </a:p>
                  </a:txBody>
                  <a:tcPr/>
                </a:tc>
                <a:extLst>
                  <a:ext uri="{0D108BD9-81ED-4DB2-BD59-A6C34878D82A}">
                    <a16:rowId xmlns:a16="http://schemas.microsoft.com/office/drawing/2014/main" val="10008"/>
                  </a:ext>
                </a:extLst>
              </a:tr>
              <a:tr h="381000">
                <a:tc gridSpan="2">
                  <a:txBody>
                    <a:bodyPr/>
                    <a:lstStyle/>
                    <a:p>
                      <a:pPr marL="0" lvl="0" indent="0" algn="l" rtl="0">
                        <a:lnSpc>
                          <a:spcPct val="115000"/>
                        </a:lnSpc>
                        <a:spcBef>
                          <a:spcPts val="0"/>
                        </a:spcBef>
                        <a:spcAft>
                          <a:spcPts val="0"/>
                        </a:spcAft>
                        <a:buNone/>
                      </a:pPr>
                      <a:r>
                        <a:rPr lang="en" sz="1200" dirty="0">
                          <a:solidFill>
                            <a:schemeClr val="accent5"/>
                          </a:solidFill>
                          <a:latin typeface="Open Sans"/>
                          <a:ea typeface="Open Sans"/>
                          <a:cs typeface="Open Sans"/>
                          <a:sym typeface="Open Sans"/>
                        </a:rPr>
                        <a:t>These are the key elements of operations enhancement to create better delivery food robots.</a:t>
                      </a:r>
                      <a:endParaRPr sz="1200" dirty="0">
                        <a:solidFill>
                          <a:schemeClr val="accent5"/>
                        </a:solidFill>
                        <a:latin typeface="Open Sans"/>
                        <a:ea typeface="Open Sans"/>
                        <a:cs typeface="Open Sans"/>
                        <a:sym typeface="Open Sans"/>
                      </a:endParaRPr>
                    </a:p>
                  </a:txBody>
                  <a:tcPr marL="91425" marR="91425" marT="91425" marB="91425"/>
                </a:tc>
                <a:tc hMerge="1">
                  <a:txBody>
                    <a:bodyPr/>
                    <a:lstStyle/>
                    <a:p>
                      <a:endParaRPr lang="ar-KR"/>
                    </a:p>
                  </a:txBody>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1" name="Google Shape;181;p37"/>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1</a:t>
            </a:r>
            <a:endParaRPr sz="2800"/>
          </a:p>
        </p:txBody>
      </p:sp>
      <p:sp>
        <p:nvSpPr>
          <p:cNvPr id="182" name="Google Shape;182;p3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7</a:t>
            </a:fld>
            <a:endParaRPr>
              <a:solidFill>
                <a:srgbClr val="929292"/>
              </a:solidFill>
            </a:endParaRPr>
          </a:p>
        </p:txBody>
      </p:sp>
      <p:graphicFrame>
        <p:nvGraphicFramePr>
          <p:cNvPr id="183" name="Google Shape;183;p37"/>
          <p:cNvGraphicFramePr/>
          <p:nvPr>
            <p:extLst>
              <p:ext uri="{D42A27DB-BD31-4B8C-83A1-F6EECF244321}">
                <p14:modId xmlns:p14="http://schemas.microsoft.com/office/powerpoint/2010/main" val="4148507039"/>
              </p:ext>
            </p:extLst>
          </p:nvPr>
        </p:nvGraphicFramePr>
        <p:xfrm>
          <a:off x="287350" y="682675"/>
          <a:ext cx="8603350" cy="4265354"/>
        </p:xfrm>
        <a:graphic>
          <a:graphicData uri="http://schemas.openxmlformats.org/drawingml/2006/table">
            <a:tbl>
              <a:tblPr>
                <a:noFill/>
                <a:tableStyleId>{FAE2EF60-23CE-48DA-B714-ACAF5BF56983}</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User Story</a:t>
                      </a:r>
                      <a:endParaRPr sz="1200" b="1">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rgbClr val="C00000"/>
                          </a:solidFill>
                          <a:latin typeface="Open Sans"/>
                          <a:ea typeface="Open Sans"/>
                          <a:cs typeface="Open Sans"/>
                          <a:sym typeface="Open Sans"/>
                        </a:rPr>
                        <a:t>As a product manager, I'd like to work with the product marketing  and Development teams to add certain features to this product in order to increase the number of users. </a:t>
                      </a:r>
                      <a:r>
                        <a:rPr lang="en-US" sz="1200" b="1" dirty="0">
                          <a:solidFill>
                            <a:srgbClr val="C00000"/>
                          </a:solidFill>
                          <a:latin typeface="Open Sans"/>
                          <a:ea typeface="Open Sans"/>
                          <a:cs typeface="Open Sans"/>
                          <a:sym typeface="Open Sans"/>
                        </a:rPr>
                        <a:t>”Rewards”</a:t>
                      </a: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solidFill>
                            <a:srgbClr val="2D3D4A"/>
                          </a:solidFill>
                          <a:latin typeface="Open Sans"/>
                          <a:ea typeface="Open Sans"/>
                          <a:cs typeface="Open Sans"/>
                          <a:sym typeface="Open Sans"/>
                          <a:hlinkClick r:id="rId3"/>
                        </a:rPr>
                        <a:t>Prototype Rewards</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21857">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tx1"/>
                          </a:solidFill>
                          <a:effectLst/>
                          <a:latin typeface="Arial"/>
                          <a:ea typeface="Arial"/>
                          <a:cs typeface="Arial"/>
                          <a:sym typeface="Arial"/>
                        </a:rPr>
                        <a:t>Usability</a:t>
                      </a:r>
                      <a:r>
                        <a:rPr lang="en-US" sz="1600" b="1" i="0" u="none" strike="noStrike" cap="none" dirty="0">
                          <a:solidFill>
                            <a:schemeClr val="tx1"/>
                          </a:solidFill>
                          <a:effectLst/>
                          <a:latin typeface="Arial"/>
                          <a:ea typeface="Arial"/>
                          <a:cs typeface="Arial"/>
                          <a:sym typeface="Arial"/>
                        </a:rPr>
                        <a:t> </a:t>
                      </a:r>
                      <a:r>
                        <a:rPr lang="en-US" sz="1200" b="0" i="0" u="none" strike="noStrike" cap="none" dirty="0">
                          <a:solidFill>
                            <a:schemeClr val="tx1"/>
                          </a:solidFill>
                          <a:effectLst/>
                          <a:latin typeface="Arial"/>
                          <a:ea typeface="Arial"/>
                          <a:cs typeface="Arial"/>
                          <a:sym typeface="Arial"/>
                        </a:rPr>
                        <a:t>Requirements</a:t>
                      </a:r>
                      <a:r>
                        <a:rPr lang="en-US" sz="1200" b="1"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A logged in user can find the newly added function clicking and displaying a list from the left button above, then you can click on ”</a:t>
                      </a:r>
                      <a:r>
                        <a:rPr lang="en-US" sz="1200" dirty="0" err="1">
                          <a:solidFill>
                            <a:srgbClr val="C92E29"/>
                          </a:solidFill>
                          <a:latin typeface="Open Sans"/>
                          <a:ea typeface="Open Sans"/>
                          <a:cs typeface="Open Sans"/>
                          <a:sym typeface="Open Sans"/>
                        </a:rPr>
                        <a:t>DashRewards</a:t>
                      </a:r>
                      <a:r>
                        <a:rPr lang="en-US" sz="1200" dirty="0">
                          <a:solidFill>
                            <a:srgbClr val="C92E29"/>
                          </a:solidFill>
                          <a:latin typeface="Open Sans"/>
                          <a:ea typeface="Open Sans"/>
                          <a:cs typeface="Open Sans"/>
                          <a:sym typeface="Open Sans"/>
                        </a:rPr>
                        <a:t>."</a:t>
                      </a:r>
                    </a:p>
                    <a:p>
                      <a:pPr marL="0" lvl="0" indent="0" algn="l" rtl="0">
                        <a:lnSpc>
                          <a:spcPct val="115000"/>
                        </a:lnSpc>
                        <a:spcBef>
                          <a:spcPts val="0"/>
                        </a:spcBef>
                        <a:spcAft>
                          <a:spcPts val="0"/>
                        </a:spcAft>
                        <a:buNone/>
                      </a:pPr>
                      <a:r>
                        <a:rPr lang="en-US" sz="1200" b="0" i="0" u="none" strike="noStrike" cap="none" dirty="0">
                          <a:solidFill>
                            <a:schemeClr val="tx1"/>
                          </a:solidFill>
                          <a:effectLst/>
                          <a:latin typeface="Arial"/>
                          <a:ea typeface="Arial"/>
                          <a:cs typeface="Arial"/>
                          <a:sym typeface="Arial"/>
                        </a:rPr>
                        <a:t>Non-functional requirements</a:t>
                      </a:r>
                      <a:r>
                        <a:rPr lang="en-US" sz="1600" b="0"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The page will continue to be mobile responsive and ADA compliant. </a:t>
                      </a:r>
                    </a:p>
                    <a:p>
                      <a:pPr marL="0" marR="0" lvl="0" indent="0" algn="l"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None/>
                        <a:tabLst/>
                        <a:defRPr/>
                      </a:pPr>
                      <a:r>
                        <a:rPr lang="en-US" sz="1200" b="0" i="0" u="none" strike="noStrike" cap="none" dirty="0">
                          <a:solidFill>
                            <a:schemeClr val="tx1"/>
                          </a:solidFill>
                          <a:effectLst/>
                          <a:latin typeface="Arial"/>
                          <a:ea typeface="Arial"/>
                          <a:cs typeface="Arial"/>
                          <a:sym typeface="Arial"/>
                        </a:rPr>
                        <a:t>Platform</a:t>
                      </a:r>
                      <a:r>
                        <a:rPr lang="en-US" sz="1600" b="0"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The user can manage the process via multiple platforms such as browser, device, app store </a:t>
                      </a:r>
                      <a:r>
                        <a:rPr lang="en-US" sz="1200" dirty="0" err="1">
                          <a:solidFill>
                            <a:srgbClr val="C92E29"/>
                          </a:solidFill>
                          <a:latin typeface="Open Sans"/>
                          <a:ea typeface="Open Sans"/>
                          <a:cs typeface="Open Sans"/>
                          <a:sym typeface="Open Sans"/>
                        </a:rPr>
                        <a:t>etc</a:t>
                      </a:r>
                      <a:r>
                        <a:rPr lang="en-US" sz="1200" dirty="0">
                          <a:solidFill>
                            <a:srgbClr val="C92E29"/>
                          </a:solidFill>
                          <a:latin typeface="Open Sans"/>
                          <a:ea typeface="Open Sans"/>
                          <a:cs typeface="Open Sans"/>
                          <a:sym typeface="Open Sans"/>
                        </a:rPr>
                        <a:t> </a:t>
                      </a:r>
                    </a:p>
                    <a:p>
                      <a:pPr marL="0" marR="0" lvl="0" indent="0" algn="l"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None/>
                        <a:tabLst/>
                        <a:defRPr/>
                      </a:pPr>
                      <a:r>
                        <a:rPr lang="en-US" sz="1200" b="0" i="0" u="none" strike="noStrike" cap="none" dirty="0">
                          <a:solidFill>
                            <a:schemeClr val="tx1"/>
                          </a:solidFill>
                          <a:effectLst/>
                          <a:latin typeface="Arial"/>
                          <a:ea typeface="Arial"/>
                          <a:cs typeface="Arial"/>
                          <a:sym typeface="Arial"/>
                        </a:rPr>
                        <a:t>Auditability</a:t>
                      </a:r>
                      <a:r>
                        <a:rPr lang="en-US" sz="1200" b="1"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The usage of function requires an acceptance of terms and conditions by the user. </a:t>
                      </a:r>
                      <a:r>
                        <a:rPr lang="en-US" sz="1200" b="0" i="0" u="none" strike="noStrike" cap="none" dirty="0">
                          <a:solidFill>
                            <a:schemeClr val="tx1"/>
                          </a:solidFill>
                          <a:effectLst/>
                          <a:latin typeface="Arial"/>
                          <a:ea typeface="Arial"/>
                          <a:cs typeface="Arial"/>
                          <a:sym typeface="Arial"/>
                        </a:rPr>
                        <a:t>Internationalization</a:t>
                      </a:r>
                      <a:r>
                        <a:rPr lang="en-US" sz="1200" b="1" i="0" u="none" strike="noStrike" cap="none" dirty="0">
                          <a:solidFill>
                            <a:schemeClr val="tx1"/>
                          </a:solidFill>
                          <a:effectLst/>
                          <a:latin typeface="Arial"/>
                          <a:ea typeface="Arial"/>
                          <a:cs typeface="Arial"/>
                          <a:sym typeface="Arial"/>
                        </a:rPr>
                        <a:t>:</a:t>
                      </a:r>
                      <a:r>
                        <a:rPr lang="en-US" sz="1200" b="0" i="0" u="none" strike="noStrike" cap="none" dirty="0">
                          <a:solidFill>
                            <a:srgbClr val="000000"/>
                          </a:solidFill>
                          <a:effectLst/>
                          <a:latin typeface="Arial" panose="020B0604020202020204" pitchFamily="34" charset="0"/>
                          <a:ea typeface="Open Sans"/>
                          <a:cs typeface="Arial"/>
                          <a:sym typeface="Arial"/>
                        </a:rPr>
                        <a:t> </a:t>
                      </a:r>
                      <a:r>
                        <a:rPr lang="en-US" sz="1200" dirty="0">
                          <a:solidFill>
                            <a:srgbClr val="C92E29"/>
                          </a:solidFill>
                          <a:latin typeface="Open Sans"/>
                          <a:ea typeface="Open Sans"/>
                          <a:cs typeface="Open Sans"/>
                          <a:sym typeface="Open Sans"/>
                        </a:rPr>
                        <a:t>must support multiple languages</a:t>
                      </a:r>
                      <a:endParaRPr lang="en-US" sz="1200" b="1" i="0" u="none" strike="noStrike" cap="none" dirty="0">
                        <a:solidFill>
                          <a:schemeClr val="tx1"/>
                        </a:solidFill>
                        <a:effectLst/>
                        <a:latin typeface="Arial"/>
                        <a:ea typeface="Arial"/>
                        <a:cs typeface="Arial"/>
                        <a:sym typeface="Arial"/>
                      </a:endParaRPr>
                    </a:p>
                    <a:p>
                      <a:pPr marL="0" lvl="0" indent="0" algn="l" rtl="0">
                        <a:lnSpc>
                          <a:spcPct val="115000"/>
                        </a:lnSpc>
                        <a:spcBef>
                          <a:spcPts val="0"/>
                        </a:spcBef>
                        <a:spcAft>
                          <a:spcPts val="0"/>
                        </a:spcAft>
                        <a:buNone/>
                      </a:pPr>
                      <a:endParaRPr lang="en-US"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US" sz="1200" dirty="0">
                          <a:solidFill>
                            <a:srgbClr val="C00000"/>
                          </a:solidFill>
                          <a:latin typeface="Open Sans"/>
                          <a:ea typeface="Open Sans"/>
                          <a:cs typeface="Open Sans"/>
                          <a:sym typeface="Open Sans"/>
                        </a:rPr>
                        <a:t>The feature of </a:t>
                      </a:r>
                      <a:r>
                        <a:rPr lang="en-US" sz="1200" dirty="0" err="1">
                          <a:solidFill>
                            <a:srgbClr val="C00000"/>
                          </a:solidFill>
                          <a:latin typeface="Open Sans"/>
                          <a:ea typeface="Open Sans"/>
                          <a:cs typeface="Open Sans"/>
                          <a:sym typeface="Open Sans"/>
                        </a:rPr>
                        <a:t>Robodash</a:t>
                      </a:r>
                      <a:r>
                        <a:rPr lang="en-US" sz="1200" dirty="0">
                          <a:solidFill>
                            <a:srgbClr val="C00000"/>
                          </a:solidFill>
                          <a:latin typeface="Open Sans"/>
                          <a:ea typeface="Open Sans"/>
                          <a:cs typeface="Open Sans"/>
                          <a:sym typeface="Open Sans"/>
                        </a:rPr>
                        <a:t> is available for trips by </a:t>
                      </a:r>
                      <a:r>
                        <a:rPr lang="en-US" sz="1200" dirty="0" err="1">
                          <a:solidFill>
                            <a:srgbClr val="C00000"/>
                          </a:solidFill>
                          <a:latin typeface="Open Sans"/>
                          <a:ea typeface="Open Sans"/>
                          <a:cs typeface="Open Sans"/>
                          <a:sym typeface="Open Sans"/>
                        </a:rPr>
                        <a:t>Robodash</a:t>
                      </a:r>
                      <a:r>
                        <a:rPr lang="en-US" sz="1200" dirty="0">
                          <a:solidFill>
                            <a:srgbClr val="C00000"/>
                          </a:solidFill>
                          <a:latin typeface="Open Sans"/>
                          <a:ea typeface="Open Sans"/>
                          <a:cs typeface="Open Sans"/>
                          <a:sym typeface="Open Sans"/>
                        </a:rPr>
                        <a:t> and Dashers delivery</a:t>
                      </a:r>
                    </a:p>
                    <a:p>
                      <a:pPr marL="0" lvl="0" indent="0" algn="l" rtl="0">
                        <a:lnSpc>
                          <a:spcPct val="115000"/>
                        </a:lnSpc>
                        <a:spcBef>
                          <a:spcPts val="0"/>
                        </a:spcBef>
                        <a:spcAft>
                          <a:spcPts val="0"/>
                        </a:spcAft>
                        <a:buNone/>
                      </a:pPr>
                      <a:r>
                        <a:rPr lang="en-US" sz="1200" dirty="0">
                          <a:solidFill>
                            <a:srgbClr val="C00000"/>
                          </a:solidFill>
                          <a:latin typeface="Open Sans"/>
                          <a:ea typeface="Open Sans"/>
                          <a:cs typeface="Open Sans"/>
                          <a:sym typeface="Open Sans"/>
                        </a:rPr>
                        <a:t>The users will receive a Rewards as amount or discounts</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9" name="Google Shape;189;p38"/>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2</a:t>
            </a:r>
            <a:endParaRPr sz="2800"/>
          </a:p>
        </p:txBody>
      </p:sp>
      <p:sp>
        <p:nvSpPr>
          <p:cNvPr id="190" name="Google Shape;190;p3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8</a:t>
            </a:fld>
            <a:endParaRPr>
              <a:solidFill>
                <a:srgbClr val="929292"/>
              </a:solidFill>
            </a:endParaRPr>
          </a:p>
        </p:txBody>
      </p:sp>
      <p:graphicFrame>
        <p:nvGraphicFramePr>
          <p:cNvPr id="191" name="Google Shape;191;p38"/>
          <p:cNvGraphicFramePr/>
          <p:nvPr>
            <p:extLst>
              <p:ext uri="{D42A27DB-BD31-4B8C-83A1-F6EECF244321}">
                <p14:modId xmlns:p14="http://schemas.microsoft.com/office/powerpoint/2010/main" val="2451422247"/>
              </p:ext>
            </p:extLst>
          </p:nvPr>
        </p:nvGraphicFramePr>
        <p:xfrm>
          <a:off x="270325" y="767753"/>
          <a:ext cx="8603350" cy="4153441"/>
        </p:xfrm>
        <a:graphic>
          <a:graphicData uri="http://schemas.openxmlformats.org/drawingml/2006/table">
            <a:tbl>
              <a:tblPr>
                <a:noFill/>
                <a:tableStyleId>{FAE2EF60-23CE-48DA-B714-ACAF5BF56983}</a:tableStyleId>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User Story</a:t>
                      </a:r>
                      <a:endParaRPr sz="1200" b="1">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rgbClr val="C00000"/>
                          </a:solidFill>
                          <a:latin typeface="Open Sans"/>
                          <a:ea typeface="Open Sans"/>
                          <a:cs typeface="Open Sans"/>
                          <a:sym typeface="Open Sans"/>
                        </a:rPr>
                        <a:t>Adding a marketing method by sharing a code with the user's friends and acquaintances to receive a free service or credit to the user's wallet via our application, which is done by the marketing and operations teams in collaboration with the Finance and Accounting teams</a:t>
                      </a:r>
                      <a:r>
                        <a:rPr lang="en-US" sz="1200" dirty="0">
                          <a:solidFill>
                            <a:srgbClr val="2D3D4A"/>
                          </a:solidFill>
                          <a:latin typeface="Open Sans"/>
                          <a:ea typeface="Open Sans"/>
                          <a:cs typeface="Open Sans"/>
                          <a:sym typeface="Open Sans"/>
                        </a:rPr>
                        <a:t>. </a:t>
                      </a:r>
                      <a:r>
                        <a:rPr lang="en-US" sz="1200" b="1" dirty="0">
                          <a:solidFill>
                            <a:srgbClr val="C00000"/>
                          </a:solidFill>
                          <a:latin typeface="Open Sans"/>
                          <a:ea typeface="Open Sans"/>
                          <a:cs typeface="Open Sans"/>
                          <a:sym typeface="Open Sans"/>
                        </a:rPr>
                        <a:t>“invite a friend”</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dirty="0">
                          <a:solidFill>
                            <a:srgbClr val="2D3D4A"/>
                          </a:solidFill>
                          <a:latin typeface="Open Sans"/>
                          <a:ea typeface="Open Sans"/>
                          <a:cs typeface="Open Sans"/>
                          <a:sym typeface="Open Sans"/>
                          <a:hlinkClick r:id="rId3"/>
                        </a:rPr>
                        <a:t>Prototype Invite Friend</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08386">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Acceptance Criteria</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US" sz="1200" b="0" i="0" u="none" strike="noStrike" cap="none" dirty="0">
                          <a:solidFill>
                            <a:schemeClr val="tx1"/>
                          </a:solidFill>
                          <a:effectLst/>
                          <a:latin typeface="Arial"/>
                          <a:ea typeface="Arial"/>
                          <a:cs typeface="Arial"/>
                          <a:sym typeface="Arial"/>
                        </a:rPr>
                        <a:t>Usability</a:t>
                      </a:r>
                      <a:r>
                        <a:rPr lang="en-US" sz="1600" b="1" i="0" u="none" strike="noStrike" cap="none" dirty="0">
                          <a:solidFill>
                            <a:schemeClr val="tx1"/>
                          </a:solidFill>
                          <a:effectLst/>
                          <a:latin typeface="Arial"/>
                          <a:ea typeface="Arial"/>
                          <a:cs typeface="Arial"/>
                          <a:sym typeface="Arial"/>
                        </a:rPr>
                        <a:t> </a:t>
                      </a:r>
                      <a:r>
                        <a:rPr lang="en-US" sz="1200" b="0" i="0" u="none" strike="noStrike" cap="none" dirty="0">
                          <a:solidFill>
                            <a:schemeClr val="tx1"/>
                          </a:solidFill>
                          <a:effectLst/>
                          <a:latin typeface="Arial"/>
                          <a:ea typeface="Arial"/>
                          <a:cs typeface="Arial"/>
                          <a:sym typeface="Arial"/>
                        </a:rPr>
                        <a:t>Requirements</a:t>
                      </a:r>
                      <a:r>
                        <a:rPr lang="en-US" sz="1200" b="1"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A logged in user can find the newly added function clicking and displaying a list from the left button above, then you can click on "invite a friend.”</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b="0" i="0" u="none" strike="noStrike" cap="none" dirty="0">
                          <a:solidFill>
                            <a:schemeClr val="tx1"/>
                          </a:solidFill>
                          <a:effectLst/>
                          <a:latin typeface="Arial"/>
                          <a:ea typeface="Arial"/>
                          <a:cs typeface="Arial"/>
                          <a:sym typeface="Arial"/>
                        </a:rPr>
                        <a:t>Non-functional requirements</a:t>
                      </a:r>
                      <a:r>
                        <a:rPr lang="en-US" sz="1600" b="0"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The page will continue to be mobile responsive and ADA compliant. </a:t>
                      </a:r>
                    </a:p>
                    <a:p>
                      <a:pPr marL="0" marR="0" lvl="0" indent="0" algn="l"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None/>
                        <a:tabLst/>
                        <a:defRPr/>
                      </a:pPr>
                      <a:r>
                        <a:rPr lang="en-US" sz="1200" b="0" i="0" u="none" strike="noStrike" cap="none" dirty="0">
                          <a:solidFill>
                            <a:schemeClr val="tx1"/>
                          </a:solidFill>
                          <a:effectLst/>
                          <a:latin typeface="Arial"/>
                          <a:ea typeface="Arial"/>
                          <a:cs typeface="Arial"/>
                          <a:sym typeface="Arial"/>
                        </a:rPr>
                        <a:t>Platform</a:t>
                      </a:r>
                      <a:r>
                        <a:rPr lang="en-US" sz="1600" b="0"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The user can manage the process via multiple platforms such as browser, device, app store </a:t>
                      </a:r>
                      <a:r>
                        <a:rPr lang="en-US" sz="1200" dirty="0" err="1">
                          <a:solidFill>
                            <a:srgbClr val="C92E29"/>
                          </a:solidFill>
                          <a:latin typeface="Open Sans"/>
                          <a:ea typeface="Open Sans"/>
                          <a:cs typeface="Open Sans"/>
                          <a:sym typeface="Open Sans"/>
                        </a:rPr>
                        <a:t>etc</a:t>
                      </a:r>
                      <a:r>
                        <a:rPr lang="en-US" sz="1200" dirty="0">
                          <a:solidFill>
                            <a:srgbClr val="C92E29"/>
                          </a:solidFill>
                          <a:latin typeface="Open Sans"/>
                          <a:ea typeface="Open Sans"/>
                          <a:cs typeface="Open Sans"/>
                          <a:sym typeface="Open Sans"/>
                        </a:rPr>
                        <a:t> </a:t>
                      </a:r>
                    </a:p>
                    <a:p>
                      <a:pPr marL="0" marR="0" lvl="0" indent="0" algn="l"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None/>
                        <a:tabLst/>
                        <a:defRPr/>
                      </a:pPr>
                      <a:r>
                        <a:rPr lang="en-US" sz="1200" b="0" i="0" u="none" strike="noStrike" cap="none" dirty="0">
                          <a:solidFill>
                            <a:schemeClr val="tx1"/>
                          </a:solidFill>
                          <a:effectLst/>
                          <a:latin typeface="Arial"/>
                          <a:ea typeface="Arial"/>
                          <a:cs typeface="Arial"/>
                          <a:sym typeface="Arial"/>
                        </a:rPr>
                        <a:t>Auditability</a:t>
                      </a:r>
                      <a:r>
                        <a:rPr lang="en-US" sz="1200" b="1" i="0" u="none" strike="noStrike" cap="none" dirty="0">
                          <a:solidFill>
                            <a:schemeClr val="tx1"/>
                          </a:solidFill>
                          <a:effectLst/>
                          <a:latin typeface="Arial"/>
                          <a:ea typeface="Arial"/>
                          <a:cs typeface="Arial"/>
                          <a:sym typeface="Arial"/>
                        </a:rPr>
                        <a:t>: </a:t>
                      </a:r>
                      <a:r>
                        <a:rPr lang="en-US" sz="1200" dirty="0">
                          <a:solidFill>
                            <a:srgbClr val="C92E29"/>
                          </a:solidFill>
                          <a:latin typeface="Open Sans"/>
                          <a:ea typeface="Open Sans"/>
                          <a:cs typeface="Open Sans"/>
                          <a:sym typeface="Open Sans"/>
                        </a:rPr>
                        <a:t>The usage of function requires an acceptance of terms and conditions by the user. </a:t>
                      </a:r>
                      <a:r>
                        <a:rPr lang="en-US" sz="1200" b="0" i="0" u="none" strike="noStrike" cap="none" dirty="0">
                          <a:solidFill>
                            <a:schemeClr val="tx1"/>
                          </a:solidFill>
                          <a:effectLst/>
                          <a:latin typeface="Arial"/>
                          <a:ea typeface="Arial"/>
                          <a:cs typeface="Arial"/>
                          <a:sym typeface="Arial"/>
                        </a:rPr>
                        <a:t>Internationalization</a:t>
                      </a:r>
                      <a:r>
                        <a:rPr lang="en-US" sz="1200" b="1" i="0" u="none" strike="noStrike" cap="none" dirty="0">
                          <a:solidFill>
                            <a:schemeClr val="tx1"/>
                          </a:solidFill>
                          <a:effectLst/>
                          <a:latin typeface="Arial"/>
                          <a:ea typeface="Arial"/>
                          <a:cs typeface="Arial"/>
                          <a:sym typeface="Arial"/>
                        </a:rPr>
                        <a:t>:</a:t>
                      </a:r>
                      <a:r>
                        <a:rPr lang="en-US" sz="1200" b="0" i="0" u="none" strike="noStrike" cap="none" dirty="0">
                          <a:solidFill>
                            <a:srgbClr val="000000"/>
                          </a:solidFill>
                          <a:effectLst/>
                          <a:latin typeface="Arial" panose="020B0604020202020204" pitchFamily="34" charset="0"/>
                          <a:ea typeface="Open Sans"/>
                          <a:cs typeface="Arial"/>
                          <a:sym typeface="Arial"/>
                        </a:rPr>
                        <a:t> </a:t>
                      </a:r>
                      <a:r>
                        <a:rPr lang="en-US" sz="1200" dirty="0">
                          <a:solidFill>
                            <a:srgbClr val="C92E29"/>
                          </a:solidFill>
                          <a:latin typeface="Open Sans"/>
                          <a:ea typeface="Open Sans"/>
                          <a:cs typeface="Open Sans"/>
                          <a:sym typeface="Open Sans"/>
                        </a:rPr>
                        <a:t>must support multiple languages</a:t>
                      </a:r>
                      <a:endParaRPr lang="en-US" sz="1200" b="1" i="0" u="none" strike="noStrike" cap="none" dirty="0">
                        <a:solidFill>
                          <a:schemeClr val="tx1"/>
                        </a:solidFill>
                        <a:effectLst/>
                        <a:latin typeface="Arial"/>
                        <a:ea typeface="Arial"/>
                        <a:cs typeface="Arial"/>
                        <a:sym typeface="Aria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200" dirty="0">
                          <a:solidFill>
                            <a:srgbClr val="C00000"/>
                          </a:solidFill>
                          <a:latin typeface="Open Sans"/>
                          <a:ea typeface="Open Sans"/>
                          <a:cs typeface="Open Sans"/>
                          <a:sym typeface="Open Sans"/>
                        </a:rPr>
                        <a:t>The feature of </a:t>
                      </a:r>
                      <a:r>
                        <a:rPr lang="en-US" sz="1200" dirty="0" err="1">
                          <a:solidFill>
                            <a:srgbClr val="C00000"/>
                          </a:solidFill>
                          <a:latin typeface="Open Sans"/>
                          <a:ea typeface="Open Sans"/>
                          <a:cs typeface="Open Sans"/>
                          <a:sym typeface="Open Sans"/>
                        </a:rPr>
                        <a:t>Robodash</a:t>
                      </a:r>
                      <a:r>
                        <a:rPr lang="en-US" sz="1200" dirty="0">
                          <a:solidFill>
                            <a:srgbClr val="C00000"/>
                          </a:solidFill>
                          <a:latin typeface="Open Sans"/>
                          <a:ea typeface="Open Sans"/>
                          <a:cs typeface="Open Sans"/>
                          <a:sym typeface="Open Sans"/>
                        </a:rPr>
                        <a:t> is available for trips that are less than 2 miles only and the MVP will be launched in multiple languages</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92E29"/>
        </a:solidFill>
        <a:effectLst/>
      </p:bgPr>
    </p:bg>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Font typeface="Open Sans"/>
              <a:buNone/>
            </a:pPr>
            <a:r>
              <a:rPr lang="en" sz="4200"/>
              <a:t>Decoding API Documentation</a:t>
            </a:r>
            <a:endParaRPr sz="4200"/>
          </a:p>
        </p:txBody>
      </p:sp>
      <p:sp>
        <p:nvSpPr>
          <p:cNvPr id="197" name="Google Shape;197;p3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98" name="Google Shape;198;p39"/>
          <p:cNvSpPr txBox="1">
            <a:spLocks noGrp="1"/>
          </p:cNvSpPr>
          <p:nvPr>
            <p:ph type="body" idx="1"/>
          </p:nvPr>
        </p:nvSpPr>
        <p:spPr>
          <a:xfrm>
            <a:off x="457200" y="24050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14085</TotalTime>
  <Words>2015</Words>
  <Application>Microsoft Macintosh PowerPoint</Application>
  <PresentationFormat>عرض على الشاشة (16:9)</PresentationFormat>
  <Paragraphs>182</Paragraphs>
  <Slides>19</Slides>
  <Notes>19</Notes>
  <HiddenSlides>0</HiddenSlides>
  <MMClips>0</MMClips>
  <ScaleCrop>false</ScaleCrop>
  <HeadingPairs>
    <vt:vector size="6" baseType="variant">
      <vt:variant>
        <vt:lpstr>الخطوط المستخدمة</vt:lpstr>
      </vt:variant>
      <vt:variant>
        <vt:i4>3</vt:i4>
      </vt:variant>
      <vt:variant>
        <vt:lpstr>نسق</vt:lpstr>
      </vt:variant>
      <vt:variant>
        <vt:i4>2</vt:i4>
      </vt:variant>
      <vt:variant>
        <vt:lpstr>عناوين الشرائح</vt:lpstr>
      </vt:variant>
      <vt:variant>
        <vt:i4>19</vt:i4>
      </vt:variant>
    </vt:vector>
  </HeadingPairs>
  <TitlesOfParts>
    <vt:vector size="24" baseType="lpstr">
      <vt:lpstr>Cabin</vt:lpstr>
      <vt:lpstr>Arial</vt:lpstr>
      <vt:lpstr>Open Sans</vt:lpstr>
      <vt:lpstr>Simple Light</vt:lpstr>
      <vt:lpstr>Udacity Template 16x9</vt:lpstr>
      <vt:lpstr> DoorDash Project scenarios </vt:lpstr>
      <vt:lpstr>Getting Started</vt:lpstr>
      <vt:lpstr>Create Project Blueprint</vt:lpstr>
      <vt:lpstr>Create a coordination activities map </vt:lpstr>
      <vt:lpstr> Plan for Sprint Meeting</vt:lpstr>
      <vt:lpstr>Sprint Planning Meeting Preparation</vt:lpstr>
      <vt:lpstr>User Story 1</vt:lpstr>
      <vt:lpstr>User Story 2</vt:lpstr>
      <vt:lpstr>Decoding API Documentation</vt:lpstr>
      <vt:lpstr>&lt; Insert Name&gt;Project </vt:lpstr>
      <vt:lpstr>Re-prioritize Sprint Backlog</vt:lpstr>
      <vt:lpstr>Issue 1: Landing Page loading too slow</vt:lpstr>
      <vt:lpstr>عرض تقديمي في PowerPoint</vt:lpstr>
      <vt:lpstr>عرض تقديمي في PowerPoint</vt:lpstr>
      <vt:lpstr>Handle Potentially Difficult Situations</vt:lpstr>
      <vt:lpstr>Respond to CEO or GM’s request via email</vt:lpstr>
      <vt:lpstr>Step-in and guide the scrum team at stand up</vt:lpstr>
      <vt:lpstr>Handling Resource Constraints</vt:lpstr>
      <vt:lpstr>How would you handle stakeholder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DoorDash Project scenarios </dc:title>
  <cp:lastModifiedBy>jon hosly</cp:lastModifiedBy>
  <cp:revision>36</cp:revision>
  <dcterms:modified xsi:type="dcterms:W3CDTF">2021-09-09T13:20:46Z</dcterms:modified>
</cp:coreProperties>
</file>