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9"/>
  </p:notesMasterIdLst>
  <p:sldIdLst>
    <p:sldId id="256" r:id="rId3"/>
    <p:sldId id="259" r:id="rId4"/>
    <p:sldId id="313" r:id="rId5"/>
    <p:sldId id="262" r:id="rId6"/>
    <p:sldId id="338" r:id="rId7"/>
    <p:sldId id="339" r:id="rId8"/>
    <p:sldId id="342" r:id="rId9"/>
    <p:sldId id="268" r:id="rId10"/>
    <p:sldId id="269" r:id="rId11"/>
    <p:sldId id="345" r:id="rId12"/>
    <p:sldId id="274" r:id="rId13"/>
    <p:sldId id="275" r:id="rId14"/>
    <p:sldId id="277" r:id="rId15"/>
    <p:sldId id="278" r:id="rId16"/>
    <p:sldId id="279" r:id="rId17"/>
    <p:sldId id="281" r:id="rId18"/>
    <p:sldId id="282" r:id="rId19"/>
    <p:sldId id="344" r:id="rId20"/>
    <p:sldId id="286" r:id="rId21"/>
    <p:sldId id="287" r:id="rId22"/>
    <p:sldId id="291" r:id="rId23"/>
    <p:sldId id="310" r:id="rId24"/>
    <p:sldId id="296" r:id="rId25"/>
    <p:sldId id="293" r:id="rId26"/>
    <p:sldId id="301" r:id="rId27"/>
    <p:sldId id="336" r:id="rId28"/>
  </p:sldIdLst>
  <p:sldSz cx="9144000" cy="5143500" type="screen16x9"/>
  <p:notesSz cx="6858000" cy="9144000"/>
  <p:embeddedFontLst>
    <p:embeddedFont>
      <p:font typeface="Andale Mono" panose="020B0509000000000004" pitchFamily="49" charset="0"/>
      <p:regular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F3D3C"/>
    <a:srgbClr val="F8C045"/>
    <a:srgbClr val="F093F4"/>
    <a:srgbClr val="B6D4F3"/>
    <a:srgbClr val="C7E6A2"/>
    <a:srgbClr val="70ACE8"/>
    <a:srgbClr val="EB55ED"/>
    <a:srgbClr val="92D050"/>
    <a:srgbClr val="D24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504CE0-DB88-45E9-9528-990517D5C9B6}">
  <a:tblStyle styleId="{33504CE0-DB88-45E9-9528-990517D5C9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5"/>
    <p:restoredTop sz="94697"/>
  </p:normalViewPr>
  <p:slideViewPr>
    <p:cSldViewPr snapToGrid="0">
      <p:cViewPr varScale="1">
        <p:scale>
          <a:sx n="142" d="100"/>
          <a:sy n="142" d="100"/>
        </p:scale>
        <p:origin x="1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6198fe3c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646198fe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46198fe3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46198fe3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463a1fcc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463a1fcc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46f7ac38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46f7ac38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463a1fccc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326" name="Google Shape;326;g6463a1fc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51f5eb0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51f5eb01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46198fe3c_0_1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348" name="Google Shape;348;g646198fe3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46198fe3c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46198fe3c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46198fe3c_0_1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390" name="Google Shape;390;g646198fe3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46198fe3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46198fe3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46198fe3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46198fe3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43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6198fe3c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55" name="Google Shape;155;g646198fe3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46198fe3c_0_1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467" name="Google Shape;467;g646198fe3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46198fe3c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646198fe3c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47293ff5d_0_1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511" name="Google Shape;511;g647293ff5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2287a28b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81" name="Google Shape;181;g62287a28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54ed1cda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54ed1cda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12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4ed1cda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54ed1cda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33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54ed1cda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54ed1cda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062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47293ff5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47293ff5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46198fe3c_0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52" name="Google Shape;252;g646198fe3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46198fe3c_0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92" name="Google Shape;292;g646198fe3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0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TJ1tBvkDBZQ2MfQ7ktOL7R/Doordash-(Robodash)?node-id=0%3A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N6rT_RIX90XhRLR2q3QCaJ3PYf-7-JZ/view?usp=shar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hyperlink" Target="https://drive.google.com/file/d/1-B8x90c4TlHoIqll7qjIBzUHvRiuLGTT/view?usp=sharing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N6rT_RIX90XhRLR2q3QCaJ3PYf-7-JZ/view?usp=shar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hyperlink" Target="https://drive.google.com/file/d/1IANqhY1jfr8CxsbDxSbiUQF9ugqro2el/view?usp=sharing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rive.google.com/file/d/192J0alJiEU701Ka2z3pu4ETmX1y4B5vw/view?usp=shar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file/d/1K_yuPII5fzTnSouNxPgN7ibIoiNAmA70/view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rive.google.com/file/d/1K_yuPII5fzTnSouNxPgN7ibIoiNAmA70/view?usp=shar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300000" y="900988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 err="1">
                <a:solidFill>
                  <a:srgbClr val="FF0000"/>
                </a:solidFill>
              </a:rPr>
              <a:t>DoorDash</a:t>
            </a:r>
            <a:endParaRPr sz="500" dirty="0">
              <a:solidFill>
                <a:srgbClr val="FF0000"/>
              </a:solidFill>
            </a:endParaRPr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457200" y="2195525"/>
            <a:ext cx="59007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Design Sprint</a:t>
            </a:r>
            <a:endParaRPr b="1" dirty="0">
              <a:solidFill>
                <a:schemeClr val="tx1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 dirty="0"/>
          </a:p>
          <a:p>
            <a:pPr marL="0" indent="0"/>
            <a:r>
              <a:rPr lang="en" b="1" dirty="0">
                <a:solidFill>
                  <a:schemeClr val="tx1">
                    <a:lumMod val="50000"/>
                  </a:schemeClr>
                </a:solidFill>
              </a:rPr>
              <a:t>Product Manager: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Andale Mono" panose="020B0509000000000004" pitchFamily="49" charset="0"/>
              </a:rPr>
              <a:t>Reham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ndale Mono" panose="020B0509000000000004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Andale Mono" panose="020B0509000000000004" pitchFamily="49" charset="0"/>
              </a:rPr>
              <a:t>Dakhel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ndale Mono" panose="020B0509000000000004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Andale Mono" panose="020B0509000000000004" pitchFamily="49" charset="0"/>
              </a:rPr>
              <a:t>Almaghathawi</a:t>
            </a:r>
            <a:endParaRPr lang="en-US" b="1" dirty="0">
              <a:solidFill>
                <a:schemeClr val="tx1">
                  <a:lumMod val="50000"/>
                </a:schemeClr>
              </a:solidFill>
              <a:latin typeface="Andale Mono" panose="020B0509000000000004" pitchFamily="49" charset="0"/>
            </a:endParaRP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sz="500" dirty="0"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CFC1750-6AB4-B346-AE20-05C526C7F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243631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نص 1">
            <a:extLst>
              <a:ext uri="{FF2B5EF4-FFF2-40B4-BE49-F238E27FC236}">
                <a16:creationId xmlns:a16="http://schemas.microsoft.com/office/drawing/2014/main" id="{897F3734-FCAF-2246-ADE4-4C5B0D21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8" y="531424"/>
            <a:ext cx="8229600" cy="309600"/>
          </a:xfrm>
        </p:spPr>
        <p:txBody>
          <a:bodyPr/>
          <a:lstStyle/>
          <a:p>
            <a:r>
              <a:rPr lang="en" b="1" u="sng" dirty="0" err="1">
                <a:solidFill>
                  <a:schemeClr val="tx1">
                    <a:lumMod val="50000"/>
                  </a:schemeClr>
                </a:solidFill>
              </a:rPr>
              <a:t>Robodash</a:t>
            </a:r>
            <a:endParaRPr lang="ar-KR" dirty="0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6D34F87-1076-B346-9035-49F1E9708FF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31495" y="4974706"/>
            <a:ext cx="3957600" cy="114300"/>
          </a:xfrm>
        </p:spPr>
        <p:txBody>
          <a:bodyPr/>
          <a:lstStyle/>
          <a:p>
            <a:r>
              <a:rPr lang="en-US" dirty="0"/>
              <a:t>Published by PM: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Andale Mono" panose="020B0509000000000004" pitchFamily="49" charset="0"/>
              </a:rPr>
              <a:t>Reham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ndale Mono" panose="020B0509000000000004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Andale Mono" panose="020B0509000000000004" pitchFamily="49" charset="0"/>
              </a:rPr>
              <a:t>Dakhel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ndale Mono" panose="020B0509000000000004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Andale Mono" panose="020B0509000000000004" pitchFamily="49" charset="0"/>
              </a:rPr>
              <a:t>Almaghathawi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ndale Mono" panose="020B0509000000000004" pitchFamily="49" charset="0"/>
              </a:rPr>
              <a:t> 25</a:t>
            </a:r>
            <a:r>
              <a:rPr lang="en-US" b="1" baseline="30000" dirty="0">
                <a:solidFill>
                  <a:schemeClr val="tx1">
                    <a:lumMod val="50000"/>
                  </a:schemeClr>
                </a:solidFill>
                <a:latin typeface="Andale Mono" panose="020B0509000000000004" pitchFamily="49" charset="0"/>
              </a:rPr>
              <a:t>th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ndale Mono" panose="020B0509000000000004" pitchFamily="49" charset="0"/>
              </a:rPr>
              <a:t> July 2021</a:t>
            </a:r>
            <a:endParaRPr lang="ar-KR" dirty="0"/>
          </a:p>
        </p:txBody>
      </p:sp>
      <p:sp>
        <p:nvSpPr>
          <p:cNvPr id="4" name="عنوان 3">
            <a:extLst>
              <a:ext uri="{FF2B5EF4-FFF2-40B4-BE49-F238E27FC236}">
                <a16:creationId xmlns:a16="http://schemas.microsoft.com/office/drawing/2014/main" id="{A4DE360E-75C9-9445-8958-47ABAE93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54494"/>
            <a:ext cx="8229600" cy="593700"/>
          </a:xfrm>
        </p:spPr>
        <p:txBody>
          <a:bodyPr/>
          <a:lstStyle/>
          <a:p>
            <a:r>
              <a:rPr lang="en" b="1" dirty="0" err="1">
                <a:solidFill>
                  <a:srgbClr val="FF0000"/>
                </a:solidFill>
              </a:rPr>
              <a:t>DoorDash</a:t>
            </a:r>
            <a:r>
              <a:rPr lang="en" b="1" dirty="0">
                <a:solidFill>
                  <a:srgbClr val="FF0000"/>
                </a:solidFill>
              </a:rPr>
              <a:t> App for Food Delivery </a:t>
            </a:r>
            <a:endParaRPr lang="ar-KR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408E7738-996B-F646-9C9A-FF16E1D848D5}"/>
              </a:ext>
            </a:extLst>
          </p:cNvPr>
          <p:cNvSpPr txBox="1"/>
          <p:nvPr/>
        </p:nvSpPr>
        <p:spPr>
          <a:xfrm>
            <a:off x="83358" y="924839"/>
            <a:ext cx="925125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/>
              <a:t> </a:t>
            </a:r>
            <a:r>
              <a:rPr lang="en-US" sz="1100" b="1" dirty="0"/>
              <a:t>..</a:t>
            </a:r>
            <a:r>
              <a:rPr lang="en-US" sz="1200" b="1" dirty="0"/>
              <a:t>W</a:t>
            </a:r>
            <a:r>
              <a:rPr lang="en-US" sz="1100" dirty="0"/>
              <a:t>e offer this service to any user who has an incompleteness, lack of order, </a:t>
            </a:r>
          </a:p>
          <a:p>
            <a:r>
              <a:rPr lang="en-US" sz="1100" dirty="0"/>
              <a:t>or defect with an order problem by enabling them to choose one of these options. </a:t>
            </a:r>
          </a:p>
          <a:p>
            <a:r>
              <a:rPr lang="en-US" sz="1100" dirty="0"/>
              <a:t>and with restaurant owners, particularly those who would have their meals delivered by food robots</a:t>
            </a:r>
          </a:p>
          <a:p>
            <a:endParaRPr lang="en-US" sz="1100" dirty="0"/>
          </a:p>
          <a:p>
            <a:r>
              <a:rPr lang="en-US" sz="1200" b="1" dirty="0"/>
              <a:t>..T</a:t>
            </a:r>
            <a:r>
              <a:rPr lang="en-US" sz="1100" dirty="0"/>
              <a:t>here is a significant difference between regular delivery and robot delivery; </a:t>
            </a:r>
          </a:p>
          <a:p>
            <a:r>
              <a:rPr lang="en-US" sz="1100" dirty="0"/>
              <a:t>it is more responsive and can be available at all times rather than waiting for </a:t>
            </a:r>
            <a:r>
              <a:rPr lang="en-US" sz="1100" dirty="0">
                <a:solidFill>
                  <a:srgbClr val="FF0000"/>
                </a:solidFill>
              </a:rPr>
              <a:t>Dasher</a:t>
            </a:r>
            <a:r>
              <a:rPr lang="en-US" sz="1100" dirty="0"/>
              <a:t> to be available at the time,</a:t>
            </a:r>
          </a:p>
          <a:p>
            <a:r>
              <a:rPr lang="en-US" sz="1100" dirty="0"/>
              <a:t> And furthermore, given the possibility of some errors in the orders placed by the robot, providing a service like this is extremely beneficial </a:t>
            </a:r>
          </a:p>
          <a:p>
            <a:r>
              <a:rPr lang="en-US" sz="1100" dirty="0"/>
              <a:t>Many users are therefore satisfied and guarantee their right to use our application because it offers you many options in the event of any problem.</a:t>
            </a:r>
            <a:endParaRPr lang="ar-KR" sz="1100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1BCCC919-29E6-F04D-B5D1-95A06BC2BE42}"/>
              </a:ext>
            </a:extLst>
          </p:cNvPr>
          <p:cNvSpPr txBox="1"/>
          <p:nvPr/>
        </p:nvSpPr>
        <p:spPr>
          <a:xfrm>
            <a:off x="83358" y="2399064"/>
            <a:ext cx="9321432" cy="16158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/>
              <a:t>..W</a:t>
            </a:r>
            <a:r>
              <a:rPr lang="en-US" sz="1100" dirty="0"/>
              <a:t>e always said at </a:t>
            </a:r>
            <a:r>
              <a:rPr lang="en-US" sz="1100" dirty="0" err="1">
                <a:solidFill>
                  <a:srgbClr val="FF0000"/>
                </a:solidFill>
              </a:rPr>
              <a:t>DoorDash</a:t>
            </a:r>
            <a:r>
              <a:rPr lang="en-US" sz="1100" dirty="0"/>
              <a:t> that delivery works at the intersection of a mathematical problem and a human problem. </a:t>
            </a:r>
          </a:p>
          <a:p>
            <a:r>
              <a:rPr lang="en-US" sz="1100" dirty="0"/>
              <a:t>We always test different ways to make deliveries faster in that spirit. We are aware that innovative technology combined </a:t>
            </a:r>
          </a:p>
          <a:p>
            <a:r>
              <a:rPr lang="en-US" sz="1100" dirty="0"/>
              <a:t>with the highest levels of </a:t>
            </a:r>
            <a:r>
              <a:rPr lang="en-US" sz="1100" dirty="0" err="1">
                <a:solidFill>
                  <a:srgbClr val="FF0000"/>
                </a:solidFill>
              </a:rPr>
              <a:t>DoorDash</a:t>
            </a:r>
            <a:r>
              <a:rPr lang="en-US" sz="1100" dirty="0"/>
              <a:t> can help reduce delivery times, increase efficiency, and improve quality, </a:t>
            </a:r>
          </a:p>
          <a:p>
            <a:r>
              <a:rPr lang="en-US" sz="1100" dirty="0"/>
              <a:t>from machine learning and artificial intelligence to electric bikes. </a:t>
            </a:r>
          </a:p>
          <a:p>
            <a:r>
              <a:rPr lang="en-US" sz="1100" dirty="0"/>
              <a:t>We started testing robot supply on the platform of </a:t>
            </a:r>
            <a:r>
              <a:rPr lang="en-US" sz="1100" dirty="0" err="1">
                <a:solidFill>
                  <a:srgbClr val="FF0000"/>
                </a:solidFill>
              </a:rPr>
              <a:t>DoorDash</a:t>
            </a:r>
            <a:r>
              <a:rPr lang="en-US" sz="1100" dirty="0"/>
              <a:t> earlier this year, in addition to other modes of transport such as cars, bikes and scooters. </a:t>
            </a:r>
          </a:p>
          <a:p>
            <a:r>
              <a:rPr lang="en-US" sz="1100" dirty="0"/>
              <a:t>We are excited about the progress we have made so far, and robot deliveries have already expanded to four US cities</a:t>
            </a:r>
          </a:p>
          <a:p>
            <a:r>
              <a:rPr lang="en-US" sz="1100" dirty="0"/>
              <a:t>We’ve learned the strengths and weaknesses of these robots, improved operations, </a:t>
            </a:r>
          </a:p>
          <a:p>
            <a:r>
              <a:rPr lang="en-US" sz="1100" dirty="0"/>
              <a:t>and developed new technology to directly integrate our delivery platform into the robot’s software.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D6626D8D-7C3D-F440-B450-45212145AA89}"/>
              </a:ext>
            </a:extLst>
          </p:cNvPr>
          <p:cNvSpPr txBox="1"/>
          <p:nvPr/>
        </p:nvSpPr>
        <p:spPr>
          <a:xfrm>
            <a:off x="83358" y="4032100"/>
            <a:ext cx="8398453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..</a:t>
            </a:r>
            <a:r>
              <a:rPr lang="en-US" sz="1200" b="1" dirty="0"/>
              <a:t>I</a:t>
            </a:r>
            <a:r>
              <a:rPr lang="en-US" sz="1100" b="1" dirty="0"/>
              <a:t> </a:t>
            </a:r>
            <a:r>
              <a:rPr lang="en-US" sz="1100" dirty="0"/>
              <a:t>have </a:t>
            </a:r>
            <a:r>
              <a:rPr lang="en-US" sz="1100" dirty="0">
                <a:solidFill>
                  <a:srgbClr val="FF0000"/>
                </a:solidFill>
              </a:rPr>
              <a:t>two</a:t>
            </a:r>
            <a:r>
              <a:rPr lang="en-US" sz="1100" dirty="0"/>
              <a:t> options for resolving the problem, but it is a refund service that I liked the most </a:t>
            </a:r>
          </a:p>
          <a:p>
            <a:r>
              <a:rPr lang="en-US" sz="1100" dirty="0"/>
              <a:t>to avoid re-sending a bot and you can repay your wallet money on your app account.</a:t>
            </a:r>
          </a:p>
          <a:p>
            <a:endParaRPr lang="en-US" sz="1100" dirty="0"/>
          </a:p>
          <a:p>
            <a:r>
              <a:rPr lang="en-US" sz="1200" b="1" dirty="0"/>
              <a:t>..W</a:t>
            </a:r>
            <a:r>
              <a:rPr lang="en-US" sz="1100" dirty="0"/>
              <a:t>e plan to launch these services across the United States on </a:t>
            </a:r>
            <a:r>
              <a:rPr lang="en-US" sz="1100" u="sng" dirty="0">
                <a:solidFill>
                  <a:srgbClr val="FF0000"/>
                </a:solidFill>
              </a:rPr>
              <a:t>August 22, 2021</a:t>
            </a:r>
            <a:r>
              <a:rPr lang="en-US" sz="1100" dirty="0"/>
              <a:t>. Please stay tuned and rating us on the app stores.</a:t>
            </a:r>
          </a:p>
          <a:p>
            <a:endParaRPr lang="ar-KR" dirty="0"/>
          </a:p>
        </p:txBody>
      </p:sp>
    </p:spTree>
    <p:extLst>
      <p:ext uri="{BB962C8B-B14F-4D97-AF65-F5344CB8AC3E}">
        <p14:creationId xmlns:p14="http://schemas.microsoft.com/office/powerpoint/2010/main" val="186481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Sketch</a:t>
            </a:r>
            <a:endParaRPr sz="500"/>
          </a:p>
        </p:txBody>
      </p:sp>
      <p:sp>
        <p:nvSpPr>
          <p:cNvPr id="296" name="Google Shape;296;p48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Generate tons of ideas, then narrow them down to two in depth solution sketches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8 Sketches</a:t>
            </a:r>
            <a:endParaRPr sz="320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5508CA6A-9FCB-3741-A566-71FC8C13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951" y="108212"/>
            <a:ext cx="4062349" cy="49270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Solution Sketch 1: send robot back</a:t>
            </a:r>
            <a:endParaRPr sz="2000"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C684BF12-F7AE-E147-8A1B-A636ED2DA57D}"/>
              </a:ext>
            </a:extLst>
          </p:cNvPr>
          <p:cNvSpPr txBox="1"/>
          <p:nvPr/>
        </p:nvSpPr>
        <p:spPr>
          <a:xfrm>
            <a:off x="2384512" y="3758505"/>
            <a:ext cx="2581835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user has two choices for solving the order problem on this screen, The robot will automatically return to the shop </a:t>
            </a:r>
            <a:r>
              <a:rPr lang="en-US" dirty="0">
                <a:solidFill>
                  <a:srgbClr val="FF0000"/>
                </a:solidFill>
              </a:rPr>
              <a:t>if the user chooses the first option (Robot sending</a:t>
            </a:r>
            <a:r>
              <a:rPr lang="en-US" dirty="0"/>
              <a:t>)</a:t>
            </a:r>
            <a:endParaRPr lang="ar-KR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ECEA314-3A01-604B-A434-A40923D3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01" y="0"/>
            <a:ext cx="3980125" cy="5143500"/>
          </a:xfrm>
          <a:prstGeom prst="rect">
            <a:avLst/>
          </a:prstGeom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0E14E23A-1CD8-AF46-A181-A56B261D9CB7}"/>
              </a:ext>
            </a:extLst>
          </p:cNvPr>
          <p:cNvSpPr txBox="1"/>
          <p:nvPr/>
        </p:nvSpPr>
        <p:spPr>
          <a:xfrm>
            <a:off x="311700" y="789125"/>
            <a:ext cx="3128682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user first opens the app to search for the desired store, then allows his location to be shared, then adds things to the basket, selects a payment option, and last selects a delivery mode. When the user completes the order, he can wait and monitor it via the map on the screen, and when the order arrives, he will receive a notification. If there are problems with the order, the user sends the robot, and if the order is complete, the user sends the robot. If the order have problem</a:t>
            </a:r>
            <a:endParaRPr lang="ar-K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Solution Sketch 2: Recovery money</a:t>
            </a:r>
            <a:endParaRPr sz="2000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46D91EAF-6CD8-234C-86F8-360862157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9" y="89647"/>
            <a:ext cx="3944471" cy="5065938"/>
          </a:xfrm>
          <a:prstGeom prst="rect">
            <a:avLst/>
          </a:prstGeom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98A9894E-71E6-564B-A107-134A00873CB0}"/>
              </a:ext>
            </a:extLst>
          </p:cNvPr>
          <p:cNvSpPr txBox="1"/>
          <p:nvPr/>
        </p:nvSpPr>
        <p:spPr>
          <a:xfrm>
            <a:off x="289051" y="4371932"/>
            <a:ext cx="382792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The user has two choices for solving the order problem on this screen, If the user </a:t>
            </a:r>
            <a:r>
              <a:rPr lang="en-US" sz="1100" dirty="0">
                <a:solidFill>
                  <a:srgbClr val="FF0000"/>
                </a:solidFill>
              </a:rPr>
              <a:t>selects the second option (recovery money)</a:t>
            </a:r>
            <a:r>
              <a:rPr lang="en-US" sz="1100" dirty="0"/>
              <a:t>, the funds will be automatically refunded to the wallet to bills in the account.</a:t>
            </a:r>
            <a:endParaRPr lang="ar-KR" sz="1100"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427D5A55-C60C-F540-A6C0-08480EA048B9}"/>
              </a:ext>
            </a:extLst>
          </p:cNvPr>
          <p:cNvSpPr txBox="1"/>
          <p:nvPr/>
        </p:nvSpPr>
        <p:spPr>
          <a:xfrm>
            <a:off x="311700" y="733314"/>
            <a:ext cx="3568987" cy="16158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The user first opens the app to search for the desired store, then allows his location to be shared, then adds items to the basket, selects a payment option, and last selects a delivery mode. When the user completes the order, he can wait and monitor it via the map on the screen, and when the order arrives, he will receive a notification. If there are problems with the order, the user sends the robot, and if the order is complete, the user sends the robot. If the order have problem</a:t>
            </a:r>
            <a:endParaRPr lang="ar-KR" sz="1100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0B725555-B6C0-AA4E-B473-532AE2CD2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64" y="2484114"/>
            <a:ext cx="3152901" cy="18878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Decide</a:t>
            </a:r>
            <a:endParaRPr sz="500"/>
          </a:p>
        </p:txBody>
      </p:sp>
      <p:sp>
        <p:nvSpPr>
          <p:cNvPr id="330" name="Google Shape;330;p53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Pick the final concept that you develop into a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Decision</a:t>
            </a:r>
            <a:endParaRPr sz="3200"/>
          </a:p>
        </p:txBody>
      </p:sp>
      <p:graphicFrame>
        <p:nvGraphicFramePr>
          <p:cNvPr id="345" name="Google Shape;345;p55"/>
          <p:cNvGraphicFramePr/>
          <p:nvPr>
            <p:extLst>
              <p:ext uri="{D42A27DB-BD31-4B8C-83A1-F6EECF244321}">
                <p14:modId xmlns:p14="http://schemas.microsoft.com/office/powerpoint/2010/main" val="502236276"/>
              </p:ext>
            </p:extLst>
          </p:nvPr>
        </p:nvGraphicFramePr>
        <p:xfrm>
          <a:off x="952500" y="1350688"/>
          <a:ext cx="7239000" cy="1859220"/>
        </p:xfrm>
        <a:graphic>
          <a:graphicData uri="http://schemas.openxmlformats.org/drawingml/2006/table">
            <a:tbl>
              <a:tblPr>
                <a:noFill/>
                <a:tableStyleId>{33504CE0-DB88-45E9-9528-990517D5C9B6}</a:tableStyleId>
              </a:tblPr>
              <a:tblGrid>
                <a:gridCol w="2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Decision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Missing \damage order and returning robot or refunding money</a:t>
                      </a:r>
                      <a:endParaRPr sz="12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Rationale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show how the robot handles the missing of the order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And How to handle a user's refund</a:t>
                      </a:r>
                      <a:endParaRPr sz="12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Prototype</a:t>
            </a:r>
            <a:endParaRPr sz="500" dirty="0"/>
          </a:p>
        </p:txBody>
      </p:sp>
      <p:sp>
        <p:nvSpPr>
          <p:cNvPr id="352" name="Google Shape;352;p56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Turn your concept into a realistic, interactive prototype that you will use to validate your assumptions and ideas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521689EA-03B8-AA41-AD52-5F57FC1A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61" y="2673532"/>
            <a:ext cx="2122562" cy="2089512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BA360CF6-5537-F34A-B4F2-35B626944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5" y="46329"/>
            <a:ext cx="6054675" cy="505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1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>
            <a:spLocks noGrp="1"/>
          </p:cNvSpPr>
          <p:nvPr>
            <p:ph type="title"/>
          </p:nvPr>
        </p:nvSpPr>
        <p:spPr>
          <a:xfrm>
            <a:off x="137133" y="-10951"/>
            <a:ext cx="8520600" cy="572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Prototype</a:t>
            </a:r>
            <a:endParaRPr sz="3200" dirty="0"/>
          </a:p>
        </p:txBody>
      </p:sp>
      <p:sp>
        <p:nvSpPr>
          <p:cNvPr id="385" name="Google Shape;385;p60"/>
          <p:cNvSpPr txBox="1"/>
          <p:nvPr/>
        </p:nvSpPr>
        <p:spPr>
          <a:xfrm>
            <a:off x="7355552" y="3185911"/>
            <a:ext cx="10095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Open Sans"/>
                <a:ea typeface="Open Sans"/>
                <a:cs typeface="Open Sans"/>
                <a:sym typeface="Open Sans"/>
              </a:rPr>
              <a:t>Link your prototype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6" name="Google Shape;386;p6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529" y="1743286"/>
            <a:ext cx="1884525" cy="188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7" name="Google Shape;387;p60"/>
          <p:cNvGraphicFramePr/>
          <p:nvPr>
            <p:extLst>
              <p:ext uri="{D42A27DB-BD31-4B8C-83A1-F6EECF244321}">
                <p14:modId xmlns:p14="http://schemas.microsoft.com/office/powerpoint/2010/main" val="1785526031"/>
              </p:ext>
            </p:extLst>
          </p:nvPr>
        </p:nvGraphicFramePr>
        <p:xfrm>
          <a:off x="649191" y="769567"/>
          <a:ext cx="6476850" cy="4220628"/>
        </p:xfrm>
        <a:graphic>
          <a:graphicData uri="http://schemas.openxmlformats.org/drawingml/2006/table">
            <a:tbl>
              <a:tblPr>
                <a:noFill/>
                <a:tableStyleId>{33504CE0-DB88-45E9-9528-990517D5C9B6}</a:tableStyleId>
              </a:tblPr>
              <a:tblGrid>
                <a:gridCol w="19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 dirty="0">
                          <a:solidFill>
                            <a:srgbClr val="FFFFFF"/>
                          </a:solidFill>
                        </a:rPr>
                        <a:t>High level overview of the prototype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 dirty="0">
                          <a:solidFill>
                            <a:srgbClr val="FFFFFF"/>
                          </a:solidFill>
                        </a:rPr>
                        <a:t>What does it do?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dirty="0"/>
                        <a:t>Show an overview of the app screen and use case for cancellation and missing </a:t>
                      </a:r>
                      <a:r>
                        <a:rPr lang="en-US" sz="1800" b="0" i="0" dirty="0"/>
                        <a:t>orders</a:t>
                      </a:r>
                      <a:endParaRPr sz="1800" b="0" i="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Assumptions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 dirty="0">
                          <a:solidFill>
                            <a:srgbClr val="FFFFFF"/>
                          </a:solidFill>
                        </a:rPr>
                        <a:t>Any assumptions within the prototype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endParaRPr sz="10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explore how can solution the missing \ cancelling orders 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lang="en-US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user using two an operation (send the robot back\ recovery money)</a:t>
                      </a: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Tasks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 dirty="0">
                          <a:solidFill>
                            <a:srgbClr val="FFFFFF"/>
                          </a:solidFill>
                        </a:rPr>
                        <a:t>What are the tasks that a user can complete in the prototype?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View profile and can edit it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View payments ways 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 to home page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Click the order  button to see robot road "which will show track the order"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emergency responses are clickable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explore restaurants menu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find a near &amp; fast robot in map</a:t>
                      </a:r>
                      <a:endParaRPr sz="9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endParaRPr sz="1000" i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Set the stage</a:t>
            </a:r>
            <a:endParaRPr sz="500"/>
          </a:p>
        </p:txBody>
      </p:sp>
      <p:sp>
        <p:nvSpPr>
          <p:cNvPr id="158" name="Google Shape;158;p33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700">
                <a:solidFill>
                  <a:schemeClr val="lt1"/>
                </a:solidFill>
              </a:rPr>
              <a:t>© 2019 Udacity.  All rights reserved.</a:t>
            </a:r>
            <a:endParaRPr sz="700">
              <a:solidFill>
                <a:schemeClr val="lt2"/>
              </a:solidFill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 the stage for the Design Sprint by framing the problem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1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Validate</a:t>
            </a:r>
            <a:endParaRPr sz="500"/>
          </a:p>
        </p:txBody>
      </p:sp>
      <p:sp>
        <p:nvSpPr>
          <p:cNvPr id="394" name="Google Shape;394;p61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Users will go through your prototype and provide feedback on your concept. This is also an opportunity to have an engineering feasibility discussion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User Testing: Participant 1 Key Findings</a:t>
            </a:r>
            <a:endParaRPr sz="2400" dirty="0"/>
          </a:p>
        </p:txBody>
      </p:sp>
      <p:graphicFrame>
        <p:nvGraphicFramePr>
          <p:cNvPr id="432" name="Google Shape;432;p65"/>
          <p:cNvGraphicFramePr/>
          <p:nvPr>
            <p:extLst>
              <p:ext uri="{D42A27DB-BD31-4B8C-83A1-F6EECF244321}">
                <p14:modId xmlns:p14="http://schemas.microsoft.com/office/powerpoint/2010/main" val="1171956987"/>
              </p:ext>
            </p:extLst>
          </p:nvPr>
        </p:nvGraphicFramePr>
        <p:xfrm>
          <a:off x="311700" y="982425"/>
          <a:ext cx="8520600" cy="3867941"/>
        </p:xfrm>
        <a:graphic>
          <a:graphicData uri="http://schemas.openxmlformats.org/drawingml/2006/table">
            <a:tbl>
              <a:tblPr>
                <a:noFill/>
                <a:tableStyleId>{33504CE0-DB88-45E9-9528-990517D5C9B6}</a:tableStyleId>
              </a:tblPr>
              <a:tblGrid>
                <a:gridCol w="2400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7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What worked well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dirty="0"/>
                        <a:t>The button layout was appropriate.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dirty="0"/>
                        <a:t>screen transitions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dirty="0"/>
                        <a:t>The size of graphs is ideal.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37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Where participants got stuck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dirty="0"/>
                        <a:t>Understanding the significance of each button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dirty="0"/>
                        <a:t>Recognizing how to interpret graphs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dirty="0"/>
                        <a:t>Map display and understanding why each one is there </a:t>
                      </a:r>
                      <a:endParaRPr sz="1400" i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5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Other observations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i="0" dirty="0"/>
                        <a:t>The user has numerous options.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Google Shape;506;p74">
            <a:hlinkClick r:id="rId3"/>
            <a:extLst>
              <a:ext uri="{FF2B5EF4-FFF2-40B4-BE49-F238E27FC236}">
                <a16:creationId xmlns:a16="http://schemas.microsoft.com/office/drawing/2014/main" id="{CEC0B728-5889-8A4B-B471-C4CAA54A762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1026" y="113749"/>
            <a:ext cx="772026" cy="77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03;p74">
            <a:hlinkClick r:id="rId5"/>
            <a:extLst>
              <a:ext uri="{FF2B5EF4-FFF2-40B4-BE49-F238E27FC236}">
                <a16:creationId xmlns:a16="http://schemas.microsoft.com/office/drawing/2014/main" id="{D5E35CA8-2A4B-9441-A19D-39220C3BA5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7477" y="113750"/>
            <a:ext cx="772025" cy="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User Testing: Participant 2 Key Findings</a:t>
            </a:r>
            <a:endParaRPr sz="2400" dirty="0"/>
          </a:p>
        </p:txBody>
      </p:sp>
      <p:graphicFrame>
        <p:nvGraphicFramePr>
          <p:cNvPr id="432" name="Google Shape;432;p65"/>
          <p:cNvGraphicFramePr/>
          <p:nvPr>
            <p:extLst>
              <p:ext uri="{D42A27DB-BD31-4B8C-83A1-F6EECF244321}">
                <p14:modId xmlns:p14="http://schemas.microsoft.com/office/powerpoint/2010/main" val="4235245076"/>
              </p:ext>
            </p:extLst>
          </p:nvPr>
        </p:nvGraphicFramePr>
        <p:xfrm>
          <a:off x="311700" y="982425"/>
          <a:ext cx="8520600" cy="3867941"/>
        </p:xfrm>
        <a:graphic>
          <a:graphicData uri="http://schemas.openxmlformats.org/drawingml/2006/table">
            <a:tbl>
              <a:tblPr>
                <a:noFill/>
                <a:tableStyleId>{33504CE0-DB88-45E9-9528-990517D5C9B6}</a:tableStyleId>
              </a:tblPr>
              <a:tblGrid>
                <a:gridCol w="2400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7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What worked well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dirty="0"/>
                        <a:t>Liked the schedule mood (dark at night/ Light in the day)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dirty="0"/>
                        <a:t>The color palette, contrast, buttons, and font design all worked well together.</a:t>
                      </a:r>
                      <a:endParaRPr sz="1600" i="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37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Where participants got stuck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dirty="0"/>
                        <a:t>At first glance, understanding graph titles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dirty="0"/>
                        <a:t>available button alerts you when a service is unavailable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5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Other observations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dirty="0"/>
                        <a:t>Because the user had a missing order experience, he selects the button to send a robot back or refund money.</a:t>
                      </a:r>
                      <a:endParaRPr sz="1600" i="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Google Shape;506;p74">
            <a:hlinkClick r:id="rId3"/>
            <a:extLst>
              <a:ext uri="{FF2B5EF4-FFF2-40B4-BE49-F238E27FC236}">
                <a16:creationId xmlns:a16="http://schemas.microsoft.com/office/drawing/2014/main" id="{8D196C43-C417-0046-AFAA-A65BF4B97E3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2439" y="113749"/>
            <a:ext cx="772026" cy="77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03;p74">
            <a:hlinkClick r:id="rId5"/>
            <a:extLst>
              <a:ext uri="{FF2B5EF4-FFF2-40B4-BE49-F238E27FC236}">
                <a16:creationId xmlns:a16="http://schemas.microsoft.com/office/drawing/2014/main" id="{4E391F18-6AD5-1E4A-BB7F-3BFF31F0421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7477" y="113750"/>
            <a:ext cx="772025" cy="77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256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Iterate </a:t>
            </a:r>
            <a:endParaRPr sz="500" dirty="0"/>
          </a:p>
        </p:txBody>
      </p:sp>
      <p:sp>
        <p:nvSpPr>
          <p:cNvPr id="471" name="Google Shape;471;p70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Leverage learnings from your first two user interviews to make changes to your prototype. Then run another round of user interviews.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Improvements</a:t>
            </a:r>
            <a:endParaRPr sz="3200"/>
          </a:p>
        </p:txBody>
      </p:sp>
      <p:graphicFrame>
        <p:nvGraphicFramePr>
          <p:cNvPr id="449" name="Google Shape;449;p67"/>
          <p:cNvGraphicFramePr/>
          <p:nvPr>
            <p:extLst>
              <p:ext uri="{D42A27DB-BD31-4B8C-83A1-F6EECF244321}">
                <p14:modId xmlns:p14="http://schemas.microsoft.com/office/powerpoint/2010/main" val="3792162183"/>
              </p:ext>
            </p:extLst>
          </p:nvPr>
        </p:nvGraphicFramePr>
        <p:xfrm>
          <a:off x="311700" y="1086238"/>
          <a:ext cx="8272600" cy="3169800"/>
        </p:xfrm>
        <a:graphic>
          <a:graphicData uri="http://schemas.openxmlformats.org/drawingml/2006/table">
            <a:tbl>
              <a:tblPr>
                <a:noFill/>
                <a:tableStyleId>{33504CE0-DB88-45E9-9528-990517D5C9B6}</a:tableStyleId>
              </a:tblPr>
              <a:tblGrid>
                <a:gridCol w="23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Improvement #1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i="0" dirty="0"/>
                        <a:t>Employment rates for people are should be increased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i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FFFFFF"/>
                          </a:solidFill>
                        </a:rPr>
                        <a:t>Rationale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dirty="0"/>
                        <a:t>Solve the problem of drivers unavailability</a:t>
                      </a:r>
                      <a:endParaRPr sz="1400" b="0" i="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Improvement #2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0" dirty="0"/>
                        <a:t>Add more options button for payments and delivery method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FFFFFF"/>
                          </a:solidFill>
                        </a:rPr>
                        <a:t>Rationale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0" dirty="0"/>
                        <a:t>There are two improvements needed :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0" dirty="0"/>
                        <a:t>1. Make  payments by </a:t>
                      </a:r>
                      <a:r>
                        <a:rPr lang="en-US" i="0" dirty="0" err="1"/>
                        <a:t>Applepay</a:t>
                      </a:r>
                      <a:r>
                        <a:rPr lang="en-US" i="0" dirty="0"/>
                        <a:t> and other new payments way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0" dirty="0"/>
                        <a:t>2. Add notifications when the robot get wrong address </a:t>
                      </a:r>
                      <a:endParaRPr i="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Handoff</a:t>
            </a:r>
            <a:endParaRPr sz="500"/>
          </a:p>
        </p:txBody>
      </p:sp>
      <p:sp>
        <p:nvSpPr>
          <p:cNvPr id="514" name="Google Shape;514;p75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700">
                <a:solidFill>
                  <a:schemeClr val="lt1"/>
                </a:solidFill>
              </a:rPr>
              <a:t>© 2019 Udacity.  All rights reserved.</a:t>
            </a:r>
            <a:endParaRPr sz="700">
              <a:solidFill>
                <a:srgbClr val="7D97AD"/>
              </a:solidFill>
            </a:endParaRPr>
          </a:p>
        </p:txBody>
      </p:sp>
      <p:sp>
        <p:nvSpPr>
          <p:cNvPr id="515" name="Google Shape;515;p75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86EBCF-71CB-F748-9399-D97E1CF7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PRD</a:t>
            </a:r>
          </a:p>
        </p:txBody>
      </p:sp>
      <p:pic>
        <p:nvPicPr>
          <p:cNvPr id="6" name="Google Shape;506;p74">
            <a:hlinkClick r:id="rId2"/>
            <a:extLst>
              <a:ext uri="{FF2B5EF4-FFF2-40B4-BE49-F238E27FC236}">
                <a16:creationId xmlns:a16="http://schemas.microsoft.com/office/drawing/2014/main" id="{C6B39636-4890-8D4B-B069-CD181DFCD03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144" y="1290992"/>
            <a:ext cx="1615440" cy="18084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7E840E57-0543-6E42-A32C-AD1484AD1819}"/>
              </a:ext>
            </a:extLst>
          </p:cNvPr>
          <p:cNvSpPr txBox="1"/>
          <p:nvPr/>
        </p:nvSpPr>
        <p:spPr>
          <a:xfrm>
            <a:off x="1114317" y="3738282"/>
            <a:ext cx="72587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hlinkClick r:id="rId4"/>
              </a:rPr>
              <a:t>https://drive.google.com/file/d/1K_yuPII5fzTnSouNxPgN7ibIoiNAmA70/view?usp=sharing</a:t>
            </a:r>
            <a:endParaRPr lang="ar-KR" dirty="0"/>
          </a:p>
        </p:txBody>
      </p:sp>
    </p:spTree>
    <p:extLst>
      <p:ext uri="{BB962C8B-B14F-4D97-AF65-F5344CB8AC3E}">
        <p14:creationId xmlns:p14="http://schemas.microsoft.com/office/powerpoint/2010/main" val="174136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86EBCF-71CB-F748-9399-D97E1CF7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PRD</a:t>
            </a:r>
          </a:p>
        </p:txBody>
      </p:sp>
      <p:pic>
        <p:nvPicPr>
          <p:cNvPr id="4" name="Google Shape;506;p74">
            <a:hlinkClick r:id="rId2"/>
            <a:extLst>
              <a:ext uri="{FF2B5EF4-FFF2-40B4-BE49-F238E27FC236}">
                <a16:creationId xmlns:a16="http://schemas.microsoft.com/office/drawing/2014/main" id="{33B5E03B-BFC0-2A46-B147-0D26B7371D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640" y="1838960"/>
            <a:ext cx="1737360" cy="1788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90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Understand</a:t>
            </a:r>
            <a:endParaRPr sz="500"/>
          </a:p>
        </p:txBody>
      </p:sp>
      <p:sp>
        <p:nvSpPr>
          <p:cNvPr id="184" name="Google Shape;184;p3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700">
                <a:solidFill>
                  <a:schemeClr val="lt1"/>
                </a:solidFill>
              </a:rPr>
              <a:t>© 2019 Udacity.  All rights reserved.</a:t>
            </a:r>
            <a:endParaRPr sz="700">
              <a:solidFill>
                <a:schemeClr val="lt2"/>
              </a:solidFill>
            </a:endParaRPr>
          </a:p>
        </p:txBody>
      </p:sp>
      <p:sp>
        <p:nvSpPr>
          <p:cNvPr id="185" name="Google Shape;185;p36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Create a shared understanding of the space, problem, and goals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2601500" y="300200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B6D4F3">
              <a:alpha val="5098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see real-time traffic on the route?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44" name="Google Shape;144;p21"/>
          <p:cNvSpPr/>
          <p:nvPr/>
        </p:nvSpPr>
        <p:spPr>
          <a:xfrm>
            <a:off x="1490325" y="1935775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teach robots to avoid obstacles?</a:t>
            </a:r>
            <a:endParaRPr sz="1000" dirty="0"/>
          </a:p>
        </p:txBody>
      </p:sp>
      <p:sp>
        <p:nvSpPr>
          <p:cNvPr id="145" name="Google Shape;145;p21"/>
          <p:cNvSpPr/>
          <p:nvPr/>
        </p:nvSpPr>
        <p:spPr>
          <a:xfrm>
            <a:off x="1526125" y="89235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F093F4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confirm that the robot is at the right address?</a:t>
            </a:r>
            <a:endParaRPr sz="1000" dirty="0"/>
          </a:p>
        </p:txBody>
      </p:sp>
      <p:sp>
        <p:nvSpPr>
          <p:cNvPr id="146" name="Google Shape;146;p21"/>
          <p:cNvSpPr/>
          <p:nvPr/>
        </p:nvSpPr>
        <p:spPr>
          <a:xfrm>
            <a:off x="2588750" y="1935775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92D050">
              <a:alpha val="50588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move robots to a safe place before stopping?</a:t>
            </a:r>
            <a:endParaRPr sz="1000" dirty="0"/>
          </a:p>
        </p:txBody>
      </p:sp>
      <p:sp>
        <p:nvSpPr>
          <p:cNvPr id="147" name="Google Shape;147;p21"/>
          <p:cNvSpPr/>
          <p:nvPr/>
        </p:nvSpPr>
        <p:spPr>
          <a:xfrm>
            <a:off x="391900" y="1935775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EB55ED">
              <a:alpha val="50196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make routes more efficient?</a:t>
            </a:r>
            <a:endParaRPr sz="1000" dirty="0"/>
          </a:p>
        </p:txBody>
      </p:sp>
      <p:sp>
        <p:nvSpPr>
          <p:cNvPr id="148" name="Google Shape;148;p21"/>
          <p:cNvSpPr/>
          <p:nvPr/>
        </p:nvSpPr>
        <p:spPr>
          <a:xfrm>
            <a:off x="1490325" y="300200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F093F4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establish preferred routes?</a:t>
            </a:r>
            <a:endParaRPr sz="1000" dirty="0"/>
          </a:p>
        </p:txBody>
      </p:sp>
      <p:sp>
        <p:nvSpPr>
          <p:cNvPr id="149" name="Google Shape;149;p21"/>
          <p:cNvSpPr/>
          <p:nvPr/>
        </p:nvSpPr>
        <p:spPr>
          <a:xfrm>
            <a:off x="379150" y="300200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92D050">
              <a:alpha val="50588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allow robots to detect real-time traffic patterns?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50" name="Google Shape;150;p21"/>
          <p:cNvSpPr/>
          <p:nvPr/>
        </p:nvSpPr>
        <p:spPr>
          <a:xfrm>
            <a:off x="5275538" y="1104599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C7E6A2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teach robots to avoid trouble?</a:t>
            </a:r>
            <a:endParaRPr sz="1000" dirty="0"/>
          </a:p>
        </p:txBody>
      </p:sp>
      <p:sp>
        <p:nvSpPr>
          <p:cNvPr id="151" name="Google Shape;151;p21"/>
          <p:cNvSpPr/>
          <p:nvPr/>
        </p:nvSpPr>
        <p:spPr>
          <a:xfrm>
            <a:off x="5275538" y="2212613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EB55ED">
              <a:alpha val="50196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have robots signal distress when something goes wrong?</a:t>
            </a:r>
            <a:endParaRPr sz="1000" dirty="0"/>
          </a:p>
        </p:txBody>
      </p:sp>
      <p:sp>
        <p:nvSpPr>
          <p:cNvPr id="152" name="Google Shape;152;p21"/>
          <p:cNvSpPr/>
          <p:nvPr/>
        </p:nvSpPr>
        <p:spPr>
          <a:xfrm>
            <a:off x="4212913" y="1707563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F8C045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program robots to address delays in deliveries?</a:t>
            </a:r>
            <a:endParaRPr sz="1000" dirty="0"/>
          </a:p>
        </p:txBody>
      </p:sp>
      <p:sp>
        <p:nvSpPr>
          <p:cNvPr id="153" name="Google Shape;153;p21"/>
          <p:cNvSpPr/>
          <p:nvPr/>
        </p:nvSpPr>
        <p:spPr>
          <a:xfrm>
            <a:off x="391900" y="86955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B6D4F3">
              <a:alpha val="5098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How might we mitigate accidents between robots and pedestrians?</a:t>
            </a:r>
            <a:endParaRPr sz="1000" dirty="0"/>
          </a:p>
        </p:txBody>
      </p:sp>
      <p:sp>
        <p:nvSpPr>
          <p:cNvPr id="154" name="Google Shape;154;p21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Routing and delivery</a:t>
            </a:r>
            <a:endParaRPr sz="3200" dirty="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7440163" y="2236033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B6D4F3">
              <a:alpha val="5098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make our robots tamperproof?</a:t>
            </a:r>
            <a:endParaRPr sz="1000" dirty="0"/>
          </a:p>
        </p:txBody>
      </p:sp>
      <p:sp>
        <p:nvSpPr>
          <p:cNvPr id="156" name="Google Shape;156;p21"/>
          <p:cNvSpPr/>
          <p:nvPr/>
        </p:nvSpPr>
        <p:spPr>
          <a:xfrm>
            <a:off x="6805825" y="116260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make robots not scary for dogs?</a:t>
            </a:r>
            <a:endParaRPr sz="1000"/>
          </a:p>
        </p:txBody>
      </p:sp>
      <p:sp>
        <p:nvSpPr>
          <p:cNvPr id="157" name="Google Shape;157;p21"/>
          <p:cNvSpPr/>
          <p:nvPr/>
        </p:nvSpPr>
        <p:spPr>
          <a:xfrm>
            <a:off x="7903288" y="116260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keep vermin away from the robots?</a:t>
            </a:r>
            <a:endParaRPr sz="1000" dirty="0"/>
          </a:p>
        </p:txBody>
      </p:sp>
      <p:sp>
        <p:nvSpPr>
          <p:cNvPr id="158" name="Google Shape;158;p21"/>
          <p:cNvSpPr txBox="1"/>
          <p:nvPr/>
        </p:nvSpPr>
        <p:spPr>
          <a:xfrm>
            <a:off x="990300" y="4068225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Routing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4466775" y="3264500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Issues on route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6958275" y="3376700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Environmental Factors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3147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261025" y="302490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F8C045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alert consumers if their delivery is delayed?</a:t>
            </a:r>
            <a:endParaRPr sz="1000" dirty="0"/>
          </a:p>
        </p:txBody>
      </p:sp>
      <p:sp>
        <p:nvSpPr>
          <p:cNvPr id="166" name="Google Shape;166;p22"/>
          <p:cNvSpPr/>
          <p:nvPr/>
        </p:nvSpPr>
        <p:spPr>
          <a:xfrm>
            <a:off x="6944575" y="138475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B6D4F3">
              <a:alpha val="50196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handle edge case issues that may arise?</a:t>
            </a:r>
            <a:endParaRPr sz="1000"/>
          </a:p>
        </p:txBody>
      </p:sp>
      <p:sp>
        <p:nvSpPr>
          <p:cNvPr id="167" name="Google Shape;167;p22"/>
          <p:cNvSpPr/>
          <p:nvPr/>
        </p:nvSpPr>
        <p:spPr>
          <a:xfrm>
            <a:off x="6944575" y="119395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B6D4F3">
              <a:alpha val="5098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ensure food gets delivered without incident?</a:t>
            </a:r>
            <a:endParaRPr sz="1000" dirty="0"/>
          </a:p>
        </p:txBody>
      </p:sp>
      <p:sp>
        <p:nvSpPr>
          <p:cNvPr id="168" name="Google Shape;168;p22"/>
          <p:cNvSpPr/>
          <p:nvPr/>
        </p:nvSpPr>
        <p:spPr>
          <a:xfrm>
            <a:off x="5753425" y="377245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B6D4F3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control robots?</a:t>
            </a:r>
            <a:endParaRPr sz="1000"/>
          </a:p>
        </p:txBody>
      </p:sp>
      <p:sp>
        <p:nvSpPr>
          <p:cNvPr id="169" name="Google Shape;169;p22"/>
          <p:cNvSpPr/>
          <p:nvPr/>
        </p:nvSpPr>
        <p:spPr>
          <a:xfrm>
            <a:off x="6823650" y="377245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track each robot?</a:t>
            </a:r>
            <a:endParaRPr sz="1000" dirty="0"/>
          </a:p>
        </p:txBody>
      </p:sp>
      <p:sp>
        <p:nvSpPr>
          <p:cNvPr id="170" name="Google Shape;170;p22"/>
          <p:cNvSpPr/>
          <p:nvPr/>
        </p:nvSpPr>
        <p:spPr>
          <a:xfrm>
            <a:off x="8039200" y="228240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F8C045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build redundancy into our system?</a:t>
            </a:r>
            <a:endParaRPr sz="1000" dirty="0"/>
          </a:p>
        </p:txBody>
      </p:sp>
      <p:sp>
        <p:nvSpPr>
          <p:cNvPr id="171" name="Google Shape;171;p22"/>
          <p:cNvSpPr/>
          <p:nvPr/>
        </p:nvSpPr>
        <p:spPr>
          <a:xfrm>
            <a:off x="261013" y="1966475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92D050">
              <a:alpha val="48627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allow users to help us with tracking and feedback?</a:t>
            </a:r>
            <a:endParaRPr sz="1000" dirty="0"/>
          </a:p>
        </p:txBody>
      </p:sp>
      <p:sp>
        <p:nvSpPr>
          <p:cNvPr id="172" name="Google Shape;172;p22"/>
          <p:cNvSpPr/>
          <p:nvPr/>
        </p:nvSpPr>
        <p:spPr>
          <a:xfrm>
            <a:off x="7992325" y="138475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EB55ED">
              <a:alpha val="50196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deal with accidents that might occur?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73" name="Google Shape;173;p22"/>
          <p:cNvSpPr/>
          <p:nvPr/>
        </p:nvSpPr>
        <p:spPr>
          <a:xfrm>
            <a:off x="7992313" y="119395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92D050">
              <a:alpha val="5098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get food to people quickly when the robot fails?</a:t>
            </a:r>
            <a:endParaRPr sz="1000" dirty="0"/>
          </a:p>
        </p:txBody>
      </p:sp>
      <p:sp>
        <p:nvSpPr>
          <p:cNvPr id="174" name="Google Shape;174;p22"/>
          <p:cNvSpPr/>
          <p:nvPr/>
        </p:nvSpPr>
        <p:spPr>
          <a:xfrm>
            <a:off x="6944575" y="228240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B6D4F3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detect when a robot needs help?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75" name="Google Shape;175;p22"/>
          <p:cNvSpPr/>
          <p:nvPr/>
        </p:nvSpPr>
        <p:spPr>
          <a:xfrm>
            <a:off x="5854050" y="1193938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B6D4F3">
              <a:alpha val="5098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overcome technical glitches during a delivery?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76" name="Google Shape;176;p22"/>
          <p:cNvSpPr/>
          <p:nvPr/>
        </p:nvSpPr>
        <p:spPr>
          <a:xfrm>
            <a:off x="1315150" y="880963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92D050">
              <a:alpha val="49412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enable robots to detect missing items in the order during pickup?</a:t>
            </a:r>
            <a:endParaRPr sz="1000" dirty="0"/>
          </a:p>
        </p:txBody>
      </p:sp>
      <p:sp>
        <p:nvSpPr>
          <p:cNvPr id="177" name="Google Shape;177;p22"/>
          <p:cNvSpPr/>
          <p:nvPr/>
        </p:nvSpPr>
        <p:spPr>
          <a:xfrm>
            <a:off x="5854050" y="138475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EB55ED">
              <a:alpha val="50196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alert operators of need for robot intervention conveniently?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78" name="Google Shape;178;p22"/>
          <p:cNvSpPr/>
          <p:nvPr/>
        </p:nvSpPr>
        <p:spPr>
          <a:xfrm>
            <a:off x="1346625" y="3024888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EB55ED">
              <a:alpha val="50588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program robots to address order cancellations?</a:t>
            </a:r>
            <a:endParaRPr sz="1000" dirty="0"/>
          </a:p>
        </p:txBody>
      </p:sp>
      <p:sp>
        <p:nvSpPr>
          <p:cNvPr id="179" name="Google Shape;179;p22"/>
          <p:cNvSpPr/>
          <p:nvPr/>
        </p:nvSpPr>
        <p:spPr>
          <a:xfrm>
            <a:off x="1346625" y="1966463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B6D4F3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program robots to address customer returns?</a:t>
            </a:r>
            <a:endParaRPr sz="1000" dirty="0"/>
          </a:p>
        </p:txBody>
      </p:sp>
      <p:sp>
        <p:nvSpPr>
          <p:cNvPr id="180" name="Google Shape;180;p22"/>
          <p:cNvSpPr/>
          <p:nvPr/>
        </p:nvSpPr>
        <p:spPr>
          <a:xfrm>
            <a:off x="7893875" y="377245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92D050">
              <a:alpha val="50196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monitor robot progress?</a:t>
            </a:r>
            <a:endParaRPr sz="1000"/>
          </a:p>
        </p:txBody>
      </p:sp>
      <p:sp>
        <p:nvSpPr>
          <p:cNvPr id="181" name="Google Shape;181;p22"/>
          <p:cNvSpPr/>
          <p:nvPr/>
        </p:nvSpPr>
        <p:spPr>
          <a:xfrm>
            <a:off x="271275" y="90805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EB55ED">
              <a:alpha val="50588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share robot progress with consumers?</a:t>
            </a:r>
            <a:endParaRPr sz="1000" dirty="0"/>
          </a:p>
        </p:txBody>
      </p:sp>
      <p:sp>
        <p:nvSpPr>
          <p:cNvPr id="182" name="Google Shape;182;p22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When things go wrong</a:t>
            </a:r>
            <a:endParaRPr sz="3200" dirty="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4153825" y="1845742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92D050">
              <a:alpha val="49804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keep robots odor free, even when carrying smelly food?</a:t>
            </a:r>
            <a:endParaRPr sz="1000" dirty="0"/>
          </a:p>
        </p:txBody>
      </p:sp>
      <p:sp>
        <p:nvSpPr>
          <p:cNvPr id="184" name="Google Shape;184;p22"/>
          <p:cNvSpPr/>
          <p:nvPr/>
        </p:nvSpPr>
        <p:spPr>
          <a:xfrm>
            <a:off x="4059431" y="2860646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EB55ED">
              <a:alpha val="50196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anticipate mechanical failures?</a:t>
            </a:r>
            <a:endParaRPr sz="1000" dirty="0"/>
          </a:p>
        </p:txBody>
      </p:sp>
      <p:sp>
        <p:nvSpPr>
          <p:cNvPr id="185" name="Google Shape;185;p22"/>
          <p:cNvSpPr/>
          <p:nvPr/>
        </p:nvSpPr>
        <p:spPr>
          <a:xfrm>
            <a:off x="3059200" y="284552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B6D4F3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determine when to recharge robot batteries?</a:t>
            </a:r>
            <a:endParaRPr sz="1000" dirty="0"/>
          </a:p>
        </p:txBody>
      </p:sp>
      <p:sp>
        <p:nvSpPr>
          <p:cNvPr id="186" name="Google Shape;186;p22"/>
          <p:cNvSpPr/>
          <p:nvPr/>
        </p:nvSpPr>
        <p:spPr>
          <a:xfrm>
            <a:off x="3068213" y="1864662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F8C045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address a sudden power outage?</a:t>
            </a:r>
            <a:endParaRPr sz="1000" dirty="0"/>
          </a:p>
        </p:txBody>
      </p:sp>
      <p:sp>
        <p:nvSpPr>
          <p:cNvPr id="187" name="Google Shape;187;p22"/>
          <p:cNvSpPr txBox="1"/>
          <p:nvPr/>
        </p:nvSpPr>
        <p:spPr>
          <a:xfrm>
            <a:off x="504375" y="4178900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Delays, Missing Items, and Cancellations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3247575" y="3950300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Maintenance and mechanical issues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5753425" y="3264500"/>
            <a:ext cx="32490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Incident Prevention and Recovery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5753425" y="4788500"/>
            <a:ext cx="31506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Tracking and Remote Control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201;p38">
            <a:extLst>
              <a:ext uri="{FF2B5EF4-FFF2-40B4-BE49-F238E27FC236}">
                <a16:creationId xmlns:a16="http://schemas.microsoft.com/office/drawing/2014/main" id="{3E111D76-3676-B448-A5B1-A13209CA02B6}"/>
              </a:ext>
            </a:extLst>
          </p:cNvPr>
          <p:cNvSpPr/>
          <p:nvPr/>
        </p:nvSpPr>
        <p:spPr>
          <a:xfrm>
            <a:off x="3506668" y="896906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F8C04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confirm that the robot is at the address for user?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47992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/>
          <p:nvPr/>
        </p:nvSpPr>
        <p:spPr>
          <a:xfrm>
            <a:off x="3375451" y="2627994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B6D4F3">
              <a:alpha val="5098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teach users to interact with humans?</a:t>
            </a:r>
            <a:endParaRPr sz="1000" dirty="0"/>
          </a:p>
        </p:txBody>
      </p:sp>
      <p:sp>
        <p:nvSpPr>
          <p:cNvPr id="196" name="Google Shape;196;p23"/>
          <p:cNvSpPr/>
          <p:nvPr/>
        </p:nvSpPr>
        <p:spPr>
          <a:xfrm>
            <a:off x="163413" y="1638988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B6D4F3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have robots entertain customers at delivery?</a:t>
            </a:r>
            <a:endParaRPr sz="1000" dirty="0"/>
          </a:p>
        </p:txBody>
      </p:sp>
      <p:sp>
        <p:nvSpPr>
          <p:cNvPr id="197" name="Google Shape;197;p23"/>
          <p:cNvSpPr/>
          <p:nvPr/>
        </p:nvSpPr>
        <p:spPr>
          <a:xfrm>
            <a:off x="1200111" y="1638988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B6D4F3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give robots a personality?</a:t>
            </a:r>
            <a:endParaRPr sz="1000" dirty="0"/>
          </a:p>
        </p:txBody>
      </p:sp>
      <p:sp>
        <p:nvSpPr>
          <p:cNvPr id="198" name="Google Shape;198;p23"/>
          <p:cNvSpPr/>
          <p:nvPr/>
        </p:nvSpPr>
        <p:spPr>
          <a:xfrm>
            <a:off x="4506963" y="1684925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communicate with humans around the robot?</a:t>
            </a:r>
            <a:endParaRPr sz="1000" dirty="0"/>
          </a:p>
        </p:txBody>
      </p:sp>
      <p:sp>
        <p:nvSpPr>
          <p:cNvPr id="199" name="Google Shape;199;p23"/>
          <p:cNvSpPr/>
          <p:nvPr/>
        </p:nvSpPr>
        <p:spPr>
          <a:xfrm>
            <a:off x="110025" y="2670044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EB55ED">
              <a:alpha val="50196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use robots to make people excited about our brand?</a:t>
            </a:r>
            <a:endParaRPr sz="1000" dirty="0"/>
          </a:p>
        </p:txBody>
      </p:sp>
      <p:sp>
        <p:nvSpPr>
          <p:cNvPr id="200" name="Google Shape;200;p23"/>
          <p:cNvSpPr/>
          <p:nvPr/>
        </p:nvSpPr>
        <p:spPr>
          <a:xfrm>
            <a:off x="4471963" y="2609438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92D050">
              <a:alpha val="49412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teach robots manners? </a:t>
            </a:r>
            <a:endParaRPr sz="1000" dirty="0"/>
          </a:p>
        </p:txBody>
      </p:sp>
      <p:sp>
        <p:nvSpPr>
          <p:cNvPr id="201" name="Google Shape;201;p23"/>
          <p:cNvSpPr/>
          <p:nvPr/>
        </p:nvSpPr>
        <p:spPr>
          <a:xfrm>
            <a:off x="8023875" y="3426788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B6D4F3">
              <a:alpha val="50196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enable “emotion” modes in robots?</a:t>
            </a:r>
            <a:endParaRPr sz="1000" dirty="0"/>
          </a:p>
        </p:txBody>
      </p:sp>
      <p:sp>
        <p:nvSpPr>
          <p:cNvPr id="202" name="Google Shape;202;p23"/>
          <p:cNvSpPr/>
          <p:nvPr/>
        </p:nvSpPr>
        <p:spPr>
          <a:xfrm>
            <a:off x="1107794" y="2531641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F093F4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make interacting with robots more fun?</a:t>
            </a:r>
            <a:endParaRPr sz="1000" dirty="0"/>
          </a:p>
        </p:txBody>
      </p:sp>
      <p:sp>
        <p:nvSpPr>
          <p:cNvPr id="203" name="Google Shape;203;p23"/>
          <p:cNvSpPr/>
          <p:nvPr/>
        </p:nvSpPr>
        <p:spPr>
          <a:xfrm>
            <a:off x="5882263" y="341005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make our robots act like people?</a:t>
            </a:r>
            <a:endParaRPr sz="1000" dirty="0"/>
          </a:p>
        </p:txBody>
      </p:sp>
      <p:sp>
        <p:nvSpPr>
          <p:cNvPr id="204" name="Google Shape;204;p23"/>
          <p:cNvSpPr/>
          <p:nvPr/>
        </p:nvSpPr>
        <p:spPr>
          <a:xfrm>
            <a:off x="6953075" y="3410038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F093F4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teach empathy to robots?</a:t>
            </a:r>
            <a:endParaRPr sz="1000"/>
          </a:p>
        </p:txBody>
      </p:sp>
      <p:sp>
        <p:nvSpPr>
          <p:cNvPr id="205" name="Google Shape;205;p23"/>
          <p:cNvSpPr/>
          <p:nvPr/>
        </p:nvSpPr>
        <p:spPr>
          <a:xfrm>
            <a:off x="3459125" y="1714863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help robots talk to people?</a:t>
            </a:r>
            <a:endParaRPr sz="1000" dirty="0"/>
          </a:p>
        </p:txBody>
      </p:sp>
      <p:sp>
        <p:nvSpPr>
          <p:cNvPr id="206" name="Google Shape;206;p23"/>
          <p:cNvSpPr/>
          <p:nvPr/>
        </p:nvSpPr>
        <p:spPr>
          <a:xfrm>
            <a:off x="6309650" y="848638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92D050">
              <a:alpha val="49804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prepare robot to handle deliveries to persons with disabilities?</a:t>
            </a:r>
            <a:endParaRPr sz="1000" dirty="0"/>
          </a:p>
        </p:txBody>
      </p:sp>
      <p:sp>
        <p:nvSpPr>
          <p:cNvPr id="207" name="Google Shape;207;p23"/>
          <p:cNvSpPr/>
          <p:nvPr/>
        </p:nvSpPr>
        <p:spPr>
          <a:xfrm>
            <a:off x="7357488" y="848638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 enable robots to interpret and speak different languages?</a:t>
            </a:r>
            <a:endParaRPr sz="1000" dirty="0"/>
          </a:p>
        </p:txBody>
      </p:sp>
      <p:sp>
        <p:nvSpPr>
          <p:cNvPr id="208" name="Google Shape;208;p23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Human/Robot Interaction</a:t>
            </a:r>
            <a:endParaRPr sz="32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351975" y="3950300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Delight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6511625" y="1936250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Deliveries for everyone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3095175" y="3950300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Communication with people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6600375" y="4483700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Human-like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1;p38">
            <a:extLst>
              <a:ext uri="{FF2B5EF4-FFF2-40B4-BE49-F238E27FC236}">
                <a16:creationId xmlns:a16="http://schemas.microsoft.com/office/drawing/2014/main" id="{E5362421-CD44-9445-87A3-88307D340730}"/>
              </a:ext>
            </a:extLst>
          </p:cNvPr>
          <p:cNvSpPr/>
          <p:nvPr/>
        </p:nvSpPr>
        <p:spPr>
          <a:xfrm>
            <a:off x="2017044" y="2179550"/>
            <a:ext cx="1010100" cy="1010100"/>
          </a:xfrm>
          <a:prstGeom prst="foldedCorner">
            <a:avLst>
              <a:gd name="adj" fmla="val 16667"/>
            </a:avLst>
          </a:prstGeom>
          <a:solidFill>
            <a:srgbClr val="F8C04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How might we</a:t>
            </a:r>
            <a:r>
              <a:rPr lang="en-US" sz="1000" dirty="0"/>
              <a:t> change robot’s appearance?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93055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Sprint Focus</a:t>
            </a:r>
            <a:endParaRPr sz="3200"/>
          </a:p>
        </p:txBody>
      </p:sp>
      <p:graphicFrame>
        <p:nvGraphicFramePr>
          <p:cNvPr id="249" name="Google Shape;249;p42"/>
          <p:cNvGraphicFramePr/>
          <p:nvPr>
            <p:extLst>
              <p:ext uri="{D42A27DB-BD31-4B8C-83A1-F6EECF244321}">
                <p14:modId xmlns:p14="http://schemas.microsoft.com/office/powerpoint/2010/main" val="2727696150"/>
              </p:ext>
            </p:extLst>
          </p:nvPr>
        </p:nvGraphicFramePr>
        <p:xfrm>
          <a:off x="585958" y="866134"/>
          <a:ext cx="7239000" cy="4194466"/>
        </p:xfrm>
        <a:graphic>
          <a:graphicData uri="http://schemas.openxmlformats.org/drawingml/2006/table">
            <a:tbl>
              <a:tblPr>
                <a:noFill/>
                <a:tableStyleId>{33504CE0-DB88-45E9-9528-990517D5C9B6}</a:tableStyleId>
              </a:tblPr>
              <a:tblGrid>
                <a:gridCol w="217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Focus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dirty="0">
                        <a:solidFill>
                          <a:srgbClr val="9E9E9E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When things go wrong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solidFill>
                          <a:srgbClr val="9E9E9E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endParaRPr lang="ar-KR" sz="12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Slide #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sz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I selected this theme because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Most product managers focus on Functionality when building a robot, but don't pay much attention to other things. such as when things go wrong by Delays, Missing Items, and Cancellations Or Maintenance and mechanical issues,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and have </a:t>
                      </a:r>
                      <a:r>
                        <a:rPr lang="en-US" sz="1200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sliven</a:t>
                      </a:r>
                      <a:r>
                        <a:rPr lang="en-US" sz="1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for Incident Prevention and Recovery with Tracking and Remote Control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So, the main goals here are to help those operations improve to build better robots</a:t>
                      </a:r>
                      <a:br>
                        <a:rPr lang="en" sz="1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en" sz="1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endParaRPr sz="12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B3E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Define</a:t>
            </a:r>
            <a:endParaRPr sz="500"/>
          </a:p>
        </p:txBody>
      </p:sp>
      <p:sp>
        <p:nvSpPr>
          <p:cNvPr id="256" name="Google Shape;256;p43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With an understanding of the problem space, create focus and align on specific outcomes for the Design Sprint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32359</TotalTime>
  <Words>1898</Words>
  <Application>Microsoft Macintosh PowerPoint</Application>
  <PresentationFormat>عرض على الشاشة (16:9)</PresentationFormat>
  <Paragraphs>232</Paragraphs>
  <Slides>26</Slides>
  <Notes>22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26</vt:i4>
      </vt:variant>
    </vt:vector>
  </HeadingPairs>
  <TitlesOfParts>
    <vt:vector size="31" baseType="lpstr">
      <vt:lpstr>Arial</vt:lpstr>
      <vt:lpstr>Andale Mono</vt:lpstr>
      <vt:lpstr>Open Sans</vt:lpstr>
      <vt:lpstr>Simple Light</vt:lpstr>
      <vt:lpstr>Udacity Template 16x9</vt:lpstr>
      <vt:lpstr>DoorDash</vt:lpstr>
      <vt:lpstr>Set the stage</vt:lpstr>
      <vt:lpstr>Initial PRD</vt:lpstr>
      <vt:lpstr>Understand</vt:lpstr>
      <vt:lpstr>عرض تقديمي في PowerPoint</vt:lpstr>
      <vt:lpstr>عرض تقديمي في PowerPoint</vt:lpstr>
      <vt:lpstr>عرض تقديمي في PowerPoint</vt:lpstr>
      <vt:lpstr>Sprint Focus</vt:lpstr>
      <vt:lpstr>Define</vt:lpstr>
      <vt:lpstr>DoorDash App for Food Delivery </vt:lpstr>
      <vt:lpstr>Sketch</vt:lpstr>
      <vt:lpstr>8 Sketches</vt:lpstr>
      <vt:lpstr>Solution Sketch 1: send robot back</vt:lpstr>
      <vt:lpstr>Solution Sketch 2: Recovery money</vt:lpstr>
      <vt:lpstr>Decide</vt:lpstr>
      <vt:lpstr>Decision</vt:lpstr>
      <vt:lpstr>Prototype</vt:lpstr>
      <vt:lpstr>عرض تقديمي في PowerPoint</vt:lpstr>
      <vt:lpstr>Prototype</vt:lpstr>
      <vt:lpstr>Validate</vt:lpstr>
      <vt:lpstr>User Testing: Participant 1 Key Findings</vt:lpstr>
      <vt:lpstr>User Testing: Participant 2 Key Findings</vt:lpstr>
      <vt:lpstr>Iterate </vt:lpstr>
      <vt:lpstr>Improvements</vt:lpstr>
      <vt:lpstr>Handoff</vt:lpstr>
      <vt:lpstr>Updated PRD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NAME]</dc:title>
  <cp:lastModifiedBy>jon hosly</cp:lastModifiedBy>
  <cp:revision>73</cp:revision>
  <dcterms:modified xsi:type="dcterms:W3CDTF">2021-09-21T15:22:42Z</dcterms:modified>
</cp:coreProperties>
</file>