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399" r:id="rId3"/>
    <p:sldId id="400" r:id="rId4"/>
    <p:sldId id="404" r:id="rId5"/>
    <p:sldId id="381" r:id="rId6"/>
    <p:sldId id="393" r:id="rId7"/>
    <p:sldId id="392" r:id="rId8"/>
    <p:sldId id="394" r:id="rId9"/>
    <p:sldId id="325" r:id="rId10"/>
    <p:sldId id="324" r:id="rId11"/>
    <p:sldId id="326" r:id="rId12"/>
    <p:sldId id="327" r:id="rId13"/>
    <p:sldId id="328" r:id="rId14"/>
    <p:sldId id="329" r:id="rId15"/>
    <p:sldId id="330" r:id="rId16"/>
    <p:sldId id="331" r:id="rId17"/>
    <p:sldId id="332" r:id="rId18"/>
    <p:sldId id="333" r:id="rId19"/>
    <p:sldId id="334" r:id="rId20"/>
    <p:sldId id="336" r:id="rId21"/>
    <p:sldId id="337" r:id="rId22"/>
    <p:sldId id="338" r:id="rId23"/>
    <p:sldId id="398" r:id="rId24"/>
    <p:sldId id="339" r:id="rId25"/>
    <p:sldId id="340" r:id="rId26"/>
    <p:sldId id="341" r:id="rId27"/>
    <p:sldId id="402" r:id="rId28"/>
    <p:sldId id="403" r:id="rId29"/>
    <p:sldId id="376" r:id="rId30"/>
    <p:sldId id="395" r:id="rId31"/>
    <p:sldId id="405" r:id="rId32"/>
    <p:sldId id="407" r:id="rId33"/>
    <p:sldId id="406" r:id="rId34"/>
    <p:sldId id="408" r:id="rId35"/>
    <p:sldId id="396" r:id="rId36"/>
    <p:sldId id="39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558" autoAdjust="0"/>
  </p:normalViewPr>
  <p:slideViewPr>
    <p:cSldViewPr>
      <p:cViewPr varScale="1">
        <p:scale>
          <a:sx n="49" d="100"/>
          <a:sy n="49" d="100"/>
        </p:scale>
        <p:origin x="2362" y="5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5341E2-F0B0-4BF8-BCDC-0C0047857C35}" type="datetimeFigureOut">
              <a:rPr lang="en-US" smtClean="0"/>
              <a:t>3/25/2024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12EFC6-C7F2-4FF5-BEA8-02170655ADD9}" type="slidenum">
              <a:rPr lang="en-US" smtClean="0"/>
              <a:t>‹#›</a:t>
            </a:fld>
            <a:endParaRPr lang="en-US"/>
          </a:p>
        </p:txBody>
      </p:sp>
    </p:spTree>
    <p:extLst>
      <p:ext uri="{BB962C8B-B14F-4D97-AF65-F5344CB8AC3E}">
        <p14:creationId xmlns:p14="http://schemas.microsoft.com/office/powerpoint/2010/main" val="1999042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0" i="0" dirty="0">
                <a:solidFill>
                  <a:srgbClr val="0D0D0D"/>
                </a:solidFill>
                <a:effectLst/>
                <a:latin typeface="Söhne"/>
              </a:rPr>
            </a:br>
            <a:r>
              <a:rPr lang="en-US" b="0" i="0" dirty="0">
                <a:solidFill>
                  <a:srgbClr val="0D0D0D"/>
                </a:solidFill>
                <a:effectLst/>
                <a:latin typeface="Söhne"/>
              </a:rPr>
              <a:t>Interviews typically involve one-on-one interactions between an interviewer and an interviewee, where the interviewer asks questions and the interviewee responds. This format allows for in-depth discussions, personalized insights, and a focused exploration of individual perspectives, experiences, and opinions.</a:t>
            </a:r>
          </a:p>
          <a:p>
            <a:pPr algn="l"/>
            <a:r>
              <a:rPr lang="en-US" b="0" i="0" dirty="0">
                <a:solidFill>
                  <a:srgbClr val="0D0D0D"/>
                </a:solidFill>
                <a:effectLst/>
                <a:latin typeface="Söhne"/>
              </a:rPr>
              <a:t>On the other hand, focus groups involve multiple participants, usually ranging from 6 to 10 individuals, who share common characteristics or experiences relevant to the research topic</a:t>
            </a:r>
          </a:p>
          <a:p>
            <a:endParaRPr lang="en-US" dirty="0"/>
          </a:p>
        </p:txBody>
      </p:sp>
      <p:sp>
        <p:nvSpPr>
          <p:cNvPr id="4" name="Slide Number Placeholder 3"/>
          <p:cNvSpPr>
            <a:spLocks noGrp="1"/>
          </p:cNvSpPr>
          <p:nvPr>
            <p:ph type="sldNum" sz="quarter" idx="5"/>
          </p:nvPr>
        </p:nvSpPr>
        <p:spPr/>
        <p:txBody>
          <a:bodyPr/>
          <a:lstStyle/>
          <a:p>
            <a:fld id="{7112EFC6-C7F2-4FF5-BEA8-02170655ADD9}" type="slidenum">
              <a:rPr lang="en-US" smtClean="0"/>
              <a:t>2</a:t>
            </a:fld>
            <a:endParaRPr lang="en-US"/>
          </a:p>
        </p:txBody>
      </p:sp>
    </p:spTree>
    <p:extLst>
      <p:ext uri="{BB962C8B-B14F-4D97-AF65-F5344CB8AC3E}">
        <p14:creationId xmlns:p14="http://schemas.microsoft.com/office/powerpoint/2010/main" val="917553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lgn="l">
              <a:buFont typeface="+mj-lt"/>
              <a:buAutoNum type="arabicPeriod"/>
            </a:pPr>
            <a:r>
              <a:rPr lang="en-US" b="1" i="0" dirty="0">
                <a:solidFill>
                  <a:srgbClr val="0D0D0D"/>
                </a:solidFill>
                <a:effectLst/>
                <a:latin typeface="Söhne"/>
              </a:rPr>
              <a:t>Look for People in the Middle Instead of at the Top</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This means targeting individuals who are not in senior leadership positions but are still involved in the day-to-day operations or execution of tasks related to the project.</a:t>
            </a:r>
          </a:p>
          <a:p>
            <a:pPr marL="742950" lvl="1" indent="-285750" algn="l">
              <a:buFont typeface="+mj-lt"/>
              <a:buAutoNum type="arabicPeriod"/>
            </a:pPr>
            <a:r>
              <a:rPr lang="en-US" b="0" i="0" dirty="0">
                <a:solidFill>
                  <a:srgbClr val="0D0D0D"/>
                </a:solidFill>
                <a:effectLst/>
                <a:latin typeface="Söhne"/>
              </a:rPr>
              <a:t>Middle-level employees are often more connected to the actual work being done and have a better understanding of challenges, processes, and opportunities for improvement.</a:t>
            </a:r>
          </a:p>
          <a:p>
            <a:pPr algn="l">
              <a:buFont typeface="+mj-lt"/>
              <a:buAutoNum type="arabicPeriod"/>
            </a:pPr>
            <a:r>
              <a:rPr lang="en-US" b="1" i="0" dirty="0">
                <a:solidFill>
                  <a:srgbClr val="0D0D0D"/>
                </a:solidFill>
                <a:effectLst/>
                <a:latin typeface="Söhne"/>
              </a:rPr>
              <a:t>They Are the Ones Who Do the Actual Work</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Middle-level employees are typically hands-on in their roles and directly contribute to project execution or implementation.</a:t>
            </a:r>
          </a:p>
          <a:p>
            <a:pPr marL="742950" lvl="1" indent="-285750" algn="l">
              <a:buFont typeface="+mj-lt"/>
              <a:buAutoNum type="arabicPeriod"/>
            </a:pPr>
            <a:r>
              <a:rPr lang="en-US" b="0" i="0" dirty="0">
                <a:solidFill>
                  <a:srgbClr val="0D0D0D"/>
                </a:solidFill>
                <a:effectLst/>
                <a:latin typeface="Söhne"/>
              </a:rPr>
              <a:t>Their insights are grounded in practical experience and can provide a more accurate picture of what is happening on the ground.</a:t>
            </a:r>
          </a:p>
          <a:p>
            <a:pPr algn="l">
              <a:buFont typeface="+mj-lt"/>
              <a:buAutoNum type="arabicPeriod"/>
            </a:pPr>
            <a:r>
              <a:rPr lang="en-US" b="1" i="0" dirty="0">
                <a:solidFill>
                  <a:srgbClr val="0D0D0D"/>
                </a:solidFill>
                <a:effectLst/>
                <a:latin typeface="Söhne"/>
              </a:rPr>
              <a:t>Also, They Will Be More Willing to Talk</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Compared to senior leaders, middle-level employees may feel more comfortable sharing their opinions and experiences.</a:t>
            </a:r>
          </a:p>
          <a:p>
            <a:pPr marL="742950" lvl="1" indent="-285750" algn="l">
              <a:buFont typeface="+mj-lt"/>
              <a:buAutoNum type="arabicPeriod"/>
            </a:pPr>
            <a:r>
              <a:rPr lang="en-US" b="0" i="0" dirty="0">
                <a:solidFill>
                  <a:srgbClr val="0D0D0D"/>
                </a:solidFill>
                <a:effectLst/>
                <a:latin typeface="Söhne"/>
              </a:rPr>
              <a:t>They are often more accessible, approachable, and willing to engage in discussions or interviews about the project.</a:t>
            </a:r>
          </a:p>
          <a:p>
            <a:pPr algn="l">
              <a:buFont typeface="+mj-lt"/>
              <a:buAutoNum type="arabicPeriod"/>
            </a:pPr>
            <a:r>
              <a:rPr lang="en-US" b="1" i="0" dirty="0">
                <a:solidFill>
                  <a:srgbClr val="0D0D0D"/>
                </a:solidFill>
                <a:effectLst/>
                <a:latin typeface="Söhne"/>
              </a:rPr>
              <a:t>People at the Top Don’t Have Time and Are Self-Conscious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Senior leaders or executives may have busy schedules and numerous responsibilities, making it challenging to allocate time for in-depth interviews or discussions.</a:t>
            </a:r>
          </a:p>
          <a:p>
            <a:pPr marL="742950" lvl="1" indent="-285750" algn="l">
              <a:buFont typeface="+mj-lt"/>
              <a:buAutoNum type="arabicPeriod"/>
            </a:pPr>
            <a:r>
              <a:rPr lang="en-US" b="0" i="0" dirty="0">
                <a:solidFill>
                  <a:srgbClr val="0D0D0D"/>
                </a:solidFill>
                <a:effectLst/>
                <a:latin typeface="Söhne"/>
              </a:rPr>
              <a:t>They may also be more cautious about what they say, considering the potential impact of their words on the organization or their public image.</a:t>
            </a:r>
          </a:p>
          <a:p>
            <a:pPr algn="l"/>
            <a:r>
              <a:rPr lang="en-US" b="0" i="0" dirty="0">
                <a:solidFill>
                  <a:srgbClr val="0D0D0D"/>
                </a:solidFill>
                <a:effectLst/>
                <a:latin typeface="Söhne"/>
              </a:rPr>
              <a:t>By focusing on individuals in the middle levels of the organization, you can gain practical insights, foster open communication, and receive candid feedback that reflects the realities of day-to-day operations. This approach can lead to more relevant and actionable information for the project or initiative you are working on.</a:t>
            </a:r>
          </a:p>
          <a:p>
            <a:endParaRPr lang="en-US" dirty="0"/>
          </a:p>
        </p:txBody>
      </p:sp>
      <p:sp>
        <p:nvSpPr>
          <p:cNvPr id="4" name="Slide Number Placeholder 3"/>
          <p:cNvSpPr>
            <a:spLocks noGrp="1"/>
          </p:cNvSpPr>
          <p:nvPr>
            <p:ph type="sldNum" sz="quarter" idx="5"/>
          </p:nvPr>
        </p:nvSpPr>
        <p:spPr/>
        <p:txBody>
          <a:bodyPr/>
          <a:lstStyle/>
          <a:p>
            <a:fld id="{7112EFC6-C7F2-4FF5-BEA8-02170655ADD9}" type="slidenum">
              <a:rPr lang="en-US" smtClean="0"/>
              <a:t>13</a:t>
            </a:fld>
            <a:endParaRPr lang="en-US"/>
          </a:p>
        </p:txBody>
      </p:sp>
    </p:spTree>
    <p:extLst>
      <p:ext uri="{BB962C8B-B14F-4D97-AF65-F5344CB8AC3E}">
        <p14:creationId xmlns:p14="http://schemas.microsoft.com/office/powerpoint/2010/main" val="2777803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lgn="l"/>
            <a:r>
              <a:rPr lang="en-US" b="0" i="0" dirty="0">
                <a:solidFill>
                  <a:srgbClr val="000000"/>
                </a:solidFill>
                <a:effectLst/>
                <a:latin typeface="Söhne"/>
              </a:rPr>
              <a:t>The questions presented are indeed examples of leading questions. A leading question is designed to guide or influence the respondent's answer in a particular direction. Here's an explanation of each question and how it may lead the respondent:</a:t>
            </a:r>
          </a:p>
          <a:p>
            <a:pPr algn="l">
              <a:buFont typeface="+mj-lt"/>
              <a:buAutoNum type="arabicPeriod"/>
            </a:pPr>
            <a:r>
              <a:rPr lang="en-US" b="1" i="0" dirty="0">
                <a:solidFill>
                  <a:srgbClr val="000000"/>
                </a:solidFill>
                <a:effectLst/>
                <a:latin typeface="Söhne"/>
              </a:rPr>
              <a:t>"Is the daily update an important feature to you?"</a:t>
            </a:r>
            <a:r>
              <a:rPr lang="en-US" b="0" i="0" dirty="0">
                <a:solidFill>
                  <a:srgbClr val="000000"/>
                </a:solidFill>
                <a:effectLst/>
                <a:latin typeface="Söhne"/>
              </a:rPr>
              <a:t>:</a:t>
            </a:r>
          </a:p>
          <a:p>
            <a:pPr marL="742950" lvl="1" indent="-285750" algn="l">
              <a:buFont typeface="+mj-lt"/>
              <a:buAutoNum type="arabicPeriod"/>
            </a:pPr>
            <a:r>
              <a:rPr lang="en-US" b="0" i="0" dirty="0">
                <a:solidFill>
                  <a:srgbClr val="000000"/>
                </a:solidFill>
                <a:effectLst/>
                <a:latin typeface="Söhne"/>
              </a:rPr>
              <a:t>This question implies that the daily update feature is significant, potentially leading the respondent to agree that it is important even if they may not have initially considered it as such.</a:t>
            </a:r>
          </a:p>
          <a:p>
            <a:pPr algn="l">
              <a:buFont typeface="+mj-lt"/>
              <a:buAutoNum type="arabicPeriod"/>
            </a:pPr>
            <a:r>
              <a:rPr lang="en-US" b="1" i="0" dirty="0">
                <a:solidFill>
                  <a:srgbClr val="000000"/>
                </a:solidFill>
                <a:effectLst/>
                <a:latin typeface="Söhne"/>
              </a:rPr>
              <a:t>"Would you like stores with less clutter?"</a:t>
            </a:r>
            <a:r>
              <a:rPr lang="en-US" b="0" i="0" dirty="0">
                <a:solidFill>
                  <a:srgbClr val="000000"/>
                </a:solidFill>
                <a:effectLst/>
                <a:latin typeface="Söhne"/>
              </a:rPr>
              <a:t>:</a:t>
            </a:r>
          </a:p>
          <a:p>
            <a:pPr marL="742950" lvl="1" indent="-285750" algn="l">
              <a:buFont typeface="+mj-lt"/>
              <a:buAutoNum type="arabicPeriod"/>
            </a:pPr>
            <a:r>
              <a:rPr lang="en-US" b="0" i="0" dirty="0">
                <a:solidFill>
                  <a:srgbClr val="000000"/>
                </a:solidFill>
                <a:effectLst/>
                <a:latin typeface="Söhne"/>
              </a:rPr>
              <a:t>By framing the question with the assumption that the respondent desires less clutter in stores, it leads them towards a positive response without exploring other perspectives or preferences they may have.</a:t>
            </a:r>
          </a:p>
          <a:p>
            <a:pPr algn="l">
              <a:buFont typeface="+mj-lt"/>
              <a:buAutoNum type="arabicPeriod"/>
            </a:pPr>
            <a:r>
              <a:rPr lang="en-US" b="1" i="0" dirty="0">
                <a:solidFill>
                  <a:srgbClr val="000000"/>
                </a:solidFill>
                <a:effectLst/>
                <a:latin typeface="Söhne"/>
              </a:rPr>
              <a:t>"Do you want LMS to be more user-friendly?"</a:t>
            </a:r>
            <a:r>
              <a:rPr lang="en-US" b="0" i="0" dirty="0">
                <a:solidFill>
                  <a:srgbClr val="000000"/>
                </a:solidFill>
                <a:effectLst/>
                <a:latin typeface="Söhne"/>
              </a:rPr>
              <a:t>:</a:t>
            </a:r>
          </a:p>
          <a:p>
            <a:pPr marL="742950" lvl="1" indent="-285750" algn="l">
              <a:buFont typeface="+mj-lt"/>
              <a:buAutoNum type="arabicPeriod"/>
            </a:pPr>
            <a:r>
              <a:rPr lang="en-US" b="0" i="0" dirty="0">
                <a:solidFill>
                  <a:srgbClr val="000000"/>
                </a:solidFill>
                <a:effectLst/>
                <a:latin typeface="Söhne"/>
              </a:rPr>
              <a:t>This question suggests that the respondent desires a more user-friendly experience, potentially leading them to agree even if they have not specifically thought about the usability of LMS.</a:t>
            </a:r>
          </a:p>
          <a:p>
            <a:pPr algn="l">
              <a:buFont typeface="+mj-lt"/>
              <a:buAutoNum type="arabicPeriod"/>
            </a:pPr>
            <a:r>
              <a:rPr lang="en-US" b="1" i="0" dirty="0">
                <a:solidFill>
                  <a:srgbClr val="000000"/>
                </a:solidFill>
                <a:effectLst/>
                <a:latin typeface="Söhne"/>
              </a:rPr>
              <a:t>"You like feature X, don’t you?"</a:t>
            </a:r>
            <a:r>
              <a:rPr lang="en-US" b="0" i="0" dirty="0">
                <a:solidFill>
                  <a:srgbClr val="000000"/>
                </a:solidFill>
                <a:effectLst/>
                <a:latin typeface="Söhne"/>
              </a:rPr>
              <a:t>:</a:t>
            </a:r>
          </a:p>
          <a:p>
            <a:pPr marL="742950" lvl="1" indent="-285750" algn="l">
              <a:buFont typeface="+mj-lt"/>
              <a:buAutoNum type="arabicPeriod"/>
            </a:pPr>
            <a:r>
              <a:rPr lang="en-US" b="0" i="0" dirty="0">
                <a:solidFill>
                  <a:srgbClr val="000000"/>
                </a:solidFill>
                <a:effectLst/>
                <a:latin typeface="Söhne"/>
              </a:rPr>
              <a:t>By phrasing the question in a way that assumes the respondent already likes feature X, it encourages them to agree with the statement, regardless of their actual opinion.</a:t>
            </a:r>
          </a:p>
          <a:p>
            <a:pPr algn="l">
              <a:buFont typeface="+mj-lt"/>
              <a:buAutoNum type="arabicPeriod"/>
            </a:pPr>
            <a:r>
              <a:rPr lang="en-US" b="1" i="0" dirty="0">
                <a:solidFill>
                  <a:srgbClr val="000000"/>
                </a:solidFill>
                <a:effectLst/>
                <a:latin typeface="Söhne"/>
              </a:rPr>
              <a:t>"Do you agree that a task manager would help you in your everyday life?"</a:t>
            </a:r>
            <a:r>
              <a:rPr lang="en-US" b="0" i="0" dirty="0">
                <a:solidFill>
                  <a:srgbClr val="000000"/>
                </a:solidFill>
                <a:effectLst/>
                <a:latin typeface="Söhne"/>
              </a:rPr>
              <a:t>:</a:t>
            </a:r>
          </a:p>
          <a:p>
            <a:pPr marL="742950" lvl="1" indent="-285750" algn="l">
              <a:buFont typeface="+mj-lt"/>
              <a:buAutoNum type="arabicPeriod"/>
            </a:pPr>
            <a:r>
              <a:rPr lang="en-US" b="0" i="0" dirty="0">
                <a:solidFill>
                  <a:srgbClr val="000000"/>
                </a:solidFill>
                <a:effectLst/>
                <a:latin typeface="Söhne"/>
              </a:rPr>
              <a:t>This question assumes that a task manager would be beneficial, leading the respondent to agree without considering alternative viewpoints or potential drawbacks.</a:t>
            </a:r>
          </a:p>
          <a:p>
            <a:pPr algn="l">
              <a:buFont typeface="+mj-lt"/>
              <a:buAutoNum type="arabicPeriod"/>
            </a:pPr>
            <a:r>
              <a:rPr lang="en-US" b="1" i="0" dirty="0">
                <a:solidFill>
                  <a:srgbClr val="000000"/>
                </a:solidFill>
                <a:effectLst/>
                <a:latin typeface="Söhne"/>
              </a:rPr>
              <a:t>"How stressful do you find getting up early in the morning?"</a:t>
            </a:r>
            <a:r>
              <a:rPr lang="en-US" b="0" i="0" dirty="0">
                <a:solidFill>
                  <a:srgbClr val="000000"/>
                </a:solidFill>
                <a:effectLst/>
                <a:latin typeface="Söhne"/>
              </a:rPr>
              <a:t>:</a:t>
            </a:r>
          </a:p>
          <a:p>
            <a:pPr marL="742950" lvl="1" indent="-285750" algn="l">
              <a:buFont typeface="+mj-lt"/>
              <a:buAutoNum type="arabicPeriod"/>
            </a:pPr>
            <a:r>
              <a:rPr lang="en-US" b="0" i="0" dirty="0">
                <a:solidFill>
                  <a:srgbClr val="000000"/>
                </a:solidFill>
                <a:effectLst/>
                <a:latin typeface="Söhne"/>
              </a:rPr>
              <a:t>While this question is not leading in the same way as the others, it still influences the respondent's answer by suggesting that getting up early in the morning is inherently stressful, which may not be true for everyone.</a:t>
            </a:r>
          </a:p>
          <a:p>
            <a:pPr algn="l"/>
            <a:r>
              <a:rPr lang="en-US" b="0" i="0" dirty="0">
                <a:solidFill>
                  <a:srgbClr val="000000"/>
                </a:solidFill>
                <a:effectLst/>
                <a:latin typeface="Söhne"/>
              </a:rPr>
              <a:t>Leading questions can bias responses and may not provide an accurate reflection of the respondent's true thoughts or feelings. It's important in research or interviews to ask open-ended and neutral questions to gather unbiased and genuine feedback from participants.</a:t>
            </a:r>
          </a:p>
          <a:p>
            <a:br>
              <a:rPr lang="en-US" b="0" i="0" dirty="0">
                <a:solidFill>
                  <a:srgbClr val="000000"/>
                </a:solidFill>
                <a:effectLst/>
                <a:latin typeface="Söhne"/>
              </a:rPr>
            </a:br>
            <a:endParaRPr lang="en-US" dirty="0"/>
          </a:p>
        </p:txBody>
      </p:sp>
      <p:sp>
        <p:nvSpPr>
          <p:cNvPr id="4" name="Slide Number Placeholder 3"/>
          <p:cNvSpPr>
            <a:spLocks noGrp="1"/>
          </p:cNvSpPr>
          <p:nvPr>
            <p:ph type="sldNum" sz="quarter" idx="5"/>
          </p:nvPr>
        </p:nvSpPr>
        <p:spPr/>
        <p:txBody>
          <a:bodyPr/>
          <a:lstStyle/>
          <a:p>
            <a:fld id="{7112EFC6-C7F2-4FF5-BEA8-02170655ADD9}" type="slidenum">
              <a:rPr lang="en-US" smtClean="0"/>
              <a:t>15</a:t>
            </a:fld>
            <a:endParaRPr lang="en-US"/>
          </a:p>
        </p:txBody>
      </p:sp>
    </p:spTree>
    <p:extLst>
      <p:ext uri="{BB962C8B-B14F-4D97-AF65-F5344CB8AC3E}">
        <p14:creationId xmlns:p14="http://schemas.microsoft.com/office/powerpoint/2010/main" val="736307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lgn="l"/>
            <a:r>
              <a:rPr lang="en-US" b="0" i="0" dirty="0">
                <a:solidFill>
                  <a:srgbClr val="0D0D0D"/>
                </a:solidFill>
                <a:effectLst/>
                <a:latin typeface="Söhne"/>
              </a:rPr>
              <a:t>Avoiding questions about what people would do, like, or want in hypothetical scenarios is important because it can lead to speculative or unrealistic responses. Here's an explanation of why these types of questions should be avoided and what alternative approach can be taken: (note that: Hypothetical scenarios refer to imaginary situations or circumstances that are created for the purpose of exploring possibilities, analyzing potential outcomes, or testing hypotheses.)</a:t>
            </a:r>
          </a:p>
          <a:p>
            <a:pPr algn="l">
              <a:buFont typeface="+mj-lt"/>
              <a:buAutoNum type="arabicPeriod"/>
            </a:pPr>
            <a:r>
              <a:rPr lang="en-US" b="1" i="0" dirty="0">
                <a:solidFill>
                  <a:srgbClr val="0D0D0D"/>
                </a:solidFill>
                <a:effectLst/>
                <a:latin typeface="Söhne"/>
              </a:rPr>
              <a:t>Hypothetical Scenarios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When asking people what they would do or want in hypothetical situations, you're asking them to imagine outcomes or solutions that may not align with their actual experiences or knowledge.</a:t>
            </a:r>
          </a:p>
          <a:p>
            <a:pPr marL="742950" lvl="1" indent="-285750" algn="l">
              <a:buFont typeface="+mj-lt"/>
              <a:buAutoNum type="arabicPeriod"/>
            </a:pPr>
            <a:r>
              <a:rPr lang="en-US" b="0" i="0" dirty="0">
                <a:solidFill>
                  <a:srgbClr val="0D0D0D"/>
                </a:solidFill>
                <a:effectLst/>
                <a:latin typeface="Söhne"/>
              </a:rPr>
              <a:t>People may not be designers or experts in a particular field, so their responses in hypothetical scenarios may be based on limited understanding or misconceptions.</a:t>
            </a:r>
          </a:p>
          <a:p>
            <a:pPr algn="l">
              <a:buFont typeface="+mj-lt"/>
              <a:buAutoNum type="arabicPeriod"/>
            </a:pPr>
            <a:r>
              <a:rPr lang="en-US" b="1" i="0" dirty="0">
                <a:solidFill>
                  <a:srgbClr val="0D0D0D"/>
                </a:solidFill>
                <a:effectLst/>
                <a:latin typeface="Söhne"/>
              </a:rPr>
              <a:t>Example of Henry Ford</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The famous quote attributed to Henry Ford illustrates this point. If people were asked in the era of horse and buggy what they wanted, they might have suggested improvements to the existing mode of transportation (like a faster horse) rather than envisioning a completely new invention like the automobile.</a:t>
            </a:r>
          </a:p>
          <a:p>
            <a:pPr algn="l">
              <a:buFont typeface="+mj-lt"/>
              <a:buAutoNum type="arabicPeriod"/>
            </a:pPr>
            <a:r>
              <a:rPr lang="en-US" b="1" i="0" dirty="0">
                <a:solidFill>
                  <a:srgbClr val="0D0D0D"/>
                </a:solidFill>
                <a:effectLst/>
                <a:latin typeface="Söhne"/>
              </a:rPr>
              <a:t>Alternative Approach</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Instead of focusing on hypothetical scenarios, it's more effective to ask people about their real experiences, preferences, and challenges.</a:t>
            </a:r>
          </a:p>
          <a:p>
            <a:pPr marL="742950" lvl="1" indent="-285750" algn="l">
              <a:buFont typeface="+mj-lt"/>
              <a:buAutoNum type="arabicPeriod"/>
            </a:pPr>
            <a:r>
              <a:rPr lang="en-US" b="0" i="0" dirty="0">
                <a:solidFill>
                  <a:srgbClr val="0D0D0D"/>
                </a:solidFill>
                <a:effectLst/>
                <a:latin typeface="Söhne"/>
              </a:rPr>
              <a:t>For example, rather than asking, "What features would you want in a flying car?" you could ask, "What are the biggest challenges you face in your daily commute, and how do you think transportation could be improved to address them?"</a:t>
            </a:r>
          </a:p>
          <a:p>
            <a:pPr algn="l"/>
            <a:r>
              <a:rPr lang="en-US" b="0" i="0" dirty="0">
                <a:solidFill>
                  <a:srgbClr val="0D0D0D"/>
                </a:solidFill>
                <a:effectLst/>
                <a:latin typeface="Söhne"/>
              </a:rPr>
              <a:t>By asking about real-life experiences and opinions, you can gather more relevant and meaningful insights that can inform the design of products, services, or systems in a way that resonates with users' actual needs and perspectives.</a:t>
            </a:r>
          </a:p>
          <a:p>
            <a:pPr algn="l"/>
            <a:endParaRPr lang="en-US" b="0" i="0" dirty="0">
              <a:solidFill>
                <a:srgbClr val="0D0D0D"/>
              </a:solidFill>
              <a:effectLst/>
              <a:latin typeface="Söhne"/>
            </a:endParaRPr>
          </a:p>
          <a:p>
            <a:pPr algn="l"/>
            <a:r>
              <a:rPr lang="en-US" b="0" i="0" dirty="0">
                <a:solidFill>
                  <a:srgbClr val="0D0D0D"/>
                </a:solidFill>
                <a:effectLst/>
                <a:latin typeface="Söhne"/>
              </a:rPr>
              <a:t>In the given context, Henry Ford refers to the American industrialist and founder of the Ford Motor Company, Henry Ford. The quote attributed to him is often used to illustrate the concept of innovation and thinking beyond what people currently know or envision.</a:t>
            </a:r>
          </a:p>
          <a:p>
            <a:pPr algn="l"/>
            <a:r>
              <a:rPr lang="en-US" b="0" i="0" dirty="0">
                <a:solidFill>
                  <a:srgbClr val="0D0D0D"/>
                </a:solidFill>
                <a:effectLst/>
                <a:latin typeface="Söhne"/>
              </a:rPr>
              <a:t>The quote suggests that if people were asked what they wanted in terms of transportation during the era of horse-drawn carriages ("horse and buggy"), their response would likely have been limited to incremental improvements, such as a faster horse. However, Ford's insight was that true innovation goes beyond what people can imagine and involves creating something entirely new, like the automobile (car).</a:t>
            </a:r>
          </a:p>
          <a:p>
            <a:pPr algn="l"/>
            <a:r>
              <a:rPr lang="en-US" b="0" i="0" dirty="0">
                <a:solidFill>
                  <a:srgbClr val="0D0D0D"/>
                </a:solidFill>
                <a:effectLst/>
                <a:latin typeface="Söhne"/>
              </a:rPr>
              <a:t>In this context, "The designers see the possibility of the car" indicates that innovative thinkers, such as Henry Ford and other designers, were able to envision and create groundbreaking inventions like the car, which revolutionized transportation and surpassed the limitations of existing modes of travel.</a:t>
            </a:r>
          </a:p>
          <a:p>
            <a:pPr algn="l"/>
            <a:endParaRPr lang="en-US" b="0" i="0" dirty="0">
              <a:solidFill>
                <a:srgbClr val="0D0D0D"/>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7112EFC6-C7F2-4FF5-BEA8-02170655ADD9}" type="slidenum">
              <a:rPr lang="en-US" smtClean="0"/>
              <a:t>16</a:t>
            </a:fld>
            <a:endParaRPr lang="en-US"/>
          </a:p>
        </p:txBody>
      </p:sp>
    </p:spTree>
    <p:extLst>
      <p:ext uri="{BB962C8B-B14F-4D97-AF65-F5344CB8AC3E}">
        <p14:creationId xmlns:p14="http://schemas.microsoft.com/office/powerpoint/2010/main" val="1059319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lgn="l"/>
            <a:r>
              <a:rPr lang="en-US" b="0" i="0" dirty="0">
                <a:solidFill>
                  <a:srgbClr val="000000"/>
                </a:solidFill>
                <a:effectLst/>
                <a:latin typeface="Söhne"/>
              </a:rPr>
              <a:t>In the context of gathering meaningful insights from people about their experiences and preferences, it's important to avoid certain types of questions and focus on more concrete and specific inquiries. Here's an explanation in that context:</a:t>
            </a:r>
          </a:p>
          <a:p>
            <a:pPr algn="l">
              <a:buFont typeface="+mj-lt"/>
              <a:buAutoNum type="arabicPeriod"/>
            </a:pPr>
            <a:r>
              <a:rPr lang="en-US" b="1" i="0" dirty="0">
                <a:solidFill>
                  <a:srgbClr val="000000"/>
                </a:solidFill>
                <a:effectLst/>
                <a:latin typeface="Söhne"/>
              </a:rPr>
              <a:t>How Often They Do Things</a:t>
            </a:r>
            <a:r>
              <a:rPr lang="en-US" b="0" i="0" dirty="0">
                <a:solidFill>
                  <a:srgbClr val="000000"/>
                </a:solidFill>
                <a:effectLst/>
                <a:latin typeface="Söhne"/>
              </a:rPr>
              <a:t>:</a:t>
            </a:r>
          </a:p>
          <a:p>
            <a:pPr marL="742950" lvl="1" indent="-285750" algn="l">
              <a:buFont typeface="+mj-lt"/>
              <a:buAutoNum type="arabicPeriod"/>
            </a:pPr>
            <a:r>
              <a:rPr lang="en-US" b="0" i="0" dirty="0">
                <a:solidFill>
                  <a:srgbClr val="000000"/>
                </a:solidFill>
                <a:effectLst/>
                <a:latin typeface="Söhne"/>
              </a:rPr>
              <a:t>Asking people how often they do something can lead to unreliable responses because individuals may overestimate or underestimate their behaviors. For instance, if you ask, "How often do you exercise?" someone might give a more favorable answer than their actual behavior.</a:t>
            </a:r>
          </a:p>
          <a:p>
            <a:pPr marL="742950" lvl="1" indent="-285750" algn="l">
              <a:buFont typeface="+mj-lt"/>
              <a:buAutoNum type="arabicPeriod"/>
            </a:pPr>
            <a:r>
              <a:rPr lang="en-US" b="0" i="0" dirty="0">
                <a:solidFill>
                  <a:srgbClr val="000000"/>
                </a:solidFill>
                <a:effectLst/>
                <a:latin typeface="Söhne"/>
              </a:rPr>
              <a:t>Instead, asking for concrete details, such as "How many times did you exercise last week?" provides a more accurate and recent insight into their habits.</a:t>
            </a:r>
          </a:p>
          <a:p>
            <a:pPr algn="l">
              <a:buFont typeface="+mj-lt"/>
              <a:buAutoNum type="arabicPeriod"/>
            </a:pPr>
            <a:r>
              <a:rPr lang="en-US" b="1" i="0" dirty="0">
                <a:solidFill>
                  <a:srgbClr val="000000"/>
                </a:solidFill>
                <a:effectLst/>
                <a:latin typeface="Söhne"/>
              </a:rPr>
              <a:t>How Much They Like Things on an Absolute Scale</a:t>
            </a:r>
            <a:r>
              <a:rPr lang="en-US" b="0" i="0" dirty="0">
                <a:solidFill>
                  <a:srgbClr val="000000"/>
                </a:solidFill>
                <a:effectLst/>
                <a:latin typeface="Söhne"/>
              </a:rPr>
              <a:t>:</a:t>
            </a:r>
          </a:p>
          <a:p>
            <a:pPr marL="742950" lvl="1" indent="-285750" algn="l">
              <a:buFont typeface="+mj-lt"/>
              <a:buAutoNum type="arabicPeriod"/>
            </a:pPr>
            <a:r>
              <a:rPr lang="en-US" b="0" i="0" dirty="0">
                <a:solidFill>
                  <a:srgbClr val="000000"/>
                </a:solidFill>
                <a:effectLst/>
                <a:latin typeface="Söhne"/>
              </a:rPr>
              <a:t>Using absolute scales, like rating something on a scale of 1 to 10, can be ambiguous because people interpret these numbers differently. For example, what does a rating of 7 mean to one person may be different for another.</a:t>
            </a:r>
          </a:p>
          <a:p>
            <a:pPr marL="742950" lvl="1" indent="-285750" algn="l">
              <a:buFont typeface="+mj-lt"/>
              <a:buAutoNum type="arabicPeriod"/>
            </a:pPr>
            <a:r>
              <a:rPr lang="en-US" b="0" i="0" dirty="0">
                <a:solidFill>
                  <a:srgbClr val="000000"/>
                </a:solidFill>
                <a:effectLst/>
                <a:latin typeface="Söhne"/>
              </a:rPr>
              <a:t>Instead of vague absolute scales, it's better to ask more specific questions that elicit descriptive responses. For example, instead of asking, "How much do you like grapefruit on a scale of 1 to 10?" you could ask, "What do you enjoy or dislike about eating grapefruit?"</a:t>
            </a:r>
          </a:p>
          <a:p>
            <a:pPr algn="l">
              <a:buFont typeface="+mj-lt"/>
              <a:buAutoNum type="arabicPeriod"/>
            </a:pPr>
            <a:r>
              <a:rPr lang="en-US" b="1" i="0" dirty="0">
                <a:solidFill>
                  <a:srgbClr val="000000"/>
                </a:solidFill>
                <a:effectLst/>
                <a:latin typeface="Söhne"/>
              </a:rPr>
              <a:t>Avoid Binary Questions</a:t>
            </a:r>
            <a:r>
              <a:rPr lang="en-US" b="0" i="0" dirty="0">
                <a:solidFill>
                  <a:srgbClr val="000000"/>
                </a:solidFill>
                <a:effectLst/>
                <a:latin typeface="Söhne"/>
              </a:rPr>
              <a:t>:</a:t>
            </a:r>
          </a:p>
          <a:p>
            <a:pPr algn="l"/>
            <a:r>
              <a:rPr lang="en-US" b="0" i="0" dirty="0">
                <a:solidFill>
                  <a:srgbClr val="0D0D0D"/>
                </a:solidFill>
                <a:effectLst/>
                <a:latin typeface="Söhne"/>
              </a:rPr>
              <a:t>Avoiding binary questions means refraining from asking questions that can be answered with a simple "yes" or "no." These types of questions often result in uninteresting or uninformative responses because they don't encourage elaboration or provide deeper insights into a person's thoughts, feelings, or experiences.</a:t>
            </a:r>
          </a:p>
          <a:p>
            <a:pPr algn="l"/>
            <a:r>
              <a:rPr lang="en-US" b="0" i="0" dirty="0">
                <a:solidFill>
                  <a:srgbClr val="0D0D0D"/>
                </a:solidFill>
                <a:effectLst/>
                <a:latin typeface="Söhne"/>
              </a:rPr>
              <a:t>For example, asking "Do you like grapefruit?" allows the respondent to answer with a straightforward "yes" or "no," which doesn't provide much context or understanding of their preferences. It's not an interesting question because it doesn't invite the person to explain why they like or dislike grapefruit, what aspects they enjoy or find unpleasant, or any related experiences or memories they may have.</a:t>
            </a:r>
          </a:p>
          <a:p>
            <a:pPr algn="l"/>
            <a:r>
              <a:rPr lang="en-US" b="0" i="0" dirty="0">
                <a:solidFill>
                  <a:srgbClr val="0D0D0D"/>
                </a:solidFill>
                <a:effectLst/>
                <a:latin typeface="Söhne"/>
              </a:rPr>
              <a:t>To make the question more engaging and insightful, you could ask open-ended questions that encourage the respondent to share more detailed information, such as "What are your thoughts on grapefruit as a breakfast option?" This type of question encourages the person to provide reasons, descriptions, and personal anecdotes, leading to a more meaningful conversation and a deeper understanding of their preferences and experiences.</a:t>
            </a:r>
          </a:p>
          <a:p>
            <a:pPr algn="l"/>
            <a:endParaRPr lang="en-US" b="0" i="0" dirty="0">
              <a:solidFill>
                <a:srgbClr val="000000"/>
              </a:solidFill>
              <a:effectLst/>
              <a:latin typeface="Söhne"/>
            </a:endParaRPr>
          </a:p>
          <a:p>
            <a:pPr algn="l"/>
            <a:r>
              <a:rPr lang="en-US" b="0" i="0" dirty="0">
                <a:solidFill>
                  <a:srgbClr val="000000"/>
                </a:solidFill>
                <a:effectLst/>
                <a:latin typeface="Söhne"/>
              </a:rPr>
              <a:t>By avoiding vague questions about frequency, absolute scales, and binary choices, and instead focusing on specific details and open-ended inquiries, you can gather more meaningful and actionable insights from people that can inform your design or decision-making process effectively.</a:t>
            </a:r>
          </a:p>
          <a:p>
            <a:endParaRPr lang="en-US" dirty="0"/>
          </a:p>
        </p:txBody>
      </p:sp>
      <p:sp>
        <p:nvSpPr>
          <p:cNvPr id="4" name="Slide Number Placeholder 3"/>
          <p:cNvSpPr>
            <a:spLocks noGrp="1"/>
          </p:cNvSpPr>
          <p:nvPr>
            <p:ph type="sldNum" sz="quarter" idx="5"/>
          </p:nvPr>
        </p:nvSpPr>
        <p:spPr/>
        <p:txBody>
          <a:bodyPr/>
          <a:lstStyle/>
          <a:p>
            <a:fld id="{7112EFC6-C7F2-4FF5-BEA8-02170655ADD9}" type="slidenum">
              <a:rPr lang="en-US" smtClean="0"/>
              <a:t>17</a:t>
            </a:fld>
            <a:endParaRPr lang="en-US"/>
          </a:p>
        </p:txBody>
      </p:sp>
    </p:spTree>
    <p:extLst>
      <p:ext uri="{BB962C8B-B14F-4D97-AF65-F5344CB8AC3E}">
        <p14:creationId xmlns:p14="http://schemas.microsoft.com/office/powerpoint/2010/main" val="1112845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Good questions, especially at the beginning of an interview, are open-ended questions. Open-ended questions are designed to encourage the interviewee to provide detailed and descriptive responses, rather than simple yes or no answers.</a:t>
            </a:r>
          </a:p>
          <a:p>
            <a:r>
              <a:rPr lang="en-US" b="0" i="0" dirty="0">
                <a:solidFill>
                  <a:srgbClr val="0D0D0D"/>
                </a:solidFill>
                <a:effectLst/>
                <a:latin typeface="Söhne"/>
              </a:rPr>
              <a:t>Open-ended questions are questions that prompt the respondent to provide detailed, descriptive, and narrative responses rather than simple "yes" or "no" answers. These types of questions encourage individuals to share their thoughts, feelings, experiences, opinions, and ideas in their own words, leading to more meaningful and insightful conversations. Open-ended questions typically begin with words like "how," "what," "why," "describe," or "tell me about."</a:t>
            </a:r>
            <a:endParaRPr lang="en-US" dirty="0"/>
          </a:p>
        </p:txBody>
      </p:sp>
      <p:sp>
        <p:nvSpPr>
          <p:cNvPr id="4" name="Slide Number Placeholder 3"/>
          <p:cNvSpPr>
            <a:spLocks noGrp="1"/>
          </p:cNvSpPr>
          <p:nvPr>
            <p:ph type="sldNum" sz="quarter" idx="5"/>
          </p:nvPr>
        </p:nvSpPr>
        <p:spPr/>
        <p:txBody>
          <a:bodyPr/>
          <a:lstStyle/>
          <a:p>
            <a:fld id="{7112EFC6-C7F2-4FF5-BEA8-02170655ADD9}" type="slidenum">
              <a:rPr lang="en-US" smtClean="0"/>
              <a:t>18</a:t>
            </a:fld>
            <a:endParaRPr lang="en-US"/>
          </a:p>
        </p:txBody>
      </p:sp>
    </p:spTree>
    <p:extLst>
      <p:ext uri="{BB962C8B-B14F-4D97-AF65-F5344CB8AC3E}">
        <p14:creationId xmlns:p14="http://schemas.microsoft.com/office/powerpoint/2010/main" val="1077430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gn="l">
              <a:buFont typeface="+mj-lt"/>
              <a:buAutoNum type="arabicPeriod"/>
            </a:pPr>
            <a:r>
              <a:rPr lang="en-US" b="1" i="0" dirty="0">
                <a:solidFill>
                  <a:srgbClr val="0D0D0D"/>
                </a:solidFill>
                <a:effectLst/>
                <a:latin typeface="Söhne"/>
              </a:rPr>
              <a:t>Introduce Yourself and Explain Your Purpose</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Start by introducing yourself and explaining the purpose of the interview. This helps establish rapport and clarity about the conversation's objectives.</a:t>
            </a:r>
          </a:p>
          <a:p>
            <a:pPr algn="l">
              <a:buFont typeface="+mj-lt"/>
              <a:buAutoNum type="arabicPeriod"/>
            </a:pPr>
            <a:r>
              <a:rPr lang="en-US" b="1" i="0" dirty="0">
                <a:solidFill>
                  <a:srgbClr val="0D0D0D"/>
                </a:solidFill>
                <a:effectLst/>
                <a:latin typeface="Söhne"/>
              </a:rPr>
              <a:t>Remember It's About Them, Not You</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Keep in mind that the interview is about the interviewee, their experiences, opinions, and insights. Avoid inserting your own opinions or experiences unless specifically asked for.</a:t>
            </a:r>
          </a:p>
          <a:p>
            <a:pPr algn="l">
              <a:buFont typeface="+mj-lt"/>
              <a:buAutoNum type="arabicPeriod"/>
            </a:pPr>
            <a:r>
              <a:rPr lang="en-US" b="1" i="0" dirty="0">
                <a:solidFill>
                  <a:srgbClr val="0D0D0D"/>
                </a:solidFill>
                <a:effectLst/>
                <a:latin typeface="Söhne"/>
              </a:rPr>
              <a:t>Begin with Open, Unbiased Questions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Start the interview with open-ended questions that invite the interviewee to share their thoughts, experiences, and perspectives in their own words.</a:t>
            </a:r>
          </a:p>
          <a:p>
            <a:pPr marL="742950" lvl="1" indent="-285750" algn="l">
              <a:buFont typeface="+mj-lt"/>
              <a:buAutoNum type="arabicPeriod"/>
            </a:pPr>
            <a:r>
              <a:rPr lang="en-US" b="0" i="0" dirty="0">
                <a:solidFill>
                  <a:srgbClr val="0D0D0D"/>
                </a:solidFill>
                <a:effectLst/>
                <a:latin typeface="Söhne"/>
              </a:rPr>
              <a:t>Avoid leading or biased questions that may influence the respondent's answers.</a:t>
            </a:r>
          </a:p>
          <a:p>
            <a:pPr algn="l">
              <a:buFont typeface="+mj-lt"/>
              <a:buAutoNum type="arabicPeriod"/>
            </a:pPr>
            <a:r>
              <a:rPr lang="en-US" b="1" i="0" dirty="0">
                <a:solidFill>
                  <a:srgbClr val="0D0D0D"/>
                </a:solidFill>
                <a:effectLst/>
                <a:latin typeface="Söhne"/>
              </a:rPr>
              <a:t>Ask the Question and Let Them Answer</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After asking a question, give the interviewee time to process and respond. Avoid interrupting or jumping in with follow-up questions too quickly.</a:t>
            </a:r>
          </a:p>
          <a:p>
            <a:pPr marL="742950" lvl="1" indent="-285750" algn="l">
              <a:buFont typeface="+mj-lt"/>
              <a:buAutoNum type="arabicPeriod"/>
            </a:pPr>
            <a:r>
              <a:rPr lang="en-US" b="0" i="0" dirty="0">
                <a:solidFill>
                  <a:srgbClr val="0D0D0D"/>
                </a:solidFill>
                <a:effectLst/>
                <a:latin typeface="Söhne"/>
              </a:rPr>
              <a:t>Encourage the interviewee to elaborate and provide as much detail as they feel comfortable sharing.</a:t>
            </a:r>
          </a:p>
          <a:p>
            <a:pPr algn="l"/>
            <a:r>
              <a:rPr lang="en-US" b="0" i="0" dirty="0">
                <a:solidFill>
                  <a:srgbClr val="0D0D0D"/>
                </a:solidFill>
                <a:effectLst/>
                <a:latin typeface="Söhne"/>
              </a:rPr>
              <a:t>By following these principles, you can create a positive and productive interview environment that allows the interviewee to express themselves freely and provides valuable insights for your research or conversation.</a:t>
            </a:r>
          </a:p>
          <a:p>
            <a:endParaRPr lang="en-US" dirty="0"/>
          </a:p>
        </p:txBody>
      </p:sp>
      <p:sp>
        <p:nvSpPr>
          <p:cNvPr id="4" name="Slide Number Placeholder 3"/>
          <p:cNvSpPr>
            <a:spLocks noGrp="1"/>
          </p:cNvSpPr>
          <p:nvPr>
            <p:ph type="sldNum" sz="quarter" idx="5"/>
          </p:nvPr>
        </p:nvSpPr>
        <p:spPr/>
        <p:txBody>
          <a:bodyPr/>
          <a:lstStyle/>
          <a:p>
            <a:fld id="{7112EFC6-C7F2-4FF5-BEA8-02170655ADD9}" type="slidenum">
              <a:rPr lang="en-US" smtClean="0"/>
              <a:t>19</a:t>
            </a:fld>
            <a:endParaRPr lang="en-US"/>
          </a:p>
        </p:txBody>
      </p:sp>
    </p:spTree>
    <p:extLst>
      <p:ext uri="{BB962C8B-B14F-4D97-AF65-F5344CB8AC3E}">
        <p14:creationId xmlns:p14="http://schemas.microsoft.com/office/powerpoint/2010/main" val="3944651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lgn="l"/>
            <a:r>
              <a:rPr lang="en-US" b="0" i="0" dirty="0">
                <a:solidFill>
                  <a:srgbClr val="000000"/>
                </a:solidFill>
                <a:effectLst/>
                <a:latin typeface="Söhne"/>
              </a:rPr>
              <a:t>Following up on an interview with these strategies can greatly enhance the quality of the conversation and the depth of insights gathered:</a:t>
            </a:r>
          </a:p>
          <a:p>
            <a:pPr algn="l">
              <a:buFont typeface="+mj-lt"/>
              <a:buAutoNum type="arabicPeriod"/>
            </a:pPr>
            <a:r>
              <a:rPr lang="en-US" b="1" i="0" dirty="0">
                <a:solidFill>
                  <a:srgbClr val="000000"/>
                </a:solidFill>
                <a:effectLst/>
                <a:latin typeface="Söhne"/>
              </a:rPr>
              <a:t>Adjust Questions Based on Previous Answers</a:t>
            </a:r>
            <a:r>
              <a:rPr lang="en-US" b="0" i="0" dirty="0">
                <a:solidFill>
                  <a:srgbClr val="000000"/>
                </a:solidFill>
                <a:effectLst/>
                <a:latin typeface="Söhne"/>
              </a:rPr>
              <a:t>:</a:t>
            </a:r>
          </a:p>
          <a:p>
            <a:pPr marL="742950" lvl="1" indent="-285750" algn="l">
              <a:buFont typeface="+mj-lt"/>
              <a:buAutoNum type="arabicPeriod"/>
            </a:pPr>
            <a:r>
              <a:rPr lang="en-US" b="0" i="0" dirty="0">
                <a:solidFill>
                  <a:srgbClr val="000000"/>
                </a:solidFill>
                <a:effectLst/>
                <a:latin typeface="Söhne"/>
              </a:rPr>
              <a:t>Listen actively to the interviewee's responses and adjust your questions accordingly. If they mention specific experiences, challenges, or interests, delve deeper into those topics to gather more detailed information.</a:t>
            </a:r>
          </a:p>
          <a:p>
            <a:pPr algn="l">
              <a:buFont typeface="+mj-lt"/>
              <a:buAutoNum type="arabicPeriod"/>
            </a:pPr>
            <a:r>
              <a:rPr lang="en-US" b="1" i="0" dirty="0">
                <a:solidFill>
                  <a:srgbClr val="000000"/>
                </a:solidFill>
                <a:effectLst/>
                <a:latin typeface="Söhne"/>
              </a:rPr>
              <a:t>Use Language They Use/Understand</a:t>
            </a:r>
            <a:r>
              <a:rPr lang="en-US" b="0" i="0" dirty="0">
                <a:solidFill>
                  <a:srgbClr val="000000"/>
                </a:solidFill>
                <a:effectLst/>
                <a:latin typeface="Söhne"/>
              </a:rPr>
              <a:t>:</a:t>
            </a:r>
          </a:p>
          <a:p>
            <a:pPr marL="742950" lvl="1" indent="-285750" algn="l">
              <a:buFont typeface="+mj-lt"/>
              <a:buAutoNum type="arabicPeriod"/>
            </a:pPr>
            <a:r>
              <a:rPr lang="en-US" b="0" i="0" dirty="0">
                <a:solidFill>
                  <a:srgbClr val="000000"/>
                </a:solidFill>
                <a:effectLst/>
                <a:latin typeface="Söhne"/>
              </a:rPr>
              <a:t>Tailor your questions using language and terminology that the interviewee is familiar with. Avoid technical jargon or complex language that might be confusing or intimidating.</a:t>
            </a:r>
          </a:p>
          <a:p>
            <a:pPr algn="l">
              <a:buFont typeface="+mj-lt"/>
              <a:buAutoNum type="arabicPeriod"/>
            </a:pPr>
            <a:r>
              <a:rPr lang="en-US" b="1" i="0" dirty="0">
                <a:solidFill>
                  <a:srgbClr val="000000"/>
                </a:solidFill>
                <a:effectLst/>
                <a:latin typeface="Söhne"/>
              </a:rPr>
              <a:t>Ask for Examples</a:t>
            </a:r>
            <a:r>
              <a:rPr lang="en-US" b="0" i="0" dirty="0">
                <a:solidFill>
                  <a:srgbClr val="000000"/>
                </a:solidFill>
                <a:effectLst/>
                <a:latin typeface="Söhne"/>
              </a:rPr>
              <a:t>:</a:t>
            </a:r>
          </a:p>
          <a:p>
            <a:pPr marL="742950" lvl="1" indent="-285750" algn="l">
              <a:buFont typeface="+mj-lt"/>
              <a:buAutoNum type="arabicPeriod"/>
            </a:pPr>
            <a:r>
              <a:rPr lang="en-US" b="0" i="0" dirty="0">
                <a:solidFill>
                  <a:srgbClr val="000000"/>
                </a:solidFill>
                <a:effectLst/>
                <a:latin typeface="Söhne"/>
              </a:rPr>
              <a:t>Encourage the interviewee to provide examples or anecdotes related to their experiences or opinions. This helps in illustrating their points and provides concrete context to their answers.</a:t>
            </a:r>
          </a:p>
          <a:p>
            <a:pPr algn="l">
              <a:buFont typeface="+mj-lt"/>
              <a:buAutoNum type="arabicPeriod"/>
            </a:pPr>
            <a:r>
              <a:rPr lang="en-US" b="1" i="0" dirty="0">
                <a:solidFill>
                  <a:srgbClr val="000000"/>
                </a:solidFill>
                <a:effectLst/>
                <a:latin typeface="Söhne"/>
              </a:rPr>
              <a:t>Be Flexible</a:t>
            </a:r>
            <a:r>
              <a:rPr lang="en-US" b="0" i="0" dirty="0">
                <a:solidFill>
                  <a:srgbClr val="000000"/>
                </a:solidFill>
                <a:effectLst/>
                <a:latin typeface="Söhne"/>
              </a:rPr>
              <a:t>:</a:t>
            </a:r>
          </a:p>
          <a:p>
            <a:pPr marL="742950" lvl="1" indent="-285750" algn="l">
              <a:buFont typeface="+mj-lt"/>
              <a:buAutoNum type="arabicPeriod"/>
            </a:pPr>
            <a:r>
              <a:rPr lang="en-US" b="0" i="0" dirty="0">
                <a:solidFill>
                  <a:srgbClr val="000000"/>
                </a:solidFill>
                <a:effectLst/>
                <a:latin typeface="Söhne"/>
              </a:rPr>
              <a:t>Stay flexible during the interview and be willing to deviate from your planned questions if the conversation naturally leads in a different direction. This allows for organic exploration of topics and can lead to unexpected insights.</a:t>
            </a:r>
          </a:p>
          <a:p>
            <a:pPr algn="l"/>
            <a:r>
              <a:rPr lang="en-US" b="0" i="0" dirty="0">
                <a:solidFill>
                  <a:srgbClr val="000000"/>
                </a:solidFill>
                <a:effectLst/>
                <a:latin typeface="Söhne"/>
              </a:rPr>
              <a:t>By adjusting questions based on previous answers, using accessible language, asking for examples, and being flexible in your approach, you create a more engaging and productive interview environment. This approach fosters deeper conversations, encourages meaningful exchanges, and ultimately leads to richer insights and understanding.</a:t>
            </a:r>
          </a:p>
          <a:p>
            <a:br>
              <a:rPr lang="en-US" b="0" i="0" dirty="0">
                <a:solidFill>
                  <a:srgbClr val="000000"/>
                </a:solidFill>
                <a:effectLst/>
                <a:latin typeface="Söhne"/>
              </a:rPr>
            </a:br>
            <a:endParaRPr lang="en-US" dirty="0"/>
          </a:p>
        </p:txBody>
      </p:sp>
      <p:sp>
        <p:nvSpPr>
          <p:cNvPr id="4" name="Slide Number Placeholder 3"/>
          <p:cNvSpPr>
            <a:spLocks noGrp="1"/>
          </p:cNvSpPr>
          <p:nvPr>
            <p:ph type="sldNum" sz="quarter" idx="5"/>
          </p:nvPr>
        </p:nvSpPr>
        <p:spPr/>
        <p:txBody>
          <a:bodyPr/>
          <a:lstStyle/>
          <a:p>
            <a:fld id="{7112EFC6-C7F2-4FF5-BEA8-02170655ADD9}" type="slidenum">
              <a:rPr lang="en-US" smtClean="0"/>
              <a:t>20</a:t>
            </a:fld>
            <a:endParaRPr lang="en-US"/>
          </a:p>
        </p:txBody>
      </p:sp>
    </p:spTree>
    <p:extLst>
      <p:ext uri="{BB962C8B-B14F-4D97-AF65-F5344CB8AC3E}">
        <p14:creationId xmlns:p14="http://schemas.microsoft.com/office/powerpoint/2010/main" val="387226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b="0" i="0" dirty="0">
                <a:solidFill>
                  <a:srgbClr val="0D0D0D"/>
                </a:solidFill>
                <a:effectLst/>
                <a:latin typeface="Söhne"/>
              </a:rPr>
              <a:t>Scheduled interviews allow for in-depth exploration of topics, facilitating richer insights and more meaningful conversations with the interviewee.</a:t>
            </a:r>
            <a:endParaRPr lang="en-US" dirty="0"/>
          </a:p>
        </p:txBody>
      </p:sp>
      <p:sp>
        <p:nvSpPr>
          <p:cNvPr id="4" name="Slide Number Placeholder 3"/>
          <p:cNvSpPr>
            <a:spLocks noGrp="1"/>
          </p:cNvSpPr>
          <p:nvPr>
            <p:ph type="sldNum" sz="quarter" idx="5"/>
          </p:nvPr>
        </p:nvSpPr>
        <p:spPr/>
        <p:txBody>
          <a:bodyPr/>
          <a:lstStyle/>
          <a:p>
            <a:fld id="{7112EFC6-C7F2-4FF5-BEA8-02170655ADD9}" type="slidenum">
              <a:rPr lang="en-US" smtClean="0"/>
              <a:t>21</a:t>
            </a:fld>
            <a:endParaRPr lang="en-US"/>
          </a:p>
        </p:txBody>
      </p:sp>
    </p:spTree>
    <p:extLst>
      <p:ext uri="{BB962C8B-B14F-4D97-AF65-F5344CB8AC3E}">
        <p14:creationId xmlns:p14="http://schemas.microsoft.com/office/powerpoint/2010/main" val="1160376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Interviews can be conducted in various settings depending on the nature of the interview and the preferences of the interviewer and interviewee. When choosing a location for interviews, it's important to consider factors such as privacy, comfort, accessibility, and the nature of the interview (formal, informal, group, individual, etc.). Ensuring a conducive environment can contribute to the success of the interview and the quality of the data collected.</a:t>
            </a:r>
            <a:endParaRPr lang="en-US" dirty="0"/>
          </a:p>
        </p:txBody>
      </p:sp>
      <p:sp>
        <p:nvSpPr>
          <p:cNvPr id="4" name="Slide Number Placeholder 3"/>
          <p:cNvSpPr>
            <a:spLocks noGrp="1"/>
          </p:cNvSpPr>
          <p:nvPr>
            <p:ph type="sldNum" sz="quarter" idx="5"/>
          </p:nvPr>
        </p:nvSpPr>
        <p:spPr/>
        <p:txBody>
          <a:bodyPr/>
          <a:lstStyle/>
          <a:p>
            <a:fld id="{7112EFC6-C7F2-4FF5-BEA8-02170655ADD9}" type="slidenum">
              <a:rPr lang="en-US" smtClean="0"/>
              <a:t>23</a:t>
            </a:fld>
            <a:endParaRPr lang="en-US"/>
          </a:p>
        </p:txBody>
      </p:sp>
    </p:spTree>
    <p:extLst>
      <p:ext uri="{BB962C8B-B14F-4D97-AF65-F5344CB8AC3E}">
        <p14:creationId xmlns:p14="http://schemas.microsoft.com/office/powerpoint/2010/main" val="3561808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The drawbacks of audio and video recording in interviews or research settings include:</a:t>
            </a:r>
          </a:p>
          <a:p>
            <a:pPr algn="l">
              <a:buFont typeface="+mj-lt"/>
              <a:buAutoNum type="arabicPeriod"/>
            </a:pPr>
            <a:r>
              <a:rPr lang="en-US" b="1" i="0" dirty="0">
                <a:solidFill>
                  <a:srgbClr val="0D0D0D"/>
                </a:solidFill>
                <a:effectLst/>
                <a:latin typeface="Söhne"/>
              </a:rPr>
              <a:t>Time-Consuming to Review/Edit</a:t>
            </a:r>
            <a:r>
              <a:rPr lang="en-US" b="0" i="0" dirty="0">
                <a:solidFill>
                  <a:srgbClr val="0D0D0D"/>
                </a:solidFill>
                <a:effectLst/>
                <a:latin typeface="Söhne"/>
              </a:rPr>
              <a:t>: Going through recorded audio or video can be time-consuming, especially for long interviews or sessions, as it requires careful review and editing for clarity or confidentiality.</a:t>
            </a:r>
          </a:p>
          <a:p>
            <a:pPr algn="l">
              <a:buFont typeface="+mj-lt"/>
              <a:buAutoNum type="arabicPeriod"/>
            </a:pPr>
            <a:r>
              <a:rPr lang="en-US" b="1" i="0" dirty="0">
                <a:solidFill>
                  <a:srgbClr val="0D0D0D"/>
                </a:solidFill>
                <a:effectLst/>
                <a:latin typeface="Söhne"/>
              </a:rPr>
              <a:t>Can Change Participants' Responses</a:t>
            </a:r>
            <a:r>
              <a:rPr lang="en-US" b="0" i="0" dirty="0">
                <a:solidFill>
                  <a:srgbClr val="0D0D0D"/>
                </a:solidFill>
                <a:effectLst/>
                <a:latin typeface="Söhne"/>
              </a:rPr>
              <a:t>: Knowing they are being recorded might alter participants' natural responses or behavior, potentially leading to less authentic or biased information.</a:t>
            </a:r>
          </a:p>
          <a:p>
            <a:pPr algn="l">
              <a:buFont typeface="+mj-lt"/>
              <a:buAutoNum type="arabicPeriod"/>
            </a:pPr>
            <a:r>
              <a:rPr lang="en-US" b="1" i="0" dirty="0">
                <a:solidFill>
                  <a:srgbClr val="0D0D0D"/>
                </a:solidFill>
                <a:effectLst/>
                <a:latin typeface="Söhne"/>
              </a:rPr>
              <a:t>Requires Permission</a:t>
            </a:r>
            <a:r>
              <a:rPr lang="en-US" b="0" i="0" dirty="0">
                <a:solidFill>
                  <a:srgbClr val="0D0D0D"/>
                </a:solidFill>
                <a:effectLst/>
                <a:latin typeface="Söhne"/>
              </a:rPr>
              <a:t>: Recording participants requires obtaining their consent and ensuring compliance with privacy and ethical guidelines, adding an extra layer of logistical complexity.</a:t>
            </a:r>
          </a:p>
          <a:p>
            <a:endParaRPr lang="en-US" dirty="0"/>
          </a:p>
        </p:txBody>
      </p:sp>
      <p:sp>
        <p:nvSpPr>
          <p:cNvPr id="4" name="Slide Number Placeholder 3"/>
          <p:cNvSpPr>
            <a:spLocks noGrp="1"/>
          </p:cNvSpPr>
          <p:nvPr>
            <p:ph type="sldNum" sz="quarter" idx="5"/>
          </p:nvPr>
        </p:nvSpPr>
        <p:spPr/>
        <p:txBody>
          <a:bodyPr/>
          <a:lstStyle/>
          <a:p>
            <a:fld id="{7112EFC6-C7F2-4FF5-BEA8-02170655ADD9}" type="slidenum">
              <a:rPr lang="en-US" smtClean="0"/>
              <a:t>24</a:t>
            </a:fld>
            <a:endParaRPr lang="en-US"/>
          </a:p>
        </p:txBody>
      </p:sp>
    </p:spTree>
    <p:extLst>
      <p:ext uri="{BB962C8B-B14F-4D97-AF65-F5344CB8AC3E}">
        <p14:creationId xmlns:p14="http://schemas.microsoft.com/office/powerpoint/2010/main" val="112386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Interviews are used for various purposes in different fields, including:</a:t>
            </a:r>
          </a:p>
          <a:p>
            <a:pPr algn="l">
              <a:buFont typeface="+mj-lt"/>
              <a:buAutoNum type="arabicPeriod"/>
            </a:pPr>
            <a:r>
              <a:rPr lang="en-US" b="1" i="0" dirty="0">
                <a:solidFill>
                  <a:srgbClr val="0D0D0D"/>
                </a:solidFill>
                <a:effectLst/>
                <a:latin typeface="Söhne"/>
              </a:rPr>
              <a:t>Initial Exploration</a:t>
            </a:r>
            <a:r>
              <a:rPr lang="en-US" b="0" i="0" dirty="0">
                <a:solidFill>
                  <a:srgbClr val="0D0D0D"/>
                </a:solidFill>
                <a:effectLst/>
                <a:latin typeface="Söhne"/>
              </a:rPr>
              <a:t>: Interviews help researchers or professionals explore new topics or areas by gathering initial insights, opinions, and perspectives from participants.</a:t>
            </a:r>
          </a:p>
          <a:p>
            <a:pPr algn="l">
              <a:buFont typeface="+mj-lt"/>
              <a:buAutoNum type="arabicPeriod"/>
            </a:pPr>
            <a:r>
              <a:rPr lang="en-US" b="1" i="0" dirty="0">
                <a:solidFill>
                  <a:srgbClr val="0D0D0D"/>
                </a:solidFill>
                <a:effectLst/>
                <a:latin typeface="Söhne"/>
              </a:rPr>
              <a:t>Requirements Elicitation</a:t>
            </a:r>
            <a:r>
              <a:rPr lang="en-US" b="0" i="0" dirty="0">
                <a:solidFill>
                  <a:srgbClr val="0D0D0D"/>
                </a:solidFill>
                <a:effectLst/>
                <a:latin typeface="Söhne"/>
              </a:rPr>
              <a:t>: In fields like software development or product design, interviews are used to gather requirements and understand user needs, preferences, and expectations.</a:t>
            </a:r>
          </a:p>
          <a:p>
            <a:pPr algn="l">
              <a:buFont typeface="+mj-lt"/>
              <a:buAutoNum type="arabicPeriod"/>
            </a:pPr>
            <a:r>
              <a:rPr lang="en-US" b="1" i="0" dirty="0">
                <a:solidFill>
                  <a:srgbClr val="0D0D0D"/>
                </a:solidFill>
                <a:effectLst/>
                <a:latin typeface="Söhne"/>
              </a:rPr>
              <a:t>Evaluation and Subjective Reactions</a:t>
            </a:r>
            <a:r>
              <a:rPr lang="en-US" b="0" i="0" dirty="0">
                <a:solidFill>
                  <a:srgbClr val="0D0D0D"/>
                </a:solidFill>
                <a:effectLst/>
                <a:latin typeface="Söhne"/>
              </a:rPr>
              <a:t>: Interviews are valuable for evaluating products, services, or experiences by collecting subjective feedback, reactions, and opinions from users or stakeholders. This helps in assessing usability, satisfaction, and areas for improvement.</a:t>
            </a:r>
          </a:p>
          <a:p>
            <a:endParaRPr lang="en-US" dirty="0"/>
          </a:p>
        </p:txBody>
      </p:sp>
      <p:sp>
        <p:nvSpPr>
          <p:cNvPr id="4" name="Slide Number Placeholder 3"/>
          <p:cNvSpPr>
            <a:spLocks noGrp="1"/>
          </p:cNvSpPr>
          <p:nvPr>
            <p:ph type="sldNum" sz="quarter" idx="5"/>
          </p:nvPr>
        </p:nvSpPr>
        <p:spPr/>
        <p:txBody>
          <a:bodyPr/>
          <a:lstStyle/>
          <a:p>
            <a:fld id="{7112EFC6-C7F2-4FF5-BEA8-02170655ADD9}" type="slidenum">
              <a:rPr lang="en-US" smtClean="0"/>
              <a:t>4</a:t>
            </a:fld>
            <a:endParaRPr lang="en-US"/>
          </a:p>
        </p:txBody>
      </p:sp>
    </p:spTree>
    <p:extLst>
      <p:ext uri="{BB962C8B-B14F-4D97-AF65-F5344CB8AC3E}">
        <p14:creationId xmlns:p14="http://schemas.microsoft.com/office/powerpoint/2010/main" val="280746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latin typeface="Söhne"/>
              </a:rPr>
              <a:t>A Robust Record</a:t>
            </a:r>
            <a:r>
              <a:rPr lang="en-US" b="0" i="0" dirty="0">
                <a:solidFill>
                  <a:srgbClr val="0D0D0D"/>
                </a:solidFill>
                <a:effectLst/>
                <a:latin typeface="Söhne"/>
              </a:rPr>
              <a:t>: Recording interviews provides a comprehensive and accurate record of the conversation, ensuring that details and nuances are captured for reference and analysis.</a:t>
            </a:r>
          </a:p>
          <a:p>
            <a:pPr algn="l">
              <a:buFont typeface="+mj-lt"/>
              <a:buAutoNum type="arabicPeriod"/>
            </a:pPr>
            <a:r>
              <a:rPr lang="en-US" b="1" i="0" dirty="0">
                <a:solidFill>
                  <a:srgbClr val="0D0D0D"/>
                </a:solidFill>
                <a:effectLst/>
                <a:latin typeface="Söhne"/>
              </a:rPr>
              <a:t>Highlights are GREAT for Communication</a:t>
            </a:r>
            <a:r>
              <a:rPr lang="en-US" b="0" i="0" dirty="0">
                <a:solidFill>
                  <a:srgbClr val="0D0D0D"/>
                </a:solidFill>
                <a:effectLst/>
                <a:latin typeface="Söhne"/>
              </a:rPr>
              <a:t>: By recording interviews, you can extract key highlights or quotes that are powerful for communication purposes, such as presentations, reports, or publications, enhancing the impact of your message.</a:t>
            </a:r>
          </a:p>
          <a:p>
            <a:pPr algn="l">
              <a:buFont typeface="+mj-lt"/>
              <a:buAutoNum type="arabicPeriod"/>
            </a:pPr>
            <a:r>
              <a:rPr lang="en-US" b="1" i="0" dirty="0">
                <a:solidFill>
                  <a:srgbClr val="0D0D0D"/>
                </a:solidFill>
                <a:effectLst/>
                <a:latin typeface="Söhne"/>
              </a:rPr>
              <a:t>Helps You Focus on Interviewing</a:t>
            </a:r>
            <a:r>
              <a:rPr lang="en-US" b="0" i="0" dirty="0">
                <a:solidFill>
                  <a:srgbClr val="0D0D0D"/>
                </a:solidFill>
                <a:effectLst/>
                <a:latin typeface="Söhne"/>
              </a:rPr>
              <a:t>: Knowing that the interview is being recorded allows you to focus fully on the conversation and the interviewee's responses, without the distraction of taking extensive notes, ensuring a more engaging and insightful interaction.</a:t>
            </a:r>
          </a:p>
          <a:p>
            <a:endParaRPr lang="en-US" dirty="0"/>
          </a:p>
        </p:txBody>
      </p:sp>
      <p:sp>
        <p:nvSpPr>
          <p:cNvPr id="4" name="Slide Number Placeholder 3"/>
          <p:cNvSpPr>
            <a:spLocks noGrp="1"/>
          </p:cNvSpPr>
          <p:nvPr>
            <p:ph type="sldNum" sz="quarter" idx="5"/>
          </p:nvPr>
        </p:nvSpPr>
        <p:spPr/>
        <p:txBody>
          <a:bodyPr/>
          <a:lstStyle/>
          <a:p>
            <a:fld id="{7112EFC6-C7F2-4FF5-BEA8-02170655ADD9}" type="slidenum">
              <a:rPr lang="en-US" smtClean="0"/>
              <a:t>25</a:t>
            </a:fld>
            <a:endParaRPr lang="en-US"/>
          </a:p>
        </p:txBody>
      </p:sp>
    </p:spTree>
    <p:extLst>
      <p:ext uri="{BB962C8B-B14F-4D97-AF65-F5344CB8AC3E}">
        <p14:creationId xmlns:p14="http://schemas.microsoft.com/office/powerpoint/2010/main" val="1157012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Keeping records of interviews means saving things like pictures, notes, and other important items. This is helpful because it allows us to remember everything that was said and done during the interviews. It also helps us connect our designs to real-life situations, instead of just talking about ideas in a theoretical way. So, saving these records helps us understand things better and make decisions based on real experiences.</a:t>
            </a:r>
            <a:endParaRPr lang="en-US" dirty="0"/>
          </a:p>
        </p:txBody>
      </p:sp>
      <p:sp>
        <p:nvSpPr>
          <p:cNvPr id="4" name="Slide Number Placeholder 3"/>
          <p:cNvSpPr>
            <a:spLocks noGrp="1"/>
          </p:cNvSpPr>
          <p:nvPr>
            <p:ph type="sldNum" sz="quarter" idx="5"/>
          </p:nvPr>
        </p:nvSpPr>
        <p:spPr/>
        <p:txBody>
          <a:bodyPr/>
          <a:lstStyle/>
          <a:p>
            <a:fld id="{7112EFC6-C7F2-4FF5-BEA8-02170655ADD9}" type="slidenum">
              <a:rPr lang="en-US" smtClean="0"/>
              <a:t>26</a:t>
            </a:fld>
            <a:endParaRPr lang="en-US"/>
          </a:p>
        </p:txBody>
      </p:sp>
    </p:spTree>
    <p:extLst>
      <p:ext uri="{BB962C8B-B14F-4D97-AF65-F5344CB8AC3E}">
        <p14:creationId xmlns:p14="http://schemas.microsoft.com/office/powerpoint/2010/main" val="4222623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0" i="0" dirty="0">
                <a:solidFill>
                  <a:srgbClr val="0D0D0D"/>
                </a:solidFill>
                <a:effectLst/>
                <a:latin typeface="Söhne"/>
              </a:rPr>
            </a:br>
            <a:r>
              <a:rPr lang="en-US" b="0" i="0" dirty="0">
                <a:solidFill>
                  <a:srgbClr val="0D0D0D"/>
                </a:solidFill>
                <a:effectLst/>
                <a:latin typeface="Söhne"/>
              </a:rPr>
              <a:t>Interviews typically involve one-on-one interactions between an interviewer and an interviewee, where the interviewer asks questions and the interviewee responds. This format allows for in-depth discussions, personalized insights, and a focused exploration of individual perspectives, experiences, and opinions.</a:t>
            </a:r>
          </a:p>
          <a:p>
            <a:pPr algn="l"/>
            <a:r>
              <a:rPr lang="en-US" b="0" i="0" dirty="0">
                <a:solidFill>
                  <a:srgbClr val="0D0D0D"/>
                </a:solidFill>
                <a:effectLst/>
                <a:latin typeface="Söhne"/>
              </a:rPr>
              <a:t>On the other hand, focus groups involve multiple participants, usually ranging from 6 to 10 individuals, who share common characteristics or experiences relevant to the research topic</a:t>
            </a:r>
          </a:p>
          <a:p>
            <a:endParaRPr lang="en-US" dirty="0"/>
          </a:p>
        </p:txBody>
      </p:sp>
      <p:sp>
        <p:nvSpPr>
          <p:cNvPr id="4" name="Slide Number Placeholder 3"/>
          <p:cNvSpPr>
            <a:spLocks noGrp="1"/>
          </p:cNvSpPr>
          <p:nvPr>
            <p:ph type="sldNum" sz="quarter" idx="5"/>
          </p:nvPr>
        </p:nvSpPr>
        <p:spPr/>
        <p:txBody>
          <a:bodyPr/>
          <a:lstStyle/>
          <a:p>
            <a:fld id="{7112EFC6-C7F2-4FF5-BEA8-02170655ADD9}" type="slidenum">
              <a:rPr lang="en-US" smtClean="0"/>
              <a:t>27</a:t>
            </a:fld>
            <a:endParaRPr lang="en-US"/>
          </a:p>
        </p:txBody>
      </p:sp>
    </p:spTree>
    <p:extLst>
      <p:ext uri="{BB962C8B-B14F-4D97-AF65-F5344CB8AC3E}">
        <p14:creationId xmlns:p14="http://schemas.microsoft.com/office/powerpoint/2010/main" val="23348854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12EFC6-C7F2-4FF5-BEA8-02170655ADD9}" type="slidenum">
              <a:rPr lang="en-US" smtClean="0"/>
              <a:t>28</a:t>
            </a:fld>
            <a:endParaRPr lang="en-US"/>
          </a:p>
        </p:txBody>
      </p:sp>
    </p:spTree>
    <p:extLst>
      <p:ext uri="{BB962C8B-B14F-4D97-AF65-F5344CB8AC3E}">
        <p14:creationId xmlns:p14="http://schemas.microsoft.com/office/powerpoint/2010/main" val="6509021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b="0" i="0" dirty="0">
                <a:solidFill>
                  <a:srgbClr val="0D0D0D"/>
                </a:solidFill>
                <a:effectLst/>
                <a:latin typeface="Söhne"/>
              </a:rPr>
              <a:t>A focus group is a qualitative research method that typically involves 6 to 10 participants selected based on shared characteristics relevant to the research topic, such as demographics or expertise. Led by a skilled facilitator, focus group discussions are semi-structured, allowing for flexibility while maintaining a focus on research objectives. Participants are encouraged to share their thoughts, experiences, and opinions on a wide range of topics, from product feedback to societal attitudes. These sessions typically last 1 to 2 hours, providing ample time for in-depth discussions. Researchers or stakeholders often observe focus groups to collect data, which is then analyzed to identify themes, patterns, and trends. The benefits of focus groups include gathering diverse perspectives, exploring complex topics, generating ideas, validating concepts, and understanding group dynamics. Overall, focus groups provide valuable qualitative insights into participants' attitudes, behaviors, and perceptions, complementing quantitative research methods.</a:t>
            </a:r>
            <a:endParaRPr lang="en-US" dirty="0"/>
          </a:p>
        </p:txBody>
      </p:sp>
      <p:sp>
        <p:nvSpPr>
          <p:cNvPr id="4" name="Slide Number Placeholder 3"/>
          <p:cNvSpPr>
            <a:spLocks noGrp="1"/>
          </p:cNvSpPr>
          <p:nvPr>
            <p:ph type="sldNum" sz="quarter" idx="5"/>
          </p:nvPr>
        </p:nvSpPr>
        <p:spPr/>
        <p:txBody>
          <a:bodyPr/>
          <a:lstStyle/>
          <a:p>
            <a:fld id="{7112EFC6-C7F2-4FF5-BEA8-02170655ADD9}" type="slidenum">
              <a:rPr lang="en-US" smtClean="0"/>
              <a:t>29</a:t>
            </a:fld>
            <a:endParaRPr lang="en-US"/>
          </a:p>
        </p:txBody>
      </p:sp>
    </p:spTree>
    <p:extLst>
      <p:ext uri="{BB962C8B-B14F-4D97-AF65-F5344CB8AC3E}">
        <p14:creationId xmlns:p14="http://schemas.microsoft.com/office/powerpoint/2010/main" val="3461531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lgn="l">
              <a:buFont typeface="+mj-lt"/>
              <a:buAutoNum type="arabicPeriod"/>
            </a:pPr>
            <a:r>
              <a:rPr lang="en-US" b="1" i="0" dirty="0">
                <a:solidFill>
                  <a:srgbClr val="000000"/>
                </a:solidFill>
                <a:effectLst/>
                <a:latin typeface="Söhne"/>
              </a:rPr>
              <a:t>Participants</a:t>
            </a:r>
            <a:r>
              <a:rPr lang="en-US" b="0" i="0" dirty="0">
                <a:solidFill>
                  <a:srgbClr val="000000"/>
                </a:solidFill>
                <a:effectLst/>
                <a:latin typeface="Söhne"/>
              </a:rPr>
              <a:t>: A focus group typically consists of 6 to 10 participants who share common characteristics or experiences relevant to the research topic. They are selected based on criteria such as demographics, behavior, or expertise.</a:t>
            </a:r>
          </a:p>
          <a:p>
            <a:pPr algn="l">
              <a:buFont typeface="+mj-lt"/>
              <a:buAutoNum type="arabicPeriod"/>
            </a:pPr>
            <a:r>
              <a:rPr lang="en-US" b="1" i="0" dirty="0">
                <a:solidFill>
                  <a:srgbClr val="000000"/>
                </a:solidFill>
                <a:effectLst/>
                <a:latin typeface="Söhne"/>
              </a:rPr>
              <a:t>Facilitator</a:t>
            </a:r>
            <a:r>
              <a:rPr lang="en-US" b="0" i="0" dirty="0">
                <a:solidFill>
                  <a:srgbClr val="000000"/>
                </a:solidFill>
                <a:effectLst/>
                <a:latin typeface="Söhne"/>
              </a:rPr>
              <a:t>: A skilled facilitator guides the focus group discussion, asking open-ended questions, encouraging participation, and ensuring that all participants have an opportunity to express their views.</a:t>
            </a:r>
          </a:p>
          <a:p>
            <a:pPr algn="l">
              <a:buFont typeface="+mj-lt"/>
              <a:buAutoNum type="arabicPeriod"/>
            </a:pPr>
            <a:r>
              <a:rPr lang="en-US" b="1" i="0" dirty="0">
                <a:solidFill>
                  <a:srgbClr val="000000"/>
                </a:solidFill>
                <a:effectLst/>
                <a:latin typeface="Söhne"/>
              </a:rPr>
              <a:t>Discussion Format</a:t>
            </a:r>
            <a:r>
              <a:rPr lang="en-US" b="0" i="0" dirty="0">
                <a:solidFill>
                  <a:srgbClr val="000000"/>
                </a:solidFill>
                <a:effectLst/>
                <a:latin typeface="Söhne"/>
              </a:rPr>
              <a:t>: Focus group discussions are semi-structured, allowing for flexibility while maintaining a focus on the research objectives. Participants are encouraged to share their thoughts, experiences, opinions, and ideas related to the topic at hand.</a:t>
            </a:r>
          </a:p>
          <a:p>
            <a:pPr algn="l">
              <a:buFont typeface="+mj-lt"/>
              <a:buAutoNum type="arabicPeriod"/>
            </a:pPr>
            <a:r>
              <a:rPr lang="en-US" b="1" i="0" dirty="0">
                <a:solidFill>
                  <a:srgbClr val="000000"/>
                </a:solidFill>
                <a:effectLst/>
                <a:latin typeface="Söhne"/>
              </a:rPr>
              <a:t>Topics Covered</a:t>
            </a:r>
            <a:r>
              <a:rPr lang="en-US" b="0" i="0" dirty="0">
                <a:solidFill>
                  <a:srgbClr val="000000"/>
                </a:solidFill>
                <a:effectLst/>
                <a:latin typeface="Söhne"/>
              </a:rPr>
              <a:t>: Focus groups can cover a wide range of topics, including product feedback, marketing strategies, customer preferences, user experiences, societal attitudes, and more.</a:t>
            </a:r>
          </a:p>
          <a:p>
            <a:pPr algn="l">
              <a:buFont typeface="+mj-lt"/>
              <a:buAutoNum type="arabicPeriod"/>
            </a:pPr>
            <a:r>
              <a:rPr lang="en-US" b="1" i="0" dirty="0">
                <a:solidFill>
                  <a:srgbClr val="000000"/>
                </a:solidFill>
                <a:effectLst/>
                <a:latin typeface="Söhne"/>
              </a:rPr>
              <a:t>Duration</a:t>
            </a:r>
            <a:r>
              <a:rPr lang="en-US" b="0" i="0" dirty="0">
                <a:solidFill>
                  <a:srgbClr val="000000"/>
                </a:solidFill>
                <a:effectLst/>
                <a:latin typeface="Söhne"/>
              </a:rPr>
              <a:t>: Focus group sessions typically last 1 to 2 hours, allowing enough time for in-depth discussions and insights to emerge.</a:t>
            </a:r>
          </a:p>
          <a:p>
            <a:pPr algn="l">
              <a:buFont typeface="+mj-lt"/>
              <a:buAutoNum type="arabicPeriod"/>
            </a:pPr>
            <a:r>
              <a:rPr lang="en-US" b="1" i="0" dirty="0">
                <a:solidFill>
                  <a:srgbClr val="000000"/>
                </a:solidFill>
                <a:effectLst/>
                <a:latin typeface="Söhne"/>
              </a:rPr>
              <a:t>Observation and Analysis</a:t>
            </a:r>
            <a:r>
              <a:rPr lang="en-US" b="0" i="0" dirty="0">
                <a:solidFill>
                  <a:srgbClr val="000000"/>
                </a:solidFill>
                <a:effectLst/>
                <a:latin typeface="Söhne"/>
              </a:rPr>
              <a:t>: Focus group sessions are often observed by researchers or stakeholders behind a one-way mirror or through video/audio recording. The data collected from focus groups is then analyzed to identify themes, patterns, and trends.</a:t>
            </a:r>
          </a:p>
          <a:p>
            <a:pPr algn="l">
              <a:buFont typeface="+mj-lt"/>
              <a:buAutoNum type="arabicPeriod"/>
            </a:pPr>
            <a:r>
              <a:rPr lang="en-US" b="1" i="0" dirty="0">
                <a:solidFill>
                  <a:srgbClr val="000000"/>
                </a:solidFill>
                <a:effectLst/>
                <a:latin typeface="Söhne"/>
              </a:rPr>
              <a:t>Benefits</a:t>
            </a:r>
            <a:r>
              <a:rPr lang="en-US" b="0" i="0" dirty="0">
                <a:solidFill>
                  <a:srgbClr val="000000"/>
                </a:solidFill>
                <a:effectLst/>
                <a:latin typeface="Söhne"/>
              </a:rPr>
              <a:t>: Focus groups offer several benefits, including gathering diverse perspectives, exploring complex topics, generating ideas, validating concepts, and understanding group dynamics and consensus.</a:t>
            </a:r>
          </a:p>
          <a:p>
            <a:pPr algn="l"/>
            <a:r>
              <a:rPr lang="en-US" b="0" i="0" dirty="0">
                <a:solidFill>
                  <a:srgbClr val="000000"/>
                </a:solidFill>
                <a:effectLst/>
                <a:latin typeface="Söhne"/>
              </a:rPr>
              <a:t>Overall, focus groups provide valuable qualitative data that complements quantitative research methods, offering in-depth insights into the attitudes, behaviors, and perceptions of participants on specific topics or issues.</a:t>
            </a:r>
          </a:p>
          <a:p>
            <a:br>
              <a:rPr lang="en-US" b="0" i="0" dirty="0">
                <a:solidFill>
                  <a:srgbClr val="000000"/>
                </a:solidFill>
                <a:effectLst/>
                <a:latin typeface="Söhne"/>
              </a:rPr>
            </a:br>
            <a:endParaRPr lang="en-US" dirty="0"/>
          </a:p>
        </p:txBody>
      </p:sp>
      <p:sp>
        <p:nvSpPr>
          <p:cNvPr id="4" name="Slide Number Placeholder 3"/>
          <p:cNvSpPr>
            <a:spLocks noGrp="1"/>
          </p:cNvSpPr>
          <p:nvPr>
            <p:ph type="sldNum" sz="quarter" idx="5"/>
          </p:nvPr>
        </p:nvSpPr>
        <p:spPr/>
        <p:txBody>
          <a:bodyPr/>
          <a:lstStyle/>
          <a:p>
            <a:fld id="{7112EFC6-C7F2-4FF5-BEA8-02170655ADD9}" type="slidenum">
              <a:rPr lang="en-US" smtClean="0"/>
              <a:t>30</a:t>
            </a:fld>
            <a:endParaRPr lang="en-US"/>
          </a:p>
        </p:txBody>
      </p:sp>
    </p:spTree>
    <p:extLst>
      <p:ext uri="{BB962C8B-B14F-4D97-AF65-F5344CB8AC3E}">
        <p14:creationId xmlns:p14="http://schemas.microsoft.com/office/powerpoint/2010/main" val="3483074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dirty="0"/>
            </a:br>
            <a:r>
              <a:rPr lang="en-US" b="0" i="0" dirty="0">
                <a:solidFill>
                  <a:srgbClr val="0D0D0D"/>
                </a:solidFill>
                <a:effectLst/>
                <a:latin typeface="Söhne"/>
              </a:rPr>
              <a:t>When selecting participants for a focus group, it's important to strike a balance between similarity and productive heterogeneity. Balancing between similarity and productive heterogeneity refers to creating a focus group with a mix of participants who share some common characteristics or experiences (similarity) while also ensuring diversity in perspectives, backgrounds, or opinions (productive heterogeneity).</a:t>
            </a:r>
          </a:p>
          <a:p>
            <a:pPr algn="l">
              <a:buFont typeface="Arial" panose="020B0604020202020204" pitchFamily="34" charset="0"/>
              <a:buChar char="•"/>
            </a:pPr>
            <a:r>
              <a:rPr lang="en-US" b="1" i="0" dirty="0">
                <a:solidFill>
                  <a:srgbClr val="0D0D0D"/>
                </a:solidFill>
                <a:effectLst/>
                <a:latin typeface="Söhne"/>
              </a:rPr>
              <a:t>Similarity</a:t>
            </a:r>
            <a:r>
              <a:rPr lang="en-US" b="0" i="0" dirty="0">
                <a:solidFill>
                  <a:srgbClr val="0D0D0D"/>
                </a:solidFill>
                <a:effectLst/>
                <a:latin typeface="Söhne"/>
              </a:rPr>
              <a:t>: Having participants with shared characteristics or experiences can foster rapport, mutual understanding, and ease of communication within the group. This can lead to more open discussions and shared insights based on common ground.</a:t>
            </a:r>
          </a:p>
          <a:p>
            <a:pPr algn="l">
              <a:buFont typeface="Arial" panose="020B0604020202020204" pitchFamily="34" charset="0"/>
              <a:buChar char="•"/>
            </a:pPr>
            <a:r>
              <a:rPr lang="en-US" b="1" i="0" dirty="0">
                <a:solidFill>
                  <a:srgbClr val="0D0D0D"/>
                </a:solidFill>
                <a:effectLst/>
                <a:latin typeface="Söhne"/>
              </a:rPr>
              <a:t>Productive Heterogeneity</a:t>
            </a:r>
            <a:r>
              <a:rPr lang="en-US" b="0" i="0" dirty="0">
                <a:solidFill>
                  <a:srgbClr val="0D0D0D"/>
                </a:solidFill>
                <a:effectLst/>
                <a:latin typeface="Söhne"/>
              </a:rPr>
              <a:t>: On the other hand, including participants with diverse perspectives, backgrounds, or opinions brings a variety of viewpoints to the discussion. This diversity can lead to richer insights, innovative ideas, and deeper exploration of topics as different viewpoints challenge assumptions and stimulate critical thinking.</a:t>
            </a:r>
          </a:p>
          <a:p>
            <a:endParaRPr lang="en-US" b="0" i="0" dirty="0">
              <a:solidFill>
                <a:srgbClr val="0D0D0D"/>
              </a:solidFill>
              <a:effectLst/>
              <a:latin typeface="Söhne"/>
            </a:endParaRPr>
          </a:p>
          <a:p>
            <a:r>
              <a:rPr lang="en-US" b="0" i="0" dirty="0">
                <a:solidFill>
                  <a:srgbClr val="0D0D0D"/>
                </a:solidFill>
                <a:effectLst/>
                <a:latin typeface="Söhne"/>
              </a:rPr>
              <a:t>Avoid forming groups where everyone shares the same views, as diversity of perspectives is beneficial. However, be cautious not to mix individuals from vastly different levels in the company hierarchy or those with strongly opposing views. Additionally, consider the group size; too small of a group may lack diverse discussion, while overly large groups can make it challenging to involve all participants effectively.</a:t>
            </a:r>
            <a:endParaRPr lang="en-US" dirty="0"/>
          </a:p>
        </p:txBody>
      </p:sp>
      <p:sp>
        <p:nvSpPr>
          <p:cNvPr id="4" name="Slide Number Placeholder 3"/>
          <p:cNvSpPr>
            <a:spLocks noGrp="1"/>
          </p:cNvSpPr>
          <p:nvPr>
            <p:ph type="sldNum" sz="quarter" idx="5"/>
          </p:nvPr>
        </p:nvSpPr>
        <p:spPr/>
        <p:txBody>
          <a:bodyPr/>
          <a:lstStyle/>
          <a:p>
            <a:fld id="{7112EFC6-C7F2-4FF5-BEA8-02170655ADD9}" type="slidenum">
              <a:rPr lang="en-US" smtClean="0"/>
              <a:t>31</a:t>
            </a:fld>
            <a:endParaRPr lang="en-US"/>
          </a:p>
        </p:txBody>
      </p:sp>
    </p:spTree>
    <p:extLst>
      <p:ext uri="{BB962C8B-B14F-4D97-AF65-F5344CB8AC3E}">
        <p14:creationId xmlns:p14="http://schemas.microsoft.com/office/powerpoint/2010/main" val="8688203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br>
              <a:rPr lang="en-US" dirty="0"/>
            </a:br>
            <a:r>
              <a:rPr lang="en-US" b="0" i="0" dirty="0">
                <a:solidFill>
                  <a:srgbClr val="0D0D0D"/>
                </a:solidFill>
                <a:effectLst/>
                <a:latin typeface="Söhne"/>
              </a:rPr>
              <a:t>Including questions that encourage group interaction and spontaneous ideas means crafting prompts that prompt participants to engage with each other and share their thoughts freely without strict limitations. These questions are open-ended and designed to stimulate discussions, brainstorming, and collaborative problem-solving within the focus group. Instead of asking for simple yes or no answers, these questions invite participants to express their opinions, share experiences, offer suggestions, and build upon each other's ideas, fostering a dynamic and interactive environment during the session.</a:t>
            </a:r>
          </a:p>
          <a:p>
            <a:endParaRPr lang="en-US" b="0" i="0" dirty="0">
              <a:solidFill>
                <a:srgbClr val="0D0D0D"/>
              </a:solidFill>
              <a:effectLst/>
              <a:latin typeface="Söhne"/>
            </a:endParaRPr>
          </a:p>
          <a:p>
            <a:pPr>
              <a:lnSpc>
                <a:spcPct val="90000"/>
              </a:lnSpc>
            </a:pPr>
            <a:br>
              <a:rPr lang="en-US" dirty="0"/>
            </a:br>
            <a:r>
              <a:rPr lang="en-US" sz="2500" dirty="0"/>
              <a:t>Prepare material that makes the discussion more tangible </a:t>
            </a:r>
            <a:r>
              <a:rPr lang="en-US" sz="2100" dirty="0"/>
              <a:t>e.g. product prototypes, concept video</a:t>
            </a:r>
          </a:p>
          <a:p>
            <a:r>
              <a:rPr lang="en-US" b="0" i="0" dirty="0">
                <a:solidFill>
                  <a:srgbClr val="0D0D0D"/>
                </a:solidFill>
                <a:effectLst/>
                <a:latin typeface="Söhne"/>
              </a:rPr>
              <a:t>This means getting ready with tangible items such as physical models of products or videos showcasing concepts. These materials are used during the focus group discussions to provide participants with concrete examples and visual aids, making the topics or ideas being discussed more clear and understandable. They help participants to better visualize concepts, provide feedback based on real-world examples, and contribute to more meaningful discussions</a:t>
            </a:r>
            <a:endParaRPr lang="en-US" dirty="0"/>
          </a:p>
        </p:txBody>
      </p:sp>
      <p:sp>
        <p:nvSpPr>
          <p:cNvPr id="4" name="Slide Number Placeholder 3"/>
          <p:cNvSpPr>
            <a:spLocks noGrp="1"/>
          </p:cNvSpPr>
          <p:nvPr>
            <p:ph type="sldNum" sz="quarter" idx="5"/>
          </p:nvPr>
        </p:nvSpPr>
        <p:spPr/>
        <p:txBody>
          <a:bodyPr/>
          <a:lstStyle/>
          <a:p>
            <a:fld id="{7112EFC6-C7F2-4FF5-BEA8-02170655ADD9}" type="slidenum">
              <a:rPr lang="en-US" smtClean="0"/>
              <a:t>32</a:t>
            </a:fld>
            <a:endParaRPr lang="en-US"/>
          </a:p>
        </p:txBody>
      </p:sp>
    </p:spTree>
    <p:extLst>
      <p:ext uri="{BB962C8B-B14F-4D97-AF65-F5344CB8AC3E}">
        <p14:creationId xmlns:p14="http://schemas.microsoft.com/office/powerpoint/2010/main" val="28544937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Consider having different focus groups to gather information from various angles and perspectives. For instance, you could have separate groups for managers and sales staff, allowing you to capture insights from different stakeholders. Embracing diversity among participants and potentially mixing different stakeholders in a group can create an opportunity for people to interact in a new context, fostering collaboration and fresh insights.</a:t>
            </a:r>
          </a:p>
          <a:p>
            <a:pPr algn="l"/>
            <a:r>
              <a:rPr lang="en-US" b="0" i="0" dirty="0">
                <a:solidFill>
                  <a:srgbClr val="0D0D0D"/>
                </a:solidFill>
                <a:effectLst/>
                <a:latin typeface="Söhne"/>
              </a:rPr>
              <a:t>It's important to anticipate the group dynamics and behavior to ensure a constructive discussion. Encourage open communication, active listening, and respect for different viewpoints to facilitate meaningful exchanges and generate valuable ideas and feedback</a:t>
            </a:r>
          </a:p>
          <a:p>
            <a:endParaRPr lang="en-US" dirty="0"/>
          </a:p>
        </p:txBody>
      </p:sp>
      <p:sp>
        <p:nvSpPr>
          <p:cNvPr id="4" name="Slide Number Placeholder 3"/>
          <p:cNvSpPr>
            <a:spLocks noGrp="1"/>
          </p:cNvSpPr>
          <p:nvPr>
            <p:ph type="sldNum" sz="quarter" idx="5"/>
          </p:nvPr>
        </p:nvSpPr>
        <p:spPr/>
        <p:txBody>
          <a:bodyPr/>
          <a:lstStyle/>
          <a:p>
            <a:fld id="{7112EFC6-C7F2-4FF5-BEA8-02170655ADD9}" type="slidenum">
              <a:rPr lang="en-US" smtClean="0"/>
              <a:t>33</a:t>
            </a:fld>
            <a:endParaRPr lang="en-US"/>
          </a:p>
        </p:txBody>
      </p:sp>
    </p:spTree>
    <p:extLst>
      <p:ext uri="{BB962C8B-B14F-4D97-AF65-F5344CB8AC3E}">
        <p14:creationId xmlns:p14="http://schemas.microsoft.com/office/powerpoint/2010/main" val="6143022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lgn="l">
              <a:buFont typeface="+mj-lt"/>
              <a:buAutoNum type="arabicPeriod"/>
            </a:pPr>
            <a:r>
              <a:rPr lang="en-US" b="1" i="0" dirty="0">
                <a:solidFill>
                  <a:srgbClr val="000000"/>
                </a:solidFill>
                <a:effectLst/>
                <a:latin typeface="Söhne"/>
              </a:rPr>
              <a:t>Moderator's Role</a:t>
            </a:r>
            <a:r>
              <a:rPr lang="en-US" b="0" i="0" dirty="0">
                <a:solidFill>
                  <a:srgbClr val="000000"/>
                </a:solidFill>
                <a:effectLst/>
                <a:latin typeface="Söhne"/>
              </a:rPr>
              <a:t>: </a:t>
            </a:r>
            <a:r>
              <a:rPr lang="en-US" b="0" i="0" dirty="0">
                <a:solidFill>
                  <a:srgbClr val="0D0D0D"/>
                </a:solidFill>
                <a:effectLst/>
                <a:latin typeface="Söhne"/>
              </a:rPr>
              <a:t>The moderator guides the discussion, keeping it focused and ensuring everyone has a chance to participate. </a:t>
            </a:r>
            <a:r>
              <a:rPr lang="en-US" b="0" i="0" dirty="0">
                <a:solidFill>
                  <a:srgbClr val="000000"/>
                </a:solidFill>
                <a:effectLst/>
                <a:latin typeface="Söhne"/>
              </a:rPr>
              <a:t>Imagine you are leading a discussion about favorite movie genres. As the moderator, your role is to keep the conversation on track, ensuring that everyone gets a chance to talk about their preferences without going off-topic.</a:t>
            </a:r>
          </a:p>
          <a:p>
            <a:pPr algn="l">
              <a:buFont typeface="+mj-lt"/>
              <a:buAutoNum type="arabicPeriod"/>
            </a:pPr>
            <a:r>
              <a:rPr lang="en-US" b="1" i="0" dirty="0">
                <a:solidFill>
                  <a:srgbClr val="000000"/>
                </a:solidFill>
                <a:effectLst/>
                <a:latin typeface="Söhne"/>
              </a:rPr>
              <a:t>Introduction and Warm-Up</a:t>
            </a:r>
            <a:r>
              <a:rPr lang="en-US" b="0" i="0" dirty="0">
                <a:solidFill>
                  <a:srgbClr val="000000"/>
                </a:solidFill>
                <a:effectLst/>
                <a:latin typeface="Söhne"/>
              </a:rPr>
              <a:t>: </a:t>
            </a:r>
            <a:r>
              <a:rPr lang="en-US" b="0" i="0" dirty="0">
                <a:solidFill>
                  <a:srgbClr val="0D0D0D"/>
                </a:solidFill>
                <a:effectLst/>
                <a:latin typeface="Söhne"/>
              </a:rPr>
              <a:t>Start with an introduction to the topic and a warm-up exercise to ease participants into the discussion. It means that b</a:t>
            </a:r>
            <a:r>
              <a:rPr lang="en-US" b="0" i="0" dirty="0">
                <a:solidFill>
                  <a:srgbClr val="000000"/>
                </a:solidFill>
                <a:effectLst/>
                <a:latin typeface="Söhne"/>
              </a:rPr>
              <a:t>efore diving into the main discussion, you might start by asking participants to introduce themselves and share a movie they recently enjoyed. This helps break the ice and gets everyone comfortable with sharing their opinions.</a:t>
            </a:r>
          </a:p>
          <a:p>
            <a:pPr algn="l">
              <a:buFont typeface="+mj-lt"/>
              <a:buAutoNum type="arabicPeriod"/>
            </a:pPr>
            <a:r>
              <a:rPr lang="en-US" b="1" i="0" dirty="0">
                <a:solidFill>
                  <a:srgbClr val="000000"/>
                </a:solidFill>
                <a:effectLst/>
                <a:latin typeface="Söhne"/>
              </a:rPr>
              <a:t>Explaining Rules</a:t>
            </a:r>
            <a:r>
              <a:rPr lang="en-US" b="0" i="0" dirty="0">
                <a:solidFill>
                  <a:srgbClr val="000000"/>
                </a:solidFill>
                <a:effectLst/>
                <a:latin typeface="Söhne"/>
              </a:rPr>
              <a:t>: You could explain to the group that all discussions during the session are confidential and that everyone's opinions are valued, creating a safe space for open dialogue.</a:t>
            </a:r>
          </a:p>
          <a:p>
            <a:pPr algn="l">
              <a:buFont typeface="+mj-lt"/>
              <a:buAutoNum type="arabicPeriod"/>
            </a:pPr>
            <a:r>
              <a:rPr lang="en-US" b="1" i="0" dirty="0">
                <a:solidFill>
                  <a:srgbClr val="0D0D0D"/>
                </a:solidFill>
                <a:effectLst/>
                <a:latin typeface="Söhne"/>
              </a:rPr>
              <a:t>Starting with simple non-controversial questions </a:t>
            </a:r>
            <a:r>
              <a:rPr lang="en-US" b="0" i="0" dirty="0">
                <a:solidFill>
                  <a:srgbClr val="0D0D0D"/>
                </a:solidFill>
                <a:effectLst/>
                <a:latin typeface="Söhne"/>
              </a:rPr>
              <a:t>means beginning a discussion with inquiries that are easy to answer and unlikely to cause disagreement or tension among participants. These questions are usually straightforward and help set a positive tone for the conversation. For example, if the focus group is about favorite foods, a simple non-controversial question could be: "What's your favorite type of pizza topping?“ This question is easy to answer and doesn't involve any controversial topics or strong opinions, making it a suitable starting point to warm up the participants and get the discussion rolling. </a:t>
            </a:r>
            <a:endParaRPr lang="en-US" b="0" i="0" dirty="0">
              <a:solidFill>
                <a:srgbClr val="000000"/>
              </a:solidFill>
              <a:effectLst/>
              <a:latin typeface="Söhne"/>
            </a:endParaRPr>
          </a:p>
          <a:p>
            <a:pPr algn="l">
              <a:buFont typeface="+mj-lt"/>
              <a:buAutoNum type="arabicPeriod"/>
            </a:pPr>
            <a:r>
              <a:rPr lang="en-US" b="1" i="0" dirty="0">
                <a:solidFill>
                  <a:srgbClr val="000000"/>
                </a:solidFill>
                <a:effectLst/>
                <a:latin typeface="Söhne"/>
              </a:rPr>
              <a:t>Start Simple</a:t>
            </a:r>
            <a:r>
              <a:rPr lang="en-US" b="0" i="0" dirty="0">
                <a:solidFill>
                  <a:srgbClr val="000000"/>
                </a:solidFill>
                <a:effectLst/>
                <a:latin typeface="Söhne"/>
              </a:rPr>
              <a:t>: Begin with a straightforward question like "What genres of movies do you usually enjoy?" This allows participants to ease into the conversation without diving into complex topics right away.</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1" i="0" dirty="0">
                <a:solidFill>
                  <a:srgbClr val="000000"/>
                </a:solidFill>
                <a:effectLst/>
                <a:latin typeface="Söhne"/>
              </a:rPr>
              <a:t>Use Open-Ended Questions</a:t>
            </a:r>
            <a:r>
              <a:rPr lang="en-US" b="0" i="0" dirty="0">
                <a:solidFill>
                  <a:srgbClr val="000000"/>
                </a:solidFill>
                <a:effectLst/>
                <a:latin typeface="Söhne"/>
              </a:rPr>
              <a:t>: </a:t>
            </a:r>
            <a:r>
              <a:rPr lang="en-US" sz="1200" dirty="0"/>
              <a:t>Pose open-ended questions. </a:t>
            </a:r>
            <a:r>
              <a:rPr lang="en-US" b="0" i="0" dirty="0">
                <a:solidFill>
                  <a:srgbClr val="000000"/>
                </a:solidFill>
                <a:effectLst/>
                <a:latin typeface="Söhne"/>
              </a:rPr>
              <a:t>Instead of asking "Do you like action movies?" (which leads to a specific answer), you might ask "What do you think makes a great action movie?" This encourages a more in-depth discussion and diverse opinions.</a:t>
            </a:r>
          </a:p>
          <a:p>
            <a:pPr algn="l">
              <a:buFont typeface="+mj-lt"/>
              <a:buAutoNum type="arabicPeriod"/>
            </a:pPr>
            <a:r>
              <a:rPr lang="en-US" b="1" i="0" dirty="0">
                <a:solidFill>
                  <a:srgbClr val="000000"/>
                </a:solidFill>
                <a:effectLst/>
                <a:latin typeface="Söhne"/>
              </a:rPr>
              <a:t>Avoid Leading Questions</a:t>
            </a:r>
            <a:r>
              <a:rPr lang="en-US" b="0" i="0" dirty="0">
                <a:solidFill>
                  <a:srgbClr val="000000"/>
                </a:solidFill>
                <a:effectLst/>
                <a:latin typeface="Söhne"/>
              </a:rPr>
              <a:t>: Avoid questions like "Isn't horror your favorite genre?" as it assumes the answer. Instead, ask "What do you find appealing about horror movies?" to allow for varied responses.</a:t>
            </a:r>
          </a:p>
          <a:p>
            <a:pPr algn="l">
              <a:buFont typeface="+mj-lt"/>
              <a:buAutoNum type="arabicPeriod"/>
            </a:pPr>
            <a:r>
              <a:rPr lang="en-US" b="1" i="0" dirty="0">
                <a:solidFill>
                  <a:srgbClr val="000000"/>
                </a:solidFill>
                <a:effectLst/>
                <a:latin typeface="Söhne"/>
              </a:rPr>
              <a:t>Encourage Diverse Opinions</a:t>
            </a:r>
            <a:r>
              <a:rPr lang="en-US" b="0" i="0" dirty="0">
                <a:solidFill>
                  <a:srgbClr val="000000"/>
                </a:solidFill>
                <a:effectLst/>
                <a:latin typeface="Söhne"/>
              </a:rPr>
              <a:t>: If one participant loves comedies and another prefers dramas, encourage them to share their reasons without judging or trying to reach a consensus. Each opinion adds value to the discussion.</a:t>
            </a:r>
          </a:p>
          <a:p>
            <a:pPr algn="l">
              <a:buFont typeface="+mj-lt"/>
              <a:buAutoNum type="arabicPeriod"/>
            </a:pPr>
            <a:r>
              <a:rPr lang="en-US" b="1" i="0" dirty="0">
                <a:solidFill>
                  <a:srgbClr val="000000"/>
                </a:solidFill>
                <a:effectLst/>
                <a:latin typeface="Söhne"/>
              </a:rPr>
              <a:t>Encourage Expression</a:t>
            </a:r>
            <a:r>
              <a:rPr lang="en-US" b="0" i="0" dirty="0">
                <a:solidFill>
                  <a:srgbClr val="000000"/>
                </a:solidFill>
                <a:effectLst/>
                <a:latin typeface="Söhne"/>
              </a:rPr>
              <a:t>: Throughout the discussion, encourage each participant to express their viewpoints freely, even if they differ from others. This promotes a respectful exchange of ideas.</a:t>
            </a:r>
          </a:p>
          <a:p>
            <a:pPr algn="l">
              <a:buFont typeface="+mj-lt"/>
              <a:buAutoNum type="arabicPeriod"/>
            </a:pPr>
            <a:r>
              <a:rPr lang="en-US" b="1" i="0" dirty="0">
                <a:solidFill>
                  <a:srgbClr val="0D0D0D"/>
                </a:solidFill>
                <a:effectLst/>
                <a:latin typeface="Söhne"/>
              </a:rPr>
              <a:t>Consensus between participants is not required" </a:t>
            </a:r>
            <a:r>
              <a:rPr lang="en-US" b="0" i="0" dirty="0">
                <a:solidFill>
                  <a:srgbClr val="0D0D0D"/>
                </a:solidFill>
                <a:effectLst/>
                <a:latin typeface="Söhne"/>
              </a:rPr>
              <a:t>means that during a discussion or decision-making process, it is not necessary for all participants to agree or reach a unanimous decision. Instead, each participant's perspective and input are valued, even if they differ from others. For example, in a focus group discussing favorite travel destinations, participants may have diverse opinions. Some may prefer beach destinations, while others prefer mountains or cities. The goal is not to persuade everyone to agree on a single favorite destination but to understand and appreciate the different preferences and reasons behind them. This allows for a richer discussion and insights into varying viewpoints </a:t>
            </a:r>
          </a:p>
          <a:p>
            <a:pPr algn="l">
              <a:buFont typeface="+mj-lt"/>
              <a:buAutoNum type="arabicPeriod"/>
            </a:pPr>
            <a:r>
              <a:rPr lang="en-US" b="1" i="0" dirty="0">
                <a:solidFill>
                  <a:srgbClr val="000000"/>
                </a:solidFill>
                <a:effectLst/>
                <a:latin typeface="Söhne"/>
              </a:rPr>
              <a:t>Capture or Record</a:t>
            </a:r>
            <a:r>
              <a:rPr lang="en-US" b="0" i="0" dirty="0">
                <a:solidFill>
                  <a:srgbClr val="000000"/>
                </a:solidFill>
                <a:effectLst/>
                <a:latin typeface="Söhne"/>
              </a:rPr>
              <a:t>: Take notes during the discussion to capture key points, memorable quotes, and areas of agreement or disagreement. This helps in summarizing the discussion and identifying common themes or insights afterward.</a:t>
            </a:r>
          </a:p>
          <a:p>
            <a:pPr algn="l"/>
            <a:r>
              <a:rPr lang="en-US" b="0" i="0" dirty="0">
                <a:solidFill>
                  <a:srgbClr val="000000"/>
                </a:solidFill>
                <a:effectLst/>
                <a:latin typeface="Söhne"/>
              </a:rPr>
              <a:t>By following these steps and using examples relevant to the topic, running a focus group becomes more manageable and conducive to productive discussions.</a:t>
            </a:r>
          </a:p>
          <a:p>
            <a:br>
              <a:rPr lang="en-US" b="0" i="0" dirty="0">
                <a:solidFill>
                  <a:srgbClr val="000000"/>
                </a:solidFill>
                <a:effectLst/>
                <a:latin typeface="Söhne"/>
              </a:rPr>
            </a:br>
            <a:endParaRPr lang="en-US" dirty="0"/>
          </a:p>
        </p:txBody>
      </p:sp>
      <p:sp>
        <p:nvSpPr>
          <p:cNvPr id="4" name="Slide Number Placeholder 3"/>
          <p:cNvSpPr>
            <a:spLocks noGrp="1"/>
          </p:cNvSpPr>
          <p:nvPr>
            <p:ph type="sldNum" sz="quarter" idx="5"/>
          </p:nvPr>
        </p:nvSpPr>
        <p:spPr/>
        <p:txBody>
          <a:bodyPr/>
          <a:lstStyle/>
          <a:p>
            <a:fld id="{7112EFC6-C7F2-4FF5-BEA8-02170655ADD9}" type="slidenum">
              <a:rPr lang="en-US" smtClean="0"/>
              <a:t>34</a:t>
            </a:fld>
            <a:endParaRPr lang="en-US"/>
          </a:p>
        </p:txBody>
      </p:sp>
    </p:spTree>
    <p:extLst>
      <p:ext uri="{BB962C8B-B14F-4D97-AF65-F5344CB8AC3E}">
        <p14:creationId xmlns:p14="http://schemas.microsoft.com/office/powerpoint/2010/main" val="2261204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probing</a:t>
            </a:r>
          </a:p>
        </p:txBody>
      </p:sp>
      <p:sp>
        <p:nvSpPr>
          <p:cNvPr id="4" name="Slide Number Placeholder 3"/>
          <p:cNvSpPr>
            <a:spLocks noGrp="1"/>
          </p:cNvSpPr>
          <p:nvPr>
            <p:ph type="sldNum" sz="quarter" idx="10"/>
          </p:nvPr>
        </p:nvSpPr>
        <p:spPr/>
        <p:txBody>
          <a:bodyPr/>
          <a:lstStyle/>
          <a:p>
            <a:fld id="{7112EFC6-C7F2-4FF5-BEA8-02170655ADD9}" type="slidenum">
              <a:rPr lang="en-US" smtClean="0"/>
              <a:t>5</a:t>
            </a:fld>
            <a:endParaRPr lang="en-US"/>
          </a:p>
        </p:txBody>
      </p:sp>
    </p:spTree>
    <p:extLst>
      <p:ext uri="{BB962C8B-B14F-4D97-AF65-F5344CB8AC3E}">
        <p14:creationId xmlns:p14="http://schemas.microsoft.com/office/powerpoint/2010/main" val="9917797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b="0" i="0" dirty="0">
                <a:solidFill>
                  <a:srgbClr val="0D0D0D"/>
                </a:solidFill>
                <a:effectLst/>
                <a:latin typeface="Söhne"/>
              </a:rPr>
              <a:t>"Complementing quantitative research methods" means that focus groups provide additional insights and understanding to research that primarily relies on quantitative data. Quantitative research involves numerical data and statistical analysis to measure and quantify phenomena, such as surveys, experiments, or statistical models.</a:t>
            </a:r>
            <a:endParaRPr lang="en-US" dirty="0"/>
          </a:p>
        </p:txBody>
      </p:sp>
      <p:sp>
        <p:nvSpPr>
          <p:cNvPr id="4" name="Slide Number Placeholder 3"/>
          <p:cNvSpPr>
            <a:spLocks noGrp="1"/>
          </p:cNvSpPr>
          <p:nvPr>
            <p:ph type="sldNum" sz="quarter" idx="5"/>
          </p:nvPr>
        </p:nvSpPr>
        <p:spPr/>
        <p:txBody>
          <a:bodyPr/>
          <a:lstStyle/>
          <a:p>
            <a:fld id="{7112EFC6-C7F2-4FF5-BEA8-02170655ADD9}" type="slidenum">
              <a:rPr lang="en-US" smtClean="0"/>
              <a:t>36</a:t>
            </a:fld>
            <a:endParaRPr lang="en-US"/>
          </a:p>
        </p:txBody>
      </p:sp>
    </p:spTree>
    <p:extLst>
      <p:ext uri="{BB962C8B-B14F-4D97-AF65-F5344CB8AC3E}">
        <p14:creationId xmlns:p14="http://schemas.microsoft.com/office/powerpoint/2010/main" val="3339538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D0D0D"/>
                </a:solidFill>
                <a:effectLst/>
                <a:latin typeface="Söhne"/>
              </a:rPr>
              <a:t>Unstructured Interview</a:t>
            </a:r>
            <a:r>
              <a:rPr lang="en-US" b="0" i="0" dirty="0">
                <a:solidFill>
                  <a:srgbClr val="0D0D0D"/>
                </a:solidFill>
                <a:effectLst/>
                <a:latin typeface="Söhne"/>
              </a:rPr>
              <a:t>:</a:t>
            </a:r>
          </a:p>
          <a:p>
            <a:pPr algn="l">
              <a:buFont typeface="Arial" panose="020B0604020202020204" pitchFamily="34" charset="0"/>
              <a:buChar char="•"/>
            </a:pPr>
            <a:r>
              <a:rPr lang="en-US" b="1" i="0" dirty="0">
                <a:solidFill>
                  <a:srgbClr val="0D0D0D"/>
                </a:solidFill>
                <a:effectLst/>
                <a:latin typeface="Söhne"/>
              </a:rPr>
              <a:t>Definition</a:t>
            </a:r>
            <a:r>
              <a:rPr lang="en-US" b="0" i="0" dirty="0">
                <a:solidFill>
                  <a:srgbClr val="0D0D0D"/>
                </a:solidFill>
                <a:effectLst/>
                <a:latin typeface="Söhne"/>
              </a:rPr>
              <a:t>: An unstructured interview is more conversational and flexible. The interviewer does not follow a set list of questions; instead, they explore topics based on the participant's responses and steer the conversation naturally.</a:t>
            </a:r>
          </a:p>
          <a:p>
            <a:pPr algn="l">
              <a:buFont typeface="Arial" panose="020B0604020202020204" pitchFamily="34" charset="0"/>
              <a:buChar char="•"/>
            </a:pPr>
            <a:r>
              <a:rPr lang="en-US" b="1" i="0" dirty="0">
                <a:solidFill>
                  <a:srgbClr val="0D0D0D"/>
                </a:solidFill>
                <a:effectLst/>
                <a:latin typeface="Söhne"/>
              </a:rPr>
              <a:t>Characteristics</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Questions can vary widely between interviews.</a:t>
            </a:r>
          </a:p>
          <a:p>
            <a:pPr marL="742950" lvl="1" indent="-285750" algn="l">
              <a:buFont typeface="Arial" panose="020B0604020202020204" pitchFamily="34" charset="0"/>
              <a:buChar char="•"/>
            </a:pPr>
            <a:r>
              <a:rPr lang="en-US" b="0" i="0" dirty="0">
                <a:solidFill>
                  <a:srgbClr val="0D0D0D"/>
                </a:solidFill>
                <a:effectLst/>
                <a:latin typeface="Söhne"/>
              </a:rPr>
              <a:t>Focuses on understanding the participant's experiences, opinions, and perspectives in-depth.</a:t>
            </a:r>
          </a:p>
          <a:p>
            <a:pPr marL="742950" lvl="1" indent="-285750" algn="l">
              <a:buFont typeface="Arial" panose="020B0604020202020204" pitchFamily="34" charset="0"/>
              <a:buChar char="•"/>
            </a:pPr>
            <a:r>
              <a:rPr lang="en-US" b="0" i="0" dirty="0">
                <a:solidFill>
                  <a:srgbClr val="0D0D0D"/>
                </a:solidFill>
                <a:effectLst/>
                <a:latin typeface="Söhne"/>
              </a:rPr>
              <a:t>Allows for exploration of unexpected insights and follow-up questions.</a:t>
            </a:r>
          </a:p>
          <a:p>
            <a:pPr algn="l">
              <a:buFont typeface="Arial" panose="020B0604020202020204" pitchFamily="34" charset="0"/>
              <a:buChar char="•"/>
            </a:pPr>
            <a:r>
              <a:rPr lang="en-US" b="1" i="0" dirty="0">
                <a:solidFill>
                  <a:srgbClr val="0D0D0D"/>
                </a:solidFill>
                <a:effectLst/>
                <a:latin typeface="Söhne"/>
              </a:rPr>
              <a:t>Example</a:t>
            </a:r>
            <a:r>
              <a:rPr lang="en-US" b="0" i="0" dirty="0">
                <a:solidFill>
                  <a:srgbClr val="0D0D0D"/>
                </a:solidFill>
                <a:effectLst/>
                <a:latin typeface="Söhne"/>
              </a:rPr>
              <a:t>: An open-ended interview with a customer to gather feedback on a service, where the interviewer asks broad questions like "Tell me about your experience" and lets the conversation flow organically.</a:t>
            </a:r>
          </a:p>
          <a:p>
            <a:endParaRPr lang="en-US" dirty="0"/>
          </a:p>
        </p:txBody>
      </p:sp>
      <p:sp>
        <p:nvSpPr>
          <p:cNvPr id="4" name="Slide Number Placeholder 3"/>
          <p:cNvSpPr>
            <a:spLocks noGrp="1"/>
          </p:cNvSpPr>
          <p:nvPr>
            <p:ph type="sldNum" sz="quarter" idx="5"/>
          </p:nvPr>
        </p:nvSpPr>
        <p:spPr/>
        <p:txBody>
          <a:bodyPr/>
          <a:lstStyle/>
          <a:p>
            <a:fld id="{7112EFC6-C7F2-4FF5-BEA8-02170655ADD9}" type="slidenum">
              <a:rPr lang="en-US" smtClean="0"/>
              <a:t>6</a:t>
            </a:fld>
            <a:endParaRPr lang="en-US"/>
          </a:p>
        </p:txBody>
      </p:sp>
    </p:spTree>
    <p:extLst>
      <p:ext uri="{BB962C8B-B14F-4D97-AF65-F5344CB8AC3E}">
        <p14:creationId xmlns:p14="http://schemas.microsoft.com/office/powerpoint/2010/main" val="74350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D0D0D"/>
                </a:solidFill>
                <a:effectLst/>
                <a:latin typeface="Söhne"/>
              </a:rPr>
              <a:t>Structured Interview</a:t>
            </a:r>
            <a:r>
              <a:rPr lang="en-US" b="0" i="0" dirty="0">
                <a:solidFill>
                  <a:srgbClr val="0D0D0D"/>
                </a:solidFill>
                <a:effectLst/>
                <a:latin typeface="Söhne"/>
              </a:rPr>
              <a:t>:</a:t>
            </a:r>
          </a:p>
          <a:p>
            <a:pPr algn="l">
              <a:buFont typeface="Arial" panose="020B0604020202020204" pitchFamily="34" charset="0"/>
              <a:buChar char="•"/>
            </a:pPr>
            <a:r>
              <a:rPr lang="en-US" b="1" i="0" dirty="0">
                <a:solidFill>
                  <a:srgbClr val="0D0D0D"/>
                </a:solidFill>
                <a:effectLst/>
                <a:latin typeface="Söhne"/>
              </a:rPr>
              <a:t>Definition</a:t>
            </a:r>
            <a:r>
              <a:rPr lang="en-US" b="0" i="0" dirty="0">
                <a:solidFill>
                  <a:srgbClr val="0D0D0D"/>
                </a:solidFill>
                <a:effectLst/>
                <a:latin typeface="Söhne"/>
              </a:rPr>
              <a:t>: In a structured interview, the questions and their sequence are predetermined and standardized. The interviewer asks the same set of questions to all participants in the same order.</a:t>
            </a:r>
          </a:p>
          <a:p>
            <a:pPr algn="l">
              <a:buFont typeface="Arial" panose="020B0604020202020204" pitchFamily="34" charset="0"/>
              <a:buChar char="•"/>
            </a:pPr>
            <a:r>
              <a:rPr lang="en-US" b="1" i="0" dirty="0">
                <a:solidFill>
                  <a:srgbClr val="0D0D0D"/>
                </a:solidFill>
                <a:effectLst/>
                <a:latin typeface="Söhne"/>
              </a:rPr>
              <a:t>Characteristics</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Questions are clear and specific.</a:t>
            </a:r>
          </a:p>
          <a:p>
            <a:pPr marL="742950" lvl="1" indent="-285750" algn="l">
              <a:buFont typeface="Arial" panose="020B0604020202020204" pitchFamily="34" charset="0"/>
              <a:buChar char="•"/>
            </a:pPr>
            <a:r>
              <a:rPr lang="en-US" b="0" i="0" dirty="0">
                <a:solidFill>
                  <a:srgbClr val="0D0D0D"/>
                </a:solidFill>
                <a:effectLst/>
                <a:latin typeface="Söhne"/>
              </a:rPr>
              <a:t>Follows a rigid format with little room for deviation.</a:t>
            </a:r>
          </a:p>
          <a:p>
            <a:pPr marL="742950" lvl="1" indent="-285750" algn="l">
              <a:buFont typeface="Arial" panose="020B0604020202020204" pitchFamily="34" charset="0"/>
              <a:buChar char="•"/>
            </a:pPr>
            <a:r>
              <a:rPr lang="en-US" b="0" i="0" dirty="0">
                <a:solidFill>
                  <a:srgbClr val="0D0D0D"/>
                </a:solidFill>
                <a:effectLst/>
                <a:latin typeface="Söhne"/>
              </a:rPr>
              <a:t>Allows for easy comparison of responses between participants.</a:t>
            </a:r>
          </a:p>
          <a:p>
            <a:pPr algn="l">
              <a:buFont typeface="Arial" panose="020B0604020202020204" pitchFamily="34" charset="0"/>
              <a:buChar char="•"/>
            </a:pPr>
            <a:r>
              <a:rPr lang="en-US" b="1" i="0" dirty="0">
                <a:solidFill>
                  <a:srgbClr val="0D0D0D"/>
                </a:solidFill>
                <a:effectLst/>
                <a:latin typeface="Söhne"/>
              </a:rPr>
              <a:t>Example</a:t>
            </a:r>
            <a:r>
              <a:rPr lang="en-US" b="0" i="0" dirty="0">
                <a:solidFill>
                  <a:srgbClr val="0D0D0D"/>
                </a:solidFill>
                <a:effectLst/>
                <a:latin typeface="Söhne"/>
              </a:rPr>
              <a:t>: A survey with fixed-choice questions asking respondents about their preferences for a product.</a:t>
            </a:r>
          </a:p>
          <a:p>
            <a:endParaRPr lang="en-US" dirty="0"/>
          </a:p>
        </p:txBody>
      </p:sp>
      <p:sp>
        <p:nvSpPr>
          <p:cNvPr id="4" name="Slide Number Placeholder 3"/>
          <p:cNvSpPr>
            <a:spLocks noGrp="1"/>
          </p:cNvSpPr>
          <p:nvPr>
            <p:ph type="sldNum" sz="quarter" idx="5"/>
          </p:nvPr>
        </p:nvSpPr>
        <p:spPr/>
        <p:txBody>
          <a:bodyPr/>
          <a:lstStyle/>
          <a:p>
            <a:fld id="{7112EFC6-C7F2-4FF5-BEA8-02170655ADD9}" type="slidenum">
              <a:rPr lang="en-US" smtClean="0"/>
              <a:t>7</a:t>
            </a:fld>
            <a:endParaRPr lang="en-US"/>
          </a:p>
        </p:txBody>
      </p:sp>
    </p:spTree>
    <p:extLst>
      <p:ext uri="{BB962C8B-B14F-4D97-AF65-F5344CB8AC3E}">
        <p14:creationId xmlns:p14="http://schemas.microsoft.com/office/powerpoint/2010/main" val="1716586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D0D0D"/>
                </a:solidFill>
                <a:effectLst/>
                <a:latin typeface="Söhne"/>
              </a:rPr>
              <a:t>Semi-Structured Interview</a:t>
            </a:r>
            <a:r>
              <a:rPr lang="en-US" b="0" i="0" dirty="0">
                <a:solidFill>
                  <a:srgbClr val="0D0D0D"/>
                </a:solidFill>
                <a:effectLst/>
                <a:latin typeface="Söhne"/>
              </a:rPr>
              <a:t>:</a:t>
            </a:r>
          </a:p>
          <a:p>
            <a:pPr algn="l">
              <a:buFont typeface="Arial" panose="020B0604020202020204" pitchFamily="34" charset="0"/>
              <a:buChar char="•"/>
            </a:pPr>
            <a:r>
              <a:rPr lang="en-US" b="1" i="0" dirty="0">
                <a:solidFill>
                  <a:srgbClr val="0D0D0D"/>
                </a:solidFill>
                <a:effectLst/>
                <a:latin typeface="Söhne"/>
              </a:rPr>
              <a:t>Definition</a:t>
            </a:r>
            <a:r>
              <a:rPr lang="en-US" b="0" i="0" dirty="0">
                <a:solidFill>
                  <a:srgbClr val="0D0D0D"/>
                </a:solidFill>
                <a:effectLst/>
                <a:latin typeface="Söhne"/>
              </a:rPr>
              <a:t>: A semi-structured interview combines elements of both structured and unstructured approaches. The interviewer has a list of key topics or questions to cover but can also ask additional probing questions based on the participant's responses.</a:t>
            </a:r>
          </a:p>
          <a:p>
            <a:pPr algn="l">
              <a:buFont typeface="Arial" panose="020B0604020202020204" pitchFamily="34" charset="0"/>
              <a:buChar char="•"/>
            </a:pPr>
            <a:r>
              <a:rPr lang="en-US" b="1" i="0" dirty="0">
                <a:solidFill>
                  <a:srgbClr val="0D0D0D"/>
                </a:solidFill>
                <a:effectLst/>
                <a:latin typeface="Söhne"/>
              </a:rPr>
              <a:t>Characteristics</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Provides a balance between structure and flexibility.</a:t>
            </a:r>
          </a:p>
          <a:p>
            <a:pPr marL="742950" lvl="1" indent="-285750" algn="l">
              <a:buFont typeface="Arial" panose="020B0604020202020204" pitchFamily="34" charset="0"/>
              <a:buChar char="•"/>
            </a:pPr>
            <a:r>
              <a:rPr lang="en-US" b="0" i="0" dirty="0">
                <a:solidFill>
                  <a:srgbClr val="0D0D0D"/>
                </a:solidFill>
                <a:effectLst/>
                <a:latin typeface="Söhne"/>
              </a:rPr>
              <a:t>Allows for a standardized approach while also exploring specific areas more deeply.</a:t>
            </a:r>
          </a:p>
          <a:p>
            <a:pPr marL="742950" lvl="1" indent="-285750" algn="l">
              <a:buFont typeface="Arial" panose="020B0604020202020204" pitchFamily="34" charset="0"/>
              <a:buChar char="•"/>
            </a:pPr>
            <a:r>
              <a:rPr lang="en-US" b="0" i="0" dirty="0">
                <a:solidFill>
                  <a:srgbClr val="0D0D0D"/>
                </a:solidFill>
                <a:effectLst/>
                <a:latin typeface="Söhne"/>
              </a:rPr>
              <a:t>Offers some level of consistency across interviews while accommodating individual variations.</a:t>
            </a:r>
          </a:p>
          <a:p>
            <a:pPr algn="l">
              <a:buFont typeface="Arial" panose="020B0604020202020204" pitchFamily="34" charset="0"/>
              <a:buChar char="•"/>
            </a:pPr>
            <a:r>
              <a:rPr lang="en-US" b="1" i="0" dirty="0">
                <a:solidFill>
                  <a:srgbClr val="0D0D0D"/>
                </a:solidFill>
                <a:effectLst/>
                <a:latin typeface="Söhne"/>
              </a:rPr>
              <a:t>Example</a:t>
            </a:r>
            <a:r>
              <a:rPr lang="en-US" b="0" i="0" dirty="0">
                <a:solidFill>
                  <a:srgbClr val="0D0D0D"/>
                </a:solidFill>
                <a:effectLst/>
                <a:latin typeface="Söhne"/>
              </a:rPr>
              <a:t>: An interview with employees about their job satisfaction, where the interviewer has a set of core questions about workload, teamwork, and career development but also includes follow-up questions based on the employee's answers.</a:t>
            </a:r>
          </a:p>
          <a:p>
            <a:endParaRPr lang="en-US" dirty="0"/>
          </a:p>
        </p:txBody>
      </p:sp>
      <p:sp>
        <p:nvSpPr>
          <p:cNvPr id="4" name="Slide Number Placeholder 3"/>
          <p:cNvSpPr>
            <a:spLocks noGrp="1"/>
          </p:cNvSpPr>
          <p:nvPr>
            <p:ph type="sldNum" sz="quarter" idx="5"/>
          </p:nvPr>
        </p:nvSpPr>
        <p:spPr/>
        <p:txBody>
          <a:bodyPr/>
          <a:lstStyle/>
          <a:p>
            <a:fld id="{7112EFC6-C7F2-4FF5-BEA8-02170655ADD9}" type="slidenum">
              <a:rPr lang="en-US" smtClean="0"/>
              <a:t>8</a:t>
            </a:fld>
            <a:endParaRPr lang="en-US"/>
          </a:p>
        </p:txBody>
      </p:sp>
    </p:spTree>
    <p:extLst>
      <p:ext uri="{BB962C8B-B14F-4D97-AF65-F5344CB8AC3E}">
        <p14:creationId xmlns:p14="http://schemas.microsoft.com/office/powerpoint/2010/main" val="2261064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If you were designing a lecture support system, you would want to interview a variety of stakeholders to gather valuable insights and requirements</a:t>
            </a:r>
            <a:endParaRPr lang="en-US" dirty="0"/>
          </a:p>
        </p:txBody>
      </p:sp>
      <p:sp>
        <p:nvSpPr>
          <p:cNvPr id="4" name="Slide Number Placeholder 3"/>
          <p:cNvSpPr>
            <a:spLocks noGrp="1"/>
          </p:cNvSpPr>
          <p:nvPr>
            <p:ph type="sldNum" sz="quarter" idx="5"/>
          </p:nvPr>
        </p:nvSpPr>
        <p:spPr/>
        <p:txBody>
          <a:bodyPr/>
          <a:lstStyle/>
          <a:p>
            <a:fld id="{7112EFC6-C7F2-4FF5-BEA8-02170655ADD9}" type="slidenum">
              <a:rPr lang="en-US" smtClean="0"/>
              <a:t>9</a:t>
            </a:fld>
            <a:endParaRPr lang="en-US"/>
          </a:p>
        </p:txBody>
      </p:sp>
    </p:spTree>
    <p:extLst>
      <p:ext uri="{BB962C8B-B14F-4D97-AF65-F5344CB8AC3E}">
        <p14:creationId xmlns:p14="http://schemas.microsoft.com/office/powerpoint/2010/main" val="172876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b="0" i="0" dirty="0">
                <a:solidFill>
                  <a:srgbClr val="0D0D0D"/>
                </a:solidFill>
                <a:effectLst/>
                <a:latin typeface="Söhne"/>
              </a:rPr>
              <a:t>If you are designing a lecture support system, you would want to interview representatives of the target users. These could include current users of a similar system as well as non-users</a:t>
            </a:r>
            <a:endParaRPr lang="en-US" dirty="0"/>
          </a:p>
        </p:txBody>
      </p:sp>
      <p:sp>
        <p:nvSpPr>
          <p:cNvPr id="4" name="Slide Number Placeholder 3"/>
          <p:cNvSpPr>
            <a:spLocks noGrp="1"/>
          </p:cNvSpPr>
          <p:nvPr>
            <p:ph type="sldNum" sz="quarter" idx="5"/>
          </p:nvPr>
        </p:nvSpPr>
        <p:spPr/>
        <p:txBody>
          <a:bodyPr/>
          <a:lstStyle/>
          <a:p>
            <a:fld id="{7112EFC6-C7F2-4FF5-BEA8-02170655ADD9}" type="slidenum">
              <a:rPr lang="en-US" smtClean="0"/>
              <a:t>10</a:t>
            </a:fld>
            <a:endParaRPr lang="en-US"/>
          </a:p>
        </p:txBody>
      </p:sp>
    </p:spTree>
    <p:extLst>
      <p:ext uri="{BB962C8B-B14F-4D97-AF65-F5344CB8AC3E}">
        <p14:creationId xmlns:p14="http://schemas.microsoft.com/office/powerpoint/2010/main" val="2304081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0" i="0" dirty="0">
                <a:solidFill>
                  <a:srgbClr val="0D0D0D"/>
                </a:solidFill>
                <a:effectLst/>
                <a:latin typeface="Söhne"/>
              </a:rPr>
              <a:t>In the context of designing a lecture support system, recruiting participants for interviews involves getting a diverse set of stakeholders and using incentives and motivation strategies. Offering incentives such as gift cards, certificates, or tangible rewards can motivate participants to take part in interviews or surveys. This helps in getting a higher response rate and ensures active engagement. Motivation can also be fostered by highlighting the importance of their input in shaping the design of a system that will ultimately benefit them and others in their field.</a:t>
            </a:r>
          </a:p>
          <a:p>
            <a:endParaRPr lang="en-US" b="0" i="0" dirty="0">
              <a:solidFill>
                <a:srgbClr val="0D0D0D"/>
              </a:solidFill>
              <a:effectLst/>
              <a:latin typeface="Söhne"/>
            </a:endParaRPr>
          </a:p>
          <a:p>
            <a:r>
              <a:rPr lang="en-US" b="0" i="0" dirty="0">
                <a:solidFill>
                  <a:srgbClr val="0D0D0D"/>
                </a:solidFill>
                <a:effectLst/>
                <a:latin typeface="Söhne"/>
              </a:rPr>
              <a:t>The statement "</a:t>
            </a:r>
            <a:r>
              <a:rPr lang="en-US" b="1" i="0" dirty="0">
                <a:solidFill>
                  <a:srgbClr val="0D0D0D"/>
                </a:solidFill>
                <a:effectLst/>
                <a:latin typeface="Söhne"/>
              </a:rPr>
              <a:t>Approximate - better than nothing</a:t>
            </a:r>
            <a:r>
              <a:rPr lang="en-US" b="0" i="0" dirty="0">
                <a:solidFill>
                  <a:srgbClr val="0D0D0D"/>
                </a:solidFill>
                <a:effectLst/>
                <a:latin typeface="Söhne"/>
              </a:rPr>
              <a:t>" suggests that while something may not be perfect or exact, having an approximate or close-to-accurate solution or option is better than having nothing at all. It acknowledges that achieving perfection or precision may not always be possible or practical, but having a reasonable approximation can still be valuable or useful in certain situations. This mindset encourages taking action or making decisions based on available information or resources, even if they are not ideal, rather than waiting indefinitely for perfection or complete accuracy</a:t>
            </a:r>
          </a:p>
          <a:p>
            <a:pPr algn="l">
              <a:buFont typeface="+mj-lt"/>
              <a:buNone/>
            </a:pPr>
            <a:r>
              <a:rPr lang="en-US" b="1" i="0" dirty="0">
                <a:solidFill>
                  <a:srgbClr val="0D0D0D"/>
                </a:solidFill>
                <a:effectLst/>
                <a:latin typeface="Söhne"/>
              </a:rPr>
              <a:t>Utilizing Personal Networks for Referrals</a:t>
            </a:r>
            <a:r>
              <a:rPr lang="en-US" b="0" i="0" dirty="0">
                <a:solidFill>
                  <a:srgbClr val="0D0D0D"/>
                </a:solidFill>
                <a:effectLst/>
                <a:latin typeface="Söhne"/>
              </a:rPr>
              <a:t>: Asking people you know to refer you to others they know can be a helpful strategy for reaching a wider pool of participants. This method leverages personal connections and trust, increasing the likelihood of getting participants who are willing to contribute constructively.</a:t>
            </a:r>
          </a:p>
          <a:p>
            <a:pPr algn="l"/>
            <a:r>
              <a:rPr lang="en-US" b="0" i="0" dirty="0">
                <a:solidFill>
                  <a:srgbClr val="0D0D0D"/>
                </a:solidFill>
                <a:effectLst/>
                <a:latin typeface="Söhne"/>
              </a:rPr>
              <a:t>By recruiting a diverse set of stakeholders, using incentives and motivation, acknowledging the approximate nature of the sample, and utilizing personal networks for referrals, you can gather valuable insights that inform the design and development of a more inclusive and effective lecture </a:t>
            </a:r>
          </a:p>
          <a:p>
            <a:endParaRPr lang="en-US" dirty="0"/>
          </a:p>
        </p:txBody>
      </p:sp>
      <p:sp>
        <p:nvSpPr>
          <p:cNvPr id="4" name="Slide Number Placeholder 3"/>
          <p:cNvSpPr>
            <a:spLocks noGrp="1"/>
          </p:cNvSpPr>
          <p:nvPr>
            <p:ph type="sldNum" sz="quarter" idx="5"/>
          </p:nvPr>
        </p:nvSpPr>
        <p:spPr/>
        <p:txBody>
          <a:bodyPr/>
          <a:lstStyle/>
          <a:p>
            <a:fld id="{7112EFC6-C7F2-4FF5-BEA8-02170655ADD9}" type="slidenum">
              <a:rPr lang="en-US" smtClean="0"/>
              <a:t>12</a:t>
            </a:fld>
            <a:endParaRPr lang="en-US"/>
          </a:p>
        </p:txBody>
      </p:sp>
    </p:spTree>
    <p:extLst>
      <p:ext uri="{BB962C8B-B14F-4D97-AF65-F5344CB8AC3E}">
        <p14:creationId xmlns:p14="http://schemas.microsoft.com/office/powerpoint/2010/main" val="3855384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B659DB6-D5AA-4BC5-8159-CF5B42FEE0CC}" type="datetimeFigureOut">
              <a:rPr lang="en-US" smtClean="0"/>
              <a:pPr/>
              <a:t>3/25/2024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A87DCEA-D343-481F-9106-8DBD1D4DC2B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B659DB6-D5AA-4BC5-8159-CF5B42FEE0CC}"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7DCEA-D343-481F-9106-8DBD1D4DC2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B659DB6-D5AA-4BC5-8159-CF5B42FEE0CC}"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7DCEA-D343-481F-9106-8DBD1D4DC2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B659DB6-D5AA-4BC5-8159-CF5B42FEE0CC}"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7DCEA-D343-481F-9106-8DBD1D4DC2BC}"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B659DB6-D5AA-4BC5-8159-CF5B42FEE0CC}"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7DCEA-D343-481F-9106-8DBD1D4DC2BC}"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B659DB6-D5AA-4BC5-8159-CF5B42FEE0CC}" type="datetimeFigureOut">
              <a:rPr lang="en-US" smtClean="0"/>
              <a:pPr/>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87DCEA-D343-481F-9106-8DBD1D4DC2BC}"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B659DB6-D5AA-4BC5-8159-CF5B42FEE0CC}" type="datetimeFigureOut">
              <a:rPr lang="en-US" smtClean="0"/>
              <a:pPr/>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87DCEA-D343-481F-9106-8DBD1D4DC2B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B659DB6-D5AA-4BC5-8159-CF5B42FEE0CC}" type="datetimeFigureOut">
              <a:rPr lang="en-US" smtClean="0"/>
              <a:pPr/>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87DCEA-D343-481F-9106-8DBD1D4DC2BC}"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659DB6-D5AA-4BC5-8159-CF5B42FEE0CC}" type="datetimeFigureOut">
              <a:rPr lang="en-US" smtClean="0"/>
              <a:pPr/>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87DCEA-D343-481F-9106-8DBD1D4DC2B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FB659DB6-D5AA-4BC5-8159-CF5B42FEE0CC}" type="datetimeFigureOut">
              <a:rPr lang="en-US" smtClean="0"/>
              <a:pPr/>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87DCEA-D343-481F-9106-8DBD1D4DC2B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B659DB6-D5AA-4BC5-8159-CF5B42FEE0CC}" type="datetimeFigureOut">
              <a:rPr lang="en-US" smtClean="0"/>
              <a:pPr/>
              <a:t>3/25/2024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A87DCEA-D343-481F-9106-8DBD1D4DC2BC}"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B659DB6-D5AA-4BC5-8159-CF5B42FEE0CC}" type="datetimeFigureOut">
              <a:rPr lang="en-US" smtClean="0"/>
              <a:pPr/>
              <a:t>3/25/2024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A87DCEA-D343-481F-9106-8DBD1D4DC2B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1"/>
            <a:ext cx="7772400" cy="2134562"/>
          </a:xfrm>
        </p:spPr>
        <p:txBody>
          <a:bodyPr>
            <a:normAutofit fontScale="90000"/>
          </a:bodyPr>
          <a:lstStyle/>
          <a:p>
            <a:r>
              <a:rPr lang="en-US" dirty="0"/>
              <a:t>Interviews and focus groups</a:t>
            </a:r>
            <a:br>
              <a:rPr lang="en-US" dirty="0"/>
            </a:br>
            <a:endParaRPr lang="en-US" dirty="0"/>
          </a:p>
        </p:txBody>
      </p:sp>
      <p:sp>
        <p:nvSpPr>
          <p:cNvPr id="3" name="Subtitle 2"/>
          <p:cNvSpPr>
            <a:spLocks noGrp="1"/>
          </p:cNvSpPr>
          <p:nvPr>
            <p:ph type="subTitle" idx="1"/>
          </p:nvPr>
        </p:nvSpPr>
        <p:spPr/>
        <p:txBody>
          <a:bodyPr/>
          <a:lstStyle/>
          <a:p>
            <a:r>
              <a:rPr lang="en-US" dirty="0"/>
              <a:t>Lecture12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Representative of target users</a:t>
            </a:r>
          </a:p>
          <a:p>
            <a:r>
              <a:rPr lang="en-US" dirty="0"/>
              <a:t>May be current users of a similar system</a:t>
            </a:r>
          </a:p>
          <a:p>
            <a:r>
              <a:rPr lang="en-US" dirty="0"/>
              <a:t>Might also be </a:t>
            </a:r>
            <a:r>
              <a:rPr lang="en-US" i="1" dirty="0"/>
              <a:t>non-users</a:t>
            </a:r>
          </a:p>
          <a:p>
            <a:endParaRPr lang="en-US" dirty="0"/>
          </a:p>
        </p:txBody>
      </p:sp>
      <p:sp>
        <p:nvSpPr>
          <p:cNvPr id="3" name="Title 2"/>
          <p:cNvSpPr>
            <a:spLocks noGrp="1"/>
          </p:cNvSpPr>
          <p:nvPr>
            <p:ph type="title"/>
          </p:nvPr>
        </p:nvSpPr>
        <p:spPr/>
        <p:txBody>
          <a:bodyPr/>
          <a:lstStyle/>
          <a:p>
            <a:r>
              <a:rPr lang="en-US" dirty="0"/>
              <a:t>Choosing Participants</a:t>
            </a:r>
          </a:p>
        </p:txBody>
      </p:sp>
    </p:spTree>
    <p:extLst>
      <p:ext uri="{BB962C8B-B14F-4D97-AF65-F5344CB8AC3E}">
        <p14:creationId xmlns:p14="http://schemas.microsoft.com/office/powerpoint/2010/main" val="970239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5760" lvl="1" indent="-256032">
              <a:spcBef>
                <a:spcPts val="400"/>
              </a:spcBef>
              <a:buSzPct val="68000"/>
              <a:buFont typeface="Wingdings 3"/>
              <a:buChar char=""/>
            </a:pPr>
            <a:r>
              <a:rPr lang="en-US" sz="2700" dirty="0"/>
              <a:t>Teacher</a:t>
            </a:r>
          </a:p>
          <a:p>
            <a:pPr marL="365760" lvl="1" indent="-256032">
              <a:spcBef>
                <a:spcPts val="400"/>
              </a:spcBef>
              <a:buSzPct val="68000"/>
              <a:buFont typeface="Wingdings 3"/>
              <a:buChar char=""/>
            </a:pPr>
            <a:r>
              <a:rPr lang="en-US" sz="2700" dirty="0"/>
              <a:t>Students</a:t>
            </a:r>
          </a:p>
          <a:p>
            <a:pPr lvl="2">
              <a:buClr>
                <a:schemeClr val="accent1"/>
              </a:buClr>
            </a:pPr>
            <a:r>
              <a:rPr lang="en-US" dirty="0"/>
              <a:t>Freshman</a:t>
            </a:r>
          </a:p>
          <a:p>
            <a:pPr lvl="2">
              <a:buClr>
                <a:schemeClr val="accent1"/>
              </a:buClr>
            </a:pPr>
            <a:r>
              <a:rPr lang="en-US" dirty="0"/>
              <a:t>PhD</a:t>
            </a:r>
          </a:p>
          <a:p>
            <a:pPr lvl="2">
              <a:buClr>
                <a:schemeClr val="accent1"/>
              </a:buClr>
            </a:pPr>
            <a:r>
              <a:rPr lang="en-US" dirty="0"/>
              <a:t>Stronger and weaker students</a:t>
            </a:r>
          </a:p>
          <a:p>
            <a:pPr lvl="2">
              <a:buClr>
                <a:schemeClr val="accent1"/>
              </a:buClr>
            </a:pPr>
            <a:r>
              <a:rPr lang="en-US" dirty="0"/>
              <a:t>People with different backgrounds</a:t>
            </a:r>
          </a:p>
          <a:p>
            <a:pPr marL="365760" lvl="1" indent="-256032">
              <a:spcBef>
                <a:spcPts val="400"/>
              </a:spcBef>
              <a:buSzPct val="68000"/>
              <a:buFont typeface="Wingdings 3"/>
              <a:buChar char=""/>
            </a:pPr>
            <a:r>
              <a:rPr lang="en-US" sz="2700" dirty="0"/>
              <a:t>Teaching Staff</a:t>
            </a:r>
          </a:p>
          <a:p>
            <a:pPr marL="365760" lvl="1" indent="-256032">
              <a:spcBef>
                <a:spcPts val="400"/>
              </a:spcBef>
              <a:buSzPct val="68000"/>
              <a:buFont typeface="Wingdings 3"/>
              <a:buChar char=""/>
            </a:pPr>
            <a:r>
              <a:rPr lang="en-US" sz="2700" dirty="0"/>
              <a:t>Department Admin?</a:t>
            </a:r>
          </a:p>
          <a:p>
            <a:pPr marL="365760" lvl="1" indent="-256032">
              <a:spcBef>
                <a:spcPts val="400"/>
              </a:spcBef>
              <a:buSzPct val="68000"/>
              <a:buFont typeface="Wingdings 3"/>
              <a:buChar char=""/>
            </a:pPr>
            <a:r>
              <a:rPr lang="en-US" sz="2700" dirty="0"/>
              <a:t>Parent?</a:t>
            </a:r>
          </a:p>
          <a:p>
            <a:endParaRPr lang="en-US" dirty="0"/>
          </a:p>
        </p:txBody>
      </p:sp>
      <p:sp>
        <p:nvSpPr>
          <p:cNvPr id="3" name="Title 2"/>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922173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Get a diverse set of stakeholders</a:t>
            </a:r>
          </a:p>
          <a:p>
            <a:r>
              <a:rPr lang="en-US" dirty="0"/>
              <a:t>Use incentives and motivation</a:t>
            </a:r>
          </a:p>
          <a:p>
            <a:pPr lvl="1">
              <a:buNone/>
            </a:pPr>
            <a:endParaRPr lang="en-US" dirty="0"/>
          </a:p>
          <a:p>
            <a:r>
              <a:rPr lang="en-US" dirty="0"/>
              <a:t>Approximate - better than nothing</a:t>
            </a:r>
          </a:p>
          <a:p>
            <a:pPr lvl="1"/>
            <a:r>
              <a:rPr lang="en-US" dirty="0"/>
              <a:t>Medical students instead of doctors</a:t>
            </a:r>
          </a:p>
          <a:p>
            <a:pPr lvl="1"/>
            <a:r>
              <a:rPr lang="en-US" dirty="0"/>
              <a:t>Computer students instead of software engineers</a:t>
            </a:r>
          </a:p>
          <a:p>
            <a:pPr lvl="1"/>
            <a:r>
              <a:rPr lang="en-US" dirty="0"/>
              <a:t>Not Ideal but better then nothing</a:t>
            </a:r>
          </a:p>
          <a:p>
            <a:endParaRPr lang="en-US" dirty="0"/>
          </a:p>
          <a:p>
            <a:r>
              <a:rPr lang="en-US" dirty="0"/>
              <a:t>You can ask people you know to refer you to other people they know</a:t>
            </a:r>
          </a:p>
        </p:txBody>
      </p:sp>
      <p:sp>
        <p:nvSpPr>
          <p:cNvPr id="3" name="Title 2"/>
          <p:cNvSpPr>
            <a:spLocks noGrp="1"/>
          </p:cNvSpPr>
          <p:nvPr>
            <p:ph type="title"/>
          </p:nvPr>
        </p:nvSpPr>
        <p:spPr/>
        <p:txBody>
          <a:bodyPr/>
          <a:lstStyle/>
          <a:p>
            <a:r>
              <a:rPr lang="en-US" dirty="0"/>
              <a:t>Recruiting Participants</a:t>
            </a:r>
          </a:p>
        </p:txBody>
      </p:sp>
    </p:spTree>
    <p:extLst>
      <p:ext uri="{BB962C8B-B14F-4D97-AF65-F5344CB8AC3E}">
        <p14:creationId xmlns:p14="http://schemas.microsoft.com/office/powerpoint/2010/main" val="30478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Look for people in the middle instead of at the top</a:t>
            </a:r>
          </a:p>
          <a:p>
            <a:r>
              <a:rPr lang="en-US" dirty="0"/>
              <a:t>They are the ones who do the actual work</a:t>
            </a:r>
          </a:p>
          <a:p>
            <a:r>
              <a:rPr lang="en-US" dirty="0"/>
              <a:t>Also, they will be more willing to talk</a:t>
            </a:r>
          </a:p>
          <a:p>
            <a:r>
              <a:rPr lang="en-US" dirty="0"/>
              <a:t>People at the top don’t have time and they are very self conscious about what they will say</a:t>
            </a:r>
          </a:p>
        </p:txBody>
      </p:sp>
      <p:sp>
        <p:nvSpPr>
          <p:cNvPr id="3" name="Title 2"/>
          <p:cNvSpPr>
            <a:spLocks noGrp="1"/>
          </p:cNvSpPr>
          <p:nvPr>
            <p:ph type="title"/>
          </p:nvPr>
        </p:nvSpPr>
        <p:spPr/>
        <p:txBody>
          <a:bodyPr/>
          <a:lstStyle/>
          <a:p>
            <a:r>
              <a:rPr lang="en-US" dirty="0"/>
              <a:t>Recruiting Participants</a:t>
            </a:r>
          </a:p>
        </p:txBody>
      </p:sp>
    </p:spTree>
    <p:extLst>
      <p:ext uri="{BB962C8B-B14F-4D97-AF65-F5344CB8AC3E}">
        <p14:creationId xmlns:p14="http://schemas.microsoft.com/office/powerpoint/2010/main" val="3576098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buNone/>
            </a:pPr>
            <a:endParaRPr lang="en-US" sz="4400" dirty="0"/>
          </a:p>
          <a:p>
            <a:pPr marL="109728" indent="0" algn="ctr">
              <a:buNone/>
            </a:pPr>
            <a:endParaRPr lang="en-US" sz="4400" dirty="0"/>
          </a:p>
          <a:p>
            <a:pPr marL="109728" indent="0" algn="ctr">
              <a:buNone/>
            </a:pPr>
            <a:r>
              <a:rPr lang="en-US" sz="4400" dirty="0"/>
              <a:t>What Are Good Questions?</a:t>
            </a:r>
          </a:p>
        </p:txBody>
      </p:sp>
      <p:sp>
        <p:nvSpPr>
          <p:cNvPr id="3" name="Title 2"/>
          <p:cNvSpPr>
            <a:spLocks noGrp="1"/>
          </p:cNvSpPr>
          <p:nvPr>
            <p:ph type="title"/>
          </p:nvPr>
        </p:nvSpPr>
        <p:spPr/>
        <p:txBody>
          <a:bodyPr>
            <a:normAutofit/>
          </a:bodyPr>
          <a:lstStyle/>
          <a:p>
            <a:endParaRPr lang="en-US" dirty="0"/>
          </a:p>
        </p:txBody>
      </p:sp>
    </p:spTree>
    <p:extLst>
      <p:ext uri="{BB962C8B-B14F-4D97-AF65-F5344CB8AC3E}">
        <p14:creationId xmlns:p14="http://schemas.microsoft.com/office/powerpoint/2010/main" val="2580953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“Is the daily update an important feature to you?”</a:t>
            </a:r>
          </a:p>
          <a:p>
            <a:pPr lvl="1"/>
            <a:r>
              <a:rPr lang="en-US" dirty="0"/>
              <a:t>What do you thing they will say?</a:t>
            </a:r>
          </a:p>
          <a:p>
            <a:r>
              <a:rPr lang="en-US" dirty="0"/>
              <a:t>“Would you like stores with less clutter?”</a:t>
            </a:r>
          </a:p>
          <a:p>
            <a:r>
              <a:rPr lang="en-US" dirty="0"/>
              <a:t>Do you want LMS to be more user friendly?</a:t>
            </a:r>
          </a:p>
          <a:p>
            <a:r>
              <a:rPr lang="en-US" dirty="0"/>
              <a:t>You like feature X don’t you?</a:t>
            </a:r>
          </a:p>
          <a:p>
            <a:r>
              <a:rPr lang="en-US" dirty="0"/>
              <a:t>Do you agree that a task manager would help you in your everyday life?</a:t>
            </a:r>
          </a:p>
          <a:p>
            <a:r>
              <a:rPr lang="en-US" dirty="0"/>
              <a:t>How stressful do you find getting up early in the morning?</a:t>
            </a:r>
          </a:p>
          <a:p>
            <a:r>
              <a:rPr lang="en-US" dirty="0"/>
              <a:t>Most of these questions are leading questions</a:t>
            </a:r>
          </a:p>
          <a:p>
            <a:endParaRPr lang="en-US" dirty="0"/>
          </a:p>
        </p:txBody>
      </p:sp>
    </p:spTree>
    <p:extLst>
      <p:ext uri="{BB962C8B-B14F-4D97-AF65-F5344CB8AC3E}">
        <p14:creationId xmlns:p14="http://schemas.microsoft.com/office/powerpoint/2010/main" val="1852186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What they would do / like / want in hypothetical scenarios</a:t>
            </a:r>
          </a:p>
          <a:p>
            <a:pPr lvl="1"/>
            <a:r>
              <a:rPr lang="en-US" dirty="0"/>
              <a:t>People are not designers, they may not know what to say</a:t>
            </a:r>
          </a:p>
          <a:p>
            <a:pPr lvl="1"/>
            <a:r>
              <a:rPr lang="en-US" dirty="0"/>
              <a:t>For example, Henry Ford said in the day of horse and buggy if you had asked what they wanted</a:t>
            </a:r>
          </a:p>
          <a:p>
            <a:pPr lvl="2">
              <a:buClr>
                <a:schemeClr val="accent1"/>
              </a:buClr>
            </a:pPr>
            <a:r>
              <a:rPr lang="en-US" dirty="0"/>
              <a:t>They would have said a faster horse</a:t>
            </a:r>
          </a:p>
          <a:p>
            <a:pPr lvl="2">
              <a:buClr>
                <a:schemeClr val="accent1"/>
              </a:buClr>
            </a:pPr>
            <a:r>
              <a:rPr lang="en-US" dirty="0"/>
              <a:t>The designers see the possibility of the car</a:t>
            </a:r>
          </a:p>
          <a:p>
            <a:pPr lvl="1"/>
            <a:r>
              <a:rPr lang="en-US" dirty="0"/>
              <a:t>People are not expert designers, but they are experts of their lives so ask them about that.</a:t>
            </a:r>
          </a:p>
        </p:txBody>
      </p:sp>
      <p:sp>
        <p:nvSpPr>
          <p:cNvPr id="3" name="Title 2"/>
          <p:cNvSpPr>
            <a:spLocks noGrp="1"/>
          </p:cNvSpPr>
          <p:nvPr>
            <p:ph type="title"/>
          </p:nvPr>
        </p:nvSpPr>
        <p:spPr/>
        <p:txBody>
          <a:bodyPr>
            <a:normAutofit fontScale="90000"/>
          </a:bodyPr>
          <a:lstStyle/>
          <a:p>
            <a:r>
              <a:rPr lang="en-US" dirty="0"/>
              <a:t>Other Types of Questions to avoid</a:t>
            </a:r>
          </a:p>
        </p:txBody>
      </p:sp>
    </p:spTree>
    <p:extLst>
      <p:ext uri="{BB962C8B-B14F-4D97-AF65-F5344CB8AC3E}">
        <p14:creationId xmlns:p14="http://schemas.microsoft.com/office/powerpoint/2010/main" val="2326185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How often they do things</a:t>
            </a:r>
          </a:p>
          <a:p>
            <a:pPr lvl="1"/>
            <a:r>
              <a:rPr lang="en-US" dirty="0"/>
              <a:t>We often lie to ourselves</a:t>
            </a:r>
          </a:p>
          <a:p>
            <a:pPr lvl="1"/>
            <a:r>
              <a:rPr lang="en-US" dirty="0"/>
              <a:t>If asked how often do you exercise?</a:t>
            </a:r>
          </a:p>
          <a:p>
            <a:pPr lvl="1"/>
            <a:r>
              <a:rPr lang="en-US" dirty="0"/>
              <a:t>Instead make them concrete. </a:t>
            </a:r>
          </a:p>
          <a:p>
            <a:pPr lvl="1"/>
            <a:r>
              <a:rPr lang="en-US" dirty="0"/>
              <a:t>Instead ask how many times did they exercise last week. That is more concrete and more recent in their memory</a:t>
            </a:r>
          </a:p>
          <a:p>
            <a:r>
              <a:rPr lang="en-US" dirty="0"/>
              <a:t>How much they like things on an absolute scale</a:t>
            </a:r>
          </a:p>
          <a:p>
            <a:pPr lvl="1"/>
            <a:r>
              <a:rPr lang="en-US" dirty="0"/>
              <a:t>What does 7 mean?</a:t>
            </a:r>
          </a:p>
          <a:p>
            <a:r>
              <a:rPr lang="en-US" dirty="0"/>
              <a:t>Avoid binary Questions</a:t>
            </a:r>
          </a:p>
          <a:p>
            <a:pPr lvl="1"/>
            <a:r>
              <a:rPr lang="en-US" dirty="0"/>
              <a:t>Do you like grape fruit?</a:t>
            </a:r>
          </a:p>
          <a:p>
            <a:pPr lvl="2"/>
            <a:r>
              <a:rPr lang="en-US" dirty="0"/>
              <a:t>Yes</a:t>
            </a:r>
          </a:p>
          <a:p>
            <a:pPr lvl="1"/>
            <a:r>
              <a:rPr lang="en-US" dirty="0"/>
              <a:t>Not a very interesting question.</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814377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Especially at the beginning of the interview ask open ended questions.</a:t>
            </a:r>
          </a:p>
        </p:txBody>
      </p:sp>
      <p:sp>
        <p:nvSpPr>
          <p:cNvPr id="3" name="Title 2"/>
          <p:cNvSpPr>
            <a:spLocks noGrp="1"/>
          </p:cNvSpPr>
          <p:nvPr>
            <p:ph type="title"/>
          </p:nvPr>
        </p:nvSpPr>
        <p:spPr/>
        <p:txBody>
          <a:bodyPr/>
          <a:lstStyle/>
          <a:p>
            <a:r>
              <a:rPr lang="en-US" dirty="0"/>
              <a:t>So what are good questions</a:t>
            </a:r>
          </a:p>
        </p:txBody>
      </p:sp>
    </p:spTree>
    <p:extLst>
      <p:ext uri="{BB962C8B-B14F-4D97-AF65-F5344CB8AC3E}">
        <p14:creationId xmlns:p14="http://schemas.microsoft.com/office/powerpoint/2010/main" val="2199287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Introduce yourself, explain your purpose</a:t>
            </a:r>
          </a:p>
          <a:p>
            <a:r>
              <a:rPr lang="en-US" dirty="0"/>
              <a:t>The interview is about them, not you!</a:t>
            </a:r>
          </a:p>
          <a:p>
            <a:r>
              <a:rPr lang="en-US" dirty="0"/>
              <a:t>Begin with open, unbiased questions</a:t>
            </a:r>
          </a:p>
          <a:p>
            <a:r>
              <a:rPr lang="en-US" dirty="0"/>
              <a:t>Ask the question and let them answer</a:t>
            </a:r>
          </a:p>
        </p:txBody>
      </p:sp>
      <p:sp>
        <p:nvSpPr>
          <p:cNvPr id="3" name="Title 2"/>
          <p:cNvSpPr>
            <a:spLocks noGrp="1"/>
          </p:cNvSpPr>
          <p:nvPr>
            <p:ph type="title"/>
          </p:nvPr>
        </p:nvSpPr>
        <p:spPr/>
        <p:txBody>
          <a:bodyPr/>
          <a:lstStyle/>
          <a:p>
            <a:r>
              <a:rPr lang="en-US" dirty="0"/>
              <a:t>How to Conduct Interviews</a:t>
            </a:r>
          </a:p>
        </p:txBody>
      </p:sp>
    </p:spTree>
    <p:extLst>
      <p:ext uri="{BB962C8B-B14F-4D97-AF65-F5344CB8AC3E}">
        <p14:creationId xmlns:p14="http://schemas.microsoft.com/office/powerpoint/2010/main" val="4022904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9D75B1-58DD-719A-D689-8A607C0B8276}"/>
              </a:ext>
            </a:extLst>
          </p:cNvPr>
          <p:cNvSpPr>
            <a:spLocks noGrp="1"/>
          </p:cNvSpPr>
          <p:nvPr>
            <p:ph idx="1"/>
          </p:nvPr>
        </p:nvSpPr>
        <p:spPr/>
        <p:txBody>
          <a:bodyPr/>
          <a:lstStyle/>
          <a:p>
            <a:r>
              <a:rPr lang="en-US" dirty="0"/>
              <a:t>Direct conversations as tools for data collection</a:t>
            </a:r>
          </a:p>
          <a:p>
            <a:pPr lvl="1"/>
            <a:r>
              <a:rPr lang="en-US" dirty="0"/>
              <a:t>Understand requirements, needs, problems</a:t>
            </a:r>
          </a:p>
          <a:p>
            <a:r>
              <a:rPr lang="en-US" dirty="0"/>
              <a:t>Interviews – one at a time</a:t>
            </a:r>
          </a:p>
          <a:p>
            <a:r>
              <a:rPr lang="en-US" dirty="0"/>
              <a:t>Focus groups – many</a:t>
            </a:r>
          </a:p>
        </p:txBody>
      </p:sp>
      <p:sp>
        <p:nvSpPr>
          <p:cNvPr id="3" name="Title 2">
            <a:extLst>
              <a:ext uri="{FF2B5EF4-FFF2-40B4-BE49-F238E27FC236}">
                <a16:creationId xmlns:a16="http://schemas.microsoft.com/office/drawing/2014/main" id="{CCCC4789-292C-1007-7FBF-D0C20D198C28}"/>
              </a:ext>
            </a:extLst>
          </p:cNvPr>
          <p:cNvSpPr>
            <a:spLocks noGrp="1"/>
          </p:cNvSpPr>
          <p:nvPr>
            <p:ph type="title"/>
          </p:nvPr>
        </p:nvSpPr>
        <p:spPr/>
        <p:txBody>
          <a:bodyPr/>
          <a:lstStyle/>
          <a:p>
            <a:r>
              <a:rPr lang="en-US" dirty="0"/>
              <a:t>Interviews</a:t>
            </a:r>
          </a:p>
        </p:txBody>
      </p:sp>
    </p:spTree>
    <p:extLst>
      <p:ext uri="{BB962C8B-B14F-4D97-AF65-F5344CB8AC3E}">
        <p14:creationId xmlns:p14="http://schemas.microsoft.com/office/powerpoint/2010/main" val="845590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Adjust your questions to their previous answers</a:t>
            </a:r>
          </a:p>
          <a:p>
            <a:r>
              <a:rPr lang="en-US" dirty="0"/>
              <a:t>Ask questions in language they use / understand</a:t>
            </a:r>
          </a:p>
          <a:p>
            <a:r>
              <a:rPr lang="en-US" dirty="0"/>
              <a:t>Pick up on and ask for examples</a:t>
            </a:r>
          </a:p>
          <a:p>
            <a:r>
              <a:rPr lang="en-US" dirty="0"/>
              <a:t>Be flexible</a:t>
            </a:r>
          </a:p>
        </p:txBody>
      </p:sp>
      <p:sp>
        <p:nvSpPr>
          <p:cNvPr id="3" name="Title 2"/>
          <p:cNvSpPr>
            <a:spLocks noGrp="1"/>
          </p:cNvSpPr>
          <p:nvPr>
            <p:ph type="title"/>
          </p:nvPr>
        </p:nvSpPr>
        <p:spPr/>
        <p:txBody>
          <a:bodyPr/>
          <a:lstStyle/>
          <a:p>
            <a:r>
              <a:rPr lang="en-US" dirty="0"/>
              <a:t>Follow Up</a:t>
            </a:r>
          </a:p>
        </p:txBody>
      </p:sp>
    </p:spTree>
    <p:extLst>
      <p:ext uri="{BB962C8B-B14F-4D97-AF65-F5344CB8AC3E}">
        <p14:creationId xmlns:p14="http://schemas.microsoft.com/office/powerpoint/2010/main" val="4108081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dirty="0"/>
              <a:t>Scheduled Interviews Facilitate Depth</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194993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Where to conduct interview?</a:t>
            </a:r>
          </a:p>
          <a:p>
            <a:r>
              <a:rPr lang="en-US" dirty="0"/>
              <a:t>Should you record audio or video?</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959779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955BF5-6FCB-89DF-5F64-F5E5FFAE4924}"/>
              </a:ext>
            </a:extLst>
          </p:cNvPr>
          <p:cNvSpPr>
            <a:spLocks noGrp="1"/>
          </p:cNvSpPr>
          <p:nvPr>
            <p:ph idx="1"/>
          </p:nvPr>
        </p:nvSpPr>
        <p:spPr/>
        <p:txBody>
          <a:bodyPr/>
          <a:lstStyle/>
          <a:p>
            <a:r>
              <a:rPr lang="en-US" dirty="0"/>
              <a:t>Can be conducted in various settings based on the interview's nature and preferences</a:t>
            </a:r>
          </a:p>
          <a:p>
            <a:r>
              <a:rPr lang="en-US" dirty="0"/>
              <a:t>Consider factors like privacy, comfort, accessibility, and interview type while choosing a location</a:t>
            </a:r>
          </a:p>
          <a:p>
            <a:r>
              <a:rPr lang="en-US" dirty="0"/>
              <a:t>A conducive environment contributes to successful interviews and high-quality data collection</a:t>
            </a:r>
          </a:p>
          <a:p>
            <a:endParaRPr lang="en-US" dirty="0"/>
          </a:p>
        </p:txBody>
      </p:sp>
      <p:sp>
        <p:nvSpPr>
          <p:cNvPr id="3" name="Title 2">
            <a:extLst>
              <a:ext uri="{FF2B5EF4-FFF2-40B4-BE49-F238E27FC236}">
                <a16:creationId xmlns:a16="http://schemas.microsoft.com/office/drawing/2014/main" id="{F3BE9A2F-7B24-6982-FCFD-124BB4CFE413}"/>
              </a:ext>
            </a:extLst>
          </p:cNvPr>
          <p:cNvSpPr>
            <a:spLocks noGrp="1"/>
          </p:cNvSpPr>
          <p:nvPr>
            <p:ph type="title"/>
          </p:nvPr>
        </p:nvSpPr>
        <p:spPr/>
        <p:txBody>
          <a:bodyPr/>
          <a:lstStyle/>
          <a:p>
            <a:r>
              <a:rPr lang="en-US" dirty="0"/>
              <a:t>Where to conduct interview?</a:t>
            </a:r>
          </a:p>
        </p:txBody>
      </p:sp>
    </p:spTree>
    <p:extLst>
      <p:ext uri="{BB962C8B-B14F-4D97-AF65-F5344CB8AC3E}">
        <p14:creationId xmlns:p14="http://schemas.microsoft.com/office/powerpoint/2010/main" val="22124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Time-consuming to review / edit</a:t>
            </a:r>
          </a:p>
          <a:p>
            <a:r>
              <a:rPr lang="en-US" dirty="0"/>
              <a:t>Can change participants’ responses</a:t>
            </a:r>
          </a:p>
          <a:p>
            <a:r>
              <a:rPr lang="en-US" dirty="0"/>
              <a:t>Requires permission</a:t>
            </a:r>
          </a:p>
        </p:txBody>
      </p:sp>
      <p:sp>
        <p:nvSpPr>
          <p:cNvPr id="3" name="Title 2"/>
          <p:cNvSpPr>
            <a:spLocks noGrp="1"/>
          </p:cNvSpPr>
          <p:nvPr>
            <p:ph type="title"/>
          </p:nvPr>
        </p:nvSpPr>
        <p:spPr/>
        <p:txBody>
          <a:bodyPr>
            <a:normAutofit fontScale="90000"/>
          </a:bodyPr>
          <a:lstStyle/>
          <a:p>
            <a:r>
              <a:rPr lang="en-US" dirty="0"/>
              <a:t>Drawback of Audio/Video Recording</a:t>
            </a:r>
          </a:p>
        </p:txBody>
      </p:sp>
    </p:spTree>
    <p:extLst>
      <p:ext uri="{BB962C8B-B14F-4D97-AF65-F5344CB8AC3E}">
        <p14:creationId xmlns:p14="http://schemas.microsoft.com/office/powerpoint/2010/main" val="2501562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robust record</a:t>
            </a:r>
          </a:p>
          <a:p>
            <a:r>
              <a:rPr lang="en-US" dirty="0"/>
              <a:t>Highlights are GREAT for communication</a:t>
            </a:r>
          </a:p>
          <a:p>
            <a:r>
              <a:rPr lang="en-US" dirty="0"/>
              <a:t>Helps you focus on interviewing</a:t>
            </a:r>
          </a:p>
        </p:txBody>
      </p:sp>
      <p:sp>
        <p:nvSpPr>
          <p:cNvPr id="3" name="Title 2"/>
          <p:cNvSpPr>
            <a:spLocks noGrp="1"/>
          </p:cNvSpPr>
          <p:nvPr>
            <p:ph type="title"/>
          </p:nvPr>
        </p:nvSpPr>
        <p:spPr/>
        <p:txBody>
          <a:bodyPr/>
          <a:lstStyle/>
          <a:p>
            <a:r>
              <a:rPr lang="en-US" dirty="0"/>
              <a:t>Benefits</a:t>
            </a:r>
          </a:p>
        </p:txBody>
      </p:sp>
    </p:spTree>
    <p:extLst>
      <p:ext uri="{BB962C8B-B14F-4D97-AF65-F5344CB8AC3E}">
        <p14:creationId xmlns:p14="http://schemas.microsoft.com/office/powerpoint/2010/main" val="2977239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Keep photos, notes, and artifacts</a:t>
            </a:r>
          </a:p>
          <a:p>
            <a:r>
              <a:rPr lang="en-US" dirty="0"/>
              <a:t>Helps tie all design to use, rather than debating things on an abstract plane</a:t>
            </a:r>
          </a:p>
          <a:p>
            <a:pPr>
              <a:buNone/>
            </a:pPr>
            <a:endParaRPr lang="en-US" dirty="0"/>
          </a:p>
        </p:txBody>
      </p:sp>
      <p:sp>
        <p:nvSpPr>
          <p:cNvPr id="3" name="Title 2"/>
          <p:cNvSpPr>
            <a:spLocks noGrp="1"/>
          </p:cNvSpPr>
          <p:nvPr>
            <p:ph type="title"/>
          </p:nvPr>
        </p:nvSpPr>
        <p:spPr/>
        <p:txBody>
          <a:bodyPr>
            <a:normAutofit fontScale="90000"/>
          </a:bodyPr>
          <a:lstStyle/>
          <a:p>
            <a:r>
              <a:rPr lang="en-US" dirty="0"/>
              <a:t>Save Records - It’ll help later</a:t>
            </a:r>
            <a:br>
              <a:rPr lang="en-US" dirty="0"/>
            </a:br>
            <a:endParaRPr lang="en-US" dirty="0"/>
          </a:p>
        </p:txBody>
      </p:sp>
    </p:spTree>
    <p:extLst>
      <p:ext uri="{BB962C8B-B14F-4D97-AF65-F5344CB8AC3E}">
        <p14:creationId xmlns:p14="http://schemas.microsoft.com/office/powerpoint/2010/main" val="3239274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9D75B1-58DD-719A-D689-8A607C0B8276}"/>
              </a:ext>
            </a:extLst>
          </p:cNvPr>
          <p:cNvSpPr>
            <a:spLocks noGrp="1"/>
          </p:cNvSpPr>
          <p:nvPr>
            <p:ph idx="1"/>
          </p:nvPr>
        </p:nvSpPr>
        <p:spPr/>
        <p:txBody>
          <a:bodyPr/>
          <a:lstStyle/>
          <a:p>
            <a:r>
              <a:rPr lang="en-US" dirty="0"/>
              <a:t>Direct conversations as tools for data collection</a:t>
            </a:r>
          </a:p>
          <a:p>
            <a:pPr lvl="1"/>
            <a:r>
              <a:rPr lang="en-US" dirty="0"/>
              <a:t>Understand requirements, needs, problems</a:t>
            </a:r>
          </a:p>
          <a:p>
            <a:r>
              <a:rPr lang="en-US" dirty="0"/>
              <a:t>Participants– many at a time</a:t>
            </a:r>
          </a:p>
        </p:txBody>
      </p:sp>
      <p:sp>
        <p:nvSpPr>
          <p:cNvPr id="3" name="Title 2">
            <a:extLst>
              <a:ext uri="{FF2B5EF4-FFF2-40B4-BE49-F238E27FC236}">
                <a16:creationId xmlns:a16="http://schemas.microsoft.com/office/drawing/2014/main" id="{CCCC4789-292C-1007-7FBF-D0C20D198C28}"/>
              </a:ext>
            </a:extLst>
          </p:cNvPr>
          <p:cNvSpPr>
            <a:spLocks noGrp="1"/>
          </p:cNvSpPr>
          <p:nvPr>
            <p:ph type="title"/>
          </p:nvPr>
        </p:nvSpPr>
        <p:spPr/>
        <p:txBody>
          <a:bodyPr/>
          <a:lstStyle/>
          <a:p>
            <a:r>
              <a:rPr lang="en-US" dirty="0"/>
              <a:t>Focus Groups</a:t>
            </a:r>
          </a:p>
        </p:txBody>
      </p:sp>
    </p:spTree>
    <p:extLst>
      <p:ext uri="{BB962C8B-B14F-4D97-AF65-F5344CB8AC3E}">
        <p14:creationId xmlns:p14="http://schemas.microsoft.com/office/powerpoint/2010/main" val="4158255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DB5D528-DBF4-B179-FE32-D0B46F976035}"/>
              </a:ext>
            </a:extLst>
          </p:cNvPr>
          <p:cNvPicPr>
            <a:picLocks noGrp="1" noChangeAspect="1"/>
          </p:cNvPicPr>
          <p:nvPr>
            <p:ph idx="1"/>
          </p:nvPr>
        </p:nvPicPr>
        <p:blipFill>
          <a:blip r:embed="rId3"/>
          <a:stretch>
            <a:fillRect/>
          </a:stretch>
        </p:blipFill>
        <p:spPr>
          <a:xfrm>
            <a:off x="228600" y="274638"/>
            <a:ext cx="8625837" cy="5732462"/>
          </a:xfrm>
        </p:spPr>
      </p:pic>
      <p:sp>
        <p:nvSpPr>
          <p:cNvPr id="3" name="Title 2">
            <a:extLst>
              <a:ext uri="{FF2B5EF4-FFF2-40B4-BE49-F238E27FC236}">
                <a16:creationId xmlns:a16="http://schemas.microsoft.com/office/drawing/2014/main" id="{075A7DB1-D1F0-F411-77B3-DEDA71A4367B}"/>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00780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Qualitative research method</a:t>
            </a:r>
          </a:p>
          <a:p>
            <a:r>
              <a:rPr lang="en-US" dirty="0"/>
              <a:t>Led by a skilled facilitator</a:t>
            </a:r>
          </a:p>
          <a:p>
            <a:r>
              <a:rPr lang="en-US" dirty="0"/>
              <a:t>Typically, 4 to 12 participants with common characteristics relevant to the research topic</a:t>
            </a:r>
          </a:p>
          <a:p>
            <a:pPr lvl="1"/>
            <a:r>
              <a:rPr lang="en-US" b="0" i="0" dirty="0">
                <a:solidFill>
                  <a:srgbClr val="0D0D0D"/>
                </a:solidFill>
                <a:effectLst/>
                <a:latin typeface="Söhne"/>
              </a:rPr>
              <a:t>Selected based on criteria like demographics, behavior, or expertise</a:t>
            </a:r>
          </a:p>
          <a:p>
            <a:endParaRPr lang="en-US" dirty="0"/>
          </a:p>
          <a:p>
            <a:endParaRPr lang="en-US" dirty="0"/>
          </a:p>
        </p:txBody>
      </p:sp>
      <p:sp>
        <p:nvSpPr>
          <p:cNvPr id="3" name="Title 2"/>
          <p:cNvSpPr>
            <a:spLocks noGrp="1"/>
          </p:cNvSpPr>
          <p:nvPr>
            <p:ph type="title"/>
          </p:nvPr>
        </p:nvSpPr>
        <p:spPr/>
        <p:txBody>
          <a:bodyPr/>
          <a:lstStyle/>
          <a:p>
            <a:r>
              <a:rPr lang="en-US" dirty="0"/>
              <a:t>Focus Groups</a:t>
            </a:r>
          </a:p>
        </p:txBody>
      </p:sp>
    </p:spTree>
    <p:extLst>
      <p:ext uri="{BB962C8B-B14F-4D97-AF65-F5344CB8AC3E}">
        <p14:creationId xmlns:p14="http://schemas.microsoft.com/office/powerpoint/2010/main" val="3907669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58E1F68-5ED0-96FD-95BF-B2609C3D7304}"/>
              </a:ext>
            </a:extLst>
          </p:cNvPr>
          <p:cNvPicPr>
            <a:picLocks noGrp="1" noChangeAspect="1"/>
          </p:cNvPicPr>
          <p:nvPr>
            <p:ph idx="1"/>
          </p:nvPr>
        </p:nvPicPr>
        <p:blipFill>
          <a:blip r:embed="rId2"/>
          <a:stretch>
            <a:fillRect/>
          </a:stretch>
        </p:blipFill>
        <p:spPr>
          <a:xfrm>
            <a:off x="1345072" y="1481138"/>
            <a:ext cx="6453856" cy="4525962"/>
          </a:xfrm>
        </p:spPr>
      </p:pic>
      <p:sp>
        <p:nvSpPr>
          <p:cNvPr id="3" name="Title 2">
            <a:extLst>
              <a:ext uri="{FF2B5EF4-FFF2-40B4-BE49-F238E27FC236}">
                <a16:creationId xmlns:a16="http://schemas.microsoft.com/office/drawing/2014/main" id="{0F5E2D92-07AE-EF2B-0DDC-62688F46AF1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047767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921684-5C67-46C4-CC24-40B95BB7CC1B}"/>
              </a:ext>
            </a:extLst>
          </p:cNvPr>
          <p:cNvSpPr>
            <a:spLocks noGrp="1"/>
          </p:cNvSpPr>
          <p:nvPr>
            <p:ph idx="1"/>
          </p:nvPr>
        </p:nvSpPr>
        <p:spPr/>
        <p:txBody>
          <a:bodyPr>
            <a:normAutofit lnSpcReduction="10000"/>
          </a:bodyPr>
          <a:lstStyle/>
          <a:p>
            <a:pPr marL="365760" lvl="1" indent="-256032">
              <a:spcBef>
                <a:spcPts val="400"/>
              </a:spcBef>
              <a:buSzPct val="68000"/>
              <a:buFont typeface="Wingdings 3"/>
              <a:buChar char=""/>
            </a:pPr>
            <a:r>
              <a:rPr lang="en-US" sz="2700" dirty="0"/>
              <a:t>Facilitator: Skilled individual guiding the discussion</a:t>
            </a:r>
          </a:p>
          <a:p>
            <a:pPr lvl="1">
              <a:buSzPct val="68000"/>
            </a:pPr>
            <a:r>
              <a:rPr lang="en-US" sz="2500" dirty="0">
                <a:solidFill>
                  <a:srgbClr val="0D0D0D"/>
                </a:solidFill>
                <a:latin typeface="Söhne"/>
              </a:rPr>
              <a:t>Asks open-ended questions</a:t>
            </a:r>
          </a:p>
          <a:p>
            <a:pPr lvl="1">
              <a:buSzPct val="68000"/>
            </a:pPr>
            <a:r>
              <a:rPr lang="en-US" sz="2500" dirty="0">
                <a:solidFill>
                  <a:srgbClr val="0D0D0D"/>
                </a:solidFill>
                <a:latin typeface="Söhne"/>
              </a:rPr>
              <a:t>Encourages participation and ensures everyone's views are heard</a:t>
            </a:r>
          </a:p>
          <a:p>
            <a:r>
              <a:rPr lang="en-US" dirty="0"/>
              <a:t>Discussion Format: Semi-structured</a:t>
            </a:r>
          </a:p>
          <a:p>
            <a:pPr lvl="1">
              <a:buSzPct val="68000"/>
            </a:pPr>
            <a:r>
              <a:rPr lang="en-US" sz="2500" dirty="0">
                <a:solidFill>
                  <a:srgbClr val="0D0D0D"/>
                </a:solidFill>
                <a:latin typeface="Söhne"/>
              </a:rPr>
              <a:t>Allows flexibility while focusing on research objectives</a:t>
            </a:r>
          </a:p>
          <a:p>
            <a:pPr lvl="1">
              <a:buSzPct val="68000"/>
            </a:pPr>
            <a:r>
              <a:rPr lang="en-US" sz="2500" dirty="0">
                <a:solidFill>
                  <a:srgbClr val="0D0D0D"/>
                </a:solidFill>
                <a:latin typeface="Söhne"/>
              </a:rPr>
              <a:t>Participants share thoughts, experiences, opinions, and ideas</a:t>
            </a:r>
          </a:p>
          <a:p>
            <a:br>
              <a:rPr lang="en-US" dirty="0"/>
            </a:br>
            <a:endParaRPr lang="en-US" dirty="0"/>
          </a:p>
        </p:txBody>
      </p:sp>
      <p:sp>
        <p:nvSpPr>
          <p:cNvPr id="3" name="Title 2">
            <a:extLst>
              <a:ext uri="{FF2B5EF4-FFF2-40B4-BE49-F238E27FC236}">
                <a16:creationId xmlns:a16="http://schemas.microsoft.com/office/drawing/2014/main" id="{8CA4E697-A994-9D43-AE12-EA228FF3062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404715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F04EE2-2CBE-F59D-7F2A-F60763860E10}"/>
              </a:ext>
            </a:extLst>
          </p:cNvPr>
          <p:cNvSpPr>
            <a:spLocks noGrp="1"/>
          </p:cNvSpPr>
          <p:nvPr>
            <p:ph idx="1"/>
          </p:nvPr>
        </p:nvSpPr>
        <p:spPr/>
        <p:txBody>
          <a:bodyPr>
            <a:normAutofit fontScale="92500" lnSpcReduction="10000"/>
          </a:bodyPr>
          <a:lstStyle/>
          <a:p>
            <a:pPr algn="l"/>
            <a:r>
              <a:rPr lang="en-US" dirty="0"/>
              <a:t>Balance between similarity and productive heterogeneity</a:t>
            </a:r>
          </a:p>
          <a:p>
            <a:pPr algn="l"/>
            <a:r>
              <a:rPr lang="en-US" dirty="0"/>
              <a:t>Do not set up a group where everyone has the same views</a:t>
            </a:r>
          </a:p>
          <a:p>
            <a:pPr algn="l"/>
            <a:r>
              <a:rPr lang="en-US" dirty="0"/>
              <a:t>Diversity is useful, most of the time</a:t>
            </a:r>
          </a:p>
          <a:p>
            <a:pPr algn="l"/>
            <a:r>
              <a:rPr lang="en-US" dirty="0"/>
              <a:t>Do not mix people that are at different levels in company hierarchy</a:t>
            </a:r>
          </a:p>
          <a:p>
            <a:pPr algn="l"/>
            <a:r>
              <a:rPr lang="en-US" dirty="0"/>
              <a:t>Do not mix people that have very opposite views</a:t>
            </a:r>
          </a:p>
          <a:p>
            <a:pPr algn="l"/>
            <a:r>
              <a:rPr lang="en-US" dirty="0"/>
              <a:t>Too small groups do not generate a discussion</a:t>
            </a:r>
          </a:p>
          <a:p>
            <a:pPr algn="l"/>
            <a:r>
              <a:rPr lang="en-US" dirty="0"/>
              <a:t>too large groups make it hard to involve all participants</a:t>
            </a:r>
          </a:p>
        </p:txBody>
      </p:sp>
      <p:sp>
        <p:nvSpPr>
          <p:cNvPr id="3" name="Title 2">
            <a:extLst>
              <a:ext uri="{FF2B5EF4-FFF2-40B4-BE49-F238E27FC236}">
                <a16:creationId xmlns:a16="http://schemas.microsoft.com/office/drawing/2014/main" id="{47259902-7828-A87D-C9FE-9F6E684405AF}"/>
              </a:ext>
            </a:extLst>
          </p:cNvPr>
          <p:cNvSpPr>
            <a:spLocks noGrp="1"/>
          </p:cNvSpPr>
          <p:nvPr>
            <p:ph type="title"/>
          </p:nvPr>
        </p:nvSpPr>
        <p:spPr/>
        <p:txBody>
          <a:bodyPr>
            <a:normAutofit fontScale="90000"/>
          </a:bodyPr>
          <a:lstStyle/>
          <a:p>
            <a:r>
              <a:rPr lang="en-US" dirty="0"/>
              <a:t>Selecting People for Focus Groups</a:t>
            </a:r>
          </a:p>
        </p:txBody>
      </p:sp>
    </p:spTree>
    <p:extLst>
      <p:ext uri="{BB962C8B-B14F-4D97-AF65-F5344CB8AC3E}">
        <p14:creationId xmlns:p14="http://schemas.microsoft.com/office/powerpoint/2010/main" val="2679579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97FCA1-C587-2FFC-F255-D3086796C21F}"/>
              </a:ext>
            </a:extLst>
          </p:cNvPr>
          <p:cNvSpPr>
            <a:spLocks noGrp="1"/>
          </p:cNvSpPr>
          <p:nvPr>
            <p:ph idx="1"/>
          </p:nvPr>
        </p:nvSpPr>
        <p:spPr/>
        <p:txBody>
          <a:bodyPr>
            <a:normAutofit/>
          </a:bodyPr>
          <a:lstStyle/>
          <a:p>
            <a:pPr>
              <a:lnSpc>
                <a:spcPct val="90000"/>
              </a:lnSpc>
            </a:pPr>
            <a:r>
              <a:rPr lang="en-US" sz="2500" dirty="0"/>
              <a:t>Organize an appropriate location and time slot (1-3 hours)</a:t>
            </a:r>
          </a:p>
          <a:p>
            <a:pPr>
              <a:lnSpc>
                <a:spcPct val="90000"/>
              </a:lnSpc>
            </a:pPr>
            <a:r>
              <a:rPr lang="en-US" sz="2500" dirty="0"/>
              <a:t>Unobtrusive audio/video recording facilities</a:t>
            </a:r>
          </a:p>
          <a:p>
            <a:pPr>
              <a:lnSpc>
                <a:spcPct val="90000"/>
              </a:lnSpc>
            </a:pPr>
            <a:r>
              <a:rPr lang="en-US" sz="2500" dirty="0"/>
              <a:t>Prepare a set of open-ended questions and discussion points</a:t>
            </a:r>
          </a:p>
          <a:p>
            <a:pPr>
              <a:lnSpc>
                <a:spcPct val="90000"/>
              </a:lnSpc>
            </a:pPr>
            <a:r>
              <a:rPr lang="en-US" sz="2500" dirty="0"/>
              <a:t>Remember about data collection</a:t>
            </a:r>
          </a:p>
          <a:p>
            <a:pPr>
              <a:lnSpc>
                <a:spcPct val="90000"/>
              </a:lnSpc>
            </a:pPr>
            <a:r>
              <a:rPr lang="en-US" sz="2500" dirty="0"/>
              <a:t>Invite participants individually and explain the concept of the focus group and its purpose</a:t>
            </a:r>
          </a:p>
          <a:p>
            <a:pPr>
              <a:lnSpc>
                <a:spcPct val="90000"/>
              </a:lnSpc>
            </a:pPr>
            <a:r>
              <a:rPr lang="en-US" sz="2500" dirty="0"/>
              <a:t>Prepare material that makes the discussion more tangible</a:t>
            </a:r>
          </a:p>
          <a:p>
            <a:pPr lvl="1">
              <a:lnSpc>
                <a:spcPct val="90000"/>
              </a:lnSpc>
            </a:pPr>
            <a:r>
              <a:rPr lang="en-US" sz="2100" dirty="0"/>
              <a:t>e.g. product prototypes, concept video</a:t>
            </a:r>
          </a:p>
          <a:p>
            <a:pPr lvl="1">
              <a:lnSpc>
                <a:spcPct val="90000"/>
              </a:lnSpc>
            </a:pPr>
            <a:r>
              <a:rPr lang="en-US" sz="2100" dirty="0"/>
              <a:t>A detailed time plan is really helpful</a:t>
            </a:r>
          </a:p>
        </p:txBody>
      </p:sp>
      <p:sp>
        <p:nvSpPr>
          <p:cNvPr id="3" name="Title 2">
            <a:extLst>
              <a:ext uri="{FF2B5EF4-FFF2-40B4-BE49-F238E27FC236}">
                <a16:creationId xmlns:a16="http://schemas.microsoft.com/office/drawing/2014/main" id="{E6718AAC-B476-A924-FF64-1CD012614A32}"/>
              </a:ext>
            </a:extLst>
          </p:cNvPr>
          <p:cNvSpPr>
            <a:spLocks noGrp="1"/>
          </p:cNvSpPr>
          <p:nvPr>
            <p:ph type="title"/>
          </p:nvPr>
        </p:nvSpPr>
        <p:spPr/>
        <p:txBody>
          <a:bodyPr/>
          <a:lstStyle/>
          <a:p>
            <a:r>
              <a:rPr lang="en-US" dirty="0"/>
              <a:t>Planning a Focus Group</a:t>
            </a:r>
          </a:p>
        </p:txBody>
      </p:sp>
    </p:spTree>
    <p:extLst>
      <p:ext uri="{BB962C8B-B14F-4D97-AF65-F5344CB8AC3E}">
        <p14:creationId xmlns:p14="http://schemas.microsoft.com/office/powerpoint/2010/main" val="28178540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8A8CDE-F0D5-7055-96FC-3535A856626F}"/>
              </a:ext>
            </a:extLst>
          </p:cNvPr>
          <p:cNvSpPr>
            <a:spLocks noGrp="1"/>
          </p:cNvSpPr>
          <p:nvPr>
            <p:ph idx="1"/>
          </p:nvPr>
        </p:nvSpPr>
        <p:spPr/>
        <p:txBody>
          <a:bodyPr/>
          <a:lstStyle/>
          <a:p>
            <a:pPr>
              <a:lnSpc>
                <a:spcPct val="90000"/>
              </a:lnSpc>
            </a:pPr>
            <a:r>
              <a:rPr lang="en-US" sz="2500" dirty="0"/>
              <a:t>Consider having different focus groups to get information from different angles</a:t>
            </a:r>
          </a:p>
          <a:p>
            <a:pPr lvl="1">
              <a:lnSpc>
                <a:spcPct val="90000"/>
              </a:lnSpc>
            </a:pPr>
            <a:r>
              <a:rPr lang="en-US" sz="2100" dirty="0"/>
              <a:t>For example: One with managers and one with sales staff</a:t>
            </a:r>
          </a:p>
          <a:p>
            <a:pPr lvl="1">
              <a:lnSpc>
                <a:spcPct val="90000"/>
              </a:lnSpc>
            </a:pPr>
            <a:r>
              <a:rPr lang="en-US" sz="2100" dirty="0"/>
              <a:t>Embrace different stakeholders and, perhaps, mix them</a:t>
            </a:r>
          </a:p>
          <a:p>
            <a:pPr lvl="1">
              <a:lnSpc>
                <a:spcPct val="90000"/>
              </a:lnSpc>
            </a:pPr>
            <a:r>
              <a:rPr lang="en-US" sz="2100" dirty="0"/>
              <a:t>An opportunity for people to meet in a new context</a:t>
            </a:r>
          </a:p>
          <a:p>
            <a:pPr>
              <a:lnSpc>
                <a:spcPct val="90000"/>
              </a:lnSpc>
            </a:pPr>
            <a:r>
              <a:rPr lang="en-US" sz="2500" dirty="0"/>
              <a:t>Expected group dynamics and </a:t>
            </a:r>
            <a:r>
              <a:rPr lang="en-US" sz="2500" dirty="0" err="1"/>
              <a:t>behaviour</a:t>
            </a:r>
            <a:r>
              <a:rPr lang="en-US" sz="2500" dirty="0"/>
              <a:t> should allow a constructive discussion</a:t>
            </a:r>
          </a:p>
        </p:txBody>
      </p:sp>
      <p:sp>
        <p:nvSpPr>
          <p:cNvPr id="3" name="Title 2">
            <a:extLst>
              <a:ext uri="{FF2B5EF4-FFF2-40B4-BE49-F238E27FC236}">
                <a16:creationId xmlns:a16="http://schemas.microsoft.com/office/drawing/2014/main" id="{25660594-3AF4-9CAE-C05F-FCD263DBD61B}"/>
              </a:ext>
            </a:extLst>
          </p:cNvPr>
          <p:cNvSpPr>
            <a:spLocks noGrp="1"/>
          </p:cNvSpPr>
          <p:nvPr>
            <p:ph type="title"/>
          </p:nvPr>
        </p:nvSpPr>
        <p:spPr/>
        <p:txBody>
          <a:bodyPr/>
          <a:lstStyle/>
          <a:p>
            <a:r>
              <a:rPr lang="en-US" dirty="0"/>
              <a:t>Creating a Focus Group</a:t>
            </a:r>
          </a:p>
        </p:txBody>
      </p:sp>
    </p:spTree>
    <p:extLst>
      <p:ext uri="{BB962C8B-B14F-4D97-AF65-F5344CB8AC3E}">
        <p14:creationId xmlns:p14="http://schemas.microsoft.com/office/powerpoint/2010/main" val="29304055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5B63B9-816C-4214-C802-F59006303E74}"/>
              </a:ext>
            </a:extLst>
          </p:cNvPr>
          <p:cNvSpPr>
            <a:spLocks noGrp="1"/>
          </p:cNvSpPr>
          <p:nvPr>
            <p:ph idx="1"/>
          </p:nvPr>
        </p:nvSpPr>
        <p:spPr/>
        <p:txBody>
          <a:bodyPr>
            <a:normAutofit lnSpcReduction="10000"/>
          </a:bodyPr>
          <a:lstStyle/>
          <a:p>
            <a:pPr>
              <a:lnSpc>
                <a:spcPct val="80000"/>
              </a:lnSpc>
            </a:pPr>
            <a:r>
              <a:rPr lang="en-US" sz="2300" dirty="0"/>
              <a:t>Moderator keeps the group focused and the discussion moving</a:t>
            </a:r>
          </a:p>
          <a:p>
            <a:pPr>
              <a:lnSpc>
                <a:spcPct val="80000"/>
              </a:lnSpc>
            </a:pPr>
            <a:r>
              <a:rPr lang="en-US" sz="2300" dirty="0"/>
              <a:t>Start with an introduction and a warm up exercise</a:t>
            </a:r>
          </a:p>
          <a:p>
            <a:pPr>
              <a:lnSpc>
                <a:spcPct val="80000"/>
              </a:lnSpc>
            </a:pPr>
            <a:r>
              <a:rPr lang="en-US" sz="2300" dirty="0"/>
              <a:t>Explain the rules of the discussion (e.g. confidentiality)</a:t>
            </a:r>
          </a:p>
          <a:p>
            <a:pPr>
              <a:lnSpc>
                <a:spcPct val="80000"/>
              </a:lnSpc>
            </a:pPr>
            <a:r>
              <a:rPr lang="en-US" sz="2300" dirty="0"/>
              <a:t>Start with simple non-controversial questions</a:t>
            </a:r>
          </a:p>
          <a:p>
            <a:pPr>
              <a:lnSpc>
                <a:spcPct val="80000"/>
              </a:lnSpc>
            </a:pPr>
            <a:r>
              <a:rPr lang="en-US" sz="2300" dirty="0"/>
              <a:t>Pose open-ended questions</a:t>
            </a:r>
          </a:p>
          <a:p>
            <a:pPr>
              <a:lnSpc>
                <a:spcPct val="80000"/>
              </a:lnSpc>
            </a:pPr>
            <a:r>
              <a:rPr lang="en-US" sz="2300" dirty="0"/>
              <a:t>Avoid question that lead to specific answers</a:t>
            </a:r>
          </a:p>
          <a:p>
            <a:pPr>
              <a:lnSpc>
                <a:spcPct val="80000"/>
              </a:lnSpc>
            </a:pPr>
            <a:r>
              <a:rPr lang="en-US" sz="2300" dirty="0"/>
              <a:t>Allow for diverse opinions and for equal opportunities in the discussion</a:t>
            </a:r>
          </a:p>
          <a:p>
            <a:pPr>
              <a:lnSpc>
                <a:spcPct val="80000"/>
              </a:lnSpc>
            </a:pPr>
            <a:r>
              <a:rPr lang="en-US" sz="2300" dirty="0"/>
              <a:t>Encourage each participant to express their own point of view</a:t>
            </a:r>
          </a:p>
          <a:p>
            <a:pPr>
              <a:lnSpc>
                <a:spcPct val="80000"/>
              </a:lnSpc>
            </a:pPr>
            <a:r>
              <a:rPr lang="en-US" sz="2300" dirty="0"/>
              <a:t> Consensus between participants is not required</a:t>
            </a:r>
          </a:p>
          <a:p>
            <a:pPr>
              <a:lnSpc>
                <a:spcPct val="80000"/>
              </a:lnSpc>
            </a:pPr>
            <a:r>
              <a:rPr lang="en-US" sz="2300" dirty="0"/>
              <a:t>Capture or record the session (video, audio, note taking)</a:t>
            </a:r>
          </a:p>
        </p:txBody>
      </p:sp>
      <p:sp>
        <p:nvSpPr>
          <p:cNvPr id="3" name="Title 2">
            <a:extLst>
              <a:ext uri="{FF2B5EF4-FFF2-40B4-BE49-F238E27FC236}">
                <a16:creationId xmlns:a16="http://schemas.microsoft.com/office/drawing/2014/main" id="{F85BF4FC-911F-0A57-374D-E6A087767B5F}"/>
              </a:ext>
            </a:extLst>
          </p:cNvPr>
          <p:cNvSpPr>
            <a:spLocks noGrp="1"/>
          </p:cNvSpPr>
          <p:nvPr>
            <p:ph type="title"/>
          </p:nvPr>
        </p:nvSpPr>
        <p:spPr/>
        <p:txBody>
          <a:bodyPr/>
          <a:lstStyle/>
          <a:p>
            <a:r>
              <a:rPr lang="en-US" dirty="0"/>
              <a:t>Running a Focus Group</a:t>
            </a:r>
          </a:p>
        </p:txBody>
      </p:sp>
    </p:spTree>
    <p:extLst>
      <p:ext uri="{BB962C8B-B14F-4D97-AF65-F5344CB8AC3E}">
        <p14:creationId xmlns:p14="http://schemas.microsoft.com/office/powerpoint/2010/main" val="8605069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B5AF1C-821E-4D7A-640A-F94FD97695C9}"/>
              </a:ext>
            </a:extLst>
          </p:cNvPr>
          <p:cNvSpPr>
            <a:spLocks noGrp="1"/>
          </p:cNvSpPr>
          <p:nvPr>
            <p:ph idx="1"/>
          </p:nvPr>
        </p:nvSpPr>
        <p:spPr/>
        <p:txBody>
          <a:bodyPr>
            <a:normAutofit/>
          </a:bodyPr>
          <a:lstStyle/>
          <a:p>
            <a:pPr marL="365760" lvl="1" indent="-256032">
              <a:spcBef>
                <a:spcPts val="400"/>
              </a:spcBef>
              <a:buSzPct val="68000"/>
              <a:buFont typeface="Wingdings 3"/>
              <a:buChar char=""/>
            </a:pPr>
            <a:r>
              <a:rPr lang="en-US" sz="2700" dirty="0"/>
              <a:t>Topics Covered: Wide range of subjects</a:t>
            </a:r>
          </a:p>
          <a:p>
            <a:pPr lvl="1">
              <a:buSzPct val="68000"/>
            </a:pPr>
            <a:r>
              <a:rPr lang="en-US" sz="2500" dirty="0">
                <a:solidFill>
                  <a:srgbClr val="0D0D0D"/>
                </a:solidFill>
                <a:latin typeface="Söhne"/>
              </a:rPr>
              <a:t>Product feedback, marketing strategies, customer preferences, user experiences, societal attitudes, etc.</a:t>
            </a:r>
          </a:p>
          <a:p>
            <a:pPr marL="365760" lvl="1" indent="-256032">
              <a:spcBef>
                <a:spcPts val="400"/>
              </a:spcBef>
              <a:buSzPct val="68000"/>
              <a:buFont typeface="Wingdings 3"/>
              <a:buChar char=""/>
            </a:pPr>
            <a:r>
              <a:rPr lang="en-US" sz="2700" dirty="0"/>
              <a:t>Duration: Typically, 1 to 2 hours per session</a:t>
            </a:r>
          </a:p>
          <a:p>
            <a:pPr lvl="1">
              <a:buSzPct val="68000"/>
            </a:pPr>
            <a:r>
              <a:rPr lang="en-US" sz="2500" dirty="0">
                <a:solidFill>
                  <a:srgbClr val="0D0D0D"/>
                </a:solidFill>
                <a:latin typeface="Söhne"/>
              </a:rPr>
              <a:t>Provides ample time for in-depth discussions</a:t>
            </a:r>
          </a:p>
          <a:p>
            <a:pPr marL="365760" lvl="1" indent="-256032">
              <a:spcBef>
                <a:spcPts val="400"/>
              </a:spcBef>
              <a:buSzPct val="68000"/>
              <a:buFont typeface="Wingdings 3"/>
              <a:buChar char=""/>
            </a:pPr>
            <a:r>
              <a:rPr lang="en-US" sz="2700" dirty="0"/>
              <a:t>Observation and Analysis: Often observed by researchers or stakeholders</a:t>
            </a:r>
          </a:p>
          <a:p>
            <a:pPr lvl="1">
              <a:buSzPct val="68000"/>
            </a:pPr>
            <a:r>
              <a:rPr lang="en-US" sz="2500" dirty="0">
                <a:solidFill>
                  <a:srgbClr val="0D0D0D"/>
                </a:solidFill>
                <a:latin typeface="Söhne"/>
              </a:rPr>
              <a:t>Data collected through video/audio recording or direct observation</a:t>
            </a:r>
          </a:p>
          <a:p>
            <a:pPr lvl="1">
              <a:buSzPct val="68000"/>
            </a:pPr>
            <a:r>
              <a:rPr lang="en-US" sz="2500" dirty="0">
                <a:solidFill>
                  <a:srgbClr val="0D0D0D"/>
                </a:solidFill>
                <a:latin typeface="Söhne"/>
              </a:rPr>
              <a:t>Analyzed to identify themes, patterns, and trends</a:t>
            </a:r>
          </a:p>
          <a:p>
            <a:endParaRPr lang="en-US" dirty="0"/>
          </a:p>
        </p:txBody>
      </p:sp>
      <p:sp>
        <p:nvSpPr>
          <p:cNvPr id="3" name="Title 2">
            <a:extLst>
              <a:ext uri="{FF2B5EF4-FFF2-40B4-BE49-F238E27FC236}">
                <a16:creationId xmlns:a16="http://schemas.microsoft.com/office/drawing/2014/main" id="{C9CA0597-6434-92FB-2F30-C42814F4029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1519297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051C17-35B3-6F47-9BCB-26A8F4F890F3}"/>
              </a:ext>
            </a:extLst>
          </p:cNvPr>
          <p:cNvSpPr>
            <a:spLocks noGrp="1"/>
          </p:cNvSpPr>
          <p:nvPr>
            <p:ph idx="1"/>
          </p:nvPr>
        </p:nvSpPr>
        <p:spPr/>
        <p:txBody>
          <a:bodyPr>
            <a:normAutofit/>
          </a:bodyPr>
          <a:lstStyle/>
          <a:p>
            <a:pPr marL="365760" lvl="1" indent="-256032">
              <a:spcBef>
                <a:spcPts val="400"/>
              </a:spcBef>
              <a:buSzPct val="68000"/>
              <a:buFont typeface="Wingdings 3"/>
              <a:buChar char=""/>
            </a:pPr>
            <a:r>
              <a:rPr lang="en-US" sz="2800" dirty="0"/>
              <a:t>Gathers diverse perspectives</a:t>
            </a:r>
          </a:p>
          <a:p>
            <a:pPr marL="365760" lvl="1" indent="-256032">
              <a:spcBef>
                <a:spcPts val="400"/>
              </a:spcBef>
              <a:buSzPct val="68000"/>
              <a:buFont typeface="Wingdings 3"/>
              <a:buChar char=""/>
            </a:pPr>
            <a:r>
              <a:rPr lang="en-US" sz="2800" dirty="0"/>
              <a:t>Explores complex topics</a:t>
            </a:r>
          </a:p>
          <a:p>
            <a:pPr marL="365760" lvl="1" indent="-256032">
              <a:spcBef>
                <a:spcPts val="400"/>
              </a:spcBef>
              <a:buSzPct val="68000"/>
              <a:buFont typeface="Wingdings 3"/>
              <a:buChar char=""/>
            </a:pPr>
            <a:r>
              <a:rPr lang="en-US" sz="2800" dirty="0"/>
              <a:t>Generates ideas and validates concepts</a:t>
            </a:r>
          </a:p>
          <a:p>
            <a:pPr marL="365760" lvl="1" indent="-256032">
              <a:spcBef>
                <a:spcPts val="400"/>
              </a:spcBef>
              <a:buSzPct val="68000"/>
              <a:buFont typeface="Wingdings 3"/>
              <a:buChar char=""/>
            </a:pPr>
            <a:r>
              <a:rPr lang="en-US" sz="2800" dirty="0"/>
              <a:t>Understands group dynamics and consensus</a:t>
            </a:r>
          </a:p>
          <a:p>
            <a:pPr marL="365760" lvl="1" indent="-256032">
              <a:spcBef>
                <a:spcPts val="400"/>
              </a:spcBef>
              <a:buSzPct val="68000"/>
              <a:buFont typeface="Wingdings 3"/>
              <a:buChar char=""/>
            </a:pPr>
            <a:r>
              <a:rPr lang="en-US" sz="2800" dirty="0"/>
              <a:t>Overall Value: Provides qualitative insights into attitudes, behaviors, and perceptions</a:t>
            </a:r>
          </a:p>
          <a:p>
            <a:pPr marL="742950" lvl="1" indent="-285750">
              <a:buFont typeface="Arial" panose="020B0604020202020204" pitchFamily="34" charset="0"/>
              <a:buChar char="•"/>
            </a:pPr>
            <a:r>
              <a:rPr lang="en-US" sz="2800" dirty="0">
                <a:solidFill>
                  <a:srgbClr val="0D0D0D"/>
                </a:solidFill>
                <a:latin typeface="Söhne"/>
              </a:rPr>
              <a:t>Complements quantitative research methods</a:t>
            </a:r>
          </a:p>
          <a:p>
            <a:endParaRPr lang="en-US" sz="2800" dirty="0"/>
          </a:p>
        </p:txBody>
      </p:sp>
      <p:sp>
        <p:nvSpPr>
          <p:cNvPr id="3" name="Title 2">
            <a:extLst>
              <a:ext uri="{FF2B5EF4-FFF2-40B4-BE49-F238E27FC236}">
                <a16:creationId xmlns:a16="http://schemas.microsoft.com/office/drawing/2014/main" id="{FBC027C4-0294-F182-80BE-EA227D5ACB85}"/>
              </a:ext>
            </a:extLst>
          </p:cNvPr>
          <p:cNvSpPr>
            <a:spLocks noGrp="1"/>
          </p:cNvSpPr>
          <p:nvPr>
            <p:ph type="title"/>
          </p:nvPr>
        </p:nvSpPr>
        <p:spPr/>
        <p:txBody>
          <a:bodyPr>
            <a:normAutofit fontScale="90000"/>
          </a:bodyPr>
          <a:lstStyle/>
          <a:p>
            <a:r>
              <a:rPr lang="en-US" sz="4400" dirty="0"/>
              <a:t>Benefits</a:t>
            </a:r>
            <a:br>
              <a:rPr lang="en-US" sz="4400" dirty="0"/>
            </a:br>
            <a:endParaRPr lang="en-US" dirty="0"/>
          </a:p>
        </p:txBody>
      </p:sp>
    </p:spTree>
    <p:extLst>
      <p:ext uri="{BB962C8B-B14F-4D97-AF65-F5344CB8AC3E}">
        <p14:creationId xmlns:p14="http://schemas.microsoft.com/office/powerpoint/2010/main" val="1740143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E50CDB-A6EB-C2BE-03C5-B63BFE76C393}"/>
              </a:ext>
            </a:extLst>
          </p:cNvPr>
          <p:cNvSpPr>
            <a:spLocks noGrp="1"/>
          </p:cNvSpPr>
          <p:nvPr>
            <p:ph idx="1"/>
          </p:nvPr>
        </p:nvSpPr>
        <p:spPr/>
        <p:txBody>
          <a:bodyPr/>
          <a:lstStyle/>
          <a:p>
            <a:r>
              <a:rPr lang="en-US" dirty="0"/>
              <a:t>Initial exploration</a:t>
            </a:r>
          </a:p>
          <a:p>
            <a:r>
              <a:rPr lang="en-US" dirty="0"/>
              <a:t>Requirement elicitation</a:t>
            </a:r>
          </a:p>
          <a:p>
            <a:r>
              <a:rPr lang="en-US" dirty="0"/>
              <a:t>Evaluation and subjective reactions</a:t>
            </a:r>
          </a:p>
        </p:txBody>
      </p:sp>
      <p:sp>
        <p:nvSpPr>
          <p:cNvPr id="3" name="Title 2">
            <a:extLst>
              <a:ext uri="{FF2B5EF4-FFF2-40B4-BE49-F238E27FC236}">
                <a16:creationId xmlns:a16="http://schemas.microsoft.com/office/drawing/2014/main" id="{02DACF11-DE89-80C0-8C04-8540FB1F88D4}"/>
              </a:ext>
            </a:extLst>
          </p:cNvPr>
          <p:cNvSpPr>
            <a:spLocks noGrp="1"/>
          </p:cNvSpPr>
          <p:nvPr>
            <p:ph type="title"/>
          </p:nvPr>
        </p:nvSpPr>
        <p:spPr/>
        <p:txBody>
          <a:bodyPr/>
          <a:lstStyle/>
          <a:p>
            <a:r>
              <a:rPr lang="en-US" dirty="0"/>
              <a:t>Applications of Interviews</a:t>
            </a:r>
          </a:p>
        </p:txBody>
      </p:sp>
    </p:spTree>
    <p:extLst>
      <p:ext uri="{BB962C8B-B14F-4D97-AF65-F5344CB8AC3E}">
        <p14:creationId xmlns:p14="http://schemas.microsoft.com/office/powerpoint/2010/main" val="746917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Unstructured Interviews</a:t>
            </a:r>
          </a:p>
          <a:p>
            <a:pPr lvl="1"/>
            <a:endParaRPr lang="en-US" dirty="0"/>
          </a:p>
          <a:p>
            <a:r>
              <a:rPr lang="en-US" dirty="0"/>
              <a:t>Structured Interviews</a:t>
            </a:r>
          </a:p>
          <a:p>
            <a:endParaRPr lang="en-US" dirty="0"/>
          </a:p>
          <a:p>
            <a:r>
              <a:rPr lang="en-US" dirty="0"/>
              <a:t>Semi-Structured Interviews</a:t>
            </a:r>
          </a:p>
        </p:txBody>
      </p:sp>
      <p:sp>
        <p:nvSpPr>
          <p:cNvPr id="3" name="Title 2"/>
          <p:cNvSpPr>
            <a:spLocks noGrp="1"/>
          </p:cNvSpPr>
          <p:nvPr>
            <p:ph type="title"/>
          </p:nvPr>
        </p:nvSpPr>
        <p:spPr/>
        <p:txBody>
          <a:bodyPr/>
          <a:lstStyle/>
          <a:p>
            <a:r>
              <a:rPr lang="en-US" dirty="0"/>
              <a:t>Interview Types</a:t>
            </a:r>
          </a:p>
        </p:txBody>
      </p:sp>
    </p:spTree>
    <p:extLst>
      <p:ext uri="{BB962C8B-B14F-4D97-AF65-F5344CB8AC3E}">
        <p14:creationId xmlns:p14="http://schemas.microsoft.com/office/powerpoint/2010/main" val="3443074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4676F3-315B-6E54-1741-240622F1CD23}"/>
              </a:ext>
            </a:extLst>
          </p:cNvPr>
          <p:cNvSpPr>
            <a:spLocks noGrp="1"/>
          </p:cNvSpPr>
          <p:nvPr>
            <p:ph type="title"/>
          </p:nvPr>
        </p:nvSpPr>
        <p:spPr/>
        <p:txBody>
          <a:bodyPr/>
          <a:lstStyle/>
          <a:p>
            <a:r>
              <a:rPr lang="en-US" dirty="0"/>
              <a:t>Unstructured Interviews</a:t>
            </a:r>
          </a:p>
        </p:txBody>
      </p:sp>
      <p:sp>
        <p:nvSpPr>
          <p:cNvPr id="5" name="Content Placeholder 4">
            <a:extLst>
              <a:ext uri="{FF2B5EF4-FFF2-40B4-BE49-F238E27FC236}">
                <a16:creationId xmlns:a16="http://schemas.microsoft.com/office/drawing/2014/main" id="{F11ED3A1-A5D7-51DB-B939-EF0B6584CE54}"/>
              </a:ext>
            </a:extLst>
          </p:cNvPr>
          <p:cNvSpPr>
            <a:spLocks noGrp="1"/>
          </p:cNvSpPr>
          <p:nvPr>
            <p:ph idx="1"/>
          </p:nvPr>
        </p:nvSpPr>
        <p:spPr/>
        <p:txBody>
          <a:bodyPr>
            <a:normAutofit fontScale="77500" lnSpcReduction="20000"/>
          </a:bodyPr>
          <a:lstStyle/>
          <a:p>
            <a:r>
              <a:rPr lang="en-US" dirty="0"/>
              <a:t>More conversational and flexible</a:t>
            </a:r>
          </a:p>
          <a:p>
            <a:r>
              <a:rPr lang="en-US" dirty="0"/>
              <a:t>The interviewer does not follow a set list of questions </a:t>
            </a:r>
          </a:p>
          <a:p>
            <a:r>
              <a:rPr lang="en-US" dirty="0"/>
              <a:t>Explore topics based on the participant's responses and steer the conversation naturally</a:t>
            </a:r>
          </a:p>
          <a:p>
            <a:r>
              <a:rPr lang="en-US" dirty="0"/>
              <a:t>Characteristics:</a:t>
            </a:r>
          </a:p>
          <a:p>
            <a:pPr marL="690372" lvl="2" indent="-342900">
              <a:lnSpc>
                <a:spcPct val="110000"/>
              </a:lnSpc>
              <a:spcBef>
                <a:spcPts val="400"/>
              </a:spcBef>
              <a:buClr>
                <a:schemeClr val="accent1"/>
              </a:buClr>
              <a:buSzPct val="68000"/>
              <a:buFont typeface="Arial" panose="020B0604020202020204" pitchFamily="34" charset="0"/>
              <a:buChar char="•"/>
            </a:pPr>
            <a:r>
              <a:rPr lang="en-US" sz="3000" dirty="0"/>
              <a:t>Questions can vary widely between interviews</a:t>
            </a:r>
          </a:p>
          <a:p>
            <a:pPr marL="690372" lvl="2" indent="-342900">
              <a:lnSpc>
                <a:spcPct val="110000"/>
              </a:lnSpc>
              <a:spcBef>
                <a:spcPts val="400"/>
              </a:spcBef>
              <a:buClr>
                <a:schemeClr val="accent1"/>
              </a:buClr>
              <a:buSzPct val="68000"/>
              <a:buFont typeface="Arial" panose="020B0604020202020204" pitchFamily="34" charset="0"/>
              <a:buChar char="•"/>
            </a:pPr>
            <a:r>
              <a:rPr lang="en-US" sz="3000" dirty="0"/>
              <a:t>Focuses on understanding the participant's experiences, opinions, and perspectives in-depth</a:t>
            </a:r>
          </a:p>
          <a:p>
            <a:pPr marL="690372" lvl="2" indent="-342900">
              <a:lnSpc>
                <a:spcPct val="110000"/>
              </a:lnSpc>
              <a:spcBef>
                <a:spcPts val="400"/>
              </a:spcBef>
              <a:buClr>
                <a:schemeClr val="accent1"/>
              </a:buClr>
              <a:buSzPct val="68000"/>
              <a:buFont typeface="Arial" panose="020B0604020202020204" pitchFamily="34" charset="0"/>
              <a:buChar char="•"/>
            </a:pPr>
            <a:r>
              <a:rPr lang="en-US" sz="3000" dirty="0"/>
              <a:t>Allows for exploration of unexpected insights and follow-up questions</a:t>
            </a:r>
          </a:p>
          <a:p>
            <a:r>
              <a:rPr lang="en-US" b="1" dirty="0"/>
              <a:t>Example: </a:t>
            </a:r>
            <a:r>
              <a:rPr lang="en-US" dirty="0"/>
              <a:t>An open-ended interview with a customer to gather feedback on a service, where the interviewer asks broad questions like "Tell me about your experience" and lets the conversation flow organically</a:t>
            </a:r>
          </a:p>
          <a:p>
            <a:endParaRPr lang="en-US" dirty="0"/>
          </a:p>
          <a:p>
            <a:endParaRPr lang="en-US" dirty="0"/>
          </a:p>
        </p:txBody>
      </p:sp>
    </p:spTree>
    <p:extLst>
      <p:ext uri="{BB962C8B-B14F-4D97-AF65-F5344CB8AC3E}">
        <p14:creationId xmlns:p14="http://schemas.microsoft.com/office/powerpoint/2010/main" val="167195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7089E1-79B9-CA1E-6245-12B939116D46}"/>
              </a:ext>
            </a:extLst>
          </p:cNvPr>
          <p:cNvSpPr>
            <a:spLocks noGrp="1"/>
          </p:cNvSpPr>
          <p:nvPr>
            <p:ph idx="1"/>
          </p:nvPr>
        </p:nvSpPr>
        <p:spPr/>
        <p:txBody>
          <a:bodyPr>
            <a:normAutofit fontScale="92500" lnSpcReduction="10000"/>
          </a:bodyPr>
          <a:lstStyle/>
          <a:p>
            <a:r>
              <a:rPr lang="en-US" dirty="0"/>
              <a:t>Questions and their sequence are predetermined and standardized</a:t>
            </a:r>
          </a:p>
          <a:p>
            <a:r>
              <a:rPr lang="en-US" dirty="0"/>
              <a:t>The interviewer asks the same set of questions to all participants in the same order</a:t>
            </a:r>
          </a:p>
          <a:p>
            <a:r>
              <a:rPr lang="en-US" dirty="0"/>
              <a:t>Characteristics:</a:t>
            </a:r>
          </a:p>
          <a:p>
            <a:pPr marL="690372" lvl="2" indent="-342900">
              <a:spcBef>
                <a:spcPts val="400"/>
              </a:spcBef>
              <a:buClr>
                <a:schemeClr val="accent1"/>
              </a:buClr>
              <a:buSzPct val="68000"/>
              <a:buFont typeface="Arial" panose="020B0604020202020204" pitchFamily="34" charset="0"/>
              <a:buChar char="•"/>
            </a:pPr>
            <a:r>
              <a:rPr lang="en-US" sz="2500" dirty="0"/>
              <a:t>Questions are clear and specific</a:t>
            </a:r>
          </a:p>
          <a:p>
            <a:pPr marL="690372" lvl="2" indent="-342900">
              <a:spcBef>
                <a:spcPts val="400"/>
              </a:spcBef>
              <a:buClr>
                <a:schemeClr val="accent1"/>
              </a:buClr>
              <a:buSzPct val="68000"/>
              <a:buFont typeface="Arial" panose="020B0604020202020204" pitchFamily="34" charset="0"/>
              <a:buChar char="•"/>
            </a:pPr>
            <a:r>
              <a:rPr lang="en-US" sz="2500" dirty="0"/>
              <a:t>Follows a rigid format with little room for deviation</a:t>
            </a:r>
          </a:p>
          <a:p>
            <a:pPr marL="690372" lvl="2" indent="-342900">
              <a:spcBef>
                <a:spcPts val="400"/>
              </a:spcBef>
              <a:buClr>
                <a:schemeClr val="accent1"/>
              </a:buClr>
              <a:buSzPct val="68000"/>
              <a:buFont typeface="Arial" panose="020B0604020202020204" pitchFamily="34" charset="0"/>
              <a:buChar char="•"/>
            </a:pPr>
            <a:r>
              <a:rPr lang="en-US" sz="2500" dirty="0"/>
              <a:t>Allows for easy comparison of responses between participants</a:t>
            </a:r>
          </a:p>
          <a:p>
            <a:r>
              <a:rPr lang="en-US" dirty="0"/>
              <a:t>Example: A survey with fixed-choice questions asking respondents about their preferences for a product.</a:t>
            </a:r>
          </a:p>
          <a:p>
            <a:endParaRPr lang="en-US" b="0" i="0" dirty="0">
              <a:solidFill>
                <a:srgbClr val="0D0D0D"/>
              </a:solidFill>
              <a:effectLst/>
              <a:latin typeface="Söhne"/>
            </a:endParaRPr>
          </a:p>
          <a:p>
            <a:endParaRPr lang="en-US" b="0" i="0" dirty="0">
              <a:solidFill>
                <a:srgbClr val="0D0D0D"/>
              </a:solidFill>
              <a:effectLst/>
              <a:latin typeface="Söhne"/>
            </a:endParaRPr>
          </a:p>
          <a:p>
            <a:endParaRPr lang="en-US" dirty="0"/>
          </a:p>
        </p:txBody>
      </p:sp>
      <p:sp>
        <p:nvSpPr>
          <p:cNvPr id="3" name="Title 2">
            <a:extLst>
              <a:ext uri="{FF2B5EF4-FFF2-40B4-BE49-F238E27FC236}">
                <a16:creationId xmlns:a16="http://schemas.microsoft.com/office/drawing/2014/main" id="{803B0130-A8CB-A8F4-CBE8-EF7701C38090}"/>
              </a:ext>
            </a:extLst>
          </p:cNvPr>
          <p:cNvSpPr>
            <a:spLocks noGrp="1"/>
          </p:cNvSpPr>
          <p:nvPr>
            <p:ph type="title"/>
          </p:nvPr>
        </p:nvSpPr>
        <p:spPr/>
        <p:txBody>
          <a:bodyPr/>
          <a:lstStyle/>
          <a:p>
            <a:r>
              <a:rPr lang="en-US" dirty="0"/>
              <a:t>Structured Interviews</a:t>
            </a:r>
          </a:p>
        </p:txBody>
      </p:sp>
    </p:spTree>
    <p:extLst>
      <p:ext uri="{BB962C8B-B14F-4D97-AF65-F5344CB8AC3E}">
        <p14:creationId xmlns:p14="http://schemas.microsoft.com/office/powerpoint/2010/main" val="3570032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5F3529-8C63-C388-9290-1F6FBB3510FF}"/>
              </a:ext>
            </a:extLst>
          </p:cNvPr>
          <p:cNvSpPr>
            <a:spLocks noGrp="1"/>
          </p:cNvSpPr>
          <p:nvPr>
            <p:ph idx="1"/>
          </p:nvPr>
        </p:nvSpPr>
        <p:spPr>
          <a:xfrm>
            <a:off x="457200" y="1481328"/>
            <a:ext cx="8229600" cy="5376672"/>
          </a:xfrm>
        </p:spPr>
        <p:txBody>
          <a:bodyPr>
            <a:normAutofit fontScale="55000" lnSpcReduction="20000"/>
          </a:bodyPr>
          <a:lstStyle/>
          <a:p>
            <a:pPr>
              <a:lnSpc>
                <a:spcPct val="90000"/>
              </a:lnSpc>
            </a:pPr>
            <a:r>
              <a:rPr lang="en-US" sz="4200" dirty="0"/>
              <a:t>combines elements of both structured and unstructured approaches</a:t>
            </a:r>
          </a:p>
          <a:p>
            <a:pPr>
              <a:lnSpc>
                <a:spcPct val="90000"/>
              </a:lnSpc>
            </a:pPr>
            <a:r>
              <a:rPr lang="en-US" sz="4200" dirty="0"/>
              <a:t>Interviewer has a list of key topics or questions to cover but can also ask additional probing questions based on the participant's responses</a:t>
            </a:r>
          </a:p>
          <a:p>
            <a:pPr>
              <a:lnSpc>
                <a:spcPct val="90000"/>
              </a:lnSpc>
            </a:pPr>
            <a:r>
              <a:rPr lang="en-US" sz="4200" dirty="0"/>
              <a:t>Characteristics:</a:t>
            </a:r>
          </a:p>
          <a:p>
            <a:pPr marL="690372" lvl="2" indent="-342900">
              <a:spcBef>
                <a:spcPts val="400"/>
              </a:spcBef>
              <a:buClr>
                <a:schemeClr val="accent1"/>
              </a:buClr>
              <a:buSzPct val="68000"/>
              <a:buFont typeface="Arial" panose="020B0604020202020204" pitchFamily="34" charset="0"/>
              <a:buChar char="•"/>
            </a:pPr>
            <a:r>
              <a:rPr lang="en-US" sz="3800" dirty="0"/>
              <a:t>Provides a balance between structure and flexibility</a:t>
            </a:r>
          </a:p>
          <a:p>
            <a:pPr marL="690372" lvl="2" indent="-342900">
              <a:spcBef>
                <a:spcPts val="400"/>
              </a:spcBef>
              <a:buClr>
                <a:schemeClr val="accent1"/>
              </a:buClr>
              <a:buSzPct val="68000"/>
              <a:buFont typeface="Arial" panose="020B0604020202020204" pitchFamily="34" charset="0"/>
              <a:buChar char="•"/>
            </a:pPr>
            <a:r>
              <a:rPr lang="en-US" sz="3800" dirty="0"/>
              <a:t>Allows for a standardized approach while also exploring specific areas more deeply</a:t>
            </a:r>
          </a:p>
          <a:p>
            <a:pPr marL="690372" lvl="2" indent="-342900">
              <a:spcBef>
                <a:spcPts val="400"/>
              </a:spcBef>
              <a:buClr>
                <a:schemeClr val="accent1"/>
              </a:buClr>
              <a:buSzPct val="68000"/>
              <a:buFont typeface="Arial" panose="020B0604020202020204" pitchFamily="34" charset="0"/>
              <a:buChar char="•"/>
            </a:pPr>
            <a:r>
              <a:rPr lang="en-US" sz="3800" dirty="0"/>
              <a:t>Offers some level of consistency across interviews while accommodating individual variations</a:t>
            </a:r>
          </a:p>
          <a:p>
            <a:pPr marL="347472" lvl="2" indent="0">
              <a:spcBef>
                <a:spcPts val="400"/>
              </a:spcBef>
              <a:buClr>
                <a:schemeClr val="accent1"/>
              </a:buClr>
              <a:buSzPct val="68000"/>
              <a:buNone/>
            </a:pPr>
            <a:endParaRPr lang="en-US" sz="4200" dirty="0"/>
          </a:p>
          <a:p>
            <a:pPr>
              <a:lnSpc>
                <a:spcPct val="90000"/>
              </a:lnSpc>
            </a:pPr>
            <a:r>
              <a:rPr lang="en-US" sz="4200" b="1" dirty="0"/>
              <a:t>Example: </a:t>
            </a:r>
            <a:r>
              <a:rPr lang="en-US" sz="4200" dirty="0"/>
              <a:t>An interview with employees about their job satisfaction, where the interviewer has a set of core questions about workload, teamwork, and career development but also includes follow-up questions based on the employee's answers.</a:t>
            </a:r>
          </a:p>
          <a:p>
            <a:endParaRPr lang="en-US" dirty="0"/>
          </a:p>
        </p:txBody>
      </p:sp>
      <p:sp>
        <p:nvSpPr>
          <p:cNvPr id="3" name="Title 2">
            <a:extLst>
              <a:ext uri="{FF2B5EF4-FFF2-40B4-BE49-F238E27FC236}">
                <a16:creationId xmlns:a16="http://schemas.microsoft.com/office/drawing/2014/main" id="{C2276758-5126-3696-1D8C-1DFDF9F7721F}"/>
              </a:ext>
            </a:extLst>
          </p:cNvPr>
          <p:cNvSpPr>
            <a:spLocks noGrp="1"/>
          </p:cNvSpPr>
          <p:nvPr>
            <p:ph type="title"/>
          </p:nvPr>
        </p:nvSpPr>
        <p:spPr/>
        <p:txBody>
          <a:bodyPr/>
          <a:lstStyle/>
          <a:p>
            <a:r>
              <a:rPr lang="en-US" dirty="0"/>
              <a:t>Semi-Structured </a:t>
            </a:r>
            <a:r>
              <a:rPr lang="en-US" dirty="0" err="1"/>
              <a:t>Interrview</a:t>
            </a:r>
            <a:endParaRPr lang="en-US" dirty="0"/>
          </a:p>
        </p:txBody>
      </p:sp>
    </p:spTree>
    <p:extLst>
      <p:ext uri="{BB962C8B-B14F-4D97-AF65-F5344CB8AC3E}">
        <p14:creationId xmlns:p14="http://schemas.microsoft.com/office/powerpoint/2010/main" val="2906994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If you were designing a lecture support system</a:t>
            </a:r>
          </a:p>
          <a:p>
            <a:r>
              <a:rPr lang="en-US" dirty="0"/>
              <a:t>Who would you interview?</a:t>
            </a:r>
          </a:p>
          <a:p>
            <a:endParaRPr lang="en-US" dirty="0"/>
          </a:p>
        </p:txBody>
      </p:sp>
      <p:sp>
        <p:nvSpPr>
          <p:cNvPr id="3" name="Title 2"/>
          <p:cNvSpPr>
            <a:spLocks noGrp="1"/>
          </p:cNvSpPr>
          <p:nvPr>
            <p:ph type="title"/>
          </p:nvPr>
        </p:nvSpPr>
        <p:spPr/>
        <p:txBody>
          <a:bodyPr/>
          <a:lstStyle/>
          <a:p>
            <a:r>
              <a:rPr lang="en-US" dirty="0"/>
              <a:t>Interview</a:t>
            </a:r>
          </a:p>
        </p:txBody>
      </p:sp>
    </p:spTree>
    <p:extLst>
      <p:ext uri="{BB962C8B-B14F-4D97-AF65-F5344CB8AC3E}">
        <p14:creationId xmlns:p14="http://schemas.microsoft.com/office/powerpoint/2010/main" val="28180160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54777</TotalTime>
  <Words>6473</Words>
  <Application>Microsoft Office PowerPoint</Application>
  <PresentationFormat>On-screen Show (4:3)</PresentationFormat>
  <Paragraphs>390</Paragraphs>
  <Slides>36</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Lucida Sans Unicode</vt:lpstr>
      <vt:lpstr>Söhne</vt:lpstr>
      <vt:lpstr>Verdana</vt:lpstr>
      <vt:lpstr>Wingdings 2</vt:lpstr>
      <vt:lpstr>Wingdings 3</vt:lpstr>
      <vt:lpstr>Concourse</vt:lpstr>
      <vt:lpstr>Interviews and focus groups </vt:lpstr>
      <vt:lpstr>Interviews</vt:lpstr>
      <vt:lpstr>PowerPoint Presentation</vt:lpstr>
      <vt:lpstr>Applications of Interviews</vt:lpstr>
      <vt:lpstr>Interview Types</vt:lpstr>
      <vt:lpstr>Unstructured Interviews</vt:lpstr>
      <vt:lpstr>Structured Interviews</vt:lpstr>
      <vt:lpstr>Semi-Structured Interrview</vt:lpstr>
      <vt:lpstr>Interview</vt:lpstr>
      <vt:lpstr>Choosing Participants</vt:lpstr>
      <vt:lpstr> </vt:lpstr>
      <vt:lpstr>Recruiting Participants</vt:lpstr>
      <vt:lpstr>Recruiting Participants</vt:lpstr>
      <vt:lpstr>PowerPoint Presentation</vt:lpstr>
      <vt:lpstr>PowerPoint Presentation</vt:lpstr>
      <vt:lpstr>Other Types of Questions to avoid</vt:lpstr>
      <vt:lpstr>PowerPoint Presentation</vt:lpstr>
      <vt:lpstr>So what are good questions</vt:lpstr>
      <vt:lpstr>How to Conduct Interviews</vt:lpstr>
      <vt:lpstr>Follow Up</vt:lpstr>
      <vt:lpstr>PowerPoint Presentation</vt:lpstr>
      <vt:lpstr>PowerPoint Presentation</vt:lpstr>
      <vt:lpstr>Where to conduct interview?</vt:lpstr>
      <vt:lpstr>Drawback of Audio/Video Recording</vt:lpstr>
      <vt:lpstr>Benefits</vt:lpstr>
      <vt:lpstr>Save Records - It’ll help later </vt:lpstr>
      <vt:lpstr>Focus Groups</vt:lpstr>
      <vt:lpstr>PowerPoint Presentation</vt:lpstr>
      <vt:lpstr>Focus Groups</vt:lpstr>
      <vt:lpstr>PowerPoint Presentation</vt:lpstr>
      <vt:lpstr>Selecting People for Focus Groups</vt:lpstr>
      <vt:lpstr>Planning a Focus Group</vt:lpstr>
      <vt:lpstr>Creating a Focus Group</vt:lpstr>
      <vt:lpstr>Running a Focus Group</vt:lpstr>
      <vt:lpstr>PowerPoint Presentation</vt:lpstr>
      <vt:lpstr>Benefits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Need Finding</dc:title>
  <dc:creator>HP</dc:creator>
  <cp:lastModifiedBy>Shamyla Hayat</cp:lastModifiedBy>
  <cp:revision>170</cp:revision>
  <dcterms:created xsi:type="dcterms:W3CDTF">2015-03-15T10:30:40Z</dcterms:created>
  <dcterms:modified xsi:type="dcterms:W3CDTF">2024-03-25T05:12:20Z</dcterms:modified>
</cp:coreProperties>
</file>