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7" r:id="rId13"/>
    <p:sldId id="2146847068" r:id="rId14"/>
    <p:sldId id="2146847062" r:id="rId15"/>
    <p:sldId id="2146847055" r:id="rId16"/>
    <p:sldId id="2146847059" r:id="rId17"/>
    <p:sldId id="2146847069"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58"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32741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Rehan-Mallik/Travel-Planner-Ag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Travel PLANNER AI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 </a:t>
            </a:r>
          </a:p>
        </p:txBody>
      </p:sp>
      <p:sp>
        <p:nvSpPr>
          <p:cNvPr id="4" name="TextBox 3"/>
          <p:cNvSpPr txBox="1"/>
          <p:nvPr/>
        </p:nvSpPr>
        <p:spPr>
          <a:xfrm>
            <a:off x="1691367" y="3676263"/>
            <a:ext cx="9144000" cy="1877437"/>
          </a:xfrm>
          <a:prstGeom prst="rect">
            <a:avLst/>
          </a:prstGeom>
          <a:noFill/>
        </p:spPr>
        <p:txBody>
          <a:bodyPr wrap="square" lIns="91440" tIns="45720" rIns="91440" bIns="45720" rtlCol="0" anchor="t">
            <a:spAutoFit/>
          </a:bodyPr>
          <a:lstStyle/>
          <a:p>
            <a:r>
              <a:rPr lang="en-US" sz="2400" b="1" dirty="0">
                <a:solidFill>
                  <a:srgbClr val="00B0F0"/>
                </a:solidFill>
                <a:latin typeface="Times New Roman" panose="02020603050405020304" pitchFamily="18" charset="0"/>
                <a:cs typeface="Times New Roman" panose="02020603050405020304" pitchFamily="18" charset="0"/>
              </a:rPr>
              <a:t>Presented By: Rehan Mallick</a:t>
            </a:r>
          </a:p>
          <a:p>
            <a:r>
              <a:rPr lang="en-US" sz="2400" b="1" dirty="0">
                <a:solidFill>
                  <a:srgbClr val="00B0F0"/>
                </a:solidFill>
                <a:latin typeface="Times New Roman" panose="02020603050405020304" pitchFamily="18" charset="0"/>
                <a:cs typeface="Times New Roman" panose="02020603050405020304" pitchFamily="18" charset="0"/>
              </a:rPr>
              <a:t>Student name :Rehan Mallick</a:t>
            </a:r>
          </a:p>
          <a:p>
            <a:r>
              <a:rPr lang="en-US" sz="2400" b="1" dirty="0">
                <a:solidFill>
                  <a:srgbClr val="00B0F0"/>
                </a:solidFill>
                <a:latin typeface="Times New Roman" panose="02020603050405020304" pitchFamily="18" charset="0"/>
                <a:cs typeface="Times New Roman" panose="02020603050405020304" pitchFamily="18" charset="0"/>
              </a:rPr>
              <a:t>College Name &amp; Department : Bapuji Institute Of Engineering And Technology &amp; (Computer Science and Engineering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173480" y="1396242"/>
            <a:ext cx="5353927" cy="53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Times New Roman" panose="02020603050405020304" pitchFamily="18" charset="0"/>
                <a:ea typeface="Calibri"/>
                <a:cs typeface="Times New Roman" panose="02020603050405020304" pitchFamily="18" charset="0"/>
              </a:rPr>
              <a:t>Deployed AI Agent</a:t>
            </a:r>
          </a:p>
        </p:txBody>
      </p:sp>
      <p:pic>
        <p:nvPicPr>
          <p:cNvPr id="6" name="Picture 5" descr="A screenshot of a computer&#10;&#10;AI-generated content may be incorrect.">
            <a:extLst>
              <a:ext uri="{FF2B5EF4-FFF2-40B4-BE49-F238E27FC236}">
                <a16:creationId xmlns:a16="http://schemas.microsoft.com/office/drawing/2014/main" id="{27158BC7-B77D-034B-8003-D034C3F3CE48}"/>
              </a:ext>
            </a:extLst>
          </p:cNvPr>
          <p:cNvPicPr>
            <a:picLocks noChangeAspect="1"/>
          </p:cNvPicPr>
          <p:nvPr/>
        </p:nvPicPr>
        <p:blipFill>
          <a:blip r:embed="rId2"/>
          <a:stretch>
            <a:fillRect/>
          </a:stretch>
        </p:blipFill>
        <p:spPr>
          <a:xfrm>
            <a:off x="1295400" y="2090328"/>
            <a:ext cx="9197512" cy="4065516"/>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400" b="1" dirty="0">
                <a:solidFill>
                  <a:schemeClr val="tx1"/>
                </a:solidFill>
                <a:latin typeface="Times New Roman" panose="02020603050405020304" pitchFamily="18" charset="0"/>
                <a:cs typeface="Times New Roman" panose="02020603050405020304" pitchFamily="18" charset="0"/>
              </a:rPr>
              <a:t>Personalized Trip Planning</a:t>
            </a:r>
            <a:r>
              <a:rPr lang="en-US" sz="2400" dirty="0">
                <a:solidFill>
                  <a:schemeClr val="tx1"/>
                </a:solidFill>
                <a:latin typeface="Times New Roman" panose="02020603050405020304" pitchFamily="18" charset="0"/>
                <a:cs typeface="Times New Roman" panose="02020603050405020304" pitchFamily="18" charset="0"/>
              </a:rPr>
              <a:t> The agent uses user preferences, budget, and constraints to generate customized travel itineraries, enhancing convenience and satisfaction</a:t>
            </a:r>
          </a:p>
          <a:p>
            <a:pPr marL="305435" indent="-305435"/>
            <a:r>
              <a:rPr lang="en-US" sz="2400" b="1" dirty="0">
                <a:solidFill>
                  <a:schemeClr val="tx1"/>
                </a:solidFill>
                <a:latin typeface="Times New Roman" panose="02020603050405020304" pitchFamily="18" charset="0"/>
                <a:cs typeface="Times New Roman" panose="02020603050405020304" pitchFamily="18" charset="0"/>
              </a:rPr>
              <a:t>Real-Time Intelligence &amp; Optimization</a:t>
            </a:r>
            <a:r>
              <a:rPr lang="en-US" sz="2400" dirty="0">
                <a:solidFill>
                  <a:schemeClr val="tx1"/>
                </a:solidFill>
                <a:latin typeface="Times New Roman" panose="02020603050405020304" pitchFamily="18" charset="0"/>
                <a:cs typeface="Times New Roman" panose="02020603050405020304" pitchFamily="18" charset="0"/>
              </a:rPr>
              <a:t> By integrating IBM Granite and Cloud Lite, it delivers dynamic suggestions for transport, accommodations, and weather-aware scheduling.</a:t>
            </a:r>
            <a:endParaRPr lang="en-US" sz="2400" dirty="0">
              <a:solidFill>
                <a:schemeClr val="tx1"/>
              </a:solidFill>
              <a:latin typeface="Times New Roman" panose="02020603050405020304" pitchFamily="18" charset="0"/>
              <a:ea typeface="Calibri"/>
              <a:cs typeface="Times New Roman" panose="02020603050405020304" pitchFamily="18" charset="0"/>
            </a:endParaRPr>
          </a:p>
          <a:p>
            <a:pPr marL="305435" indent="-305435"/>
            <a:r>
              <a:rPr lang="en-IN" sz="2800" dirty="0">
                <a:solidFill>
                  <a:schemeClr val="tx1"/>
                </a:solidFill>
                <a:latin typeface="Calibri"/>
                <a:ea typeface="Calibri"/>
                <a:cs typeface="Calibri"/>
              </a:rPr>
              <a:t> </a:t>
            </a:r>
            <a:r>
              <a:rPr lang="en-US" sz="2400" b="1" dirty="0">
                <a:solidFill>
                  <a:schemeClr val="tx1"/>
                </a:solidFill>
                <a:latin typeface="Times New Roman" panose="02020603050405020304" pitchFamily="18" charset="0"/>
                <a:cs typeface="Times New Roman" panose="02020603050405020304" pitchFamily="18" charset="0"/>
              </a:rPr>
              <a:t>Seamless Experience Management</a:t>
            </a:r>
            <a:r>
              <a:rPr lang="en-US" sz="2400" dirty="0">
                <a:solidFill>
                  <a:schemeClr val="tx1"/>
                </a:solidFill>
                <a:latin typeface="Times New Roman" panose="02020603050405020304" pitchFamily="18" charset="0"/>
                <a:cs typeface="Times New Roman" panose="02020603050405020304" pitchFamily="18" charset="0"/>
              </a:rPr>
              <a:t> The system supports live booking updates, rescheduling, and alerts—transforming travel into a smooth, intelligent, and user-friendly journey.</a:t>
            </a:r>
            <a:endParaRPr lang="en-US" sz="2400" dirty="0">
              <a:solidFill>
                <a:schemeClr val="tx1"/>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solidFill>
                  <a:schemeClr val="tx1"/>
                </a:solidFill>
                <a:latin typeface="Times New Roman" panose="02020603050405020304" pitchFamily="18" charset="0"/>
                <a:cs typeface="Times New Roman" panose="02020603050405020304" pitchFamily="18" charset="0"/>
              </a:rPr>
              <a:t>User Profiling and Preference</a:t>
            </a:r>
            <a:endParaRPr lang="en-US" sz="2800" dirty="0">
              <a:solidFill>
                <a:schemeClr val="tx1"/>
              </a:solidFill>
              <a:latin typeface="Times New Roman" panose="02020603050405020304" pitchFamily="18" charset="0"/>
              <a:ea typeface="+mn-lt"/>
              <a:cs typeface="Times New Roman" panose="02020603050405020304" pitchFamily="18" charset="0"/>
            </a:endParaRPr>
          </a:p>
          <a:p>
            <a:pPr marL="305435" indent="-305435"/>
            <a:r>
              <a:rPr lang="en-US" sz="2800" dirty="0">
                <a:solidFill>
                  <a:schemeClr val="tx1"/>
                </a:solidFill>
                <a:latin typeface="Times New Roman" panose="02020603050405020304" pitchFamily="18" charset="0"/>
                <a:ea typeface="+mn-lt"/>
                <a:cs typeface="Times New Roman" panose="02020603050405020304" pitchFamily="18" charset="0"/>
              </a:rPr>
              <a:t>Real-Time Collaboration Features</a:t>
            </a:r>
          </a:p>
          <a:p>
            <a:pPr marL="305435" indent="-305435"/>
            <a:r>
              <a:rPr lang="en-IN" sz="2800" dirty="0">
                <a:solidFill>
                  <a:schemeClr val="tx1"/>
                </a:solidFill>
                <a:latin typeface="Times New Roman" panose="02020603050405020304" pitchFamily="18" charset="0"/>
                <a:cs typeface="Times New Roman" panose="02020603050405020304" pitchFamily="18" charset="0"/>
              </a:rPr>
              <a:t>Transport and Accommodation Integration</a:t>
            </a:r>
          </a:p>
          <a:p>
            <a:pPr marL="305435" indent="-305435"/>
            <a:r>
              <a:rPr lang="en-IN" sz="2800" dirty="0">
                <a:solidFill>
                  <a:schemeClr val="tx1"/>
                </a:solidFill>
                <a:latin typeface="Times New Roman" panose="02020603050405020304" pitchFamily="18" charset="0"/>
                <a:cs typeface="Times New Roman" panose="02020603050405020304" pitchFamily="18" charset="0"/>
              </a:rPr>
              <a:t>Conversational AI Interface</a:t>
            </a:r>
          </a:p>
          <a:p>
            <a:pPr marL="305435" indent="-305435"/>
            <a:r>
              <a:rPr lang="en-IN" sz="2800" dirty="0">
                <a:solidFill>
                  <a:schemeClr val="tx1"/>
                </a:solidFill>
                <a:latin typeface="Times New Roman" panose="02020603050405020304" pitchFamily="18" charset="0"/>
                <a:cs typeface="Times New Roman" panose="02020603050405020304" pitchFamily="18" charset="0"/>
              </a:rPr>
              <a:t>Retrieval-Augmented Generation (RAG)</a:t>
            </a:r>
            <a:endParaRPr lang="en-US" sz="2800" dirty="0">
              <a:solidFill>
                <a:schemeClr val="tx1"/>
              </a:solidFill>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8030" y="77173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 name="Rectangle 6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3" name="Rectangle 6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6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67" name="Rectangle 6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446530" y="-165735"/>
            <a:ext cx="10993549" cy="1428750"/>
          </a:xfrm>
        </p:spPr>
        <p:txBody>
          <a:bodyPr vert="horz" lIns="91440" tIns="45720" rIns="91440" bIns="45720" rtlCol="0" anchor="b">
            <a:normAutofit/>
          </a:bodyPr>
          <a:lstStyle/>
          <a:p>
            <a:r>
              <a:rPr lang="en-US" sz="3600" dirty="0">
                <a:solidFill>
                  <a:schemeClr val="accent1"/>
                </a:solidFill>
              </a:rPr>
              <a:t>IBM Certifications</a:t>
            </a:r>
          </a:p>
        </p:txBody>
      </p:sp>
      <p:sp>
        <p:nvSpPr>
          <p:cNvPr id="11" name="TextBox 10">
            <a:extLst>
              <a:ext uri="{FF2B5EF4-FFF2-40B4-BE49-F238E27FC236}">
                <a16:creationId xmlns:a16="http://schemas.microsoft.com/office/drawing/2014/main" id="{2FF0DD7E-55BD-862A-2FFF-CB361FB7B7CB}"/>
              </a:ext>
            </a:extLst>
          </p:cNvPr>
          <p:cNvSpPr txBox="1"/>
          <p:nvPr/>
        </p:nvSpPr>
        <p:spPr>
          <a:xfrm>
            <a:off x="446531" y="1166367"/>
            <a:ext cx="10993549" cy="1485310"/>
          </a:xfrm>
          <a:prstGeom prst="rect">
            <a:avLst/>
          </a:prstGeom>
        </p:spPr>
        <p:txBody>
          <a:bodyPr vert="horz" lIns="91440" tIns="45720" rIns="91440" bIns="45720" rtlCol="0" anchor="t">
            <a:normAutofit/>
          </a:bodyPr>
          <a:lstStyle/>
          <a:p>
            <a:pPr defTabSz="457200">
              <a:spcBef>
                <a:spcPct val="20000"/>
              </a:spcBef>
              <a:spcAft>
                <a:spcPts val="600"/>
              </a:spcAft>
              <a:buClr>
                <a:schemeClr val="accent1"/>
              </a:buClr>
              <a:buSzPct val="92000"/>
            </a:pPr>
            <a:r>
              <a:rPr lang="en-US" sz="2000" kern="1200" cap="all" dirty="0">
                <a:latin typeface="+mn-lt"/>
                <a:ea typeface="+mn-ea"/>
                <a:cs typeface="+mn-cs"/>
              </a:rPr>
              <a:t>1. GETTING </a:t>
            </a:r>
            <a:r>
              <a:rPr lang="en-US" sz="2000" kern="1200" cap="all" dirty="0">
                <a:latin typeface="Times New Roman" panose="02020603050405020304" pitchFamily="18" charset="0"/>
                <a:cs typeface="Times New Roman" panose="02020603050405020304" pitchFamily="18" charset="0"/>
              </a:rPr>
              <a:t>STARTED</a:t>
            </a:r>
            <a:r>
              <a:rPr lang="en-US" sz="2000" kern="1200" cap="all" dirty="0">
                <a:latin typeface="+mn-lt"/>
                <a:ea typeface="+mn-ea"/>
                <a:cs typeface="+mn-cs"/>
              </a:rPr>
              <a:t> WITH AI CERIFICATION</a:t>
            </a:r>
          </a:p>
        </p:txBody>
      </p:sp>
      <p:sp>
        <p:nvSpPr>
          <p:cNvPr id="69" name="Rectangle 6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Rectangle 7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3" name="Rectangle 7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9" name="Content Placeholder 8">
            <a:extLst>
              <a:ext uri="{FF2B5EF4-FFF2-40B4-BE49-F238E27FC236}">
                <a16:creationId xmlns:a16="http://schemas.microsoft.com/office/drawing/2014/main" id="{5CBC8B3D-5411-8071-D21B-F78CC1553974}"/>
              </a:ext>
            </a:extLst>
          </p:cNvPr>
          <p:cNvPicPr>
            <a:picLocks noGrp="1" noChangeAspect="1"/>
          </p:cNvPicPr>
          <p:nvPr>
            <p:ph idx="1"/>
          </p:nvPr>
        </p:nvPicPr>
        <p:blipFill>
          <a:blip r:embed="rId2"/>
          <a:srcRect r="524" b="1"/>
          <a:stretch>
            <a:fillRect/>
          </a:stretch>
        </p:blipFill>
        <p:spPr>
          <a:xfrm>
            <a:off x="2087880" y="1612824"/>
            <a:ext cx="8427720" cy="524517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Rectangle 10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Rectangle 10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 name="Rectangle 10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07" name="Rectangle 10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F40CA4-2973-3C0F-A80F-DC660D5851ED}"/>
              </a:ext>
            </a:extLst>
          </p:cNvPr>
          <p:cNvSpPr txBox="1"/>
          <p:nvPr/>
        </p:nvSpPr>
        <p:spPr>
          <a:xfrm>
            <a:off x="372404" y="487680"/>
            <a:ext cx="10993549" cy="723899"/>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latin typeface="+mj-lt"/>
                <a:ea typeface="+mj-ea"/>
                <a:cs typeface="+mj-cs"/>
              </a:rPr>
              <a:t>2. RAG LAB CERTIFICATE</a:t>
            </a:r>
          </a:p>
        </p:txBody>
      </p:sp>
      <p:sp>
        <p:nvSpPr>
          <p:cNvPr id="109" name="Rectangle 10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1" name="Rectangle 11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3" name="Rectangle 11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certificate with a yellow light bulb&#10;&#10;AI-generated content may be incorrect.">
            <a:extLst>
              <a:ext uri="{FF2B5EF4-FFF2-40B4-BE49-F238E27FC236}">
                <a16:creationId xmlns:a16="http://schemas.microsoft.com/office/drawing/2014/main" id="{88A79DF1-6DFA-FE81-A4E4-FAEBED321DBF}"/>
              </a:ext>
            </a:extLst>
          </p:cNvPr>
          <p:cNvPicPr>
            <a:picLocks noChangeAspect="1"/>
          </p:cNvPicPr>
          <p:nvPr/>
        </p:nvPicPr>
        <p:blipFill>
          <a:blip r:embed="rId2"/>
          <a:srcRect l="2230" r="15939" b="-1"/>
          <a:stretch>
            <a:fillRect/>
          </a:stretch>
        </p:blipFill>
        <p:spPr>
          <a:xfrm>
            <a:off x="2346960" y="1329634"/>
            <a:ext cx="7376160" cy="538298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err="1">
                <a:solidFill>
                  <a:schemeClr val="tx1"/>
                </a:solidFill>
                <a:hlinkClick r:id="rId2">
                  <a:extLst>
                    <a:ext uri="{A12FA001-AC4F-418D-AE19-62706E023703}">
                      <ahyp:hlinkClr xmlns:ahyp="http://schemas.microsoft.com/office/drawing/2018/hyperlinkcolor" val="tx"/>
                    </a:ext>
                  </a:extLst>
                </a:hlinkClick>
              </a:rPr>
              <a:t>Github</a:t>
            </a:r>
            <a:r>
              <a:rPr lang="en-IN" dirty="0">
                <a:solidFill>
                  <a:schemeClr val="tx1"/>
                </a:solidFill>
                <a:hlinkClick r:id="rId2">
                  <a:extLst>
                    <a:ext uri="{A12FA001-AC4F-418D-AE19-62706E023703}">
                      <ahyp:hlinkClr xmlns:ahyp="http://schemas.microsoft.com/office/drawing/2018/hyperlinkcolor" val="tx"/>
                    </a:ext>
                  </a:extLst>
                </a:hlinkClick>
              </a:rPr>
              <a:t> link -  </a:t>
            </a:r>
            <a:r>
              <a:rPr lang="en-IN" dirty="0">
                <a:solidFill>
                  <a:srgbClr val="C00000"/>
                </a:solidFill>
                <a:hlinkClick r:id="rId2">
                  <a:extLst>
                    <a:ext uri="{A12FA001-AC4F-418D-AE19-62706E023703}">
                      <ahyp:hlinkClr xmlns:ahyp="http://schemas.microsoft.com/office/drawing/2018/hyperlinkcolor" val="tx"/>
                    </a:ext>
                  </a:extLst>
                </a:hlinkClick>
              </a:rPr>
              <a:t>https://github.com/Rehan-Mallik/Travel-Planner-Agent</a:t>
            </a:r>
            <a:r>
              <a:rPr lang="en-IN" dirty="0">
                <a:solidFill>
                  <a:srgbClr val="C00000"/>
                </a:solidFill>
              </a:rPr>
              <a:t> </a:t>
            </a:r>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Problem Statement </a:t>
            </a: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Technology used</a:t>
            </a:r>
            <a:endParaRPr lang="en-US" dirty="0">
              <a:solidFill>
                <a:schemeClr val="tx1"/>
              </a:solidFill>
              <a:latin typeface="Times New Roman" panose="02020603050405020304" pitchFamily="18" charset="0"/>
              <a:cs typeface="Times New Roman" panose="02020603050405020304" pitchFamily="18" charset="0"/>
            </a:endParaRP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Wow factor </a:t>
            </a:r>
            <a:endParaRPr lang="en-US" sz="2000" dirty="0">
              <a:solidFill>
                <a:schemeClr val="tx1"/>
              </a:solidFill>
              <a:latin typeface="Times New Roman" panose="02020603050405020304" pitchFamily="18" charset="0"/>
              <a:ea typeface="+mn-lt"/>
              <a:cs typeface="Times New Roman" panose="02020603050405020304" pitchFamily="18" charset="0"/>
            </a:endParaRP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End users</a:t>
            </a: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Result</a:t>
            </a: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Conclusion</a:t>
            </a: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Future scope</a:t>
            </a: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IBM Certifications</a:t>
            </a:r>
          </a:p>
          <a:p>
            <a:pPr marL="305435" indent="-305435"/>
            <a:r>
              <a:rPr lang="en-US" sz="2000" b="1" dirty="0">
                <a:solidFill>
                  <a:schemeClr val="tx1"/>
                </a:solidFill>
                <a:latin typeface="Times New Roman" panose="02020603050405020304" pitchFamily="18" charset="0"/>
                <a:ea typeface="+mn-lt"/>
                <a:cs typeface="Times New Roman" panose="02020603050405020304" pitchFamily="18" charset="0"/>
              </a:rPr>
              <a:t>GITHUB link</a:t>
            </a:r>
          </a:p>
          <a:p>
            <a:pPr marL="0" indent="0">
              <a:buNone/>
            </a:pPr>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4673324"/>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Travel planning can be complex and time-consuming, with users overwhelmed by choices and real-time changes. A smart AI agent is needed to streamline trip planning and personalize itineraries based on preferences and constraints.</a:t>
            </a:r>
            <a:endParaRPr lang="en-US" sz="2400" dirty="0">
              <a:solidFill>
                <a:schemeClr val="tx1"/>
              </a:solidFill>
              <a:latin typeface="Times New Roman" panose="02020603050405020304" pitchFamily="18" charset="0"/>
              <a:ea typeface="Calibri"/>
              <a:cs typeface="Times New Roman" panose="02020603050405020304" pitchFamily="18" charset="0"/>
            </a:endParaRPr>
          </a:p>
          <a:p>
            <a:pPr marL="0" indent="0">
              <a:buNone/>
            </a:pPr>
            <a:r>
              <a:rPr lang="en-US" sz="2800" b="1" dirty="0">
                <a:solidFill>
                  <a:schemeClr val="tx1"/>
                </a:solidFill>
                <a:latin typeface="Times New Roman" panose="02020603050405020304" pitchFamily="18" charset="0"/>
                <a:ea typeface="+mn-lt"/>
                <a:cs typeface="Times New Roman" panose="02020603050405020304" pitchFamily="18" charset="0"/>
              </a:rPr>
              <a:t>Proposed Solution:</a:t>
            </a:r>
            <a:br>
              <a:rPr lang="en-US" sz="2800" dirty="0">
                <a:solidFill>
                  <a:schemeClr val="tx1"/>
                </a:solidFill>
                <a:latin typeface="Calibri"/>
                <a:ea typeface="+mn-lt"/>
                <a:cs typeface="+mn-lt"/>
              </a:rPr>
            </a:br>
            <a:r>
              <a:rPr lang="en-US" sz="2400" dirty="0">
                <a:solidFill>
                  <a:schemeClr val="tx1"/>
                </a:solidFill>
                <a:latin typeface="Calibri"/>
                <a:ea typeface="+mn-lt"/>
                <a:cs typeface="+mn-lt"/>
              </a:rPr>
              <a:t> </a:t>
            </a:r>
            <a:r>
              <a:rPr lang="en-US" sz="2400" dirty="0">
                <a:solidFill>
                  <a:schemeClr val="tx1"/>
                </a:solidFill>
                <a:latin typeface="Times New Roman" panose="02020603050405020304" pitchFamily="18" charset="0"/>
                <a:cs typeface="Times New Roman" panose="02020603050405020304" pitchFamily="18" charset="0"/>
              </a:rPr>
              <a:t>A conversational Travel Planner Agent, powered by IBM Cloud Lite and Granite, acts as your trip co-pilot—offering real-time suggestions, booking support, and itinerary optimization for a hassle-free, memorable journey</a:t>
            </a:r>
            <a:r>
              <a:rPr lang="en-US" sz="2800" dirty="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ea typeface="+mn-lt"/>
                <a:cs typeface="Times New Roman" panose="02020603050405020304" pitchFamily="18" charset="0"/>
              </a:rPr>
              <a:t>.</a:t>
            </a:r>
            <a:br>
              <a:rPr lang="en-US" sz="2800" dirty="0">
                <a:solidFill>
                  <a:schemeClr val="tx1"/>
                </a:solidFill>
                <a:latin typeface="Times New Roman" panose="02020603050405020304" pitchFamily="18" charset="0"/>
                <a:ea typeface="Calibri"/>
                <a:cs typeface="Times New Roman" panose="02020603050405020304" pitchFamily="18" charset="0"/>
              </a:rPr>
            </a:br>
            <a:endParaRPr lang="en-US" sz="1100" dirty="0">
              <a:solidFill>
                <a:schemeClr val="tx1"/>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FB0E8CF3-FBA2-08F7-E0E4-98096E73536A}"/>
              </a:ext>
            </a:extLst>
          </p:cNvPr>
          <p:cNvSpPr>
            <a:spLocks noGrp="1" noChangeArrowheads="1"/>
          </p:cNvSpPr>
          <p:nvPr>
            <p:ph idx="1"/>
          </p:nvPr>
        </p:nvSpPr>
        <p:spPr bwMode="auto">
          <a:xfrm>
            <a:off x="219862" y="1453628"/>
            <a:ext cx="119721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Lite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hosting and deploying the AI agent efficiently at zero or minimal cost.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Granite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power natural language understanding and generation for conversational capabilities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FontTx/>
              <a:buChar char="•"/>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Watson</a:t>
            </a:r>
            <a:r>
              <a:rPr lang="en-IN" altLang="en-US" sz="2400" b="1" dirty="0">
                <a:solidFill>
                  <a:schemeClr val="tx1"/>
                </a:solidFill>
                <a:latin typeface="Times New Roman" panose="02020603050405020304" pitchFamily="18" charset="0"/>
                <a:cs typeface="Times New Roman" panose="02020603050405020304" pitchFamily="18" charset="0"/>
              </a:rPr>
              <a:t>x.ai </a:t>
            </a:r>
            <a:r>
              <a:rPr lang="en-IN"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building, fine-tuning, and evaluating your AI models in a scalable, enterprise-ready environment.</a:t>
            </a:r>
          </a:p>
          <a:p>
            <a:pPr marL="0" lvl="0" indent="0" defTabSz="914400" eaLnBrk="0" fontAlgn="base"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FontTx/>
              <a:buChar char="•"/>
            </a:pPr>
            <a:r>
              <a:rPr lang="en-US" sz="2400" b="1" dirty="0">
                <a:solidFill>
                  <a:schemeClr val="tx1"/>
                </a:solidFill>
              </a:rPr>
              <a:t>NLP (Natural Language Processing)</a:t>
            </a:r>
            <a:r>
              <a:rPr lang="en-US" sz="2400" dirty="0">
                <a:solidFill>
                  <a:schemeClr val="tx1"/>
                </a:solidFill>
              </a:rPr>
              <a:t> : </a:t>
            </a:r>
            <a:r>
              <a:rPr lang="en-US" sz="2400" dirty="0">
                <a:solidFill>
                  <a:schemeClr val="tx1"/>
                </a:solidFill>
                <a:latin typeface="Times New Roman" panose="02020603050405020304" pitchFamily="18" charset="0"/>
                <a:cs typeface="Times New Roman" panose="02020603050405020304" pitchFamily="18" charset="0"/>
              </a:rPr>
              <a:t>enables the agent to understand, interpret, and respond to human language for personalized travel interactions</a:t>
            </a:r>
            <a:r>
              <a:rPr lang="en-US" sz="2400" dirty="0">
                <a:solidFill>
                  <a:schemeClr val="tx1"/>
                </a:solidFill>
              </a:rPr>
              <a:t>.</a:t>
            </a:r>
          </a:p>
          <a:p>
            <a:pPr marL="0" lvl="0" indent="0" defTabSz="914400" eaLnBrk="0" fontAlgn="base"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sz="2400" b="1" dirty="0">
                <a:solidFill>
                  <a:schemeClr val="tx1"/>
                </a:solidFill>
                <a:latin typeface="Times New Roman" panose="02020603050405020304" pitchFamily="18" charset="0"/>
                <a:cs typeface="Times New Roman" panose="02020603050405020304" pitchFamily="18" charset="0"/>
              </a:rPr>
              <a:t>IBM Cloud Watsonx AI Studio</a:t>
            </a:r>
          </a:p>
          <a:p>
            <a:pPr marL="305435" indent="-305435"/>
            <a:r>
              <a:rPr lang="en-IN" sz="2400" b="1" dirty="0">
                <a:solidFill>
                  <a:schemeClr val="tx1"/>
                </a:solidFill>
                <a:latin typeface="Times New Roman" panose="02020603050405020304" pitchFamily="18" charset="0"/>
                <a:cs typeface="Times New Roman" panose="02020603050405020304" pitchFamily="18" charset="0"/>
              </a:rPr>
              <a:t>IBM Cloud </a:t>
            </a:r>
            <a:r>
              <a:rPr lang="en-IN" sz="2400" b="1" dirty="0" err="1">
                <a:solidFill>
                  <a:schemeClr val="tx1"/>
                </a:solidFill>
                <a:latin typeface="Times New Roman" panose="02020603050405020304" pitchFamily="18" charset="0"/>
                <a:cs typeface="Times New Roman" panose="02020603050405020304" pitchFamily="18" charset="0"/>
              </a:rPr>
              <a:t>Watsonx</a:t>
            </a:r>
            <a:r>
              <a:rPr lang="en-IN" sz="2400" b="1" dirty="0">
                <a:solidFill>
                  <a:schemeClr val="tx1"/>
                </a:solidFill>
                <a:latin typeface="Times New Roman" panose="02020603050405020304" pitchFamily="18" charset="0"/>
                <a:cs typeface="Times New Roman" panose="02020603050405020304" pitchFamily="18" charset="0"/>
              </a:rPr>
              <a:t> AI runtime</a:t>
            </a:r>
          </a:p>
          <a:p>
            <a:pPr marL="305435" indent="-305435"/>
            <a:r>
              <a:rPr lang="en-IN" sz="2400" b="1" dirty="0">
                <a:solidFill>
                  <a:schemeClr val="tx1"/>
                </a:solidFill>
                <a:latin typeface="Times New Roman" panose="02020603050405020304" pitchFamily="18" charset="0"/>
                <a:cs typeface="Times New Roman" panose="02020603050405020304" pitchFamily="18" charset="0"/>
              </a:rPr>
              <a:t>IBM Cloud Agent Lab</a:t>
            </a:r>
          </a:p>
          <a:p>
            <a:pPr marL="305435" indent="-305435"/>
            <a:r>
              <a:rPr lang="en-IN" sz="2400" b="1" dirty="0">
                <a:solidFill>
                  <a:schemeClr val="tx1"/>
                </a:solidFill>
                <a:latin typeface="Times New Roman" panose="02020603050405020304" pitchFamily="18" charset="0"/>
                <a:cs typeface="Times New Roman" panose="02020603050405020304" pitchFamily="18"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19934"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852636"/>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Travel Planner Agent transforms the traditionally fragmented process of trip planning into an intelligent and personalized experience. It uses AI to curate itineraries by integrating real-time data from maps, weather forecasts, and booking services. Built on IBM Granite and Watsonx.ai, the agent dynamically adapts to user preferences, constraints, and contextual changes. Its ability to manage recommendations, schedule adjustments, and bookings makes it a smart, end-to-end travel companion.</a:t>
            </a:r>
            <a:r>
              <a:rPr lang="en-IN" sz="2400" dirty="0">
                <a:solidFill>
                  <a:schemeClr val="tx1"/>
                </a:solidFill>
                <a:latin typeface="Times New Roman" panose="02020603050405020304" pitchFamily="18" charset="0"/>
                <a:ea typeface="+mn-lt"/>
                <a:cs typeface="Times New Roman" panose="02020603050405020304" pitchFamily="18" charset="0"/>
              </a:rPr>
              <a:t>interests.</a:t>
            </a:r>
            <a:endParaRPr lang="en-IN" sz="2400" dirty="0">
              <a:solidFill>
                <a:schemeClr val="tx1"/>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solidFill>
                  <a:schemeClr val="tx1"/>
                </a:solidFill>
                <a:latin typeface="Times New Roman" panose="02020603050405020304" pitchFamily="18" charset="0"/>
                <a:cs typeface="Times New Roman" panose="02020603050405020304" pitchFamily="18" charset="0"/>
              </a:rPr>
              <a:t>Individual travellers </a:t>
            </a:r>
          </a:p>
          <a:p>
            <a:pPr marL="305435" indent="-305435"/>
            <a:r>
              <a:rPr lang="en-IN" sz="2800" dirty="0">
                <a:solidFill>
                  <a:schemeClr val="tx1"/>
                </a:solidFill>
                <a:latin typeface="Times New Roman" panose="02020603050405020304" pitchFamily="18" charset="0"/>
                <a:cs typeface="Times New Roman" panose="02020603050405020304" pitchFamily="18" charset="0"/>
              </a:rPr>
              <a:t>Educational institutions and students</a:t>
            </a:r>
          </a:p>
          <a:p>
            <a:pPr marL="305435" indent="-305435"/>
            <a:r>
              <a:rPr lang="en-IN" sz="2800" dirty="0">
                <a:solidFill>
                  <a:schemeClr val="tx1"/>
                </a:solidFill>
                <a:latin typeface="Times New Roman" panose="02020603050405020304" pitchFamily="18" charset="0"/>
                <a:cs typeface="Times New Roman" panose="02020603050405020304" pitchFamily="18" charset="0"/>
              </a:rPr>
              <a:t>Corporate travel teams</a:t>
            </a:r>
          </a:p>
          <a:p>
            <a:pPr marL="305435" indent="-305435"/>
            <a:r>
              <a:rPr lang="en-IN" sz="2800" dirty="0">
                <a:solidFill>
                  <a:schemeClr val="tx1"/>
                </a:solidFill>
                <a:latin typeface="Times New Roman" panose="02020603050405020304" pitchFamily="18" charset="0"/>
                <a:cs typeface="Times New Roman" panose="02020603050405020304" pitchFamily="18" charset="0"/>
              </a:rPr>
              <a:t>Travel agencies</a:t>
            </a:r>
            <a:endParaRPr lang="en-IN" sz="2800" dirty="0">
              <a:solidFill>
                <a:schemeClr val="tx1"/>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32">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9" name="Rectangle 38">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200191" y="342189"/>
            <a:ext cx="10993549" cy="1475013"/>
          </a:xfrm>
        </p:spPr>
        <p:txBody>
          <a:bodyPr vert="horz" lIns="91440" tIns="45720" rIns="91440" bIns="45720" rtlCol="0" anchor="b">
            <a:normAutofit/>
          </a:bodyPr>
          <a:lstStyle/>
          <a:p>
            <a:r>
              <a:rPr lang="en-US" sz="3600" dirty="0">
                <a:solidFill>
                  <a:schemeClr val="accent1"/>
                </a:solidFill>
                <a:latin typeface="Times New Roman" panose="02020603050405020304" pitchFamily="18" charset="0"/>
                <a:cs typeface="Times New Roman" panose="02020603050405020304" pitchFamily="18" charset="0"/>
              </a:rPr>
              <a:t>Results</a:t>
            </a:r>
          </a:p>
        </p:txBody>
      </p:sp>
      <p:sp>
        <p:nvSpPr>
          <p:cNvPr id="41" name="Rectangle 40">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9" name="Picture 8" descr="A screenshot of a computer&#10;&#10;AI-generated content may be incorrect.">
            <a:extLst>
              <a:ext uri="{FF2B5EF4-FFF2-40B4-BE49-F238E27FC236}">
                <a16:creationId xmlns:a16="http://schemas.microsoft.com/office/drawing/2014/main" id="{638620FD-6705-9375-3D0B-73A2026035C6}"/>
              </a:ext>
            </a:extLst>
          </p:cNvPr>
          <p:cNvPicPr>
            <a:picLocks noChangeAspect="1"/>
          </p:cNvPicPr>
          <p:nvPr/>
        </p:nvPicPr>
        <p:blipFill>
          <a:blip r:embed="rId2"/>
          <a:stretch>
            <a:fillRect/>
          </a:stretch>
        </p:blipFill>
        <p:spPr>
          <a:xfrm>
            <a:off x="200191" y="2286001"/>
            <a:ext cx="5486400" cy="322173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C913BA6-5BA7-2C14-4758-E91972F78ECE}"/>
              </a:ext>
            </a:extLst>
          </p:cNvPr>
          <p:cNvPicPr>
            <a:picLocks noChangeAspect="1"/>
          </p:cNvPicPr>
          <p:nvPr/>
        </p:nvPicPr>
        <p:blipFill>
          <a:blip r:embed="rId3"/>
          <a:stretch>
            <a:fillRect/>
          </a:stretch>
        </p:blipFill>
        <p:spPr>
          <a:xfrm>
            <a:off x="5886782" y="2270845"/>
            <a:ext cx="5486400" cy="3179741"/>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a:xfrm>
            <a:off x="599226" y="84075"/>
            <a:ext cx="10993549" cy="1428750"/>
          </a:xfrm>
        </p:spPr>
        <p:txBody>
          <a:bodyPr vert="horz" lIns="91440" tIns="45720" rIns="91440" bIns="45720" rtlCol="0" anchor="b">
            <a:normAutofit/>
          </a:bodyPr>
          <a:lstStyle/>
          <a:p>
            <a:r>
              <a:rPr lang="en-US" sz="3600" dirty="0">
                <a:solidFill>
                  <a:schemeClr val="accent1"/>
                </a:solidFill>
                <a:latin typeface="Times New Roman" panose="02020603050405020304" pitchFamily="18" charset="0"/>
                <a:cs typeface="Times New Roman" panose="02020603050405020304" pitchFamily="18" charset="0"/>
              </a:rPr>
              <a:t>Results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screenshot of a computer">
            <a:extLst>
              <a:ext uri="{FF2B5EF4-FFF2-40B4-BE49-F238E27FC236}">
                <a16:creationId xmlns:a16="http://schemas.microsoft.com/office/drawing/2014/main" id="{79080016-145A-78EC-8958-3B46B2B7A2E9}"/>
              </a:ext>
            </a:extLst>
          </p:cNvPr>
          <p:cNvPicPr>
            <a:picLocks noChangeAspect="1"/>
          </p:cNvPicPr>
          <p:nvPr/>
        </p:nvPicPr>
        <p:blipFill>
          <a:blip r:embed="rId2"/>
          <a:stretch>
            <a:fillRect/>
          </a:stretch>
        </p:blipFill>
        <p:spPr>
          <a:xfrm>
            <a:off x="1767840" y="1882393"/>
            <a:ext cx="8318334" cy="4068986"/>
          </a:xfrm>
          <a:prstGeom prst="rect">
            <a:avLst/>
          </a:prstGeom>
        </p:spPr>
      </p:pic>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b30265f8-c5e2-4918-b4a1-b977299ca3e2"/>
    <ds:schemaRef ds:uri="http://schemas.microsoft.com/office/2006/metadata/properties"/>
    <ds:schemaRef ds:uri="http://purl.org/dc/terms/"/>
    <ds:schemaRef ds:uri="fadb41d3-f9cb-40fb-903c-8cacaba95bb5"/>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1424</TotalTime>
  <Words>470</Words>
  <Application>Microsoft Office PowerPoint</Application>
  <PresentationFormat>Widescreen</PresentationFormat>
  <Paragraphs>60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Times New Roman</vt:lpstr>
      <vt:lpstr>Wingdings 2</vt:lpstr>
      <vt:lpstr>DividendVTI</vt:lpstr>
      <vt:lpstr>Travel PLANNER AI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Rehan Mallik Mallik</cp:lastModifiedBy>
  <cp:revision>150</cp:revision>
  <dcterms:created xsi:type="dcterms:W3CDTF">2021-05-26T16:50:10Z</dcterms:created>
  <dcterms:modified xsi:type="dcterms:W3CDTF">2025-08-04T15:48:27Z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