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62" r:id="rId6"/>
    <p:sldId id="261" r:id="rId7"/>
    <p:sldId id="264" r:id="rId8"/>
    <p:sldId id="269" r:id="rId9"/>
    <p:sldId id="266" r:id="rId10"/>
    <p:sldId id="271" r:id="rId11"/>
    <p:sldId id="270" r:id="rId12"/>
  </p:sldIdLst>
  <p:sldSz cx="12192000" cy="6858000"/>
  <p:notesSz cx="6858000" cy="9144000"/>
  <p:embeddedFontLst>
    <p:embeddedFont>
      <p:font typeface="Bahnschrift Condensed" panose="020B0502040204020203" pitchFamily="34" charset="0"/>
      <p:regular r:id="rId14"/>
      <p:bold r:id="rId15"/>
    </p:embeddedFont>
    <p:embeddedFont>
      <p:font typeface="Bahnschrift Light SemiCondensed" panose="020B0502040204020203" pitchFamily="34" charset="0"/>
      <p:regular r:id="rId16"/>
    </p:embeddedFont>
    <p:embeddedFont>
      <p:font typeface="Franklin Gothic" panose="020B0604020202020204" charset="0"/>
      <p:bold r:id="rId17"/>
    </p:embeddedFont>
    <p:embeddedFont>
      <p:font typeface="Libre Franklin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5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54" y="62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90346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mentor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0363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020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611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37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39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020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327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281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10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944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714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442636"/>
            <a:ext cx="6461759" cy="47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</a:rPr>
              <a:t>Movie Recommendation System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577840" y="879063"/>
            <a:ext cx="6461759" cy="5619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Statement: </a:t>
            </a:r>
            <a:r>
              <a:rPr lang="en-US" dirty="0">
                <a:ea typeface="Franklin Gothic"/>
                <a:cs typeface="Franklin Gothic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</a:rPr>
              <a:t>Movies recommendations by using machine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 Project Group Number: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4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 Group Member Details:</a:t>
            </a:r>
          </a:p>
          <a:p>
            <a: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CA655"/>
              </a:buClr>
              <a:buSzPts val="1800"/>
              <a:buFont typeface="Arial"/>
              <a:buNone/>
              <a:tabLst/>
              <a:defRPr/>
            </a:pPr>
            <a:r>
              <a:rPr kumimoji="0" lang="en-IN" sz="13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Team </a:t>
            </a:r>
            <a:r>
              <a:rPr kumimoji="0" lang="en-US" sz="13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Member 1 </a:t>
            </a:r>
            <a:r>
              <a:rPr kumimoji="0" lang="en-IN" sz="13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Name: </a:t>
            </a:r>
            <a:r>
              <a:rPr lang="en-IN" sz="13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Rehan Khan</a:t>
            </a:r>
            <a:endParaRPr kumimoji="0" lang="en-IN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CA655"/>
              </a:buClr>
              <a:buSzPts val="1800"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Branch : B-tech 		Stream: CSE		Year: III</a:t>
            </a:r>
          </a:p>
          <a:p>
            <a: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CA655"/>
              </a:buClr>
              <a:buSzPts val="1800"/>
              <a:buFont typeface="Arial"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Team Member 2 Name: </a:t>
            </a:r>
            <a:r>
              <a:rPr kumimoji="0" lang="en-US" sz="135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Subhan Khan</a:t>
            </a:r>
          </a:p>
          <a:p>
            <a: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CA655"/>
              </a:buClr>
              <a:buSzPts val="1800"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Branch: B-tech 		Stream : CSE 	Year : III </a:t>
            </a:r>
          </a:p>
          <a:p>
            <a: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CA655"/>
              </a:buClr>
              <a:buSzPts val="1800"/>
              <a:buFont typeface="Arial"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Team Member 3 Name: </a:t>
            </a:r>
            <a:r>
              <a:rPr lang="en-US" sz="13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Sahil Saeed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CA655"/>
              </a:buClr>
              <a:buSzPts val="1800"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Branch : B-tech 		Stream : CSE 	Year : III </a:t>
            </a:r>
          </a:p>
          <a:p>
            <a: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CA655"/>
              </a:buClr>
              <a:buSzPts val="1800"/>
              <a:buFont typeface="Arial"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Team Member 4 Name: </a:t>
            </a:r>
            <a:r>
              <a:rPr lang="en-US" sz="13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Syed Ayan Ali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>
              <a:buClr>
                <a:srgbClr val="7CA655"/>
              </a:buClr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Branch : B-tech  		Stream : CSE 	Year : III </a:t>
            </a:r>
          </a:p>
          <a:p>
            <a:pPr>
              <a:buClr>
                <a:srgbClr val="7CA655"/>
              </a:buClr>
              <a:defRPr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 Guide Details: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Dr. Komal Thailiani</a:t>
            </a: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/>
              <a:t>Minor Project - II</a:t>
            </a:r>
          </a:p>
          <a:p>
            <a:pPr algn="ctr"/>
            <a:r>
              <a:rPr lang="en-US" sz="3600" dirty="0"/>
              <a:t>CS- 508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23" y="442636"/>
            <a:ext cx="893352" cy="11329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39194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dirty="0"/>
              <a:t>Project Screen shorts</a:t>
            </a:r>
            <a:endParaRPr sz="4000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5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1" y="1173708"/>
            <a:ext cx="9276625" cy="47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8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35447" y="705977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62667" y="3696957"/>
            <a:ext cx="4587909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Front-end</a:t>
            </a:r>
            <a:r>
              <a:rPr lang="en-US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:  HTML, CSS, JavaScript are utilized for creating the user interface of the web application.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Back-end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: Python handles the logic for data processing, machine learning algorithms, and interaction with the database.</a:t>
            </a: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Database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: SQLite3 serves as the database management system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Frameworks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: Django &amp; Bootstrap.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7C0B4B-2759-AFBB-8379-D65EBE6E79A3}"/>
              </a:ext>
            </a:extLst>
          </p:cNvPr>
          <p:cNvSpPr/>
          <p:nvPr/>
        </p:nvSpPr>
        <p:spPr>
          <a:xfrm>
            <a:off x="908015" y="1545336"/>
            <a:ext cx="6033014" cy="474086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6511CA-F30E-CB4C-DC96-DE629E319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499" y="1545337"/>
            <a:ext cx="5869702" cy="4606686"/>
          </a:xfrm>
        </p:spPr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 Solution/Prototype here:</a:t>
            </a:r>
            <a:endParaRPr lang="en-US" dirty="0"/>
          </a:p>
          <a:p>
            <a:pPr marL="0" lvl="0" indent="0" algn="just"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dirty="0"/>
              <a:t> </a:t>
            </a:r>
          </a:p>
          <a:p>
            <a:pPr marL="285750" lvl="0" indent="-285750" algn="just"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/>
              <a:t>Developing a website to recommend movie using machine learning algorithms to analyze user preferences, historical data, and movie features to suggest relevant and enjoyable films.</a:t>
            </a:r>
          </a:p>
          <a:p>
            <a:pPr marL="285750" lvl="0" indent="-285750" algn="just"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lvl="0" indent="-285750" algn="just"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/>
              <a:t>The goal is to create a system that can analyze the preferences as well as characteristics of movies, to predict which movies a user is likely to enjoy.</a:t>
            </a:r>
            <a:endParaRPr lang="en-US" sz="1400" b="1" dirty="0"/>
          </a:p>
          <a:p>
            <a:pPr marL="0" lvl="0" indent="0" algn="just">
              <a:spcBef>
                <a:spcPts val="0"/>
              </a:spcBef>
              <a:buClr>
                <a:schemeClr val="lt2"/>
              </a:buClr>
              <a:buSzPts val="1800"/>
            </a:pPr>
            <a:endParaRPr lang="en-US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Data Gathering: </a:t>
            </a:r>
            <a:r>
              <a:rPr lang="en-US" sz="1400" dirty="0"/>
              <a:t>Collect reliable data from various sources.</a:t>
            </a:r>
          </a:p>
          <a:p>
            <a:pPr marL="285750" lvl="0" indent="-285750" algn="just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0" indent="-285750" algn="just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Data Processing: </a:t>
            </a:r>
            <a:r>
              <a:rPr lang="en-US" sz="1400" dirty="0"/>
              <a:t>Clean and preprocess the data to remove inconsistencies.</a:t>
            </a:r>
          </a:p>
          <a:p>
            <a:pPr marL="285750" lvl="0" indent="-285750" algn="just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0" indent="-285750" algn="just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Prediction: </a:t>
            </a:r>
            <a:r>
              <a:rPr lang="en-US" sz="1400" dirty="0"/>
              <a:t>Build predictive models using historical data.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</a:pPr>
            <a:endParaRPr lang="en-US" sz="1400" dirty="0"/>
          </a:p>
          <a:p>
            <a:pPr marL="285750" lvl="0" indent="-285750" algn="just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User-Friendly Interface: </a:t>
            </a:r>
            <a:r>
              <a:rPr lang="en-US" sz="1400" dirty="0"/>
              <a:t>Ensure our website is easy to navigate and visually appealing.  </a:t>
            </a:r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989AC-FACF-8084-12FF-9FEC0BA9058F}"/>
              </a:ext>
            </a:extLst>
          </p:cNvPr>
          <p:cNvSpPr/>
          <p:nvPr/>
        </p:nvSpPr>
        <p:spPr>
          <a:xfrm>
            <a:off x="7378575" y="559120"/>
            <a:ext cx="4572001" cy="266684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076DB-F12F-1360-C3CF-62A74C406E43}"/>
              </a:ext>
            </a:extLst>
          </p:cNvPr>
          <p:cNvSpPr txBox="1"/>
          <p:nvPr/>
        </p:nvSpPr>
        <p:spPr>
          <a:xfrm>
            <a:off x="7362667" y="527924"/>
            <a:ext cx="4471193" cy="286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Abstract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n-US" dirty="0"/>
          </a:p>
          <a:p>
            <a:pPr marL="285750" lvl="0" indent="-285750" algn="just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develops a movie recommendation system using machine learning techniques. Leveraging a dataset containing movie features like reviews, titles, and ratings, the system employs data preprocessing and feature engineering. Various machine learning algorithms, including collaborative and content-based filtering, are evaluated for recommendation accuracy.  This project highlights the application of machine learning in personalized movie suggestions, emphasizing user-centric experiences..</a:t>
            </a: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327682"/>
            <a:ext cx="5780809" cy="4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lvl="0">
              <a:buSzPct val="100000"/>
            </a:pPr>
            <a:r>
              <a:rPr lang="en-US" dirty="0"/>
              <a:t>Project Requirements 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762013" y="1466951"/>
            <a:ext cx="5472113" cy="38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dirty="0"/>
              <a:t>Hardware and Software requirements (Client)	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828676" y="2057400"/>
            <a:ext cx="5129200" cy="37268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Computer or Laptop: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will need a personal computer or laptop.</a:t>
            </a:r>
          </a:p>
          <a:p>
            <a:pPr marL="5143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stable internet connection is necessary to access the movie recommendation system.</a:t>
            </a:r>
          </a:p>
          <a:p>
            <a:pPr marL="5143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Space: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Adequate storage space to store necessary files related to the movie recommendation system.</a:t>
            </a:r>
          </a:p>
          <a:p>
            <a:pPr algn="just">
              <a:lnSpc>
                <a:spcPct val="10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marL="5143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movie recommendation system should be compatible with the client's operating system.</a:t>
            </a:r>
          </a:p>
          <a:p>
            <a:pPr marL="5143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will need a web browser to access the movie recommendation system.</a:t>
            </a:r>
          </a:p>
          <a:p>
            <a:pPr marL="228600" indent="0"/>
            <a:br>
              <a:rPr lang="en-US" sz="1400" dirty="0"/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sp>
        <p:nvSpPr>
          <p:cNvPr id="7" name="Google Shape;228;p3"/>
          <p:cNvSpPr txBox="1">
            <a:spLocks noGrp="1"/>
          </p:cNvSpPr>
          <p:nvPr>
            <p:ph type="body" idx="2"/>
          </p:nvPr>
        </p:nvSpPr>
        <p:spPr>
          <a:xfrm>
            <a:off x="6234126" y="1073759"/>
            <a:ext cx="5113577" cy="39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dirty="0"/>
              <a:t>Hardware and Software requirements (Developer)</a:t>
            </a:r>
            <a:endParaRPr dirty="0"/>
          </a:p>
        </p:txBody>
      </p:sp>
      <p:sp>
        <p:nvSpPr>
          <p:cNvPr id="8" name="Google Shape;229;p3"/>
          <p:cNvSpPr txBox="1">
            <a:spLocks noGrp="1"/>
          </p:cNvSpPr>
          <p:nvPr>
            <p:ph type="body" idx="1"/>
          </p:nvPr>
        </p:nvSpPr>
        <p:spPr>
          <a:xfrm>
            <a:off x="6234126" y="1617884"/>
            <a:ext cx="5472113" cy="41663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Multi-core processor with sufficient speed for data processing and training.</a:t>
            </a:r>
          </a:p>
          <a:p>
            <a:pPr marL="5143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8 GB RAM for efficient handling of datasets and model training.</a:t>
            </a:r>
          </a:p>
          <a:p>
            <a:pPr marL="5143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Adequate disk space for storing datasets, model checkpoints, and software libraries.</a:t>
            </a:r>
          </a:p>
          <a:p>
            <a:pPr marL="5143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(Optional):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 GPU for faster training of deep learning models.</a:t>
            </a:r>
          </a:p>
          <a:p>
            <a:pPr algn="just">
              <a:lnSpc>
                <a:spcPct val="10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marL="5143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with Windows, macOS, or Linux distributions.</a:t>
            </a:r>
          </a:p>
          <a:p>
            <a:pPr marL="5143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Libraries: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libraries.</a:t>
            </a:r>
          </a:p>
          <a:p>
            <a:pPr marL="5143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movie datasets such as IMDb,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MovieLens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Netflix Prize dataset for recommendation system.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48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454554"/>
            <a:ext cx="5780809" cy="4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Project Requirements 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769620" y="1460752"/>
            <a:ext cx="4838700" cy="42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sz="2000" dirty="0"/>
              <a:t>Functional Requirements</a:t>
            </a:r>
            <a:endParaRPr sz="2000"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769619" y="2066544"/>
            <a:ext cx="4838701" cy="45407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Generation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should employ machine learning algorithms to analyze user preferences and past interactions.</a:t>
            </a:r>
          </a:p>
          <a:p>
            <a:pPr marL="5143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Presentation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 movie recommendations to users in a user-friendly interface.</a:t>
            </a:r>
          </a:p>
          <a:p>
            <a:pPr marL="5143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Database: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have a comprehensive database of movies. It should include information like title, genre, cast, director, release date, synopsis, ratings, etc.</a:t>
            </a:r>
          </a:p>
          <a:p>
            <a:pPr marL="5143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Functionality: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should be able to search for movies based on various criteria such as title, genre, actor, director, etc. The search functionality should provide relevant and accurate results.</a:t>
            </a:r>
          </a:p>
          <a:p>
            <a:pPr marL="5143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Updates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recommendation engine should continuously update recommendations based on user feedback and interactions.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5986272" y="886757"/>
            <a:ext cx="5143500" cy="45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sz="20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Non-Functional Requirements</a:t>
            </a:r>
            <a:endParaRPr sz="1600"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5986272" y="1318960"/>
            <a:ext cx="5800344" cy="52883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respond quickly to user requests, providing recommendations and search results within seconds.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able to handle a large number of users simultaneously without significant performance degradation.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designed to scale seamlessly as the user base grows.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able to accommodate an increasing number of movies in the database.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and data transmission should be secure to prevent unauthorized access and data breaches.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 should be encrypted and stored securely.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Usability: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interface should be intuitive and easy to navigate.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visually appealing and accessible across different devices and screen sizes.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Reliability: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available and reliable, with minimal downtime for maintenance or updates.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have mechanisms in place to handle errors and failures gracefully.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253514"/>
            <a:ext cx="5780809" cy="4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Design 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sz="1800" dirty="0"/>
              <a:t>Describe </a:t>
            </a:r>
            <a:r>
              <a:rPr lang="en-US" dirty="0"/>
              <a:t>data flow diagram here(if applicable)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ER Diagram here(if applicable)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096001" y="2601915"/>
            <a:ext cx="4832070" cy="39779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0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71550" y="374725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lvl="0">
              <a:buSzPct val="100000"/>
            </a:pPr>
            <a:r>
              <a:rPr lang="en-US" sz="4000" dirty="0"/>
              <a:t>Design 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35447" y="1477836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006221"/>
            <a:ext cx="5143501" cy="45736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9347" lvl="1" indent="-285750" algn="just">
              <a:lnSpc>
                <a:spcPts val="243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can analyze a user's viewing history, ratings, and preferences to provide personalized movie recommendations.</a:t>
            </a:r>
          </a:p>
          <a:p>
            <a:pPr marL="489347" lvl="1" indent="-285750" algn="just">
              <a:lnSpc>
                <a:spcPts val="243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Similarity-based Recommendations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analyzing the features of movies such as plot, cast, director, and user ratings, the system can recommend similar movies to those a user.</a:t>
            </a:r>
          </a:p>
          <a:p>
            <a:pPr marL="489347" lvl="1" indent="-285750" algn="just">
              <a:lnSpc>
                <a:spcPts val="243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Trending Recommendations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can analyze current trends in movie popularity, box office performance, and social media buzz to recommend movies.</a:t>
            </a:r>
          </a:p>
          <a:p>
            <a:pPr marL="489347" lvl="1" indent="-285750" algn="just">
              <a:lnSpc>
                <a:spcPts val="243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Recommendations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Integrating with streaming platforms, movie databases, and social media platforms, the system can offer recommendations across different platforms.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latin typeface="Bahnschrift Light SemiCondensed" panose="020B0502040204020203" pitchFamily="34" charset="0"/>
              </a:rPr>
              <a:t>  </a:t>
            </a:r>
            <a:endParaRPr dirty="0">
              <a:latin typeface="Bahnschrift Light SemiCondensed" panose="020B0502040204020203" pitchFamily="34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248399" y="2335086"/>
            <a:ext cx="5143500" cy="346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885632"/>
            <a:ext cx="4838701" cy="36942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and Quantity: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effectiveness of a recommendation system heavily relies on the quality and quantity of data available. </a:t>
            </a:r>
          </a:p>
          <a:p>
            <a:pPr marL="285750" lvl="0" indent="-285750" algn="just">
              <a:lnSpc>
                <a:spcPct val="15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recommendation system should be scalable to handle a growing user base and an expanding movie catalog.</a:t>
            </a:r>
          </a:p>
          <a:p>
            <a:pPr marL="285750" lvl="0" indent="-285750" algn="just">
              <a:lnSpc>
                <a:spcPct val="15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(UI) Design: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intuitive and user-friendly interface is essential for user adoption.</a:t>
            </a:r>
          </a:p>
          <a:p>
            <a:pPr marL="285750" lvl="0" indent="-285750" algn="just">
              <a:lnSpc>
                <a:spcPct val="15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Existing Systems: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systems or platforms (e.g., streaming services) is necessary for a seamless user experience.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6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79931" y="267098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dirty="0"/>
              <a:t>Deployment Details</a:t>
            </a:r>
            <a:endParaRPr sz="4000"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499" y="1536316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sz="1800" dirty="0"/>
              <a:t>Describe </a:t>
            </a:r>
            <a:r>
              <a:rPr lang="en-US" dirty="0"/>
              <a:t>Deployment Details </a:t>
            </a:r>
            <a:r>
              <a:rPr lang="en-US" sz="1800" dirty="0"/>
              <a:t>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500" y="2103120"/>
            <a:ext cx="6977064" cy="339280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 the recommendation model using machine learning algorithms such as collaborative filtering.</a:t>
            </a:r>
          </a:p>
          <a:p>
            <a:pPr marL="285750" lvl="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Setup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up a database to store movie metadata, user preferences, and other relevant information.</a:t>
            </a:r>
          </a:p>
          <a:p>
            <a:pPr marL="285750" lvl="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Development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Developed an  RESTAPI (Application Programming Interface) to serve movie recommendations to users.</a:t>
            </a:r>
          </a:p>
          <a:p>
            <a:pPr marL="285750" lvl="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Frontend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Integrate the recommendation API with the frontend interface of your application.</a:t>
            </a:r>
          </a:p>
          <a:p>
            <a:pPr marL="285750" lvl="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Considerations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the system to handle potentially large volumes of users and movie data.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6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lvl="0">
              <a:buSzPct val="100000"/>
            </a:pPr>
            <a:r>
              <a:rPr lang="en-US" sz="4000" dirty="0"/>
              <a:t>Monetary Support</a:t>
            </a:r>
            <a:endParaRPr sz="4000"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dirty="0"/>
              <a:t>Financial Requirements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2"/>
            <a:ext cx="8305801" cy="36753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Acquiring a comprehensive dataset of movies, including features like genre, cast, director, ratings, and user preferences.</a:t>
            </a:r>
          </a:p>
          <a:p>
            <a:pPr marL="285750" lvl="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Tools: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Utilizing machine learning frameworks like Pandas, along with programming languages like Python. </a:t>
            </a:r>
          </a:p>
          <a:p>
            <a:pPr marL="285750" lvl="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Updates: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Ongoing maintenance to ensure the recommendation system remains accurate and up-to-date.</a:t>
            </a:r>
          </a:p>
          <a:p>
            <a:pPr marL="285750" lvl="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and User Acquisition: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Promoting the recommendation system to attract users and generate interest.  </a:t>
            </a:r>
          </a:p>
          <a:p>
            <a:pPr marL="285750" lvl="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Deployment: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Integrating the recommendation system into existing platforms (e.g., streaming services, websites) and deploying it for production use. This involves additional development and testing efforts.</a:t>
            </a:r>
          </a:p>
          <a:p>
            <a:pPr marL="228600" indent="0" algn="just"/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3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39194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dirty="0"/>
              <a:t>Project Screen shorts</a:t>
            </a:r>
            <a:endParaRPr sz="4000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7173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563</TotalTime>
  <Words>1308</Words>
  <Application>Microsoft Office PowerPoint</Application>
  <PresentationFormat>Widescreen</PresentationFormat>
  <Paragraphs>133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Bahnschrift Light SemiCondensed</vt:lpstr>
      <vt:lpstr>Bahnschrift Condensed</vt:lpstr>
      <vt:lpstr>Franklin Gothic</vt:lpstr>
      <vt:lpstr>Wingdings</vt:lpstr>
      <vt:lpstr>Times New Roman</vt:lpstr>
      <vt:lpstr>Libre Franklin</vt:lpstr>
      <vt:lpstr>Calibri</vt:lpstr>
      <vt:lpstr>Noto Sans Symbols</vt:lpstr>
      <vt:lpstr>Theme1</vt:lpstr>
      <vt:lpstr>Movie Recommendation System </vt:lpstr>
      <vt:lpstr>Idea/Approach Details</vt:lpstr>
      <vt:lpstr>Project Requirements </vt:lpstr>
      <vt:lpstr>Project Requirements </vt:lpstr>
      <vt:lpstr>Design </vt:lpstr>
      <vt:lpstr>Design </vt:lpstr>
      <vt:lpstr>Deployment Details</vt:lpstr>
      <vt:lpstr>Monetary Support</vt:lpstr>
      <vt:lpstr>Project Screen shorts</vt:lpstr>
      <vt:lpstr>Project Screen shorts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Sarim Moin</dc:creator>
  <cp:lastModifiedBy>Rehan Khan</cp:lastModifiedBy>
  <cp:revision>42</cp:revision>
  <dcterms:created xsi:type="dcterms:W3CDTF">2022-02-11T07:14:46Z</dcterms:created>
  <dcterms:modified xsi:type="dcterms:W3CDTF">2024-02-23T07:51:41Z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2023-09-27T17:35:56Z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d6309b41-14e4-497b-8d55-e2b121331a2d</vt:lpwstr>
  </property>
  <property fmtid="{D5CDD505-2E9C-101B-9397-08002B2CF9AE}" pid="8" name="MSIP_Label_defa4170-0d19-0005-0004-bc88714345d2_ActionId">
    <vt:lpwstr>da00c2bc-ad91-4f7f-9b76-7e591a76180c</vt:lpwstr>
  </property>
  <property fmtid="{D5CDD505-2E9C-101B-9397-08002B2CF9AE}" pid="9" name="MSIP_Label_defa4170-0d19-0005-0004-bc88714345d2_ContentBits">
    <vt:lpwstr>0</vt:lpwstr>
  </property>
</Properties>
</file>