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6" r:id="rId49"/>
    <p:sldId id="303" r:id="rId50"/>
    <p:sldId id="304" r:id="rId51"/>
    <p:sldId id="305" r:id="rId52"/>
    <p:sldId id="307" r:id="rId53"/>
    <p:sldId id="308" r:id="rId54"/>
    <p:sldId id="311" r:id="rId55"/>
    <p:sldId id="309" r:id="rId56"/>
    <p:sldId id="310" r:id="rId57"/>
    <p:sldId id="312" r:id="rId58"/>
    <p:sldId id="315" r:id="rId59"/>
    <p:sldId id="313" r:id="rId60"/>
    <p:sldId id="314" r:id="rId61"/>
    <p:sldId id="316" r:id="rId62"/>
    <p:sldId id="317" r:id="rId63"/>
    <p:sldId id="319" r:id="rId64"/>
    <p:sldId id="320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FF25-EBD3-4D87-BDF4-78AC0FE8E52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F48-DB35-420D-9937-D44A14B4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9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FF25-EBD3-4D87-BDF4-78AC0FE8E52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F48-DB35-420D-9937-D44A14B4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9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FF25-EBD3-4D87-BDF4-78AC0FE8E52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F48-DB35-420D-9937-D44A14B4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FF25-EBD3-4D87-BDF4-78AC0FE8E52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F48-DB35-420D-9937-D44A14B4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7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FF25-EBD3-4D87-BDF4-78AC0FE8E52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F48-DB35-420D-9937-D44A14B4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5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FF25-EBD3-4D87-BDF4-78AC0FE8E52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F48-DB35-420D-9937-D44A14B4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6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FF25-EBD3-4D87-BDF4-78AC0FE8E52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F48-DB35-420D-9937-D44A14B4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1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FF25-EBD3-4D87-BDF4-78AC0FE8E52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F48-DB35-420D-9937-D44A14B4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8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FF25-EBD3-4D87-BDF4-78AC0FE8E52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F48-DB35-420D-9937-D44A14B4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6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FF25-EBD3-4D87-BDF4-78AC0FE8E52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F48-DB35-420D-9937-D44A14B4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7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EFF25-EBD3-4D87-BDF4-78AC0FE8E52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AF48-DB35-420D-9937-D44A14B4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8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EFF25-EBD3-4D87-BDF4-78AC0FE8E52F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4AF48-DB35-420D-9937-D44A14B4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7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spc="-5" dirty="0" smtClean="0"/>
              <a:t>Symmetric</a:t>
            </a:r>
            <a:r>
              <a:rPr lang="en-US" sz="4800" b="1" spc="25" dirty="0" smtClean="0"/>
              <a:t> </a:t>
            </a:r>
            <a:r>
              <a:rPr lang="en-US" sz="4800" b="1" dirty="0" smtClean="0"/>
              <a:t>Ciphers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Engr.Ayesha Arshad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098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Encryption</a:t>
            </a:r>
            <a:r>
              <a:rPr lang="en-US" spc="-70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2700" algn="just">
              <a:lnSpc>
                <a:spcPct val="100000"/>
              </a:lnSpc>
              <a:spcBef>
                <a:spcPts val="1085"/>
              </a:spcBef>
            </a:pPr>
            <a:r>
              <a:rPr lang="en-US" sz="2900" b="1" u="heavy" spc="8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Symmetric </a:t>
            </a:r>
            <a:r>
              <a:rPr lang="en-US" sz="2900" b="1" u="heavy" spc="5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Encryption</a:t>
            </a:r>
            <a:r>
              <a:rPr lang="en-US" sz="2900" b="1" u="heavy" spc="-3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900" b="1" u="heavy" spc="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Features</a:t>
            </a:r>
            <a:r>
              <a:rPr lang="en-US" sz="2900" b="1" spc="5" dirty="0" smtClean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lang="en-US" sz="2900" dirty="0" smtClean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3350"/>
              </a:lnSpc>
              <a:spcBef>
                <a:spcPts val="11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900" dirty="0" smtClean="0">
                <a:latin typeface="TeXGyrePagella"/>
                <a:cs typeface="TeXGyrePagella"/>
              </a:rPr>
              <a:t>It </a:t>
            </a:r>
            <a:r>
              <a:rPr lang="en-US" sz="2900" spc="-5" dirty="0" smtClean="0">
                <a:latin typeface="TeXGyrePagella"/>
                <a:cs typeface="TeXGyrePagella"/>
              </a:rPr>
              <a:t>is </a:t>
            </a:r>
            <a:r>
              <a:rPr lang="en-US" sz="2900" spc="-5" dirty="0" smtClean="0">
                <a:solidFill>
                  <a:srgbClr val="FF0000"/>
                </a:solidFill>
                <a:latin typeface="Palladio Uralic"/>
                <a:cs typeface="Palladio Uralic"/>
              </a:rPr>
              <a:t>“impractical” </a:t>
            </a:r>
            <a:r>
              <a:rPr lang="en-US" sz="2900" spc="-5" dirty="0" smtClean="0">
                <a:latin typeface="TeXGyrePagella"/>
                <a:cs typeface="TeXGyrePagella"/>
              </a:rPr>
              <a:t>to decrypt a message on the basis </a:t>
            </a:r>
            <a:r>
              <a:rPr lang="en-US" sz="2900" dirty="0" smtClean="0">
                <a:latin typeface="TeXGyrePagella"/>
                <a:cs typeface="TeXGyrePagella"/>
              </a:rPr>
              <a:t>of  </a:t>
            </a:r>
            <a:r>
              <a:rPr lang="en-US" sz="2900" spc="-5" dirty="0" smtClean="0">
                <a:latin typeface="TeXGyrePagella"/>
                <a:cs typeface="TeXGyrePagella"/>
              </a:rPr>
              <a:t>ciphertext plus </a:t>
            </a:r>
            <a:r>
              <a:rPr lang="en-US" sz="2900" spc="-10" dirty="0" smtClean="0">
                <a:latin typeface="TeXGyrePagella"/>
                <a:cs typeface="TeXGyrePagella"/>
              </a:rPr>
              <a:t>knowledge </a:t>
            </a:r>
            <a:r>
              <a:rPr lang="en-US" sz="2900" spc="-5" dirty="0" smtClean="0">
                <a:latin typeface="TeXGyrePagella"/>
                <a:cs typeface="TeXGyrePagella"/>
              </a:rPr>
              <a:t>of encryption/decryption</a:t>
            </a:r>
            <a:r>
              <a:rPr lang="en-US" sz="2900" spc="80" dirty="0" smtClean="0">
                <a:latin typeface="TeXGyrePagella"/>
                <a:cs typeface="TeXGyrePagella"/>
              </a:rPr>
              <a:t> </a:t>
            </a:r>
            <a:r>
              <a:rPr lang="en-US" sz="2900" spc="-5" dirty="0" smtClean="0">
                <a:latin typeface="TeXGyrePagella"/>
                <a:cs typeface="TeXGyrePagella"/>
              </a:rPr>
              <a:t>algorithm.</a:t>
            </a:r>
            <a:endParaRPr lang="en-US" sz="2900" dirty="0" smtClean="0">
              <a:latin typeface="TeXGyrePagella"/>
              <a:cs typeface="TeXGyrePagella"/>
            </a:endParaRPr>
          </a:p>
          <a:p>
            <a:pPr marL="241300" marR="5080" indent="-228600" algn="just">
              <a:lnSpc>
                <a:spcPct val="99900"/>
              </a:lnSpc>
              <a:spcBef>
                <a:spcPts val="19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900" spc="-5" dirty="0" smtClean="0">
                <a:latin typeface="TeXGyrePagella"/>
                <a:cs typeface="TeXGyrePagella"/>
              </a:rPr>
              <a:t>There </a:t>
            </a:r>
            <a:r>
              <a:rPr lang="en-US" sz="2900" spc="-10" dirty="0" smtClean="0">
                <a:latin typeface="TeXGyrePagella"/>
                <a:cs typeface="TeXGyrePagella"/>
              </a:rPr>
              <a:t>is </a:t>
            </a:r>
            <a:r>
              <a:rPr lang="en-US" sz="2900" spc="-5" dirty="0" smtClean="0">
                <a:latin typeface="TeXGyrePagella"/>
                <a:cs typeface="TeXGyrePagella"/>
              </a:rPr>
              <a:t>no </a:t>
            </a:r>
            <a:r>
              <a:rPr lang="en-US" sz="2900" spc="-10" dirty="0" smtClean="0">
                <a:latin typeface="TeXGyrePagella"/>
                <a:cs typeface="TeXGyrePagella"/>
              </a:rPr>
              <a:t>need </a:t>
            </a:r>
            <a:r>
              <a:rPr lang="en-US" sz="2900" spc="-5" dirty="0" smtClean="0">
                <a:latin typeface="TeXGyrePagella"/>
                <a:cs typeface="TeXGyrePagella"/>
              </a:rPr>
              <a:t>to </a:t>
            </a:r>
            <a:r>
              <a:rPr lang="en-US" sz="2900" dirty="0" smtClean="0">
                <a:latin typeface="TeXGyrePagella"/>
                <a:cs typeface="TeXGyrePagella"/>
              </a:rPr>
              <a:t>keep </a:t>
            </a:r>
            <a:r>
              <a:rPr lang="en-US" sz="2900" spc="-5" dirty="0" smtClean="0">
                <a:latin typeface="TeXGyrePagella"/>
                <a:cs typeface="TeXGyrePagella"/>
              </a:rPr>
              <a:t>the algorithm secret; but only </a:t>
            </a:r>
            <a:r>
              <a:rPr lang="en-US" sz="2900" dirty="0" smtClean="0">
                <a:solidFill>
                  <a:srgbClr val="FF0000"/>
                </a:solidFill>
                <a:latin typeface="TeXGyrePagella"/>
                <a:cs typeface="TeXGyrePagella"/>
              </a:rPr>
              <a:t>keep </a:t>
            </a:r>
            <a:r>
              <a:rPr lang="en-US" sz="2900" spc="-10" dirty="0" smtClean="0">
                <a:solidFill>
                  <a:srgbClr val="FF0000"/>
                </a:solidFill>
                <a:latin typeface="TeXGyrePagella"/>
                <a:cs typeface="TeXGyrePagella"/>
              </a:rPr>
              <a:t>the  </a:t>
            </a:r>
            <a:r>
              <a:rPr lang="en-US" sz="2900" dirty="0" smtClean="0">
                <a:solidFill>
                  <a:srgbClr val="FF0000"/>
                </a:solidFill>
                <a:latin typeface="TeXGyrePagella"/>
                <a:cs typeface="TeXGyrePagella"/>
              </a:rPr>
              <a:t>key </a:t>
            </a:r>
            <a:r>
              <a:rPr lang="en-US" sz="2900" spc="-5" dirty="0" smtClean="0">
                <a:solidFill>
                  <a:srgbClr val="FF0000"/>
                </a:solidFill>
                <a:latin typeface="TeXGyrePagella"/>
                <a:cs typeface="TeXGyrePagella"/>
              </a:rPr>
              <a:t>secret</a:t>
            </a:r>
            <a:r>
              <a:rPr lang="en-US" sz="2900" spc="-5" dirty="0" smtClean="0">
                <a:latin typeface="TeXGyrePagella"/>
                <a:cs typeface="TeXGyrePagella"/>
              </a:rPr>
              <a:t>. </a:t>
            </a:r>
            <a:r>
              <a:rPr lang="en-US" sz="2900" b="1" i="1" dirty="0" smtClean="0">
                <a:solidFill>
                  <a:srgbClr val="001F5F"/>
                </a:solidFill>
                <a:latin typeface="TeXGyrePagella"/>
                <a:cs typeface="TeXGyrePagella"/>
              </a:rPr>
              <a:t>This </a:t>
            </a:r>
            <a:r>
              <a:rPr lang="en-US" sz="2900" b="1" i="1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feature makes symmetric key </a:t>
            </a:r>
            <a:r>
              <a:rPr lang="en-US" sz="2900" b="1" i="1" dirty="0" smtClean="0">
                <a:solidFill>
                  <a:srgbClr val="001F5F"/>
                </a:solidFill>
                <a:latin typeface="TeXGyrePagella"/>
                <a:cs typeface="TeXGyrePagella"/>
              </a:rPr>
              <a:t>feasible </a:t>
            </a:r>
            <a:r>
              <a:rPr lang="en-US" sz="2900" b="1" i="1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for  widespread use. Hence, manufacturers can </a:t>
            </a:r>
            <a:r>
              <a:rPr lang="en-US" sz="2900" b="1" i="1" spc="5" dirty="0" smtClean="0">
                <a:solidFill>
                  <a:srgbClr val="001F5F"/>
                </a:solidFill>
                <a:latin typeface="TeXGyrePagella"/>
                <a:cs typeface="TeXGyrePagella"/>
              </a:rPr>
              <a:t>and </a:t>
            </a:r>
            <a:r>
              <a:rPr lang="en-US" sz="2900" b="1" i="1" dirty="0" smtClean="0">
                <a:solidFill>
                  <a:srgbClr val="001F5F"/>
                </a:solidFill>
                <a:latin typeface="TeXGyrePagella"/>
                <a:cs typeface="TeXGyrePagella"/>
              </a:rPr>
              <a:t>have </a:t>
            </a:r>
            <a:r>
              <a:rPr lang="en-US" sz="2900" b="1" i="1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developed  low-cost chip implementations </a:t>
            </a:r>
            <a:r>
              <a:rPr lang="en-US" sz="2900" b="1" i="1" dirty="0" smtClean="0">
                <a:solidFill>
                  <a:srgbClr val="001F5F"/>
                </a:solidFill>
                <a:latin typeface="TeXGyrePagella"/>
                <a:cs typeface="TeXGyrePagella"/>
              </a:rPr>
              <a:t>of </a:t>
            </a:r>
            <a:r>
              <a:rPr lang="en-US" sz="2900" b="1" i="1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data encryption</a:t>
            </a:r>
            <a:r>
              <a:rPr lang="en-US" sz="2900" b="1" i="1" spc="180" dirty="0" smtClean="0">
                <a:solidFill>
                  <a:srgbClr val="001F5F"/>
                </a:solidFill>
                <a:latin typeface="TeXGyrePagella"/>
                <a:cs typeface="TeXGyrePagella"/>
              </a:rPr>
              <a:t> </a:t>
            </a:r>
            <a:r>
              <a:rPr lang="en-US" sz="2900" b="1" i="1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algorithms</a:t>
            </a:r>
            <a:r>
              <a:rPr lang="en-US" sz="2900" spc="-5" dirty="0" smtClean="0">
                <a:latin typeface="TeXGyrePagella"/>
                <a:cs typeface="TeXGyrePagella"/>
              </a:rPr>
              <a:t>.</a:t>
            </a:r>
            <a:endParaRPr lang="en-US" sz="2900" dirty="0" smtClean="0">
              <a:latin typeface="TeXGyrePagella"/>
              <a:cs typeface="TeXGyrePagella"/>
            </a:endParaRPr>
          </a:p>
          <a:p>
            <a:pPr marL="241300" marR="6350" indent="-228600" algn="just">
              <a:spcBef>
                <a:spcPts val="2014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900" spc="-5" dirty="0" smtClean="0">
                <a:latin typeface="TeXGyrePagella"/>
                <a:cs typeface="TeXGyrePagella"/>
              </a:rPr>
              <a:t>With the use of symmetric encryption, the </a:t>
            </a:r>
            <a:r>
              <a:rPr lang="en-US" sz="2900" spc="-10" dirty="0" smtClean="0">
                <a:latin typeface="TeXGyrePagella"/>
                <a:cs typeface="TeXGyrePagella"/>
              </a:rPr>
              <a:t>principal </a:t>
            </a:r>
            <a:r>
              <a:rPr lang="en-US" sz="2900" spc="-5" dirty="0" smtClean="0">
                <a:latin typeface="TeXGyrePagella"/>
                <a:cs typeface="TeXGyrePagella"/>
              </a:rPr>
              <a:t>security  problem is maintaining the secrecy of the</a:t>
            </a:r>
            <a:r>
              <a:rPr lang="en-US" sz="2900" spc="-15" dirty="0" smtClean="0">
                <a:latin typeface="TeXGyrePagella"/>
                <a:cs typeface="TeXGyrePagella"/>
              </a:rPr>
              <a:t> </a:t>
            </a:r>
            <a:r>
              <a:rPr lang="en-US" sz="2900" dirty="0" smtClean="0">
                <a:latin typeface="TeXGyrePagella"/>
                <a:cs typeface="TeXGyrePagella"/>
              </a:rPr>
              <a:t>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9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</a:t>
            </a:r>
            <a:r>
              <a:rPr lang="en-US" spc="-60" dirty="0" smtClean="0"/>
              <a:t>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pc="-5" dirty="0" smtClean="0">
                <a:latin typeface="TeXGyrePagella"/>
                <a:cs typeface="TeXGyrePagella"/>
              </a:rPr>
              <a:t>Cryptogr</a:t>
            </a:r>
            <a:r>
              <a:rPr lang="en-US" sz="2800" dirty="0" smtClean="0">
                <a:latin typeface="TeXGyrePagella"/>
                <a:cs typeface="TeXGyrePagella"/>
              </a:rPr>
              <a:t>a</a:t>
            </a:r>
            <a:r>
              <a:rPr lang="en-US" sz="2800" spc="-10" dirty="0" smtClean="0">
                <a:latin typeface="TeXGyrePagella"/>
                <a:cs typeface="TeXGyrePagella"/>
              </a:rPr>
              <a:t>phic  </a:t>
            </a:r>
            <a:r>
              <a:rPr lang="en-US" sz="2800" spc="-5" dirty="0" smtClean="0">
                <a:latin typeface="TeXGyrePagella"/>
                <a:cs typeface="TeXGyrePagella"/>
              </a:rPr>
              <a:t>systems are  characterized  by three  dimensions:</a:t>
            </a:r>
            <a:endParaRPr lang="en-US" sz="2800" dirty="0" smtClean="0">
              <a:latin typeface="TeXGyrePagella"/>
              <a:cs typeface="TeXGyrePagella"/>
            </a:endParaRPr>
          </a:p>
          <a:p>
            <a:endParaRPr lang="en-US" dirty="0"/>
          </a:p>
        </p:txBody>
      </p:sp>
      <p:pic>
        <p:nvPicPr>
          <p:cNvPr id="1026" name="Picture 2" descr="C:\Users\Ms Komal\Desktop\vc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6671694" cy="349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76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Systems</a:t>
            </a:r>
            <a:r>
              <a:rPr lang="en-US" spc="-55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algn="just">
              <a:lnSpc>
                <a:spcPct val="100000"/>
              </a:lnSpc>
              <a:spcBef>
                <a:spcPts val="1085"/>
              </a:spcBef>
            </a:pPr>
            <a:r>
              <a:rPr lang="en-US" sz="2000" b="1" u="heavy" spc="11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Type</a:t>
            </a:r>
            <a:r>
              <a:rPr lang="en-US" sz="2000" b="1" u="heavy" spc="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000" b="1" u="heavy" spc="15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lang="en-US" sz="2000" b="1" u="heavy" spc="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000" b="1" u="heavy" spc="9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operations</a:t>
            </a:r>
            <a:r>
              <a:rPr lang="en-US" sz="2000" b="1" u="heavy" spc="1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000" b="1" u="heavy" spc="14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used</a:t>
            </a:r>
            <a:r>
              <a:rPr lang="en-US" sz="2000" b="1" u="heavy" spc="1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000" b="1" u="heavy" spc="5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lang="en-US" sz="2000" b="1" u="heavy" spc="-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000" b="1" u="heavy" spc="7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transforming</a:t>
            </a:r>
            <a:r>
              <a:rPr lang="en-US" sz="2000" b="1" u="heavy" spc="2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000" b="1" u="heavy" spc="8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plaintext</a:t>
            </a:r>
            <a:r>
              <a:rPr lang="en-US" sz="2000" b="1" u="heavy" spc="1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000" b="1" u="heavy" spc="7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lang="en-US" sz="2000" b="1" u="heavy" spc="5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000" b="1" u="heavy" spc="3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ciphertext</a:t>
            </a:r>
            <a:r>
              <a:rPr lang="en-US" sz="2000" b="1" spc="30" dirty="0" smtClean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41300" indent="-228600" algn="just"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All encryption algorithms are based on 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general principles: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41300" indent="-228600" algn="just"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135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Subst</a:t>
            </a:r>
            <a:r>
              <a:rPr lang="en-US" sz="2800" b="1" spc="85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spc="50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tut</a:t>
            </a:r>
            <a:r>
              <a:rPr lang="en-US" sz="2800" b="1" spc="110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spc="200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b="1" spc="70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n: </a:t>
            </a:r>
            <a:r>
              <a:rPr lang="en-US" sz="2800" spc="70" dirty="0" smtClean="0">
                <a:latin typeface="Times New Roman" pitchFamily="18" charset="0"/>
                <a:cs typeface="Times New Roman" pitchFamily="18" charset="0"/>
              </a:rPr>
              <a:t>In which each element in the plain text (bit, letter, group of bits or letters) 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spc="-5" dirty="0">
                <a:latin typeface="Times New Roman" pitchFamily="18" charset="0"/>
                <a:cs typeface="Times New Roman" pitchFamily="18" charset="0"/>
              </a:rPr>
              <a:t>mapped into another</a:t>
            </a:r>
            <a:r>
              <a:rPr lang="en-US" sz="2800" spc="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element.</a:t>
            </a:r>
          </a:p>
          <a:p>
            <a:pPr marL="241300" indent="-228600" algn="just"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30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Tran</a:t>
            </a:r>
            <a:r>
              <a:rPr lang="en-US" sz="2800" b="1" spc="5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="1" spc="125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posi</a:t>
            </a:r>
            <a:r>
              <a:rPr lang="en-US" sz="2800" b="1" spc="100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spc="130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io</a:t>
            </a:r>
            <a:r>
              <a:rPr lang="en-US" sz="2800" b="1" spc="210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n: </a:t>
            </a:r>
            <a:r>
              <a:rPr lang="en-US" sz="2800" spc="210" dirty="0" smtClean="0">
                <a:latin typeface="Times New Roman" pitchFamily="18" charset="0"/>
                <a:cs typeface="Times New Roman" pitchFamily="18" charset="0"/>
              </a:rPr>
              <a:t>In which elements in the plaintext are rearranged.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6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Systems</a:t>
            </a:r>
            <a:r>
              <a:rPr lang="en-US" spc="-55" dirty="0" smtClean="0"/>
              <a:t>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970" algn="just">
              <a:lnSpc>
                <a:spcPct val="100000"/>
              </a:lnSpc>
              <a:spcBef>
                <a:spcPts val="95"/>
              </a:spcBef>
            </a:pPr>
            <a:r>
              <a:rPr lang="en-US" sz="2800" b="1" u="heavy" spc="9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b="1" u="heavy" spc="1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heavy" spc="15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sz="2800" b="1" u="heavy" spc="1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heavy" spc="15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800" b="1" u="heavy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heavy" spc="15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sz="2800" b="1" u="heavy" spc="2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heavy" spc="10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b="1" u="heavy" spc="1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heavy" spc="8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 pitchFamily="18" charset="0"/>
                <a:cs typeface="Times New Roman" pitchFamily="18" charset="0"/>
              </a:rPr>
              <a:t>plaintext</a:t>
            </a:r>
            <a:r>
              <a:rPr lang="en-US" sz="2800" b="1" u="heavy" spc="1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heavy" spc="15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800" b="1" u="heavy" spc="-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heavy" spc="6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 pitchFamily="18" charset="0"/>
                <a:cs typeface="Times New Roman" pitchFamily="18" charset="0"/>
              </a:rPr>
              <a:t>processed</a:t>
            </a:r>
            <a:r>
              <a:rPr lang="en-US" sz="2800" b="1" spc="65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42570" marR="5715" indent="-228600" algn="just">
              <a:spcBef>
                <a:spcPts val="1989"/>
              </a:spcBef>
              <a:buFont typeface="Arial"/>
              <a:buChar char="•"/>
              <a:tabLst>
                <a:tab pos="243204" algn="l"/>
                <a:tab pos="1340485" algn="l"/>
                <a:tab pos="2538095" algn="l"/>
                <a:tab pos="4207510" algn="l"/>
                <a:tab pos="4868545" algn="l"/>
                <a:tab pos="5893435" algn="l"/>
                <a:tab pos="6633845" algn="l"/>
                <a:tab pos="7651750" algn="l"/>
                <a:tab pos="8133715" algn="l"/>
                <a:tab pos="9706610" algn="l"/>
                <a:tab pos="10170160" algn="l"/>
              </a:tabLst>
            </a:pPr>
            <a:r>
              <a:rPr lang="en-US" sz="2800" b="1" spc="95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Bl</a:t>
            </a:r>
            <a:r>
              <a:rPr lang="en-US" sz="2800" b="1" spc="114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b="1" spc="70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ck</a:t>
            </a:r>
            <a:r>
              <a:rPr lang="en-US" sz="2800" b="1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spc="90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="1" spc="60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spc="150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="1" spc="140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="1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er	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cess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inp</a:t>
            </a:r>
            <a:r>
              <a:rPr lang="en-US" sz="2800" spc="5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bloc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5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a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a  time, 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producing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output block for each input</a:t>
            </a:r>
            <a:r>
              <a:rPr lang="en-US" sz="2800" spc="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block.</a:t>
            </a:r>
          </a:p>
          <a:p>
            <a:pPr marL="242570" marR="5080" indent="-228600" algn="just">
              <a:spcBef>
                <a:spcPts val="2010"/>
              </a:spcBef>
              <a:buFont typeface="Arial"/>
              <a:buChar char="•"/>
              <a:tabLst>
                <a:tab pos="243204" algn="l"/>
                <a:tab pos="1645285" algn="l"/>
                <a:tab pos="2928620" algn="l"/>
                <a:tab pos="4683125" algn="l"/>
                <a:tab pos="5432425" algn="l"/>
                <a:tab pos="6542405" algn="l"/>
                <a:tab pos="8199120" algn="l"/>
              </a:tabLst>
            </a:pPr>
            <a:r>
              <a:rPr lang="en-US" sz="2800" b="1" spc="-5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800" b="1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="1" spc="160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b="1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spc="150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b="1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spc="120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ciphe</a:t>
            </a:r>
            <a:r>
              <a:rPr lang="en-US" sz="2800" b="1" spc="-155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="1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spc="5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roce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inp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el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nuo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y,  </a:t>
            </a:r>
            <a:r>
              <a:rPr lang="en-US" sz="2800" spc="-5" dirty="0" smtClean="0">
                <a:latin typeface="Times New Roman" pitchFamily="18" charset="0"/>
                <a:cs typeface="Times New Roman" pitchFamily="18" charset="0"/>
              </a:rPr>
              <a:t>producing output one element at a time, as it goes</a:t>
            </a:r>
            <a:r>
              <a:rPr lang="en-US" sz="2800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along.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9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 and </a:t>
            </a:r>
            <a:r>
              <a:rPr lang="en-US" spc="-5" dirty="0" smtClean="0"/>
              <a:t>Brute-Force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>
            <a:normAutofit/>
          </a:bodyPr>
          <a:lstStyle/>
          <a:p>
            <a:pPr marL="241300" marR="6985" indent="-228600" algn="just">
              <a:lnSpc>
                <a:spcPts val="35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spc="-5" dirty="0" smtClean="0">
                <a:latin typeface="TeXGyrePagella"/>
                <a:cs typeface="TeXGyrePagella"/>
              </a:rPr>
              <a:t>There are </a:t>
            </a:r>
            <a:r>
              <a:rPr lang="en-US" sz="2000" spc="-10" dirty="0" smtClean="0">
                <a:latin typeface="TeXGyrePagella"/>
                <a:cs typeface="TeXGyrePagella"/>
              </a:rPr>
              <a:t>two </a:t>
            </a:r>
            <a:r>
              <a:rPr lang="en-US" sz="2000" spc="-5" dirty="0" smtClean="0">
                <a:latin typeface="TeXGyrePagella"/>
                <a:cs typeface="TeXGyrePagella"/>
              </a:rPr>
              <a:t>general approaches </a:t>
            </a:r>
            <a:r>
              <a:rPr lang="en-US" sz="2000" spc="-10" dirty="0" smtClean="0">
                <a:latin typeface="TeXGyrePagella"/>
                <a:cs typeface="TeXGyrePagella"/>
              </a:rPr>
              <a:t>for </a:t>
            </a:r>
            <a:r>
              <a:rPr lang="en-US" sz="2000" spc="-5" dirty="0" smtClean="0">
                <a:latin typeface="TeXGyrePagella"/>
                <a:cs typeface="TeXGyrePagella"/>
              </a:rPr>
              <a:t>attacking a  conventional encryption</a:t>
            </a:r>
            <a:r>
              <a:rPr lang="en-US" sz="2000" spc="-55" dirty="0" smtClean="0">
                <a:latin typeface="TeXGyrePagella"/>
                <a:cs typeface="TeXGyrePagella"/>
              </a:rPr>
              <a:t> </a:t>
            </a:r>
            <a:r>
              <a:rPr lang="en-US" sz="2000" spc="-5" dirty="0" smtClean="0">
                <a:latin typeface="TeXGyrePagella"/>
                <a:cs typeface="TeXGyrePagella"/>
              </a:rPr>
              <a:t>scheme:</a:t>
            </a:r>
            <a:endParaRPr lang="en-US" sz="2000" dirty="0" smtClean="0">
              <a:latin typeface="TeXGyrePagella"/>
              <a:cs typeface="TeXGyrePagella"/>
            </a:endParaRPr>
          </a:p>
          <a:p>
            <a:pPr marL="476250" marR="5080" lvl="1" indent="-229235" algn="just">
              <a:lnSpc>
                <a:spcPct val="104000"/>
              </a:lnSpc>
              <a:spcBef>
                <a:spcPts val="1885"/>
              </a:spcBef>
              <a:buFont typeface="Wingdings"/>
              <a:buChar char=""/>
              <a:tabLst>
                <a:tab pos="476250" algn="l"/>
              </a:tabLst>
            </a:pPr>
            <a:r>
              <a:rPr lang="en-US" sz="2000" b="1" spc="65" dirty="0" smtClean="0">
                <a:solidFill>
                  <a:srgbClr val="006FC0"/>
                </a:solidFill>
                <a:latin typeface="TeXGyrePagella"/>
                <a:cs typeface="Times New Roman"/>
              </a:rPr>
              <a:t>Cryptanalysis, </a:t>
            </a:r>
            <a:r>
              <a:rPr lang="en-US" sz="2000" spc="-5" dirty="0" smtClean="0">
                <a:latin typeface="TeXGyrePagella"/>
                <a:cs typeface="TeXGyrePagella"/>
              </a:rPr>
              <a:t>rely on nature of the </a:t>
            </a:r>
            <a:r>
              <a:rPr lang="en-US" sz="2000" dirty="0" smtClean="0">
                <a:latin typeface="TeXGyrePagella"/>
                <a:cs typeface="TeXGyrePagella"/>
              </a:rPr>
              <a:t>algorithm </a:t>
            </a:r>
            <a:r>
              <a:rPr lang="en-US" sz="2000" spc="-5" dirty="0" smtClean="0">
                <a:latin typeface="TeXGyrePagella"/>
                <a:cs typeface="TeXGyrePagella"/>
              </a:rPr>
              <a:t>plus  </a:t>
            </a:r>
            <a:r>
              <a:rPr lang="en-US" sz="2000" dirty="0" smtClean="0">
                <a:latin typeface="TeXGyrePagella"/>
                <a:cs typeface="TeXGyrePagella"/>
              </a:rPr>
              <a:t>some </a:t>
            </a:r>
            <a:r>
              <a:rPr lang="en-US" sz="2000" spc="-5" dirty="0" smtClean="0">
                <a:latin typeface="TeXGyrePagella"/>
                <a:cs typeface="TeXGyrePagella"/>
              </a:rPr>
              <a:t>general characteristics of </a:t>
            </a:r>
            <a:r>
              <a:rPr lang="en-US" sz="2000" dirty="0" smtClean="0">
                <a:solidFill>
                  <a:srgbClr val="C00000"/>
                </a:solidFill>
                <a:latin typeface="TeXGyrePagella"/>
                <a:cs typeface="TeXGyrePagella"/>
              </a:rPr>
              <a:t>plaintext </a:t>
            </a:r>
            <a:r>
              <a:rPr lang="en-US" sz="2000" spc="-10" dirty="0" smtClean="0">
                <a:latin typeface="TeXGyrePagella"/>
                <a:cs typeface="TeXGyrePagella"/>
              </a:rPr>
              <a:t>or </a:t>
            </a:r>
            <a:r>
              <a:rPr lang="en-US" sz="2000" spc="-10" dirty="0" smtClean="0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lang="en-US" sz="2000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plaintext</a:t>
            </a:r>
            <a:r>
              <a:rPr lang="en-US" sz="2000" spc="-5" dirty="0" smtClean="0">
                <a:solidFill>
                  <a:srgbClr val="C00000"/>
                </a:solidFill>
                <a:latin typeface="TeXGyrePagella"/>
                <a:cs typeface="Palladio Uralic"/>
              </a:rPr>
              <a:t>–</a:t>
            </a:r>
            <a:r>
              <a:rPr lang="en-US" sz="2000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ciphertext </a:t>
            </a:r>
            <a:r>
              <a:rPr lang="en-US" sz="2000" spc="-5" dirty="0" smtClean="0">
                <a:latin typeface="TeXGyrePagella"/>
                <a:cs typeface="TeXGyrePagella"/>
              </a:rPr>
              <a:t>pairs. This </a:t>
            </a:r>
            <a:r>
              <a:rPr lang="en-US" sz="2000" dirty="0" smtClean="0">
                <a:latin typeface="TeXGyrePagella"/>
                <a:cs typeface="TeXGyrePagella"/>
              </a:rPr>
              <a:t>attack attempts to  deduce a specific </a:t>
            </a:r>
            <a:r>
              <a:rPr lang="en-US" sz="2000" spc="-5" dirty="0" smtClean="0">
                <a:latin typeface="TeXGyrePagella"/>
                <a:cs typeface="TeXGyrePagella"/>
              </a:rPr>
              <a:t>plaintext or the key being used.</a:t>
            </a:r>
            <a:endParaRPr lang="en-US" sz="2000" dirty="0" smtClean="0">
              <a:latin typeface="TeXGyrePagella"/>
              <a:cs typeface="TeXGyrePagella"/>
            </a:endParaRPr>
          </a:p>
          <a:p>
            <a:pPr marL="476250" marR="5080" lvl="1" indent="-229235" algn="just">
              <a:lnSpc>
                <a:spcPct val="104099"/>
              </a:lnSpc>
              <a:spcBef>
                <a:spcPts val="1995"/>
              </a:spcBef>
              <a:buFont typeface="Wingdings"/>
              <a:buChar char=""/>
              <a:tabLst>
                <a:tab pos="476250" algn="l"/>
              </a:tabLst>
            </a:pPr>
            <a:r>
              <a:rPr lang="en-US" sz="2000" b="1" spc="35" dirty="0" smtClean="0">
                <a:solidFill>
                  <a:srgbClr val="006FC0"/>
                </a:solidFill>
                <a:latin typeface="TeXGyrePagella"/>
                <a:cs typeface="Times New Roman"/>
              </a:rPr>
              <a:t>Brute-force </a:t>
            </a:r>
            <a:r>
              <a:rPr lang="en-US" sz="2000" b="1" spc="15" dirty="0" smtClean="0">
                <a:solidFill>
                  <a:srgbClr val="006FC0"/>
                </a:solidFill>
                <a:latin typeface="TeXGyrePagella"/>
                <a:cs typeface="Times New Roman"/>
              </a:rPr>
              <a:t>attack</a:t>
            </a:r>
            <a:r>
              <a:rPr lang="en-US" sz="2000" spc="15" dirty="0" smtClean="0">
                <a:latin typeface="TeXGyrePagella"/>
                <a:cs typeface="TeXGyrePagella"/>
              </a:rPr>
              <a:t>, </a:t>
            </a:r>
            <a:r>
              <a:rPr lang="en-US" sz="2000" spc="-5" dirty="0" smtClean="0">
                <a:latin typeface="TeXGyrePagella"/>
                <a:cs typeface="TeXGyrePagella"/>
              </a:rPr>
              <a:t>the </a:t>
            </a:r>
            <a:r>
              <a:rPr lang="en-US" sz="2000" dirty="0" smtClean="0">
                <a:latin typeface="TeXGyrePagella"/>
                <a:cs typeface="TeXGyrePagella"/>
              </a:rPr>
              <a:t>attacker </a:t>
            </a:r>
            <a:r>
              <a:rPr lang="en-US" sz="2000" spc="-5" dirty="0" smtClean="0">
                <a:latin typeface="TeXGyrePagella"/>
                <a:cs typeface="TeXGyrePagella"/>
              </a:rPr>
              <a:t>tries </a:t>
            </a:r>
            <a:r>
              <a:rPr lang="en-US" sz="2000" dirty="0" smtClean="0">
                <a:latin typeface="TeXGyrePagella"/>
                <a:cs typeface="TeXGyrePagella"/>
              </a:rPr>
              <a:t>every possible  </a:t>
            </a:r>
            <a:r>
              <a:rPr lang="en-US" sz="2000" spc="-5" dirty="0" smtClean="0">
                <a:latin typeface="TeXGyrePagella"/>
                <a:cs typeface="TeXGyrePagella"/>
              </a:rPr>
              <a:t>key on </a:t>
            </a:r>
            <a:r>
              <a:rPr lang="en-US" sz="2000" dirty="0" smtClean="0">
                <a:latin typeface="TeXGyrePagella"/>
                <a:cs typeface="TeXGyrePagella"/>
              </a:rPr>
              <a:t>a </a:t>
            </a:r>
            <a:r>
              <a:rPr lang="en-US" sz="2000" spc="-5" dirty="0" smtClean="0">
                <a:latin typeface="TeXGyrePagella"/>
                <a:cs typeface="TeXGyrePagella"/>
              </a:rPr>
              <a:t>piece of ciphertext until </a:t>
            </a:r>
            <a:r>
              <a:rPr lang="en-US" sz="2000" dirty="0" smtClean="0">
                <a:latin typeface="TeXGyrePagella"/>
                <a:cs typeface="TeXGyrePagella"/>
              </a:rPr>
              <a:t>an intelligible  translation </a:t>
            </a:r>
            <a:r>
              <a:rPr lang="en-US" sz="2000" spc="-5" dirty="0" smtClean="0">
                <a:latin typeface="TeXGyrePagella"/>
                <a:cs typeface="TeXGyrePagella"/>
              </a:rPr>
              <a:t>is </a:t>
            </a:r>
            <a:r>
              <a:rPr lang="en-US" sz="2000" dirty="0" smtClean="0">
                <a:latin typeface="TeXGyrePagella"/>
                <a:cs typeface="TeXGyrePagella"/>
              </a:rPr>
              <a:t>obtained. </a:t>
            </a:r>
            <a:r>
              <a:rPr lang="en-US" sz="2000" b="1" i="1" dirty="0" smtClean="0">
                <a:solidFill>
                  <a:srgbClr val="C00000"/>
                </a:solidFill>
                <a:latin typeface="TeXGyrePagella"/>
                <a:cs typeface="TeXGyrePagella"/>
              </a:rPr>
              <a:t>On average, half of </a:t>
            </a:r>
            <a:r>
              <a:rPr lang="en-US" sz="2000" b="1" i="1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all  possible keys </a:t>
            </a:r>
            <a:r>
              <a:rPr lang="en-US" sz="2000" b="1" i="1" dirty="0" smtClean="0">
                <a:solidFill>
                  <a:srgbClr val="C00000"/>
                </a:solidFill>
                <a:latin typeface="TeXGyrePagella"/>
                <a:cs typeface="TeXGyrePagella"/>
              </a:rPr>
              <a:t>must be </a:t>
            </a:r>
            <a:r>
              <a:rPr lang="en-US" sz="2000" b="1" i="1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tried to achieve</a:t>
            </a:r>
            <a:r>
              <a:rPr lang="en-US" sz="2000" b="1" i="1" spc="-40" dirty="0" smtClean="0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lang="en-US" sz="2000" b="1" i="1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success!</a:t>
            </a:r>
            <a:endParaRPr lang="en-US" sz="2000" dirty="0" smtClean="0">
              <a:latin typeface="TeXGyrePagella"/>
              <a:cs typeface="TeXGyrePagella"/>
            </a:endParaRPr>
          </a:p>
          <a:p>
            <a:endParaRPr lang="en-US" dirty="0">
              <a:latin typeface="TeXGyrePagella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7239000" y="1371600"/>
            <a:ext cx="1665731" cy="2403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/>
          <p:nvPr/>
        </p:nvSpPr>
        <p:spPr>
          <a:xfrm>
            <a:off x="6858000" y="4445267"/>
            <a:ext cx="2154936" cy="1138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998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indent="-228600" algn="just">
              <a:spcBef>
                <a:spcPts val="5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400" spc="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60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cryptography</a:t>
            </a:r>
            <a:r>
              <a:rPr lang="en-US" sz="2400" b="1" spc="229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400" spc="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spc="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science</a:t>
            </a:r>
            <a:r>
              <a:rPr lang="en-US" sz="2400" spc="2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spc="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art</a:t>
            </a:r>
            <a:r>
              <a:rPr lang="en-US" sz="2400" spc="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spc="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lang="en-US" sz="2400" spc="2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secret</a:t>
            </a:r>
            <a:r>
              <a:rPr lang="en-US" sz="2400" spc="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codes,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41300" algn="just">
              <a:lnSpc>
                <a:spcPct val="100000"/>
              </a:lnSpc>
              <a:spcBef>
                <a:spcPts val="480"/>
              </a:spcBef>
            </a:pPr>
            <a:r>
              <a:rPr lang="en-US" sz="2400" b="1" spc="80" dirty="0" smtClean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cryptanalysis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is the science and art of breaking 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those</a:t>
            </a:r>
            <a:r>
              <a:rPr lang="en-US" sz="2400" spc="-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codes.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41300" marR="5080" indent="-228600" algn="just">
              <a:lnSpc>
                <a:spcPct val="113999"/>
              </a:lnSpc>
              <a:spcBef>
                <a:spcPts val="99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are four common types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cryptanalysis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attacks based 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on 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the amount of information known to the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55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cryptanalyst</a:t>
            </a:r>
            <a:r>
              <a:rPr lang="en-US" sz="2400" spc="55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1468734" y="3886200"/>
            <a:ext cx="6151265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463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Ciphertext-only</a:t>
            </a:r>
            <a:r>
              <a:rPr lang="en-US" spc="-50" dirty="0" smtClean="0"/>
              <a:t> </a:t>
            </a:r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marR="7620" indent="-228600" algn="just"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 smtClean="0">
                <a:latin typeface="TeXGyrePagella"/>
                <a:cs typeface="TeXGyrePagella"/>
              </a:rPr>
              <a:t>The adversary has access to some </a:t>
            </a:r>
            <a:r>
              <a:rPr lang="en-US" sz="2400" b="1" spc="60" dirty="0" smtClean="0">
                <a:solidFill>
                  <a:srgbClr val="006FC0"/>
                </a:solidFill>
                <a:latin typeface="TeXGyrePagella"/>
                <a:cs typeface="Times New Roman"/>
              </a:rPr>
              <a:t>ciphertext </a:t>
            </a:r>
            <a:r>
              <a:rPr lang="en-US" sz="2400" spc="-5" dirty="0" smtClean="0">
                <a:latin typeface="TeXGyrePagella"/>
                <a:cs typeface="TeXGyrePagella"/>
              </a:rPr>
              <a:t>and </a:t>
            </a:r>
            <a:r>
              <a:rPr lang="en-US" sz="2400" spc="-10" dirty="0" smtClean="0">
                <a:latin typeface="TeXGyrePagella"/>
                <a:cs typeface="TeXGyrePagella"/>
              </a:rPr>
              <a:t>tries </a:t>
            </a:r>
            <a:r>
              <a:rPr lang="en-US" sz="2400" spc="-5" dirty="0" smtClean="0">
                <a:latin typeface="TeXGyrePagella"/>
                <a:cs typeface="TeXGyrePagella"/>
              </a:rPr>
              <a:t>to find  the corresponding </a:t>
            </a:r>
            <a:r>
              <a:rPr lang="en-US" sz="2400" b="1" spc="150" dirty="0" smtClean="0">
                <a:solidFill>
                  <a:srgbClr val="006FC0"/>
                </a:solidFill>
                <a:latin typeface="TeXGyrePagella"/>
                <a:cs typeface="Times New Roman"/>
              </a:rPr>
              <a:t>key </a:t>
            </a:r>
            <a:r>
              <a:rPr lang="en-US" sz="2400" spc="-5" dirty="0" smtClean="0">
                <a:latin typeface="TeXGyrePagella"/>
                <a:cs typeface="TeXGyrePagella"/>
              </a:rPr>
              <a:t>or</a:t>
            </a:r>
            <a:r>
              <a:rPr lang="en-US" sz="2400" spc="-150" dirty="0" smtClean="0">
                <a:latin typeface="TeXGyrePagella"/>
                <a:cs typeface="TeXGyrePagella"/>
              </a:rPr>
              <a:t> </a:t>
            </a:r>
            <a:r>
              <a:rPr lang="en-US" sz="2400" b="1" spc="75" dirty="0" smtClean="0">
                <a:solidFill>
                  <a:srgbClr val="006FC0"/>
                </a:solidFill>
                <a:latin typeface="TeXGyrePagella"/>
                <a:cs typeface="Times New Roman"/>
              </a:rPr>
              <a:t>plaintext</a:t>
            </a:r>
            <a:r>
              <a:rPr lang="en-US" sz="2400" spc="75" dirty="0" smtClean="0">
                <a:latin typeface="TeXGyrePagella"/>
                <a:cs typeface="TeXGyrePagella"/>
              </a:rPr>
              <a:t>.</a:t>
            </a:r>
            <a:endParaRPr lang="en-US" sz="2400" dirty="0" smtClean="0">
              <a:latin typeface="TeXGyrePagella"/>
              <a:cs typeface="TeXGyrePagella"/>
            </a:endParaRPr>
          </a:p>
          <a:p>
            <a:pPr marL="241300" marR="5080" indent="-228600" algn="just"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 smtClean="0">
                <a:latin typeface="TeXGyrePagella"/>
                <a:cs typeface="TeXGyrePagella"/>
              </a:rPr>
              <a:t>This </a:t>
            </a:r>
            <a:r>
              <a:rPr lang="en-US" sz="2400" spc="-5" dirty="0" smtClean="0">
                <a:latin typeface="TeXGyrePagella"/>
                <a:cs typeface="TeXGyrePagella"/>
              </a:rPr>
              <a:t>is </a:t>
            </a:r>
            <a:r>
              <a:rPr lang="en-US" sz="2400" spc="-10" dirty="0" smtClean="0">
                <a:latin typeface="TeXGyrePagella"/>
                <a:cs typeface="TeXGyrePagella"/>
              </a:rPr>
              <a:t>the </a:t>
            </a:r>
            <a:r>
              <a:rPr lang="en-US" sz="2400" spc="-5" dirty="0" smtClean="0">
                <a:latin typeface="TeXGyrePagella"/>
                <a:cs typeface="TeXGyrePagella"/>
              </a:rPr>
              <a:t>most </a:t>
            </a:r>
            <a:r>
              <a:rPr lang="en-US" sz="2400" dirty="0" smtClean="0">
                <a:latin typeface="TeXGyrePagella"/>
                <a:cs typeface="TeXGyrePagella"/>
              </a:rPr>
              <a:t>difficult </a:t>
            </a:r>
            <a:r>
              <a:rPr lang="en-US" sz="2400" spc="-5" dirty="0" smtClean="0">
                <a:latin typeface="TeXGyrePagella"/>
                <a:cs typeface="TeXGyrePagella"/>
              </a:rPr>
              <a:t>attack for cryptanalyst since </a:t>
            </a:r>
            <a:r>
              <a:rPr lang="en-US" sz="2400" spc="-10" dirty="0" smtClean="0">
                <a:latin typeface="TeXGyrePagella"/>
                <a:cs typeface="TeXGyrePagella"/>
              </a:rPr>
              <a:t>ciphertext  </a:t>
            </a:r>
            <a:r>
              <a:rPr lang="en-US" sz="2400" spc="-5" dirty="0" smtClean="0">
                <a:latin typeface="TeXGyrePagella"/>
                <a:cs typeface="TeXGyrePagella"/>
              </a:rPr>
              <a:t>is all </a:t>
            </a:r>
            <a:r>
              <a:rPr lang="en-US" sz="2400" spc="-10" dirty="0" smtClean="0">
                <a:latin typeface="TeXGyrePagella"/>
                <a:cs typeface="TeXGyrePagella"/>
              </a:rPr>
              <a:t>that </a:t>
            </a:r>
            <a:r>
              <a:rPr lang="en-US" sz="2400" spc="-5" dirty="0" smtClean="0">
                <a:latin typeface="TeXGyrePagella"/>
                <a:cs typeface="TeXGyrePagella"/>
              </a:rPr>
              <a:t>is available </a:t>
            </a:r>
            <a:r>
              <a:rPr lang="en-US" sz="2400" spc="40" dirty="0" smtClean="0">
                <a:latin typeface="TeXGyrePagella"/>
                <a:cs typeface="TeXGyrePagella"/>
              </a:rPr>
              <a:t>(</a:t>
            </a:r>
            <a:r>
              <a:rPr lang="en-US" sz="2400" b="1" spc="40" dirty="0" smtClean="0">
                <a:solidFill>
                  <a:srgbClr val="FF0000"/>
                </a:solidFill>
                <a:latin typeface="TeXGyrePagella"/>
                <a:cs typeface="Times New Roman"/>
              </a:rPr>
              <a:t>note: </a:t>
            </a:r>
            <a:r>
              <a:rPr lang="en-US" sz="2400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in some cases, </a:t>
            </a:r>
            <a:r>
              <a:rPr lang="en-US" sz="2400" spc="-10" dirty="0" smtClean="0">
                <a:solidFill>
                  <a:srgbClr val="001F5F"/>
                </a:solidFill>
                <a:latin typeface="TeXGyrePagella"/>
                <a:cs typeface="TeXGyrePagella"/>
              </a:rPr>
              <a:t>not </a:t>
            </a:r>
            <a:r>
              <a:rPr lang="en-US" sz="2400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even </a:t>
            </a:r>
            <a:r>
              <a:rPr lang="en-US" sz="2400" spc="-10" dirty="0" smtClean="0">
                <a:solidFill>
                  <a:srgbClr val="001F5F"/>
                </a:solidFill>
                <a:latin typeface="TeXGyrePagella"/>
                <a:cs typeface="TeXGyrePagella"/>
              </a:rPr>
              <a:t>the  </a:t>
            </a:r>
            <a:r>
              <a:rPr lang="en-US" sz="2400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encryption algorithm is</a:t>
            </a:r>
            <a:r>
              <a:rPr lang="en-US" sz="2400" spc="-20" dirty="0" smtClean="0">
                <a:solidFill>
                  <a:srgbClr val="001F5F"/>
                </a:solidFill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known!</a:t>
            </a:r>
            <a:r>
              <a:rPr lang="en-US" sz="2400" spc="-5" dirty="0" smtClean="0">
                <a:latin typeface="TeXGyrePagella"/>
                <a:cs typeface="TeXGyrePagella"/>
              </a:rPr>
              <a:t>).</a:t>
            </a:r>
            <a:endParaRPr lang="en-US" sz="2400" dirty="0" smtClean="0">
              <a:latin typeface="TeXGyrePagella"/>
              <a:cs typeface="TeXGyrePagella"/>
            </a:endParaRPr>
          </a:p>
          <a:p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1143000" y="3810000"/>
            <a:ext cx="6934200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412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Ciphertext-only Attack</a:t>
            </a:r>
            <a:r>
              <a:rPr lang="en-US" spc="-60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41300" marR="8255" indent="-228600">
              <a:spcBef>
                <a:spcPts val="95"/>
              </a:spcBef>
              <a:buFont typeface="Arial"/>
              <a:buChar char="•"/>
              <a:tabLst>
                <a:tab pos="241300" algn="l"/>
                <a:tab pos="1675130" algn="l"/>
                <a:tab pos="3228340" algn="l"/>
                <a:tab pos="3929379" algn="l"/>
                <a:tab pos="4475480" algn="l"/>
                <a:tab pos="5394325" algn="l"/>
                <a:tab pos="5880735" algn="l"/>
                <a:tab pos="8503920" algn="l"/>
                <a:tab pos="9711055" algn="l"/>
              </a:tabLst>
            </a:pPr>
            <a:r>
              <a:rPr lang="en-US" sz="2800" b="1" spc="-5" dirty="0" smtClean="0">
                <a:solidFill>
                  <a:srgbClr val="C00000"/>
                </a:solidFill>
                <a:latin typeface="TeXGyrePagella"/>
                <a:cs typeface="Times New Roman"/>
              </a:rPr>
              <a:t>Va</a:t>
            </a:r>
            <a:r>
              <a:rPr lang="en-US" sz="2800" b="1" spc="5" dirty="0" smtClean="0">
                <a:solidFill>
                  <a:srgbClr val="C00000"/>
                </a:solidFill>
                <a:latin typeface="TeXGyrePagella"/>
                <a:cs typeface="Times New Roman"/>
              </a:rPr>
              <a:t>r</a:t>
            </a:r>
            <a:r>
              <a:rPr lang="en-US" sz="2800" b="1" spc="110" dirty="0" smtClean="0">
                <a:solidFill>
                  <a:srgbClr val="C00000"/>
                </a:solidFill>
                <a:latin typeface="TeXGyrePagella"/>
                <a:cs typeface="Times New Roman"/>
              </a:rPr>
              <a:t>i</a:t>
            </a:r>
            <a:r>
              <a:rPr lang="en-US" sz="2800" b="1" spc="204" dirty="0" smtClean="0">
                <a:solidFill>
                  <a:srgbClr val="C00000"/>
                </a:solidFill>
                <a:latin typeface="TeXGyrePagella"/>
                <a:cs typeface="Times New Roman"/>
              </a:rPr>
              <a:t>o</a:t>
            </a:r>
            <a:r>
              <a:rPr lang="en-US" sz="2800" b="1" spc="150" dirty="0" smtClean="0">
                <a:solidFill>
                  <a:srgbClr val="C00000"/>
                </a:solidFill>
                <a:latin typeface="TeXGyrePagella"/>
                <a:cs typeface="Times New Roman"/>
              </a:rPr>
              <a:t>us</a:t>
            </a:r>
            <a:r>
              <a:rPr lang="en-US" sz="2800" b="1" dirty="0" smtClean="0">
                <a:solidFill>
                  <a:srgbClr val="C00000"/>
                </a:solidFill>
                <a:latin typeface="TeXGyrePagella"/>
                <a:cs typeface="Times New Roman"/>
              </a:rPr>
              <a:t>	</a:t>
            </a:r>
            <a:r>
              <a:rPr lang="en-US" sz="2800" b="1" spc="114" dirty="0" smtClean="0">
                <a:solidFill>
                  <a:srgbClr val="C00000"/>
                </a:solidFill>
                <a:latin typeface="TeXGyrePagella"/>
                <a:cs typeface="Times New Roman"/>
              </a:rPr>
              <a:t>me</a:t>
            </a:r>
            <a:r>
              <a:rPr lang="en-US" sz="2800" b="1" spc="65" dirty="0" smtClean="0">
                <a:solidFill>
                  <a:srgbClr val="C00000"/>
                </a:solidFill>
                <a:latin typeface="TeXGyrePagella"/>
                <a:cs typeface="Times New Roman"/>
              </a:rPr>
              <a:t>t</a:t>
            </a:r>
            <a:r>
              <a:rPr lang="en-US" sz="2800" b="1" spc="160" dirty="0" smtClean="0">
                <a:solidFill>
                  <a:srgbClr val="C00000"/>
                </a:solidFill>
                <a:latin typeface="TeXGyrePagella"/>
                <a:cs typeface="Times New Roman"/>
              </a:rPr>
              <a:t>h</a:t>
            </a:r>
            <a:r>
              <a:rPr lang="en-US" sz="2800" b="1" spc="150" dirty="0" smtClean="0">
                <a:solidFill>
                  <a:srgbClr val="C00000"/>
                </a:solidFill>
                <a:latin typeface="TeXGyrePagella"/>
                <a:cs typeface="Times New Roman"/>
              </a:rPr>
              <a:t>ods</a:t>
            </a:r>
            <a:r>
              <a:rPr lang="en-US" sz="2800" b="1" dirty="0" smtClean="0">
                <a:solidFill>
                  <a:srgbClr val="C00000"/>
                </a:solidFill>
                <a:latin typeface="TeXGyrePagella"/>
                <a:cs typeface="Times New Roman"/>
              </a:rPr>
              <a:t>	</a:t>
            </a:r>
            <a:r>
              <a:rPr lang="en-US" sz="2800" b="1" spc="45" dirty="0" smtClean="0">
                <a:solidFill>
                  <a:srgbClr val="C00000"/>
                </a:solidFill>
                <a:latin typeface="TeXGyrePagella"/>
                <a:cs typeface="Times New Roman"/>
              </a:rPr>
              <a:t>can</a:t>
            </a:r>
            <a:r>
              <a:rPr lang="en-US" sz="2800" b="1" dirty="0" smtClean="0">
                <a:solidFill>
                  <a:srgbClr val="C00000"/>
                </a:solidFill>
                <a:latin typeface="TeXGyrePagella"/>
                <a:cs typeface="Times New Roman"/>
              </a:rPr>
              <a:t>	</a:t>
            </a:r>
            <a:r>
              <a:rPr lang="en-US" sz="2800" b="1" spc="165" dirty="0" smtClean="0">
                <a:solidFill>
                  <a:srgbClr val="C00000"/>
                </a:solidFill>
                <a:latin typeface="TeXGyrePagella"/>
                <a:cs typeface="Times New Roman"/>
              </a:rPr>
              <a:t>b</a:t>
            </a:r>
            <a:r>
              <a:rPr lang="en-US" sz="2800" b="1" spc="135" dirty="0" smtClean="0">
                <a:solidFill>
                  <a:srgbClr val="C00000"/>
                </a:solidFill>
                <a:latin typeface="TeXGyrePagella"/>
                <a:cs typeface="Times New Roman"/>
              </a:rPr>
              <a:t>e</a:t>
            </a:r>
            <a:r>
              <a:rPr lang="en-US" sz="2800" b="1" dirty="0" smtClean="0">
                <a:solidFill>
                  <a:srgbClr val="C00000"/>
                </a:solidFill>
                <a:latin typeface="TeXGyrePagella"/>
                <a:cs typeface="Times New Roman"/>
              </a:rPr>
              <a:t>	</a:t>
            </a:r>
            <a:r>
              <a:rPr lang="en-US" sz="2800" b="1" spc="150" dirty="0" smtClean="0">
                <a:solidFill>
                  <a:srgbClr val="C00000"/>
                </a:solidFill>
                <a:latin typeface="TeXGyrePagella"/>
                <a:cs typeface="Times New Roman"/>
              </a:rPr>
              <a:t>used</a:t>
            </a:r>
            <a:r>
              <a:rPr lang="en-US" sz="2800" b="1" dirty="0" smtClean="0">
                <a:solidFill>
                  <a:srgbClr val="C00000"/>
                </a:solidFill>
                <a:latin typeface="TeXGyrePagella"/>
                <a:cs typeface="Times New Roman"/>
              </a:rPr>
              <a:t>	</a:t>
            </a:r>
            <a:r>
              <a:rPr lang="en-US" sz="2800" b="1" spc="114" dirty="0" smtClean="0">
                <a:solidFill>
                  <a:srgbClr val="C00000"/>
                </a:solidFill>
                <a:latin typeface="TeXGyrePagella"/>
                <a:cs typeface="Times New Roman"/>
              </a:rPr>
              <a:t>i</a:t>
            </a:r>
            <a:r>
              <a:rPr lang="en-US" sz="2800" b="1" spc="200" dirty="0" smtClean="0">
                <a:solidFill>
                  <a:srgbClr val="C00000"/>
                </a:solidFill>
                <a:latin typeface="TeXGyrePagella"/>
                <a:cs typeface="Times New Roman"/>
              </a:rPr>
              <a:t>n</a:t>
            </a:r>
            <a:r>
              <a:rPr lang="en-US" sz="2800" b="1" dirty="0" smtClean="0">
                <a:solidFill>
                  <a:srgbClr val="C00000"/>
                </a:solidFill>
                <a:latin typeface="TeXGyrePagella"/>
                <a:cs typeface="Times New Roman"/>
              </a:rPr>
              <a:t>	</a:t>
            </a:r>
            <a:r>
              <a:rPr lang="en-US" sz="2800" b="1" spc="90" dirty="0" smtClean="0">
                <a:solidFill>
                  <a:srgbClr val="C00000"/>
                </a:solidFill>
                <a:latin typeface="TeXGyrePagella"/>
                <a:cs typeface="Times New Roman"/>
              </a:rPr>
              <a:t>c</a:t>
            </a:r>
            <a:r>
              <a:rPr lang="en-US" sz="2800" b="1" spc="60" dirty="0" smtClean="0">
                <a:solidFill>
                  <a:srgbClr val="C00000"/>
                </a:solidFill>
                <a:latin typeface="TeXGyrePagella"/>
                <a:cs typeface="Times New Roman"/>
              </a:rPr>
              <a:t>i</a:t>
            </a:r>
            <a:r>
              <a:rPr lang="en-US" sz="2800" b="1" spc="150" dirty="0" smtClean="0">
                <a:solidFill>
                  <a:srgbClr val="C00000"/>
                </a:solidFill>
                <a:latin typeface="TeXGyrePagella"/>
                <a:cs typeface="Times New Roman"/>
              </a:rPr>
              <a:t>p</a:t>
            </a:r>
            <a:r>
              <a:rPr lang="en-US" sz="2800" b="1" spc="140" dirty="0" smtClean="0">
                <a:solidFill>
                  <a:srgbClr val="C00000"/>
                </a:solidFill>
                <a:latin typeface="TeXGyrePagella"/>
                <a:cs typeface="Times New Roman"/>
              </a:rPr>
              <a:t>h</a:t>
            </a:r>
            <a:r>
              <a:rPr lang="en-US" sz="2800" b="1" dirty="0" smtClean="0">
                <a:solidFill>
                  <a:srgbClr val="C00000"/>
                </a:solidFill>
                <a:latin typeface="TeXGyrePagella"/>
                <a:cs typeface="Times New Roman"/>
              </a:rPr>
              <a:t>e</a:t>
            </a:r>
            <a:r>
              <a:rPr lang="en-US" sz="2800" b="1" spc="5" dirty="0" smtClean="0">
                <a:solidFill>
                  <a:srgbClr val="C00000"/>
                </a:solidFill>
                <a:latin typeface="TeXGyrePagella"/>
                <a:cs typeface="Times New Roman"/>
              </a:rPr>
              <a:t>r</a:t>
            </a:r>
            <a:r>
              <a:rPr lang="en-US" sz="2800" b="1" spc="65" dirty="0" smtClean="0">
                <a:solidFill>
                  <a:srgbClr val="C00000"/>
                </a:solidFill>
                <a:latin typeface="TeXGyrePagella"/>
                <a:cs typeface="Times New Roman"/>
              </a:rPr>
              <a:t>t</a:t>
            </a:r>
            <a:r>
              <a:rPr lang="en-US" sz="2800" b="1" spc="90" dirty="0" smtClean="0">
                <a:solidFill>
                  <a:srgbClr val="C00000"/>
                </a:solidFill>
                <a:latin typeface="TeXGyrePagella"/>
                <a:cs typeface="Times New Roman"/>
              </a:rPr>
              <a:t>e</a:t>
            </a:r>
            <a:r>
              <a:rPr lang="en-US" sz="2800" b="1" spc="-5" dirty="0" smtClean="0">
                <a:solidFill>
                  <a:srgbClr val="C00000"/>
                </a:solidFill>
                <a:latin typeface="TeXGyrePagella"/>
                <a:cs typeface="Times New Roman"/>
              </a:rPr>
              <a:t>x</a:t>
            </a:r>
            <a:r>
              <a:rPr lang="en-US" sz="2800" b="1" spc="10" dirty="0" smtClean="0">
                <a:solidFill>
                  <a:srgbClr val="C00000"/>
                </a:solidFill>
                <a:latin typeface="TeXGyrePagella"/>
                <a:cs typeface="Times New Roman"/>
              </a:rPr>
              <a:t>t</a:t>
            </a:r>
            <a:r>
              <a:rPr lang="en-US" sz="2800" b="1" spc="-5" dirty="0" smtClean="0">
                <a:solidFill>
                  <a:srgbClr val="C00000"/>
                </a:solidFill>
                <a:latin typeface="TeXGyrePagella"/>
                <a:cs typeface="Times New Roman"/>
              </a:rPr>
              <a:t>-</a:t>
            </a:r>
            <a:r>
              <a:rPr lang="en-US" sz="2800" b="1" spc="140" dirty="0" smtClean="0">
                <a:solidFill>
                  <a:srgbClr val="C00000"/>
                </a:solidFill>
                <a:latin typeface="TeXGyrePagella"/>
                <a:cs typeface="Times New Roman"/>
              </a:rPr>
              <a:t>onl</a:t>
            </a:r>
            <a:r>
              <a:rPr lang="en-US" sz="2800" b="1" spc="165" dirty="0" smtClean="0">
                <a:solidFill>
                  <a:srgbClr val="C00000"/>
                </a:solidFill>
                <a:latin typeface="TeXGyrePagella"/>
                <a:cs typeface="Times New Roman"/>
              </a:rPr>
              <a:t>y</a:t>
            </a:r>
            <a:r>
              <a:rPr lang="en-US" sz="2800" b="1" dirty="0" smtClean="0">
                <a:solidFill>
                  <a:srgbClr val="C00000"/>
                </a:solidFill>
                <a:latin typeface="TeXGyrePagella"/>
                <a:cs typeface="Times New Roman"/>
              </a:rPr>
              <a:t>	</a:t>
            </a:r>
            <a:r>
              <a:rPr lang="en-US" sz="2800" b="1" spc="-5" dirty="0" smtClean="0">
                <a:solidFill>
                  <a:srgbClr val="C00000"/>
                </a:solidFill>
                <a:latin typeface="TeXGyrePagella"/>
                <a:cs typeface="Times New Roman"/>
              </a:rPr>
              <a:t>a</a:t>
            </a:r>
            <a:r>
              <a:rPr lang="en-US" sz="2800" b="1" dirty="0" smtClean="0">
                <a:solidFill>
                  <a:srgbClr val="C00000"/>
                </a:solidFill>
                <a:latin typeface="TeXGyrePagella"/>
                <a:cs typeface="Times New Roman"/>
              </a:rPr>
              <a:t>t</a:t>
            </a:r>
            <a:r>
              <a:rPr lang="en-US" sz="2800" b="1" spc="-5" dirty="0" smtClean="0">
                <a:solidFill>
                  <a:srgbClr val="C00000"/>
                </a:solidFill>
                <a:latin typeface="TeXGyrePagella"/>
                <a:cs typeface="Times New Roman"/>
              </a:rPr>
              <a:t>t</a:t>
            </a:r>
            <a:r>
              <a:rPr lang="en-US" sz="2800" b="1" dirty="0" smtClean="0">
                <a:solidFill>
                  <a:srgbClr val="C00000"/>
                </a:solidFill>
                <a:latin typeface="TeXGyrePagella"/>
                <a:cs typeface="Times New Roman"/>
              </a:rPr>
              <a:t>a</a:t>
            </a:r>
            <a:r>
              <a:rPr lang="en-US" sz="2800" b="1" spc="65" dirty="0" smtClean="0">
                <a:solidFill>
                  <a:srgbClr val="C00000"/>
                </a:solidFill>
                <a:latin typeface="TeXGyrePagella"/>
                <a:cs typeface="Times New Roman"/>
              </a:rPr>
              <a:t>c</a:t>
            </a:r>
            <a:r>
              <a:rPr lang="en-US" sz="2800" b="1" spc="75" dirty="0" smtClean="0">
                <a:solidFill>
                  <a:srgbClr val="C00000"/>
                </a:solidFill>
                <a:latin typeface="TeXGyrePagella"/>
                <a:cs typeface="Times New Roman"/>
              </a:rPr>
              <a:t>k</a:t>
            </a:r>
            <a:r>
              <a:rPr lang="en-US" sz="2800" b="1" spc="-5" dirty="0" smtClean="0">
                <a:solidFill>
                  <a:srgbClr val="C00000"/>
                </a:solidFill>
                <a:latin typeface="TeXGyrePagella"/>
                <a:cs typeface="Times New Roman"/>
              </a:rPr>
              <a:t>.</a:t>
            </a:r>
            <a:r>
              <a:rPr lang="en-US" sz="2800" b="1" dirty="0" smtClean="0">
                <a:solidFill>
                  <a:srgbClr val="C00000"/>
                </a:solidFill>
                <a:latin typeface="TeXGyrePagella"/>
                <a:cs typeface="Times New Roman"/>
              </a:rPr>
              <a:t>	</a:t>
            </a:r>
            <a:r>
              <a:rPr lang="en-US" sz="2800" b="1" spc="75" dirty="0" smtClean="0">
                <a:solidFill>
                  <a:srgbClr val="C00000"/>
                </a:solidFill>
                <a:latin typeface="TeXGyrePagella"/>
                <a:cs typeface="Times New Roman"/>
              </a:rPr>
              <a:t>The  </a:t>
            </a:r>
            <a:r>
              <a:rPr lang="en-US" sz="2800" b="1" spc="60" dirty="0" smtClean="0">
                <a:solidFill>
                  <a:srgbClr val="C00000"/>
                </a:solidFill>
                <a:latin typeface="TeXGyrePagella"/>
                <a:cs typeface="Times New Roman"/>
              </a:rPr>
              <a:t>three </a:t>
            </a:r>
            <a:r>
              <a:rPr lang="en-US" sz="2800" b="1" spc="110" dirty="0" smtClean="0">
                <a:solidFill>
                  <a:srgbClr val="C00000"/>
                </a:solidFill>
                <a:latin typeface="TeXGyrePagella"/>
                <a:cs typeface="Times New Roman"/>
              </a:rPr>
              <a:t>most </a:t>
            </a:r>
            <a:r>
              <a:rPr lang="en-US" sz="2800" b="1" spc="125" dirty="0" smtClean="0">
                <a:solidFill>
                  <a:srgbClr val="C00000"/>
                </a:solidFill>
                <a:latin typeface="TeXGyrePagella"/>
                <a:cs typeface="Times New Roman"/>
              </a:rPr>
              <a:t>common</a:t>
            </a:r>
            <a:r>
              <a:rPr lang="en-US" sz="2800" b="1" spc="-150" dirty="0" smtClean="0">
                <a:solidFill>
                  <a:srgbClr val="C00000"/>
                </a:solidFill>
                <a:latin typeface="TeXGyrePagella"/>
                <a:cs typeface="Times New Roman"/>
              </a:rPr>
              <a:t> </a:t>
            </a:r>
            <a:r>
              <a:rPr lang="en-US" sz="2800" b="1" spc="-60" dirty="0" smtClean="0">
                <a:solidFill>
                  <a:srgbClr val="C00000"/>
                </a:solidFill>
                <a:latin typeface="TeXGyrePagella"/>
                <a:cs typeface="Times New Roman"/>
              </a:rPr>
              <a:t>are:</a:t>
            </a:r>
            <a:endParaRPr lang="en-US" sz="2800" dirty="0" smtClean="0">
              <a:latin typeface="TeXGyrePagella"/>
              <a:cs typeface="Times New Roman"/>
            </a:endParaRPr>
          </a:p>
          <a:p>
            <a:pPr marL="748665" marR="5080" lvl="1" indent="-514350" algn="just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749300" algn="l"/>
              </a:tabLst>
            </a:pPr>
            <a:r>
              <a:rPr lang="en-US" b="1" spc="10" dirty="0">
                <a:solidFill>
                  <a:srgbClr val="006FC0"/>
                </a:solidFill>
                <a:latin typeface="TeXGyrePagella"/>
                <a:cs typeface="Times New Roman"/>
              </a:rPr>
              <a:t>Brute-Force </a:t>
            </a:r>
            <a:r>
              <a:rPr lang="en-US" b="1" spc="40" dirty="0">
                <a:solidFill>
                  <a:srgbClr val="006FC0"/>
                </a:solidFill>
                <a:latin typeface="TeXGyrePagella"/>
                <a:cs typeface="Times New Roman"/>
              </a:rPr>
              <a:t>Attack</a:t>
            </a:r>
            <a:r>
              <a:rPr lang="en-US" spc="40" dirty="0">
                <a:latin typeface="TeXGyrePagella"/>
                <a:cs typeface="TeXGyrePagella"/>
              </a:rPr>
              <a:t>, </a:t>
            </a:r>
            <a:r>
              <a:rPr lang="en-US" spc="-5" dirty="0">
                <a:latin typeface="TeXGyrePagella"/>
                <a:cs typeface="TeXGyrePagella"/>
              </a:rPr>
              <a:t>an exhaustive key search method. </a:t>
            </a:r>
            <a:r>
              <a:rPr lang="en-US" spc="5" dirty="0">
                <a:latin typeface="TeXGyrePagella"/>
                <a:cs typeface="TeXGyrePagella"/>
              </a:rPr>
              <a:t>To  </a:t>
            </a:r>
            <a:r>
              <a:rPr lang="en-US" spc="-5" dirty="0">
                <a:latin typeface="TeXGyrePagella"/>
                <a:cs typeface="TeXGyrePagella"/>
              </a:rPr>
              <a:t>prevent </a:t>
            </a:r>
            <a:r>
              <a:rPr lang="en-US" spc="-10" dirty="0">
                <a:latin typeface="TeXGyrePagella"/>
                <a:cs typeface="TeXGyrePagella"/>
              </a:rPr>
              <a:t>this type </a:t>
            </a:r>
            <a:r>
              <a:rPr lang="en-US" spc="-5" dirty="0">
                <a:latin typeface="TeXGyrePagella"/>
                <a:cs typeface="TeXGyrePagella"/>
              </a:rPr>
              <a:t>of attack, the number of possible </a:t>
            </a:r>
            <a:r>
              <a:rPr lang="en-US" dirty="0">
                <a:latin typeface="TeXGyrePagella"/>
                <a:cs typeface="TeXGyrePagella"/>
              </a:rPr>
              <a:t>keys </a:t>
            </a:r>
            <a:r>
              <a:rPr lang="en-US" spc="-5" dirty="0">
                <a:latin typeface="TeXGyrePagella"/>
                <a:cs typeface="TeXGyrePagella"/>
              </a:rPr>
              <a:t>must  be very</a:t>
            </a:r>
            <a:r>
              <a:rPr lang="en-US" dirty="0">
                <a:latin typeface="TeXGyrePagella"/>
                <a:cs typeface="TeXGyrePagella"/>
              </a:rPr>
              <a:t> large.</a:t>
            </a:r>
          </a:p>
          <a:p>
            <a:pPr marL="748665" marR="5080" lvl="1" indent="-514350" algn="just">
              <a:lnSpc>
                <a:spcPts val="3350"/>
              </a:lnSpc>
              <a:spcBef>
                <a:spcPts val="2125"/>
              </a:spcBef>
              <a:buAutoNum type="arabicPeriod"/>
              <a:tabLst>
                <a:tab pos="749300" algn="l"/>
              </a:tabLst>
            </a:pPr>
            <a:r>
              <a:rPr lang="en-US" b="1" spc="65" dirty="0">
                <a:solidFill>
                  <a:srgbClr val="006FC0"/>
                </a:solidFill>
                <a:latin typeface="TeXGyrePagella"/>
                <a:cs typeface="Times New Roman"/>
              </a:rPr>
              <a:t>Statistical </a:t>
            </a:r>
            <a:r>
              <a:rPr lang="en-US" b="1" spc="40" dirty="0">
                <a:solidFill>
                  <a:srgbClr val="006FC0"/>
                </a:solidFill>
                <a:latin typeface="TeXGyrePagella"/>
                <a:cs typeface="Times New Roman"/>
              </a:rPr>
              <a:t>Attack</a:t>
            </a:r>
            <a:r>
              <a:rPr lang="en-US" spc="40" dirty="0">
                <a:latin typeface="TeXGyrePagella"/>
                <a:cs typeface="TeXGyrePagella"/>
              </a:rPr>
              <a:t>, </a:t>
            </a:r>
            <a:r>
              <a:rPr lang="en-US" spc="-5" dirty="0">
                <a:latin typeface="TeXGyrePagella"/>
                <a:cs typeface="TeXGyrePagella"/>
              </a:rPr>
              <a:t>use of inherent characteristic of </a:t>
            </a:r>
            <a:r>
              <a:rPr lang="en-US" spc="-10" dirty="0">
                <a:latin typeface="TeXGyrePagella"/>
                <a:cs typeface="TeXGyrePagella"/>
              </a:rPr>
              <a:t>the  </a:t>
            </a:r>
            <a:r>
              <a:rPr lang="en-US" spc="-5" dirty="0">
                <a:latin typeface="TeXGyrePagella"/>
                <a:cs typeface="TeXGyrePagella"/>
              </a:rPr>
              <a:t>language, e.g. English or French.</a:t>
            </a:r>
            <a:endParaRPr lang="en-US" dirty="0">
              <a:latin typeface="TeXGyrePagella"/>
              <a:cs typeface="TeXGyrePagella"/>
            </a:endParaRPr>
          </a:p>
          <a:p>
            <a:pPr marL="748665" lvl="1" indent="-514350">
              <a:lnSpc>
                <a:spcPct val="100000"/>
              </a:lnSpc>
              <a:spcBef>
                <a:spcPts val="1895"/>
              </a:spcBef>
              <a:buAutoNum type="arabicPeriod"/>
              <a:tabLst>
                <a:tab pos="748665" algn="l"/>
                <a:tab pos="749300" algn="l"/>
              </a:tabLst>
            </a:pPr>
            <a:r>
              <a:rPr lang="en-US" b="1" spc="20" dirty="0">
                <a:solidFill>
                  <a:srgbClr val="006FC0"/>
                </a:solidFill>
                <a:latin typeface="TeXGyrePagella"/>
                <a:cs typeface="Times New Roman"/>
              </a:rPr>
              <a:t>Pattern </a:t>
            </a:r>
            <a:r>
              <a:rPr lang="en-US" b="1" spc="40" dirty="0">
                <a:solidFill>
                  <a:srgbClr val="006FC0"/>
                </a:solidFill>
                <a:latin typeface="TeXGyrePagella"/>
                <a:cs typeface="Times New Roman"/>
              </a:rPr>
              <a:t>Attack</a:t>
            </a:r>
            <a:r>
              <a:rPr lang="en-US" spc="40" dirty="0">
                <a:latin typeface="TeXGyrePagella"/>
                <a:cs typeface="TeXGyrePagella"/>
              </a:rPr>
              <a:t>, </a:t>
            </a:r>
            <a:r>
              <a:rPr lang="en-US" dirty="0">
                <a:latin typeface="TeXGyrePagella"/>
                <a:cs typeface="TeXGyrePagella"/>
              </a:rPr>
              <a:t>make </a:t>
            </a:r>
            <a:r>
              <a:rPr lang="en-US" spc="-5" dirty="0">
                <a:latin typeface="TeXGyrePagella"/>
                <a:cs typeface="TeXGyrePagella"/>
              </a:rPr>
              <a:t>use of patterns in</a:t>
            </a:r>
            <a:r>
              <a:rPr lang="en-US" spc="-55" dirty="0">
                <a:latin typeface="TeXGyrePagella"/>
                <a:cs typeface="TeXGyrePagella"/>
              </a:rPr>
              <a:t> </a:t>
            </a:r>
            <a:r>
              <a:rPr lang="en-US" spc="-5" dirty="0">
                <a:latin typeface="TeXGyrePagella"/>
                <a:cs typeface="TeXGyrePagella"/>
              </a:rPr>
              <a:t>ciphertext.</a:t>
            </a:r>
            <a:endParaRPr lang="en-US" dirty="0">
              <a:latin typeface="TeXGyrePagella"/>
              <a:cs typeface="TeXGyrePagell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35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Ciphertext-only Attack</a:t>
            </a:r>
            <a:r>
              <a:rPr lang="en-US" spc="-60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pc="-5" dirty="0" smtClean="0">
                <a:latin typeface="TeXGyrePagella"/>
                <a:cs typeface="TeXGyrePagella"/>
              </a:rPr>
              <a:t>In brute-force attack, the </a:t>
            </a:r>
            <a:r>
              <a:rPr lang="en-US" sz="2800" dirty="0" smtClean="0">
                <a:latin typeface="TeXGyrePagella"/>
                <a:cs typeface="TeXGyrePagella"/>
              </a:rPr>
              <a:t>attack </a:t>
            </a:r>
            <a:r>
              <a:rPr lang="en-US" sz="2800" spc="-5" dirty="0" smtClean="0">
                <a:latin typeface="TeXGyrePagella"/>
                <a:cs typeface="TeXGyrePagella"/>
              </a:rPr>
              <a:t>is </a:t>
            </a:r>
            <a:r>
              <a:rPr lang="en-US" sz="2800" spc="-10" dirty="0" smtClean="0">
                <a:latin typeface="TeXGyrePagella"/>
                <a:cs typeface="TeXGyrePagella"/>
              </a:rPr>
              <a:t>proportional </a:t>
            </a:r>
            <a:r>
              <a:rPr lang="en-US" sz="2800" spc="-5" dirty="0" smtClean="0">
                <a:latin typeface="TeXGyrePagella"/>
                <a:cs typeface="TeXGyrePagella"/>
              </a:rPr>
              <a:t>to </a:t>
            </a:r>
            <a:r>
              <a:rPr lang="en-US" sz="2800" b="1" spc="150" dirty="0" smtClean="0">
                <a:solidFill>
                  <a:srgbClr val="C00000"/>
                </a:solidFill>
                <a:latin typeface="TeXGyrePagella"/>
                <a:cs typeface="Times New Roman"/>
              </a:rPr>
              <a:t>key</a:t>
            </a:r>
            <a:r>
              <a:rPr lang="en-US" sz="2800" b="1" spc="65" dirty="0" smtClean="0">
                <a:solidFill>
                  <a:srgbClr val="C00000"/>
                </a:solidFill>
                <a:latin typeface="TeXGyrePagella"/>
                <a:cs typeface="Times New Roman"/>
              </a:rPr>
              <a:t> </a:t>
            </a:r>
            <a:r>
              <a:rPr lang="en-US" sz="2800" b="1" spc="120" dirty="0" smtClean="0">
                <a:solidFill>
                  <a:srgbClr val="C00000"/>
                </a:solidFill>
                <a:latin typeface="TeXGyrePagella"/>
                <a:cs typeface="Times New Roman"/>
              </a:rPr>
              <a:t>size</a:t>
            </a:r>
            <a:r>
              <a:rPr lang="en-US" sz="2800" spc="120" dirty="0" smtClean="0">
                <a:latin typeface="TeXGyrePagella"/>
                <a:cs typeface="TeXGyrePagella"/>
              </a:rPr>
              <a:t>.</a:t>
            </a:r>
          </a:p>
          <a:p>
            <a:endParaRPr lang="en-US" sz="2800" dirty="0">
              <a:latin typeface="TeXGyrePagella"/>
            </a:endParaRPr>
          </a:p>
        </p:txBody>
      </p:sp>
      <p:pic>
        <p:nvPicPr>
          <p:cNvPr id="2050" name="Picture 2" descr="C:\Users\Ms Komal\Desktop\cx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67000"/>
            <a:ext cx="7467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68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Encryption Scheme Security Requirement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2700" algn="just">
              <a:lnSpc>
                <a:spcPct val="100000"/>
              </a:lnSpc>
              <a:spcBef>
                <a:spcPts val="1570"/>
              </a:spcBef>
            </a:pPr>
            <a:r>
              <a:rPr lang="en-US" sz="2800" b="1" u="heavy" spc="114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eXGyrePagella"/>
                <a:cs typeface="Times New Roman"/>
              </a:rPr>
              <a:t>Unconditionally</a:t>
            </a:r>
            <a:r>
              <a:rPr lang="en-US" sz="2800" b="1" u="heavy" spc="6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eXGyrePagella"/>
                <a:cs typeface="Times New Roman"/>
              </a:rPr>
              <a:t> </a:t>
            </a:r>
            <a:r>
              <a:rPr lang="en-US" sz="2800" b="1" u="heavy" spc="3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eXGyrePagella"/>
                <a:cs typeface="Times New Roman"/>
              </a:rPr>
              <a:t>secure</a:t>
            </a:r>
            <a:r>
              <a:rPr lang="en-US" sz="2800" b="1" spc="30" dirty="0" smtClean="0">
                <a:solidFill>
                  <a:srgbClr val="C00000"/>
                </a:solidFill>
                <a:latin typeface="TeXGyrePagella"/>
                <a:cs typeface="Times New Roman"/>
              </a:rPr>
              <a:t>:</a:t>
            </a:r>
            <a:endParaRPr lang="en-US" sz="2800" dirty="0" smtClean="0">
              <a:latin typeface="TeXGyrePagella"/>
              <a:cs typeface="Times New Roman"/>
            </a:endParaRPr>
          </a:p>
          <a:p>
            <a:pPr marL="241300" marR="5080" indent="-228600" algn="just">
              <a:lnSpc>
                <a:spcPct val="113999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5" dirty="0" smtClean="0">
                <a:latin typeface="TeXGyrePagella"/>
                <a:cs typeface="TeXGyrePagella"/>
              </a:rPr>
              <a:t>No matter how </a:t>
            </a:r>
            <a:r>
              <a:rPr lang="en-US" sz="2800" dirty="0" smtClean="0">
                <a:latin typeface="TeXGyrePagella"/>
                <a:cs typeface="TeXGyrePagella"/>
              </a:rPr>
              <a:t>much </a:t>
            </a:r>
            <a:r>
              <a:rPr lang="en-US" sz="2800" spc="-5" dirty="0" smtClean="0">
                <a:latin typeface="TeXGyrePagella"/>
                <a:cs typeface="TeXGyrePagella"/>
              </a:rPr>
              <a:t>time an opponent has, </a:t>
            </a:r>
            <a:r>
              <a:rPr lang="en-US" sz="2800" spc="-10" dirty="0" smtClean="0">
                <a:latin typeface="TeXGyrePagella"/>
                <a:cs typeface="TeXGyrePagella"/>
              </a:rPr>
              <a:t>it </a:t>
            </a:r>
            <a:r>
              <a:rPr lang="en-US" sz="2800" spc="-5" dirty="0" smtClean="0">
                <a:latin typeface="TeXGyrePagella"/>
                <a:cs typeface="TeXGyrePagella"/>
              </a:rPr>
              <a:t>is </a:t>
            </a:r>
            <a:r>
              <a:rPr lang="en-US" sz="2800" spc="-5" dirty="0" smtClean="0">
                <a:solidFill>
                  <a:srgbClr val="FF0000"/>
                </a:solidFill>
                <a:latin typeface="TeXGyrePagella"/>
                <a:cs typeface="Palladio Uralic"/>
              </a:rPr>
              <a:t>“impossible” </a:t>
            </a:r>
            <a:r>
              <a:rPr lang="en-US" sz="2800" spc="-5" dirty="0" smtClean="0">
                <a:latin typeface="TeXGyrePagella"/>
                <a:cs typeface="Palladio Uralic"/>
              </a:rPr>
              <a:t> </a:t>
            </a:r>
            <a:r>
              <a:rPr lang="en-US" sz="2800" spc="-5" dirty="0" smtClean="0">
                <a:latin typeface="TeXGyrePagella"/>
                <a:cs typeface="TeXGyrePagella"/>
              </a:rPr>
              <a:t>for him/her to decrypt the ciphertext since </a:t>
            </a:r>
            <a:r>
              <a:rPr lang="en-US" sz="2800" spc="-10" dirty="0" smtClean="0">
                <a:latin typeface="TeXGyrePagella"/>
                <a:cs typeface="TeXGyrePagella"/>
              </a:rPr>
              <a:t>the required  </a:t>
            </a:r>
            <a:r>
              <a:rPr lang="en-US" sz="2800" spc="-5" dirty="0" smtClean="0">
                <a:latin typeface="TeXGyrePagella"/>
                <a:cs typeface="TeXGyrePagella"/>
              </a:rPr>
              <a:t>information is </a:t>
            </a:r>
            <a:r>
              <a:rPr lang="en-US" sz="2800" spc="-10" dirty="0" smtClean="0">
                <a:latin typeface="TeXGyrePagella"/>
                <a:cs typeface="TeXGyrePagella"/>
              </a:rPr>
              <a:t>not</a:t>
            </a:r>
            <a:r>
              <a:rPr lang="en-US" sz="2800" spc="-35" dirty="0" smtClean="0">
                <a:latin typeface="TeXGyrePagella"/>
                <a:cs typeface="TeXGyrePagella"/>
              </a:rPr>
              <a:t> </a:t>
            </a:r>
            <a:r>
              <a:rPr lang="en-US" sz="2800" spc="-5" dirty="0" smtClean="0">
                <a:latin typeface="TeXGyrePagella"/>
                <a:cs typeface="TeXGyrePagella"/>
              </a:rPr>
              <a:t>there.</a:t>
            </a:r>
            <a:endParaRPr lang="en-US" sz="2800" dirty="0" smtClean="0">
              <a:latin typeface="TeXGyrePagella"/>
              <a:cs typeface="TeXGyrePagella"/>
            </a:endParaRPr>
          </a:p>
          <a:p>
            <a:pPr marL="12700" algn="just">
              <a:lnSpc>
                <a:spcPct val="100000"/>
              </a:lnSpc>
              <a:spcBef>
                <a:spcPts val="1480"/>
              </a:spcBef>
            </a:pPr>
            <a:r>
              <a:rPr lang="en-US" sz="2800" b="1" u="heavy" spc="10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eXGyrePagella"/>
                <a:cs typeface="Times New Roman"/>
              </a:rPr>
              <a:t>Computationally</a:t>
            </a:r>
            <a:r>
              <a:rPr lang="en-US" sz="2800" b="1" u="heavy" spc="4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eXGyrePagella"/>
                <a:cs typeface="Times New Roman"/>
              </a:rPr>
              <a:t> </a:t>
            </a:r>
            <a:r>
              <a:rPr lang="en-US" sz="2800" b="1" u="heavy" spc="3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eXGyrePagella"/>
                <a:cs typeface="Times New Roman"/>
              </a:rPr>
              <a:t>secure</a:t>
            </a:r>
            <a:r>
              <a:rPr lang="en-US" sz="2800" b="1" spc="30" dirty="0" smtClean="0">
                <a:solidFill>
                  <a:srgbClr val="C00000"/>
                </a:solidFill>
                <a:latin typeface="TeXGyrePagella"/>
                <a:cs typeface="Times New Roman"/>
              </a:rPr>
              <a:t>:</a:t>
            </a:r>
            <a:endParaRPr lang="en-US" sz="2800" dirty="0" smtClean="0">
              <a:latin typeface="TeXGyrePagella"/>
              <a:cs typeface="Times New Roman"/>
            </a:endParaRPr>
          </a:p>
          <a:p>
            <a:pPr marL="241300" marR="6985" indent="-228600" algn="just">
              <a:lnSpc>
                <a:spcPct val="11430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5" dirty="0" smtClean="0">
                <a:latin typeface="TeXGyrePagella"/>
                <a:cs typeface="TeXGyrePagella"/>
              </a:rPr>
              <a:t>The </a:t>
            </a:r>
            <a:r>
              <a:rPr lang="en-US" sz="2800" spc="-10" dirty="0" smtClean="0">
                <a:solidFill>
                  <a:srgbClr val="FF0000"/>
                </a:solidFill>
                <a:latin typeface="TeXGyrePagella"/>
                <a:cs typeface="Palladio Uralic"/>
              </a:rPr>
              <a:t>“cost” </a:t>
            </a:r>
            <a:r>
              <a:rPr lang="en-US" sz="2800" spc="-5" dirty="0" smtClean="0">
                <a:latin typeface="TeXGyrePagella"/>
                <a:cs typeface="TeXGyrePagella"/>
              </a:rPr>
              <a:t>of breaking the cipher exceeds the value of </a:t>
            </a:r>
            <a:r>
              <a:rPr lang="en-US" sz="2800" spc="-10" dirty="0" smtClean="0">
                <a:latin typeface="TeXGyrePagella"/>
                <a:cs typeface="TeXGyrePagella"/>
              </a:rPr>
              <a:t>the  </a:t>
            </a:r>
            <a:r>
              <a:rPr lang="en-US" sz="2800" dirty="0" smtClean="0">
                <a:latin typeface="TeXGyrePagella"/>
                <a:cs typeface="TeXGyrePagella"/>
              </a:rPr>
              <a:t>encrypted</a:t>
            </a:r>
            <a:r>
              <a:rPr lang="en-US" sz="2800" spc="-30" dirty="0" smtClean="0">
                <a:latin typeface="TeXGyrePagella"/>
                <a:cs typeface="TeXGyrePagella"/>
              </a:rPr>
              <a:t> </a:t>
            </a:r>
            <a:r>
              <a:rPr lang="en-US" sz="2800" dirty="0" smtClean="0">
                <a:latin typeface="TeXGyrePagella"/>
                <a:cs typeface="TeXGyrePagella"/>
              </a:rPr>
              <a:t>information.</a:t>
            </a:r>
          </a:p>
          <a:p>
            <a:pPr marL="241300" marR="8890" indent="-228600" algn="just">
              <a:lnSpc>
                <a:spcPct val="1139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5" dirty="0" smtClean="0">
                <a:latin typeface="TeXGyrePagella"/>
                <a:cs typeface="TeXGyrePagella"/>
              </a:rPr>
              <a:t>The </a:t>
            </a:r>
            <a:r>
              <a:rPr lang="en-US" sz="2800" spc="-5" dirty="0" smtClean="0">
                <a:solidFill>
                  <a:srgbClr val="FF0000"/>
                </a:solidFill>
                <a:latin typeface="TeXGyrePagella"/>
                <a:cs typeface="Palladio Uralic"/>
              </a:rPr>
              <a:t>“time” </a:t>
            </a:r>
            <a:r>
              <a:rPr lang="en-US" sz="2800" spc="-10" dirty="0" smtClean="0">
                <a:latin typeface="TeXGyrePagella"/>
                <a:cs typeface="TeXGyrePagella"/>
              </a:rPr>
              <a:t>required </a:t>
            </a:r>
            <a:r>
              <a:rPr lang="en-US" sz="2800" spc="-5" dirty="0" smtClean="0">
                <a:latin typeface="TeXGyrePagella"/>
                <a:cs typeface="TeXGyrePagella"/>
              </a:rPr>
              <a:t>to break the cipher exceeds the useful  </a:t>
            </a:r>
            <a:r>
              <a:rPr lang="en-US" sz="2800" dirty="0" smtClean="0">
                <a:latin typeface="TeXGyrePagella"/>
                <a:cs typeface="TeXGyrePagella"/>
              </a:rPr>
              <a:t>lifetime </a:t>
            </a:r>
            <a:r>
              <a:rPr lang="en-US" sz="2800" spc="-5" dirty="0" smtClean="0">
                <a:latin typeface="TeXGyrePagella"/>
                <a:cs typeface="TeXGyrePagella"/>
              </a:rPr>
              <a:t>of the</a:t>
            </a:r>
            <a:r>
              <a:rPr lang="en-US" sz="2800" spc="-20" dirty="0" smtClean="0">
                <a:latin typeface="TeXGyrePagella"/>
                <a:cs typeface="TeXGyrePagella"/>
              </a:rPr>
              <a:t> </a:t>
            </a:r>
            <a:r>
              <a:rPr lang="en-US" sz="2800" dirty="0" smtClean="0">
                <a:latin typeface="TeXGyrePagella"/>
                <a:cs typeface="TeXGyrePagella"/>
              </a:rPr>
              <a:t>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2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41300" indent="-228600" algn="just"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Plaintext: </a:t>
            </a:r>
            <a:r>
              <a:rPr lang="en-US" sz="2800" spc="-5" dirty="0" smtClean="0">
                <a:latin typeface="TeXGyrePagella"/>
                <a:cs typeface="TeXGyrePagella"/>
              </a:rPr>
              <a:t>the original intelligible</a:t>
            </a:r>
            <a:r>
              <a:rPr lang="en-US" sz="2800" spc="-55" dirty="0" smtClean="0">
                <a:latin typeface="TeXGyrePagella"/>
                <a:cs typeface="TeXGyrePagella"/>
              </a:rPr>
              <a:t> </a:t>
            </a:r>
            <a:r>
              <a:rPr lang="en-US" sz="2800" dirty="0" smtClean="0">
                <a:latin typeface="TeXGyrePagella"/>
                <a:cs typeface="TeXGyrePagella"/>
              </a:rPr>
              <a:t>message.</a:t>
            </a:r>
          </a:p>
          <a:p>
            <a:pPr marL="241300" indent="-228600" algn="just">
              <a:spcBef>
                <a:spcPts val="247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Ciphertext: </a:t>
            </a:r>
            <a:r>
              <a:rPr lang="en-US" sz="2800" spc="-5" dirty="0" smtClean="0">
                <a:latin typeface="TeXGyrePagella"/>
                <a:cs typeface="TeXGyrePagella"/>
              </a:rPr>
              <a:t>the </a:t>
            </a:r>
            <a:r>
              <a:rPr lang="en-US" sz="2800" spc="-10" dirty="0" smtClean="0">
                <a:latin typeface="TeXGyrePagella"/>
                <a:cs typeface="TeXGyrePagella"/>
              </a:rPr>
              <a:t>coded </a:t>
            </a:r>
            <a:r>
              <a:rPr lang="en-US" sz="2800" spc="-5" dirty="0" smtClean="0">
                <a:latin typeface="TeXGyrePagella"/>
                <a:cs typeface="TeXGyrePagella"/>
              </a:rPr>
              <a:t>unintelligible</a:t>
            </a:r>
            <a:r>
              <a:rPr lang="en-US" sz="2800" spc="-10" dirty="0" smtClean="0">
                <a:latin typeface="TeXGyrePagella"/>
                <a:cs typeface="TeXGyrePagella"/>
              </a:rPr>
              <a:t> </a:t>
            </a:r>
            <a:r>
              <a:rPr lang="en-US" sz="2800" spc="-5" dirty="0" smtClean="0">
                <a:latin typeface="TeXGyrePagella"/>
                <a:cs typeface="TeXGyrePagella"/>
              </a:rPr>
              <a:t>message.</a:t>
            </a:r>
            <a:endParaRPr lang="en-US" sz="2800" dirty="0" smtClean="0">
              <a:latin typeface="TeXGyrePagella"/>
              <a:cs typeface="TeXGyrePagella"/>
            </a:endParaRPr>
          </a:p>
          <a:p>
            <a:pPr marL="241300" indent="-228600" algn="just">
              <a:spcBef>
                <a:spcPts val="248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Encryption: </a:t>
            </a:r>
            <a:r>
              <a:rPr lang="en-US" sz="2800" dirty="0" smtClean="0">
                <a:latin typeface="TeXGyrePagella"/>
                <a:cs typeface="TeXGyrePagella"/>
              </a:rPr>
              <a:t>the </a:t>
            </a:r>
            <a:r>
              <a:rPr lang="en-US" sz="2800" spc="-5" dirty="0" smtClean="0">
                <a:latin typeface="TeXGyrePagella"/>
                <a:cs typeface="TeXGyrePagella"/>
              </a:rPr>
              <a:t>process of </a:t>
            </a:r>
            <a:r>
              <a:rPr lang="en-US" sz="2800" dirty="0" smtClean="0">
                <a:latin typeface="TeXGyrePagella"/>
                <a:cs typeface="TeXGyrePagella"/>
              </a:rPr>
              <a:t>converting </a:t>
            </a:r>
            <a:r>
              <a:rPr lang="en-US" sz="2800" spc="-5" dirty="0" smtClean="0">
                <a:latin typeface="TeXGyrePagella"/>
                <a:cs typeface="TeXGyrePagella"/>
              </a:rPr>
              <a:t>plaintext </a:t>
            </a:r>
            <a:r>
              <a:rPr lang="en-US" sz="2800" dirty="0" smtClean="0">
                <a:latin typeface="TeXGyrePagella"/>
                <a:cs typeface="TeXGyrePagella"/>
              </a:rPr>
              <a:t>to</a:t>
            </a:r>
            <a:r>
              <a:rPr lang="en-US" sz="2800" spc="-30" dirty="0" smtClean="0">
                <a:latin typeface="TeXGyrePagella"/>
                <a:cs typeface="TeXGyrePagella"/>
              </a:rPr>
              <a:t> </a:t>
            </a:r>
            <a:r>
              <a:rPr lang="en-US" sz="2800" spc="-5" dirty="0" smtClean="0">
                <a:latin typeface="TeXGyrePagella"/>
                <a:cs typeface="TeXGyrePagella"/>
              </a:rPr>
              <a:t>ciphertext.</a:t>
            </a:r>
            <a:endParaRPr lang="en-US" sz="2800" dirty="0" smtClean="0">
              <a:latin typeface="TeXGyrePagella"/>
              <a:cs typeface="TeXGyrePagella"/>
            </a:endParaRPr>
          </a:p>
          <a:p>
            <a:pPr marL="241300" indent="-228600" algn="just">
              <a:spcBef>
                <a:spcPts val="248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8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Decryption: </a:t>
            </a:r>
            <a:r>
              <a:rPr lang="en-US" sz="2800" dirty="0" smtClean="0">
                <a:latin typeface="TeXGyrePagella"/>
                <a:cs typeface="TeXGyrePagella"/>
              </a:rPr>
              <a:t>the </a:t>
            </a:r>
            <a:r>
              <a:rPr lang="en-US" sz="2800" spc="-5" dirty="0" smtClean="0">
                <a:latin typeface="TeXGyrePagella"/>
                <a:cs typeface="TeXGyrePagella"/>
              </a:rPr>
              <a:t>process </a:t>
            </a:r>
            <a:r>
              <a:rPr lang="en-US" sz="2800" dirty="0" smtClean="0">
                <a:latin typeface="TeXGyrePagella"/>
                <a:cs typeface="TeXGyrePagella"/>
              </a:rPr>
              <a:t>of restoring plaintext from</a:t>
            </a:r>
            <a:r>
              <a:rPr lang="en-US" sz="2800" spc="-150" dirty="0" smtClean="0">
                <a:latin typeface="TeXGyrePagella"/>
                <a:cs typeface="TeXGyrePagella"/>
              </a:rPr>
              <a:t> </a:t>
            </a:r>
            <a:r>
              <a:rPr lang="en-US" sz="2800" spc="-5" dirty="0" smtClean="0">
                <a:latin typeface="TeXGyrePagella"/>
                <a:cs typeface="TeXGyrePagella"/>
              </a:rPr>
              <a:t>ciphertext.</a:t>
            </a:r>
            <a:endParaRPr lang="en-US" sz="2800" dirty="0" smtClean="0">
              <a:latin typeface="TeXGyrePagella"/>
              <a:cs typeface="TeXGyrePagella"/>
            </a:endParaRPr>
          </a:p>
          <a:p>
            <a:pPr marL="241300" marR="5080" indent="-228600" algn="just">
              <a:lnSpc>
                <a:spcPct val="114100"/>
              </a:lnSpc>
              <a:spcBef>
                <a:spcPts val="1995"/>
              </a:spcBef>
              <a:buFont typeface="Arial"/>
              <a:buChar char="•"/>
              <a:tabLst>
                <a:tab pos="241300" algn="l"/>
                <a:tab pos="2885440" algn="l"/>
                <a:tab pos="4859020" algn="l"/>
                <a:tab pos="5857875" algn="l"/>
                <a:tab pos="6546850" algn="l"/>
                <a:tab pos="8722995" algn="l"/>
                <a:tab pos="9124315" algn="l"/>
              </a:tabLst>
            </a:pPr>
            <a:r>
              <a:rPr lang="en-US" sz="28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Cr</a:t>
            </a:r>
            <a:r>
              <a:rPr lang="en-US" sz="2800" b="1" spc="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lang="en-US" sz="2800" b="1" spc="9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ptanal</a:t>
            </a:r>
            <a:r>
              <a:rPr lang="en-US" sz="2800" b="1" spc="105" dirty="0" smtClean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lang="en-US" sz="2800" b="1" spc="145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lang="en-US" sz="2800" b="1" spc="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sz="2800" b="1" spc="16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lang="en-US" sz="2800" b="1" spc="-240" dirty="0" smtClean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lang="en-US" sz="2800" spc="-5" dirty="0">
                <a:latin typeface="TeXGyrePagella"/>
                <a:cs typeface="Times New Roman"/>
              </a:rPr>
              <a:t> </a:t>
            </a:r>
            <a:r>
              <a:rPr lang="en-US" sz="2800" spc="-5" dirty="0" smtClean="0">
                <a:latin typeface="TeXGyrePagella"/>
                <a:cs typeface="Times New Roman"/>
              </a:rPr>
              <a:t>Techniques used for deciphering a message without any knowledge of enciphering detail. </a:t>
            </a:r>
            <a:r>
              <a:rPr lang="en-US" sz="2800" dirty="0" smtClean="0">
                <a:latin typeface="TeXGyrePagella"/>
                <a:cs typeface="TeXGyrePagella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31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12838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Substitution</a:t>
            </a:r>
            <a:r>
              <a:rPr lang="en-US" sz="4800" b="1" spc="-70" dirty="0" smtClean="0"/>
              <a:t> </a:t>
            </a:r>
            <a:r>
              <a:rPr lang="en-US" sz="4800" b="1" dirty="0" smtClean="0"/>
              <a:t>Technique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72176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  <a:r>
              <a:rPr lang="en-US" spc="-75" dirty="0" smtClean="0"/>
              <a:t> </a:t>
            </a:r>
            <a:r>
              <a:rPr lang="en-US" dirty="0" smtClean="0"/>
              <a:t>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 marR="9525" indent="-228600" algn="just">
              <a:lnSpc>
                <a:spcPct val="1143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600" spc="-5" dirty="0" smtClean="0">
                <a:latin typeface="TeXGyrePagella"/>
                <a:cs typeface="TeXGyrePagella"/>
              </a:rPr>
              <a:t>Techniques in which the letters of plaintext are </a:t>
            </a:r>
            <a:r>
              <a:rPr lang="en-US" sz="2600" spc="-10" dirty="0" smtClean="0">
                <a:latin typeface="TeXGyrePagella"/>
                <a:cs typeface="TeXGyrePagella"/>
              </a:rPr>
              <a:t>replaced </a:t>
            </a:r>
            <a:r>
              <a:rPr lang="en-US" sz="2600" spc="-5" dirty="0" smtClean="0">
                <a:latin typeface="TeXGyrePagella"/>
                <a:cs typeface="TeXGyrePagella"/>
              </a:rPr>
              <a:t>by  other </a:t>
            </a:r>
            <a:r>
              <a:rPr lang="en-US" sz="2600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letters</a:t>
            </a:r>
            <a:r>
              <a:rPr lang="en-US" sz="2600" spc="-5" dirty="0" smtClean="0">
                <a:latin typeface="TeXGyrePagella"/>
                <a:cs typeface="TeXGyrePagella"/>
              </a:rPr>
              <a:t>, </a:t>
            </a:r>
            <a:r>
              <a:rPr lang="en-US" sz="2600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numbers </a:t>
            </a:r>
            <a:r>
              <a:rPr lang="en-US" sz="2600" spc="-5" dirty="0" smtClean="0">
                <a:latin typeface="TeXGyrePagella"/>
                <a:cs typeface="TeXGyrePagella"/>
              </a:rPr>
              <a:t>or</a:t>
            </a:r>
            <a:r>
              <a:rPr lang="en-US" sz="2600" spc="-45" dirty="0" smtClean="0">
                <a:latin typeface="TeXGyrePagella"/>
                <a:cs typeface="TeXGyrePagella"/>
              </a:rPr>
              <a:t> </a:t>
            </a:r>
            <a:r>
              <a:rPr lang="en-US" sz="2600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symbols</a:t>
            </a:r>
            <a:r>
              <a:rPr lang="en-US" sz="2600" spc="-5" dirty="0" smtClean="0">
                <a:latin typeface="TeXGyrePagella"/>
                <a:cs typeface="TeXGyrePagella"/>
              </a:rPr>
              <a:t>.</a:t>
            </a:r>
            <a:endParaRPr lang="en-US" sz="2600" dirty="0" smtClean="0">
              <a:latin typeface="TeXGyrePagella"/>
              <a:cs typeface="TeXGyrePagella"/>
            </a:endParaRPr>
          </a:p>
          <a:p>
            <a:pPr marL="241300" marR="8255" indent="-228600" algn="just">
              <a:lnSpc>
                <a:spcPct val="113900"/>
              </a:lnSpc>
              <a:spcBef>
                <a:spcPts val="20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600" dirty="0" smtClean="0">
                <a:latin typeface="TeXGyrePagella"/>
                <a:cs typeface="TeXGyrePagella"/>
              </a:rPr>
              <a:t>If </a:t>
            </a:r>
            <a:r>
              <a:rPr lang="en-US" sz="2600" spc="-5" dirty="0" smtClean="0">
                <a:latin typeface="TeXGyrePagella"/>
                <a:cs typeface="TeXGyrePagella"/>
              </a:rPr>
              <a:t>the </a:t>
            </a:r>
            <a:r>
              <a:rPr lang="en-US" sz="2600" spc="-10" dirty="0" smtClean="0">
                <a:latin typeface="TeXGyrePagella"/>
                <a:cs typeface="TeXGyrePagella"/>
              </a:rPr>
              <a:t>plaintext </a:t>
            </a:r>
            <a:r>
              <a:rPr lang="en-US" sz="2600" spc="-5" dirty="0" smtClean="0">
                <a:latin typeface="TeXGyrePagella"/>
                <a:cs typeface="TeXGyrePagella"/>
              </a:rPr>
              <a:t>is viewed </a:t>
            </a:r>
            <a:r>
              <a:rPr lang="en-US" sz="2600" dirty="0" smtClean="0">
                <a:latin typeface="TeXGyrePagella"/>
                <a:cs typeface="TeXGyrePagella"/>
              </a:rPr>
              <a:t>as </a:t>
            </a:r>
            <a:r>
              <a:rPr lang="en-US" sz="2600" spc="-5" dirty="0" smtClean="0">
                <a:latin typeface="TeXGyrePagella"/>
                <a:cs typeface="TeXGyrePagella"/>
              </a:rPr>
              <a:t>a sequence of </a:t>
            </a:r>
            <a:r>
              <a:rPr lang="en-US" sz="2600" spc="-10" dirty="0" smtClean="0">
                <a:latin typeface="TeXGyrePagella"/>
                <a:cs typeface="TeXGyrePagella"/>
              </a:rPr>
              <a:t>bits, </a:t>
            </a:r>
            <a:r>
              <a:rPr lang="en-US" sz="2600" spc="-5" dirty="0" smtClean="0">
                <a:latin typeface="TeXGyrePagella"/>
                <a:cs typeface="TeXGyrePagella"/>
              </a:rPr>
              <a:t>then </a:t>
            </a:r>
            <a:r>
              <a:rPr lang="en-US" sz="2600" spc="-10" dirty="0" smtClean="0">
                <a:latin typeface="TeXGyrePagella"/>
                <a:cs typeface="TeXGyrePagella"/>
              </a:rPr>
              <a:t>substitution  </a:t>
            </a:r>
            <a:r>
              <a:rPr lang="en-US" sz="2600" dirty="0" smtClean="0">
                <a:latin typeface="TeXGyrePagella"/>
                <a:cs typeface="TeXGyrePagella"/>
              </a:rPr>
              <a:t>involves </a:t>
            </a:r>
            <a:r>
              <a:rPr lang="en-US" sz="2600" spc="-10" dirty="0" smtClean="0">
                <a:latin typeface="TeXGyrePagella"/>
                <a:cs typeface="TeXGyrePagella"/>
              </a:rPr>
              <a:t>replacing </a:t>
            </a:r>
            <a:r>
              <a:rPr lang="en-US" sz="2600" spc="-5" dirty="0" smtClean="0">
                <a:latin typeface="TeXGyrePagella"/>
                <a:cs typeface="TeXGyrePagella"/>
              </a:rPr>
              <a:t>plaintext bit patterns with ciphertext bit  patterns.</a:t>
            </a:r>
          </a:p>
          <a:p>
            <a:pPr marL="241300" marR="8255" indent="-228600" algn="just">
              <a:lnSpc>
                <a:spcPct val="113900"/>
              </a:lnSpc>
              <a:spcBef>
                <a:spcPts val="20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600" spc="-5" dirty="0" smtClean="0">
                <a:latin typeface="TeXGyrePagella"/>
                <a:cs typeface="TeXGyrePagella"/>
              </a:rPr>
              <a:t>Substitution cipher can be categorized as either </a:t>
            </a:r>
            <a:r>
              <a:rPr lang="en-US" sz="2600" spc="-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eXGyrePagella"/>
                <a:cs typeface="TeXGyrePagella"/>
              </a:rPr>
              <a:t>monoalphabetic cipher </a:t>
            </a:r>
            <a:r>
              <a:rPr lang="en-US" sz="2600" spc="-5" dirty="0" smtClean="0">
                <a:latin typeface="TeXGyrePagella"/>
                <a:cs typeface="TeXGyrePagella"/>
              </a:rPr>
              <a:t>or</a:t>
            </a:r>
            <a:r>
              <a:rPr lang="en-US" sz="2600" spc="-5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eXGyrePagella"/>
                <a:cs typeface="TeXGyrePagella"/>
              </a:rPr>
              <a:t> polyalphabetic cipher. </a:t>
            </a:r>
            <a:endParaRPr lang="en-US" sz="2600" dirty="0" smtClean="0">
              <a:solidFill>
                <a:schemeClr val="tx2">
                  <a:lumMod val="60000"/>
                  <a:lumOff val="40000"/>
                </a:schemeClr>
              </a:solidFill>
              <a:latin typeface="TeXGyrePagella"/>
              <a:cs typeface="TeXGyrePagella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7696200" y="5334000"/>
            <a:ext cx="1104900" cy="129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9452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Monoalphabetic</a:t>
            </a:r>
            <a:r>
              <a:rPr lang="en-US" spc="-85" dirty="0" smtClean="0"/>
              <a:t> </a:t>
            </a:r>
            <a:r>
              <a:rPr lang="en-US" dirty="0" smtClean="0"/>
              <a:t>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 marR="8890" indent="-228600" algn="just">
              <a:lnSpc>
                <a:spcPct val="1141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 smtClean="0">
                <a:latin typeface="TeXGyrePagella"/>
                <a:cs typeface="TeXGyrePagella"/>
              </a:rPr>
              <a:t>In </a:t>
            </a:r>
            <a:r>
              <a:rPr lang="en-US" sz="2800" b="1" spc="105" dirty="0" smtClean="0">
                <a:solidFill>
                  <a:srgbClr val="006FC0"/>
                </a:solidFill>
                <a:latin typeface="Times New Roman"/>
                <a:cs typeface="Times New Roman"/>
              </a:rPr>
              <a:t>monoalphabetic </a:t>
            </a:r>
            <a:r>
              <a:rPr lang="en-US" sz="2800" spc="-5" dirty="0" smtClean="0">
                <a:latin typeface="TeXGyrePagella"/>
                <a:cs typeface="TeXGyrePagella"/>
              </a:rPr>
              <a:t>substitution, the </a:t>
            </a:r>
            <a:r>
              <a:rPr lang="en-US" sz="2800" spc="-10" dirty="0" smtClean="0">
                <a:latin typeface="TeXGyrePagella"/>
                <a:cs typeface="TeXGyrePagella"/>
              </a:rPr>
              <a:t>relationship </a:t>
            </a:r>
            <a:r>
              <a:rPr lang="en-US" sz="2800" spc="-5" dirty="0" smtClean="0">
                <a:latin typeface="TeXGyrePagella"/>
                <a:cs typeface="TeXGyrePagella"/>
              </a:rPr>
              <a:t>between a  </a:t>
            </a:r>
            <a:r>
              <a:rPr lang="en-US" sz="2800" dirty="0" smtClean="0">
                <a:latin typeface="TeXGyrePagella"/>
                <a:cs typeface="TeXGyrePagella"/>
              </a:rPr>
              <a:t>symbol in </a:t>
            </a:r>
            <a:r>
              <a:rPr lang="en-US" sz="2800" spc="-5" dirty="0" smtClean="0">
                <a:latin typeface="TeXGyrePagella"/>
                <a:cs typeface="TeXGyrePagella"/>
              </a:rPr>
              <a:t>the plaintext to a symbol </a:t>
            </a:r>
            <a:r>
              <a:rPr lang="en-US" sz="2800" dirty="0" smtClean="0">
                <a:latin typeface="TeXGyrePagella"/>
                <a:cs typeface="TeXGyrePagella"/>
              </a:rPr>
              <a:t>in </a:t>
            </a:r>
            <a:r>
              <a:rPr lang="en-US" sz="2800" spc="-5" dirty="0" smtClean="0">
                <a:latin typeface="TeXGyrePagella"/>
                <a:cs typeface="TeXGyrePagella"/>
              </a:rPr>
              <a:t>the ciphertext is always </a:t>
            </a:r>
            <a:r>
              <a:rPr lang="en-US" sz="2800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lang="en-US" sz="2800" b="1" spc="95" dirty="0" smtClean="0">
                <a:solidFill>
                  <a:srgbClr val="C00000"/>
                </a:solidFill>
                <a:latin typeface="Times New Roman"/>
                <a:cs typeface="Times New Roman"/>
              </a:rPr>
              <a:t>one-to-one</a:t>
            </a:r>
            <a:r>
              <a:rPr lang="en-US" sz="2800" spc="95" dirty="0" smtClean="0">
                <a:latin typeface="TeXGyrePagella"/>
                <a:cs typeface="TeXGyrePagella"/>
              </a:rPr>
              <a:t>.</a:t>
            </a:r>
            <a:endParaRPr lang="en-US" sz="2800" dirty="0" smtClean="0">
              <a:latin typeface="TeXGyrePagella"/>
              <a:cs typeface="TeXGyrePagella"/>
            </a:endParaRPr>
          </a:p>
          <a:p>
            <a:pPr marL="241300" marR="5080" indent="-228600" algn="just">
              <a:lnSpc>
                <a:spcPct val="1141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Example: </a:t>
            </a:r>
            <a:r>
              <a:rPr lang="en-US" sz="2800" spc="-5" dirty="0" smtClean="0">
                <a:latin typeface="TeXGyrePagella"/>
                <a:cs typeface="TeXGyrePagella"/>
              </a:rPr>
              <a:t>the following shows a plaintext and its corresponding  ciphertext. The cipher is </a:t>
            </a:r>
            <a:r>
              <a:rPr lang="en-US" sz="2800" b="1" spc="105" dirty="0" smtClean="0">
                <a:solidFill>
                  <a:srgbClr val="006FC0"/>
                </a:solidFill>
                <a:latin typeface="Times New Roman"/>
                <a:cs typeface="Times New Roman"/>
              </a:rPr>
              <a:t>monoalphabetic </a:t>
            </a:r>
            <a:r>
              <a:rPr lang="en-US" sz="2800" spc="-5" dirty="0" smtClean="0">
                <a:latin typeface="TeXGyrePagella"/>
                <a:cs typeface="TeXGyrePagella"/>
              </a:rPr>
              <a:t>because both </a:t>
            </a:r>
            <a:r>
              <a:rPr lang="en-US" sz="2800" b="1" i="1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l</a:t>
            </a:r>
            <a:r>
              <a:rPr lang="en-US" sz="2800" b="1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’s </a:t>
            </a:r>
            <a:r>
              <a:rPr lang="en-US" sz="2800" spc="-5" dirty="0" smtClean="0">
                <a:latin typeface="TeXGyrePagella"/>
                <a:cs typeface="TeXGyrePagella"/>
              </a:rPr>
              <a:t>are  encrypted </a:t>
            </a:r>
            <a:r>
              <a:rPr lang="en-US" sz="2800" dirty="0" smtClean="0">
                <a:latin typeface="TeXGyrePagella"/>
                <a:cs typeface="TeXGyrePagella"/>
              </a:rPr>
              <a:t>as</a:t>
            </a:r>
            <a:r>
              <a:rPr lang="en-US" sz="2800" spc="-25" dirty="0" smtClean="0">
                <a:latin typeface="TeXGyrePagella"/>
                <a:cs typeface="TeXGyrePagella"/>
              </a:rPr>
              <a:t> </a:t>
            </a:r>
            <a:r>
              <a:rPr lang="en-US" sz="2800" b="1" i="1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O</a:t>
            </a:r>
            <a:r>
              <a:rPr lang="en-US" sz="2800" b="1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’s</a:t>
            </a:r>
            <a:r>
              <a:rPr lang="en-US" sz="2800" spc="-5" dirty="0" smtClean="0">
                <a:latin typeface="TeXGyrePagella"/>
                <a:cs typeface="TeXGyrePagella"/>
              </a:rPr>
              <a:t>.</a:t>
            </a:r>
            <a:endParaRPr lang="en-US" sz="2800" dirty="0" smtClean="0">
              <a:latin typeface="TeXGyrePagella"/>
              <a:cs typeface="TeXGyrePagella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990600" y="5486400"/>
            <a:ext cx="7543800" cy="548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6936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Caesar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spc="20" dirty="0" smtClean="0">
                <a:solidFill>
                  <a:srgbClr val="006FC0"/>
                </a:solidFill>
                <a:latin typeface="TeXGyrePagella"/>
                <a:cs typeface="Times New Roman"/>
              </a:rPr>
              <a:t>Caesar </a:t>
            </a:r>
            <a:r>
              <a:rPr lang="en-US" sz="2400" b="1" spc="75" dirty="0" smtClean="0">
                <a:solidFill>
                  <a:srgbClr val="006FC0"/>
                </a:solidFill>
                <a:latin typeface="TeXGyrePagella"/>
                <a:cs typeface="Times New Roman"/>
              </a:rPr>
              <a:t>cipher </a:t>
            </a:r>
            <a:r>
              <a:rPr lang="en-US" sz="2400" spc="-5" dirty="0" smtClean="0">
                <a:latin typeface="TeXGyrePagella"/>
                <a:cs typeface="TeXGyrePagella"/>
              </a:rPr>
              <a:t>is a </a:t>
            </a:r>
            <a:r>
              <a:rPr lang="en-US" sz="2400" b="1" spc="110" dirty="0" smtClean="0">
                <a:solidFill>
                  <a:srgbClr val="006FC0"/>
                </a:solidFill>
                <a:latin typeface="TeXGyrePagella"/>
                <a:cs typeface="Times New Roman"/>
              </a:rPr>
              <a:t>monoalphabetic </a:t>
            </a:r>
            <a:r>
              <a:rPr lang="en-US" sz="2400" spc="-5" dirty="0" smtClean="0">
                <a:latin typeface="TeXGyrePagella"/>
                <a:cs typeface="TeXGyrePagella"/>
              </a:rPr>
              <a:t>cipher that involves  replacing each letter of alphabet with that standing </a:t>
            </a:r>
            <a:r>
              <a:rPr lang="en-US" sz="2400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3 </a:t>
            </a:r>
            <a:r>
              <a:rPr lang="en-US" sz="2400" spc="-10" dirty="0" smtClean="0">
                <a:solidFill>
                  <a:srgbClr val="C00000"/>
                </a:solidFill>
                <a:latin typeface="TeXGyrePagella"/>
                <a:cs typeface="TeXGyrePagella"/>
              </a:rPr>
              <a:t>places </a:t>
            </a:r>
            <a:r>
              <a:rPr lang="en-US" sz="2400" spc="-10" dirty="0" smtClean="0"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latin typeface="TeXGyrePagella"/>
                <a:cs typeface="TeXGyrePagella"/>
              </a:rPr>
              <a:t>further down the </a:t>
            </a:r>
            <a:r>
              <a:rPr lang="en-US" sz="2400" dirty="0" smtClean="0">
                <a:latin typeface="TeXGyrePagella"/>
                <a:cs typeface="TeXGyrePagella"/>
              </a:rPr>
              <a:t>alphabet, </a:t>
            </a:r>
            <a:r>
              <a:rPr lang="en-US" sz="2400" spc="-5" dirty="0" smtClean="0">
                <a:latin typeface="TeXGyrePagella"/>
                <a:cs typeface="TeXGyrePagella"/>
              </a:rPr>
              <a:t>where alphabet is wrapped around  </a:t>
            </a:r>
            <a:r>
              <a:rPr lang="en-US" sz="2400" dirty="0" smtClean="0">
                <a:latin typeface="TeXGyrePagella"/>
                <a:cs typeface="TeXGyrePagella"/>
              </a:rPr>
              <a:t>so </a:t>
            </a:r>
            <a:r>
              <a:rPr lang="en-US" sz="2400" spc="-5" dirty="0" smtClean="0">
                <a:latin typeface="TeXGyrePagella"/>
                <a:cs typeface="TeXGyrePagella"/>
              </a:rPr>
              <a:t>the </a:t>
            </a:r>
            <a:r>
              <a:rPr lang="en-US" sz="2400" dirty="0" smtClean="0">
                <a:latin typeface="TeXGyrePagella"/>
                <a:cs typeface="TeXGyrePagella"/>
              </a:rPr>
              <a:t>letter </a:t>
            </a:r>
            <a:r>
              <a:rPr lang="en-US" sz="2400" spc="-5" dirty="0" smtClean="0">
                <a:latin typeface="TeXGyrePagella"/>
                <a:cs typeface="TeXGyrePagella"/>
              </a:rPr>
              <a:t>following </a:t>
            </a:r>
            <a:r>
              <a:rPr lang="en-US" sz="2400" b="1" spc="-5" dirty="0" smtClean="0">
                <a:solidFill>
                  <a:srgbClr val="C00000"/>
                </a:solidFill>
                <a:latin typeface="TeXGyrePagella"/>
                <a:cs typeface="Times New Roman"/>
              </a:rPr>
              <a:t>Z </a:t>
            </a:r>
            <a:r>
              <a:rPr lang="en-US" sz="2400" spc="-5" dirty="0" smtClean="0">
                <a:latin typeface="TeXGyrePagella"/>
                <a:cs typeface="TeXGyrePagella"/>
              </a:rPr>
              <a:t>is</a:t>
            </a:r>
            <a:r>
              <a:rPr lang="en-US" sz="2400" spc="-20" dirty="0" smtClean="0">
                <a:latin typeface="TeXGyrePagella"/>
                <a:cs typeface="TeXGyrePagella"/>
              </a:rPr>
              <a:t> </a:t>
            </a:r>
            <a:r>
              <a:rPr lang="en-US" sz="2400" b="1" spc="70" dirty="0" smtClean="0">
                <a:solidFill>
                  <a:srgbClr val="C00000"/>
                </a:solidFill>
                <a:latin typeface="TeXGyrePagella"/>
                <a:cs typeface="Times New Roman"/>
              </a:rPr>
              <a:t>A</a:t>
            </a:r>
            <a:r>
              <a:rPr lang="en-US" sz="2400" spc="70" dirty="0" smtClean="0">
                <a:latin typeface="TeXGyrePagella"/>
                <a:cs typeface="TeXGyrePagella"/>
              </a:rPr>
              <a:t>.</a:t>
            </a:r>
          </a:p>
          <a:p>
            <a:pPr algn="just"/>
            <a:endParaRPr lang="en-US" sz="2400" spc="70" dirty="0">
              <a:latin typeface="TeXGyrePagella"/>
              <a:cs typeface="TeXGyrePagella"/>
            </a:endParaRPr>
          </a:p>
          <a:p>
            <a:pPr marL="0" indent="0" algn="just">
              <a:buNone/>
            </a:pPr>
            <a:endParaRPr lang="en-US" sz="2400" spc="70" dirty="0">
              <a:latin typeface="TeXGyrePagella"/>
              <a:cs typeface="TeXGyrePagella"/>
            </a:endParaRPr>
          </a:p>
          <a:p>
            <a:pPr marL="0" indent="0" algn="just">
              <a:buNone/>
            </a:pPr>
            <a:endParaRPr lang="en-US" sz="2400" spc="70" dirty="0" smtClean="0">
              <a:latin typeface="TeXGyrePagella"/>
              <a:cs typeface="TeXGyrePagella"/>
            </a:endParaRPr>
          </a:p>
          <a:p>
            <a:pPr algn="just"/>
            <a:r>
              <a:rPr lang="en-US" sz="2400" dirty="0" smtClean="0">
                <a:latin typeface="TeXGyrePagella"/>
                <a:cs typeface="TeXGyrePagella"/>
              </a:rPr>
              <a:t>The </a:t>
            </a:r>
            <a:r>
              <a:rPr lang="en-US" sz="2400" spc="-5" dirty="0" smtClean="0">
                <a:latin typeface="TeXGyrePagella"/>
                <a:cs typeface="TeXGyrePagella"/>
              </a:rPr>
              <a:t>shift may be </a:t>
            </a:r>
            <a:r>
              <a:rPr lang="en-US" sz="2400" dirty="0" smtClean="0">
                <a:latin typeface="TeXGyrePagella"/>
                <a:cs typeface="TeXGyrePagella"/>
              </a:rPr>
              <a:t>of </a:t>
            </a:r>
            <a:r>
              <a:rPr lang="en-US" sz="2400" spc="-5" dirty="0" smtClean="0">
                <a:latin typeface="TeXGyrePagella"/>
                <a:cs typeface="TeXGyrePagella"/>
              </a:rPr>
              <a:t>any amount, so the </a:t>
            </a:r>
            <a:r>
              <a:rPr lang="en-US" sz="2400" spc="-10" dirty="0" smtClean="0">
                <a:latin typeface="TeXGyrePagella"/>
                <a:cs typeface="TeXGyrePagella"/>
              </a:rPr>
              <a:t>general </a:t>
            </a:r>
            <a:r>
              <a:rPr lang="en-US" sz="2400" b="1" spc="20" dirty="0" smtClean="0">
                <a:solidFill>
                  <a:srgbClr val="006FC0"/>
                </a:solidFill>
                <a:latin typeface="TeXGyrePagella"/>
                <a:cs typeface="Times New Roman"/>
              </a:rPr>
              <a:t>Caesar </a:t>
            </a:r>
            <a:r>
              <a:rPr lang="en-US" sz="2400" b="1" spc="75" dirty="0" smtClean="0">
                <a:solidFill>
                  <a:srgbClr val="006FC0"/>
                </a:solidFill>
                <a:latin typeface="TeXGyrePagella"/>
                <a:cs typeface="Times New Roman"/>
              </a:rPr>
              <a:t>cipher </a:t>
            </a:r>
            <a:r>
              <a:rPr lang="en-US" sz="2400" spc="-5" dirty="0" smtClean="0">
                <a:latin typeface="TeXGyrePagella"/>
                <a:cs typeface="TeXGyrePagella"/>
              </a:rPr>
              <a:t>is  called </a:t>
            </a:r>
            <a:r>
              <a:rPr lang="en-US" sz="2400" dirty="0" smtClean="0">
                <a:latin typeface="TeXGyrePagella"/>
                <a:cs typeface="TeXGyrePagella"/>
              </a:rPr>
              <a:t>an </a:t>
            </a:r>
            <a:r>
              <a:rPr lang="en-US" sz="2400" b="1" spc="110" dirty="0" smtClean="0">
                <a:solidFill>
                  <a:srgbClr val="006FC0"/>
                </a:solidFill>
                <a:latin typeface="TeXGyrePagella"/>
                <a:cs typeface="Times New Roman"/>
              </a:rPr>
              <a:t>additive</a:t>
            </a:r>
            <a:r>
              <a:rPr lang="en-US" sz="2400" b="1" spc="5" dirty="0" smtClean="0">
                <a:solidFill>
                  <a:srgbClr val="006FC0"/>
                </a:solidFill>
                <a:latin typeface="TeXGyrePagella"/>
                <a:cs typeface="Times New Roman"/>
              </a:rPr>
              <a:t> </a:t>
            </a:r>
            <a:r>
              <a:rPr lang="en-US" sz="2400" b="1" spc="60" dirty="0" smtClean="0">
                <a:solidFill>
                  <a:srgbClr val="006FC0"/>
                </a:solidFill>
                <a:latin typeface="TeXGyrePagella"/>
                <a:cs typeface="Times New Roman"/>
              </a:rPr>
              <a:t>cipher</a:t>
            </a:r>
            <a:r>
              <a:rPr lang="en-US" sz="2400" spc="60" dirty="0" smtClean="0">
                <a:latin typeface="TeXGyrePagella"/>
                <a:cs typeface="TeXGyrePagella"/>
              </a:rPr>
              <a:t>.</a:t>
            </a:r>
            <a:endParaRPr lang="en-US" sz="2400" dirty="0" smtClean="0">
              <a:latin typeface="TeXGyrePagella"/>
              <a:cs typeface="TeXGyrePagella"/>
            </a:endParaRPr>
          </a:p>
          <a:p>
            <a:pPr algn="just"/>
            <a:endParaRPr lang="en-US" sz="2400" dirty="0" smtClean="0">
              <a:latin typeface="TeXGyrePagella"/>
              <a:cs typeface="TeXGyrePagella"/>
            </a:endParaRPr>
          </a:p>
          <a:p>
            <a:endParaRPr lang="en-US" dirty="0"/>
          </a:p>
        </p:txBody>
      </p:sp>
      <p:sp>
        <p:nvSpPr>
          <p:cNvPr id="4" name="object 6"/>
          <p:cNvSpPr/>
          <p:nvPr/>
        </p:nvSpPr>
        <p:spPr>
          <a:xfrm>
            <a:off x="914400" y="3682181"/>
            <a:ext cx="7681353" cy="680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4430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Additive</a:t>
            </a:r>
            <a:r>
              <a:rPr lang="en-US" spc="-55" dirty="0" smtClean="0"/>
              <a:t> </a:t>
            </a:r>
            <a:r>
              <a:rPr lang="en-US" dirty="0" smtClean="0"/>
              <a:t>Cipher</a:t>
            </a:r>
            <a:endParaRPr lang="en-US" dirty="0"/>
          </a:p>
        </p:txBody>
      </p:sp>
      <p:pic>
        <p:nvPicPr>
          <p:cNvPr id="3074" name="Picture 2" descr="C:\Users\Ms Komal\Desktop\vcxz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9" y="2056879"/>
            <a:ext cx="8068802" cy="373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425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Additive </a:t>
            </a:r>
            <a:r>
              <a:rPr lang="en-US" dirty="0" smtClean="0"/>
              <a:t>Cipher</a:t>
            </a:r>
            <a:r>
              <a:rPr lang="en-US" spc="-50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54000" indent="-228600">
              <a:spcBef>
                <a:spcPts val="1575"/>
              </a:spcBef>
              <a:buFont typeface="Arial"/>
              <a:buChar char="•"/>
              <a:tabLst>
                <a:tab pos="254000" algn="l"/>
              </a:tabLst>
            </a:pPr>
            <a:r>
              <a:rPr lang="en-US" sz="2800" spc="-5" dirty="0" smtClean="0">
                <a:latin typeface="TeXGyrePagella"/>
                <a:cs typeface="TeXGyrePagella"/>
              </a:rPr>
              <a:t>The plaintext, ciphertext and </a:t>
            </a:r>
            <a:r>
              <a:rPr lang="en-US" sz="2800" dirty="0" smtClean="0">
                <a:latin typeface="TeXGyrePagella"/>
                <a:cs typeface="TeXGyrePagella"/>
              </a:rPr>
              <a:t>key </a:t>
            </a:r>
            <a:r>
              <a:rPr lang="en-US" sz="2800" spc="-5" dirty="0" smtClean="0">
                <a:latin typeface="TeXGyrePagella"/>
                <a:cs typeface="TeXGyrePagella"/>
              </a:rPr>
              <a:t>are integers in</a:t>
            </a:r>
            <a:r>
              <a:rPr lang="en-US" sz="2800" spc="-45" dirty="0" smtClean="0">
                <a:latin typeface="TeXGyrePagella"/>
                <a:cs typeface="TeXGyrePagella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eXGyrePagella"/>
                <a:cs typeface="Times New Roman"/>
              </a:rPr>
              <a:t>Z</a:t>
            </a:r>
            <a:r>
              <a:rPr lang="en-US" sz="2800" b="1" baseline="-16516" dirty="0" smtClean="0">
                <a:solidFill>
                  <a:srgbClr val="FF0000"/>
                </a:solidFill>
                <a:latin typeface="TeXGyrePagella"/>
                <a:cs typeface="Times New Roman"/>
              </a:rPr>
              <a:t>26</a:t>
            </a:r>
            <a:r>
              <a:rPr lang="en-US" sz="2800" dirty="0" smtClean="0">
                <a:latin typeface="TeXGyrePagella"/>
                <a:cs typeface="TeXGyrePagella"/>
              </a:rPr>
              <a:t>.</a:t>
            </a:r>
          </a:p>
          <a:p>
            <a:pPr marL="254000" indent="-228600">
              <a:spcBef>
                <a:spcPts val="1475"/>
              </a:spcBef>
              <a:buFont typeface="Arial"/>
              <a:buChar char="•"/>
              <a:tabLst>
                <a:tab pos="254000" algn="l"/>
              </a:tabLst>
            </a:pPr>
            <a:r>
              <a:rPr lang="en-US" sz="2800" spc="-5" dirty="0" smtClean="0">
                <a:latin typeface="TeXGyrePagella"/>
                <a:cs typeface="TeXGyrePagella"/>
              </a:rPr>
              <a:t>The general algorithm</a:t>
            </a:r>
            <a:r>
              <a:rPr lang="en-US" sz="2800" spc="-30" dirty="0" smtClean="0">
                <a:latin typeface="TeXGyrePagella"/>
                <a:cs typeface="TeXGyrePagella"/>
              </a:rPr>
              <a:t> </a:t>
            </a:r>
            <a:r>
              <a:rPr lang="en-US" sz="2800" spc="-5" dirty="0" smtClean="0">
                <a:latin typeface="TeXGyrePagella"/>
                <a:cs typeface="TeXGyrePagella"/>
              </a:rPr>
              <a:t>is:</a:t>
            </a:r>
            <a:endParaRPr lang="en-US" sz="2800" dirty="0">
              <a:latin typeface="TeXGyrePagella"/>
              <a:cs typeface="TeXGyrePagella"/>
            </a:endParaRPr>
          </a:p>
          <a:p>
            <a:pPr marL="25400" indent="0" algn="ctr">
              <a:spcBef>
                <a:spcPts val="1475"/>
              </a:spcBef>
              <a:buNone/>
              <a:tabLst>
                <a:tab pos="254000" algn="l"/>
              </a:tabLst>
            </a:pPr>
            <a:r>
              <a:rPr lang="en-US" sz="2800" b="1" i="1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C</a:t>
            </a:r>
            <a:r>
              <a:rPr lang="en-US" sz="2800" b="1" i="1" dirty="0" smtClean="0">
                <a:solidFill>
                  <a:srgbClr val="001F5F"/>
                </a:solidFill>
                <a:latin typeface="TeXGyrePagella"/>
                <a:cs typeface="TeXGyrePagella"/>
              </a:rPr>
              <a:t> </a:t>
            </a:r>
            <a:r>
              <a:rPr lang="en-US" sz="2800" b="1" i="1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=	E(k , P</a:t>
            </a:r>
            <a:r>
              <a:rPr lang="en-US" sz="2800" b="1" i="1" spc="40" dirty="0" smtClean="0">
                <a:solidFill>
                  <a:srgbClr val="001F5F"/>
                </a:solidFill>
                <a:latin typeface="TeXGyrePagella"/>
                <a:cs typeface="TeXGyrePagella"/>
              </a:rPr>
              <a:t> </a:t>
            </a:r>
            <a:r>
              <a:rPr lang="en-US" sz="2800" b="1" i="1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)</a:t>
            </a:r>
            <a:r>
              <a:rPr lang="en-US" sz="2800" b="1" i="1" dirty="0" smtClean="0">
                <a:solidFill>
                  <a:srgbClr val="001F5F"/>
                </a:solidFill>
                <a:latin typeface="TeXGyrePagella"/>
                <a:cs typeface="TeXGyrePagella"/>
              </a:rPr>
              <a:t> </a:t>
            </a:r>
            <a:r>
              <a:rPr lang="en-US" sz="2800" b="1" i="1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=	(P + k ) mod</a:t>
            </a:r>
            <a:r>
              <a:rPr lang="en-US" sz="2800" b="1" i="1" spc="55" dirty="0" smtClean="0">
                <a:solidFill>
                  <a:srgbClr val="001F5F"/>
                </a:solidFill>
                <a:latin typeface="TeXGyrePagella"/>
                <a:cs typeface="TeXGyrePagella"/>
              </a:rPr>
              <a:t> </a:t>
            </a:r>
            <a:r>
              <a:rPr lang="en-US" sz="2800" b="1" i="1" dirty="0" smtClean="0">
                <a:solidFill>
                  <a:srgbClr val="001F5F"/>
                </a:solidFill>
                <a:latin typeface="TeXGyrePagella"/>
                <a:cs typeface="TeXGyrePagella"/>
              </a:rPr>
              <a:t>26</a:t>
            </a:r>
            <a:endParaRPr lang="en-US" sz="2800" dirty="0" smtClean="0">
              <a:latin typeface="TeXGyrePagella"/>
              <a:cs typeface="TeXGyrePagella"/>
            </a:endParaRPr>
          </a:p>
          <a:p>
            <a:pPr marL="254000" indent="-228600">
              <a:spcBef>
                <a:spcPts val="1465"/>
              </a:spcBef>
              <a:buFont typeface="Arial"/>
              <a:buChar char="•"/>
              <a:tabLst>
                <a:tab pos="254000" algn="l"/>
              </a:tabLst>
            </a:pPr>
            <a:r>
              <a:rPr lang="en-US" sz="2800" spc="-5" dirty="0" smtClean="0">
                <a:latin typeface="TeXGyrePagella"/>
                <a:cs typeface="TeXGyrePagella"/>
              </a:rPr>
              <a:t>The decryption algorithm is</a:t>
            </a:r>
            <a:r>
              <a:rPr lang="en-US" sz="2800" spc="-15" dirty="0" smtClean="0">
                <a:latin typeface="TeXGyrePagella"/>
                <a:cs typeface="TeXGyrePagella"/>
              </a:rPr>
              <a:t> </a:t>
            </a:r>
            <a:r>
              <a:rPr lang="en-US" sz="2800" spc="-5" dirty="0" smtClean="0">
                <a:latin typeface="TeXGyrePagella"/>
                <a:cs typeface="TeXGyrePagella"/>
              </a:rPr>
              <a:t>simply:</a:t>
            </a:r>
            <a:endParaRPr lang="en-US" sz="2800" dirty="0">
              <a:latin typeface="TeXGyrePagella"/>
              <a:cs typeface="TeXGyrePagella"/>
            </a:endParaRPr>
          </a:p>
          <a:p>
            <a:pPr marL="25400" indent="0" algn="ctr">
              <a:spcBef>
                <a:spcPts val="1465"/>
              </a:spcBef>
              <a:buNone/>
              <a:tabLst>
                <a:tab pos="254000" algn="l"/>
              </a:tabLst>
            </a:pPr>
            <a:r>
              <a:rPr lang="en-US" sz="2800" b="1" i="1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P</a:t>
            </a:r>
            <a:r>
              <a:rPr lang="en-US" sz="2800" b="1" i="1" spc="5" dirty="0" smtClean="0">
                <a:solidFill>
                  <a:srgbClr val="001F5F"/>
                </a:solidFill>
                <a:latin typeface="TeXGyrePagella"/>
                <a:cs typeface="TeXGyrePagella"/>
              </a:rPr>
              <a:t> </a:t>
            </a:r>
            <a:r>
              <a:rPr lang="en-US" sz="2800" b="1" i="1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=	D(k , C</a:t>
            </a:r>
            <a:r>
              <a:rPr lang="en-US" sz="2800" b="1" i="1" spc="20" dirty="0" smtClean="0">
                <a:solidFill>
                  <a:srgbClr val="001F5F"/>
                </a:solidFill>
                <a:latin typeface="TeXGyrePagella"/>
                <a:cs typeface="TeXGyrePagella"/>
              </a:rPr>
              <a:t> </a:t>
            </a:r>
            <a:r>
              <a:rPr lang="en-US" sz="2800" b="1" i="1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)</a:t>
            </a:r>
            <a:r>
              <a:rPr lang="en-US" sz="2800" b="1" i="1" spc="5" dirty="0" smtClean="0">
                <a:solidFill>
                  <a:srgbClr val="001F5F"/>
                </a:solidFill>
                <a:latin typeface="TeXGyrePagella"/>
                <a:cs typeface="TeXGyrePagella"/>
              </a:rPr>
              <a:t> </a:t>
            </a:r>
            <a:r>
              <a:rPr lang="en-US" sz="2800" b="1" i="1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=	</a:t>
            </a:r>
            <a:r>
              <a:rPr lang="en-US" sz="2800" b="1" i="1" dirty="0" smtClean="0">
                <a:solidFill>
                  <a:srgbClr val="001F5F"/>
                </a:solidFill>
                <a:latin typeface="TeXGyrePagella"/>
                <a:cs typeface="TeXGyrePagella"/>
              </a:rPr>
              <a:t>(C </a:t>
            </a:r>
            <a:r>
              <a:rPr lang="en-US" sz="2800" b="1" i="1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- k ) mod</a:t>
            </a:r>
            <a:r>
              <a:rPr lang="en-US" sz="2800" b="1" i="1" spc="20" dirty="0" smtClean="0">
                <a:solidFill>
                  <a:srgbClr val="001F5F"/>
                </a:solidFill>
                <a:latin typeface="TeXGyrePagella"/>
                <a:cs typeface="TeXGyrePagella"/>
              </a:rPr>
              <a:t> </a:t>
            </a:r>
            <a:r>
              <a:rPr lang="en-US" sz="2800" b="1" i="1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26</a:t>
            </a:r>
            <a:endParaRPr lang="en-US" sz="2800" dirty="0" smtClean="0">
              <a:latin typeface="TeXGyrePagella"/>
              <a:cs typeface="TeXGyrePagella"/>
            </a:endParaRPr>
          </a:p>
          <a:p>
            <a:pPr marL="254000" indent="-228600">
              <a:spcBef>
                <a:spcPts val="1465"/>
              </a:spcBef>
              <a:buFont typeface="Arial"/>
              <a:buChar char="•"/>
              <a:tabLst>
                <a:tab pos="254000" algn="l"/>
                <a:tab pos="1808480" algn="l"/>
              </a:tabLst>
            </a:pPr>
            <a:r>
              <a:rPr lang="en-US" sz="2800" spc="-5" dirty="0" smtClean="0">
                <a:latin typeface="TeXGyrePagella"/>
                <a:cs typeface="TeXGyrePagella"/>
              </a:rPr>
              <a:t>Where, </a:t>
            </a:r>
            <a:r>
              <a:rPr lang="en-US" sz="2800" i="1" spc="-5" dirty="0" smtClean="0">
                <a:solidFill>
                  <a:srgbClr val="FF0000"/>
                </a:solidFill>
                <a:latin typeface="TeXGyrePagella"/>
                <a:cs typeface="Times New Roman"/>
              </a:rPr>
              <a:t>k	</a:t>
            </a:r>
            <a:r>
              <a:rPr lang="en-US" sz="2800" spc="-5" dirty="0" smtClean="0">
                <a:latin typeface="TeXGyrePagella"/>
                <a:cs typeface="TeXGyrePagella"/>
              </a:rPr>
              <a:t>takes on a value in the range 1 to </a:t>
            </a:r>
            <a:r>
              <a:rPr lang="en-US" sz="2800" dirty="0" smtClean="0">
                <a:latin typeface="TeXGyrePagella"/>
                <a:cs typeface="TeXGyrePagella"/>
              </a:rPr>
              <a:t>25).</a:t>
            </a:r>
          </a:p>
          <a:p>
            <a:pPr marL="254000" marR="17780" indent="-228600">
              <a:lnSpc>
                <a:spcPct val="113900"/>
              </a:lnSpc>
              <a:spcBef>
                <a:spcPts val="1015"/>
              </a:spcBef>
              <a:buFont typeface="Arial"/>
              <a:buChar char="•"/>
              <a:tabLst>
                <a:tab pos="254000" algn="l"/>
              </a:tabLst>
            </a:pPr>
            <a:r>
              <a:rPr lang="en-US" sz="2800" spc="-5" dirty="0" smtClean="0">
                <a:latin typeface="TeXGyrePagella"/>
                <a:cs typeface="TeXGyrePagella"/>
              </a:rPr>
              <a:t>With </a:t>
            </a:r>
            <a:r>
              <a:rPr lang="en-US" sz="2800" i="1" spc="-5" dirty="0" smtClean="0">
                <a:solidFill>
                  <a:srgbClr val="FF0000"/>
                </a:solidFill>
                <a:latin typeface="TeXGyrePagella"/>
                <a:cs typeface="Times New Roman"/>
              </a:rPr>
              <a:t>k </a:t>
            </a:r>
            <a:r>
              <a:rPr lang="en-US" sz="2800" spc="-5" dirty="0" smtClean="0">
                <a:solidFill>
                  <a:srgbClr val="FF0000"/>
                </a:solidFill>
                <a:latin typeface="TeXGyrePagella"/>
                <a:cs typeface="TeXGyrePagella"/>
              </a:rPr>
              <a:t>= </a:t>
            </a:r>
            <a:r>
              <a:rPr lang="en-US" sz="2800" dirty="0" smtClean="0">
                <a:solidFill>
                  <a:srgbClr val="FF0000"/>
                </a:solidFill>
                <a:latin typeface="TeXGyrePagella"/>
                <a:cs typeface="TeXGyrePagella"/>
              </a:rPr>
              <a:t>0</a:t>
            </a:r>
            <a:r>
              <a:rPr lang="en-US" sz="2800" dirty="0" smtClean="0">
                <a:latin typeface="TeXGyrePagella"/>
                <a:cs typeface="TeXGyrePagella"/>
              </a:rPr>
              <a:t>, </a:t>
            </a:r>
            <a:r>
              <a:rPr lang="en-US" sz="2800" spc="-5" dirty="0" smtClean="0">
                <a:latin typeface="TeXGyrePagella"/>
                <a:cs typeface="TeXGyrePagella"/>
              </a:rPr>
              <a:t>ciphertext is same </a:t>
            </a:r>
            <a:r>
              <a:rPr lang="en-US" sz="2800" dirty="0" smtClean="0">
                <a:latin typeface="TeXGyrePagella"/>
                <a:cs typeface="TeXGyrePagella"/>
              </a:rPr>
              <a:t>as </a:t>
            </a:r>
            <a:r>
              <a:rPr lang="en-US" sz="2800" spc="-5" dirty="0" smtClean="0">
                <a:latin typeface="TeXGyrePagella"/>
                <a:cs typeface="TeXGyrePagella"/>
              </a:rPr>
              <a:t>plaintext. </a:t>
            </a:r>
            <a:r>
              <a:rPr lang="en-US" sz="2800" spc="-10" dirty="0" smtClean="0">
                <a:latin typeface="TeXGyrePagella"/>
                <a:cs typeface="TeXGyrePagella"/>
              </a:rPr>
              <a:t>Hence, </a:t>
            </a:r>
            <a:r>
              <a:rPr lang="en-US" sz="2800" spc="-5" dirty="0" smtClean="0">
                <a:latin typeface="TeXGyrePagella"/>
                <a:cs typeface="TeXGyrePagella"/>
              </a:rPr>
              <a:t>only </a:t>
            </a:r>
            <a:r>
              <a:rPr lang="en-US" sz="2800" dirty="0" smtClean="0">
                <a:latin typeface="TeXGyrePagella"/>
                <a:cs typeface="TeXGyrePagella"/>
              </a:rPr>
              <a:t>25 keys  </a:t>
            </a:r>
            <a:r>
              <a:rPr lang="en-US" sz="2800" spc="-5" dirty="0" smtClean="0">
                <a:latin typeface="TeXGyrePagella"/>
                <a:cs typeface="TeXGyrePagella"/>
              </a:rPr>
              <a:t>are</a:t>
            </a:r>
            <a:r>
              <a:rPr lang="en-US" sz="2800" spc="-15" dirty="0" smtClean="0">
                <a:latin typeface="TeXGyrePagella"/>
                <a:cs typeface="TeXGyrePagella"/>
              </a:rPr>
              <a:t> </a:t>
            </a:r>
            <a:r>
              <a:rPr lang="en-US" sz="2800" dirty="0" smtClean="0">
                <a:latin typeface="TeXGyrePagella"/>
                <a:cs typeface="TeXGyrePagella"/>
              </a:rPr>
              <a:t>useful.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99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Additive </a:t>
            </a:r>
            <a:r>
              <a:rPr lang="en-US" dirty="0" smtClean="0"/>
              <a:t>Cipher</a:t>
            </a:r>
            <a:r>
              <a:rPr lang="en-US" spc="-50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marR="5080" indent="-228600">
              <a:lnSpc>
                <a:spcPct val="100400"/>
              </a:lnSpc>
              <a:spcBef>
                <a:spcPts val="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60" dirty="0" smtClean="0">
                <a:solidFill>
                  <a:srgbClr val="FF0000"/>
                </a:solidFill>
                <a:latin typeface="TeXGyrePagella"/>
                <a:cs typeface="Times New Roman"/>
              </a:rPr>
              <a:t>Example </a:t>
            </a:r>
            <a:r>
              <a:rPr lang="en-US" sz="2800" b="1" spc="-80" dirty="0" smtClean="0">
                <a:solidFill>
                  <a:srgbClr val="FF0000"/>
                </a:solidFill>
                <a:latin typeface="TeXGyrePagella"/>
                <a:cs typeface="Times New Roman"/>
              </a:rPr>
              <a:t>01: </a:t>
            </a:r>
            <a:r>
              <a:rPr lang="en-US" sz="2800" spc="-5" dirty="0" smtClean="0">
                <a:latin typeface="TeXGyrePagella"/>
                <a:cs typeface="TeXGyrePagella"/>
              </a:rPr>
              <a:t>use the </a:t>
            </a:r>
            <a:r>
              <a:rPr lang="en-US" sz="2800" dirty="0" smtClean="0">
                <a:latin typeface="TeXGyrePagella"/>
                <a:cs typeface="TeXGyrePagella"/>
              </a:rPr>
              <a:t>additive </a:t>
            </a:r>
            <a:r>
              <a:rPr lang="en-US" sz="2800" spc="-5" dirty="0" smtClean="0">
                <a:latin typeface="TeXGyrePagella"/>
                <a:cs typeface="TeXGyrePagella"/>
              </a:rPr>
              <a:t>cipher with </a:t>
            </a:r>
            <a:r>
              <a:rPr lang="en-US" sz="2800" b="1" i="1" spc="-5" dirty="0" smtClean="0">
                <a:solidFill>
                  <a:srgbClr val="FF0000"/>
                </a:solidFill>
                <a:latin typeface="TeXGyrePagella"/>
                <a:cs typeface="TeXGyrePagella"/>
              </a:rPr>
              <a:t>k </a:t>
            </a:r>
            <a:r>
              <a:rPr lang="en-US" sz="2800" spc="-5" dirty="0" smtClean="0">
                <a:latin typeface="TeXGyrePagella"/>
                <a:cs typeface="TeXGyrePagella"/>
              </a:rPr>
              <a:t>= </a:t>
            </a:r>
            <a:r>
              <a:rPr lang="en-US" sz="2800" dirty="0" smtClean="0">
                <a:latin typeface="TeXGyrePagella"/>
                <a:cs typeface="TeXGyrePagella"/>
              </a:rPr>
              <a:t>15 </a:t>
            </a:r>
            <a:r>
              <a:rPr lang="en-US" sz="2800" spc="-5" dirty="0" smtClean="0">
                <a:latin typeface="TeXGyrePagella"/>
                <a:cs typeface="TeXGyrePagella"/>
              </a:rPr>
              <a:t>to </a:t>
            </a:r>
            <a:r>
              <a:rPr lang="en-US" sz="2800" spc="-10" dirty="0" smtClean="0">
                <a:latin typeface="TeXGyrePagella"/>
                <a:cs typeface="TeXGyrePagella"/>
              </a:rPr>
              <a:t>encrypt the  </a:t>
            </a:r>
            <a:r>
              <a:rPr lang="en-US" sz="2800" spc="-5" dirty="0" smtClean="0">
                <a:latin typeface="TeXGyrePagella"/>
                <a:cs typeface="TeXGyrePagella"/>
              </a:rPr>
              <a:t>message</a:t>
            </a:r>
            <a:r>
              <a:rPr lang="en-US" sz="2800" spc="-20" dirty="0" smtClean="0">
                <a:latin typeface="TeXGyrePagella"/>
                <a:cs typeface="TeXGyrePagella"/>
              </a:rPr>
              <a:t> </a:t>
            </a:r>
            <a:r>
              <a:rPr lang="en-US" sz="2800" dirty="0" smtClean="0">
                <a:latin typeface="TeXGyrePagella"/>
                <a:cs typeface="Palladio Uralic"/>
              </a:rPr>
              <a:t>“hello”</a:t>
            </a:r>
            <a:r>
              <a:rPr lang="en-US" sz="2800" dirty="0" smtClean="0">
                <a:latin typeface="TeXGyrePagella"/>
                <a:cs typeface="TeXGyrePagella"/>
              </a:rPr>
              <a:t>.</a:t>
            </a:r>
          </a:p>
          <a:p>
            <a:pPr marL="241300" indent="-228600"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90" dirty="0" smtClean="0">
                <a:solidFill>
                  <a:srgbClr val="006FC0"/>
                </a:solidFill>
                <a:latin typeface="TeXGyrePagella"/>
                <a:cs typeface="Times New Roman"/>
              </a:rPr>
              <a:t>Solution:</a:t>
            </a:r>
            <a:endParaRPr lang="en-US" sz="2800" dirty="0" smtClean="0">
              <a:latin typeface="TeXGyrePagella"/>
              <a:cs typeface="Times New Roman"/>
            </a:endParaRPr>
          </a:p>
          <a:p>
            <a:endParaRPr lang="en-US" dirty="0"/>
          </a:p>
        </p:txBody>
      </p:sp>
      <p:pic>
        <p:nvPicPr>
          <p:cNvPr id="4098" name="Picture 2" descr="C:\Users\Ms Komal\Desktop\z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24200"/>
            <a:ext cx="77724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813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Additive </a:t>
            </a:r>
            <a:r>
              <a:rPr lang="en-US" dirty="0" smtClean="0"/>
              <a:t>Cipher</a:t>
            </a:r>
            <a:r>
              <a:rPr lang="en-US" spc="-50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marR="5080" indent="-228600">
              <a:lnSpc>
                <a:spcPct val="100400"/>
              </a:lnSpc>
              <a:spcBef>
                <a:spcPts val="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60" dirty="0" smtClean="0">
                <a:solidFill>
                  <a:srgbClr val="FF0000"/>
                </a:solidFill>
                <a:latin typeface="TeXGyrePagella"/>
                <a:cs typeface="Times New Roman"/>
              </a:rPr>
              <a:t>Example </a:t>
            </a:r>
            <a:r>
              <a:rPr lang="en-US" sz="2800" b="1" spc="-80" dirty="0" smtClean="0">
                <a:solidFill>
                  <a:srgbClr val="FF0000"/>
                </a:solidFill>
                <a:latin typeface="TeXGyrePagella"/>
                <a:cs typeface="Times New Roman"/>
              </a:rPr>
              <a:t>02: </a:t>
            </a:r>
            <a:r>
              <a:rPr lang="en-US" sz="2800" spc="-5" dirty="0" smtClean="0">
                <a:latin typeface="TeXGyrePagella"/>
                <a:cs typeface="TeXGyrePagella"/>
              </a:rPr>
              <a:t>use the additive cipher with </a:t>
            </a:r>
            <a:r>
              <a:rPr lang="en-US" sz="2800" b="1" i="1" spc="-5" dirty="0" smtClean="0">
                <a:solidFill>
                  <a:srgbClr val="FF0000"/>
                </a:solidFill>
                <a:latin typeface="TeXGyrePagella"/>
                <a:cs typeface="TeXGyrePagella"/>
              </a:rPr>
              <a:t>k </a:t>
            </a:r>
            <a:r>
              <a:rPr lang="en-US" sz="2800" spc="-5" dirty="0" smtClean="0">
                <a:latin typeface="TeXGyrePagella"/>
                <a:cs typeface="TeXGyrePagella"/>
              </a:rPr>
              <a:t>= </a:t>
            </a:r>
            <a:r>
              <a:rPr lang="en-US" sz="2800" dirty="0" smtClean="0">
                <a:latin typeface="TeXGyrePagella"/>
                <a:cs typeface="TeXGyrePagella"/>
              </a:rPr>
              <a:t>15 </a:t>
            </a:r>
            <a:r>
              <a:rPr lang="en-US" sz="2800" spc="-5" dirty="0" smtClean="0">
                <a:latin typeface="TeXGyrePagella"/>
                <a:cs typeface="TeXGyrePagella"/>
              </a:rPr>
              <a:t>to </a:t>
            </a:r>
            <a:r>
              <a:rPr lang="en-US" sz="2800" spc="-10" dirty="0" smtClean="0">
                <a:latin typeface="TeXGyrePagella"/>
                <a:cs typeface="TeXGyrePagella"/>
              </a:rPr>
              <a:t>decrypt the  </a:t>
            </a:r>
            <a:r>
              <a:rPr lang="en-US" sz="2800" spc="-5" dirty="0" smtClean="0">
                <a:latin typeface="TeXGyrePagella"/>
                <a:cs typeface="TeXGyrePagella"/>
              </a:rPr>
              <a:t>message</a:t>
            </a:r>
            <a:r>
              <a:rPr lang="en-US" sz="2800" spc="-20" dirty="0" smtClean="0">
                <a:latin typeface="TeXGyrePagella"/>
                <a:cs typeface="TeXGyrePagella"/>
              </a:rPr>
              <a:t> </a:t>
            </a:r>
            <a:r>
              <a:rPr lang="en-US" sz="2800" spc="-5" dirty="0" smtClean="0">
                <a:latin typeface="TeXGyrePagella"/>
                <a:cs typeface="Palladio Uralic"/>
              </a:rPr>
              <a:t>“WTAAD”</a:t>
            </a:r>
            <a:r>
              <a:rPr lang="en-US" sz="2800" spc="-5" dirty="0" smtClean="0">
                <a:latin typeface="TeXGyrePagella"/>
                <a:cs typeface="TeXGyrePagella"/>
              </a:rPr>
              <a:t>.</a:t>
            </a:r>
            <a:endParaRPr lang="en-US" sz="2800" dirty="0" smtClean="0">
              <a:latin typeface="TeXGyrePagella"/>
              <a:cs typeface="TeXGyrePagella"/>
            </a:endParaRPr>
          </a:p>
          <a:p>
            <a:pPr marL="241300" indent="-228600"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90" dirty="0" smtClean="0">
                <a:solidFill>
                  <a:srgbClr val="006FC0"/>
                </a:solidFill>
                <a:latin typeface="TeXGyrePagella"/>
                <a:cs typeface="Times New Roman"/>
              </a:rPr>
              <a:t>Solution:</a:t>
            </a:r>
          </a:p>
          <a:p>
            <a:pPr marL="241300" indent="-228600"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endParaRPr lang="en-US" sz="2800" dirty="0" smtClean="0">
              <a:latin typeface="TeXGyrePagella"/>
              <a:cs typeface="Times New Roman"/>
            </a:endParaRPr>
          </a:p>
          <a:p>
            <a:endParaRPr lang="en-US" dirty="0"/>
          </a:p>
        </p:txBody>
      </p:sp>
      <p:pic>
        <p:nvPicPr>
          <p:cNvPr id="5122" name="Picture 2" descr="C:\Users\Ms Komal\Desktop\azaxs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0"/>
            <a:ext cx="8153401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119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Additive </a:t>
            </a:r>
            <a:r>
              <a:rPr lang="en-US" dirty="0" smtClean="0"/>
              <a:t>Cipher</a:t>
            </a:r>
            <a:r>
              <a:rPr lang="en-US" spc="-55" dirty="0" smtClean="0"/>
              <a:t>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fontScale="92500" lnSpcReduction="10000"/>
          </a:bodyPr>
          <a:lstStyle/>
          <a:p>
            <a:pPr marL="241300" marR="5080" indent="-228600" algn="just"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 smtClean="0">
                <a:latin typeface="TeXGyrePagella"/>
                <a:cs typeface="TeXGyrePagella"/>
              </a:rPr>
              <a:t>If </a:t>
            </a:r>
            <a:r>
              <a:rPr lang="en-US" sz="2400" spc="-5" dirty="0" smtClean="0">
                <a:latin typeface="TeXGyrePagella"/>
                <a:cs typeface="TeXGyrePagella"/>
              </a:rPr>
              <a:t>it is </a:t>
            </a:r>
            <a:r>
              <a:rPr lang="en-US" sz="2400" spc="-10" dirty="0" smtClean="0">
                <a:latin typeface="TeXGyrePagella"/>
                <a:cs typeface="TeXGyrePagella"/>
              </a:rPr>
              <a:t>known </a:t>
            </a:r>
            <a:r>
              <a:rPr lang="en-US" sz="2400" spc="-5" dirty="0" smtClean="0">
                <a:latin typeface="TeXGyrePagella"/>
                <a:cs typeface="TeXGyrePagella"/>
              </a:rPr>
              <a:t>that a given </a:t>
            </a:r>
            <a:r>
              <a:rPr lang="en-US" sz="2400" spc="-10" dirty="0" smtClean="0">
                <a:latin typeface="TeXGyrePagella"/>
                <a:cs typeface="TeXGyrePagella"/>
              </a:rPr>
              <a:t>ciphertext  </a:t>
            </a:r>
            <a:r>
              <a:rPr lang="en-US" sz="2400" spc="-5" dirty="0" smtClean="0">
                <a:latin typeface="TeXGyrePagella"/>
                <a:cs typeface="TeXGyrePagella"/>
              </a:rPr>
              <a:t>is </a:t>
            </a:r>
            <a:r>
              <a:rPr lang="en-US" sz="2400" dirty="0" smtClean="0">
                <a:latin typeface="TeXGyrePagella"/>
                <a:cs typeface="TeXGyrePagella"/>
              </a:rPr>
              <a:t>an </a:t>
            </a:r>
            <a:r>
              <a:rPr lang="en-US" sz="2400" spc="-5" dirty="0" smtClean="0">
                <a:solidFill>
                  <a:srgbClr val="006FC0"/>
                </a:solidFill>
                <a:latin typeface="TeXGyrePagella"/>
                <a:cs typeface="TeXGyrePagella"/>
              </a:rPr>
              <a:t>Additive cipher</a:t>
            </a:r>
            <a:r>
              <a:rPr lang="en-US" sz="2400" spc="-5" dirty="0" smtClean="0">
                <a:latin typeface="TeXGyrePagella"/>
                <a:cs typeface="TeXGyrePagella"/>
              </a:rPr>
              <a:t>, </a:t>
            </a:r>
            <a:r>
              <a:rPr lang="en-US" sz="2400" spc="-10" dirty="0" smtClean="0">
                <a:latin typeface="TeXGyrePagella"/>
                <a:cs typeface="TeXGyrePagella"/>
              </a:rPr>
              <a:t>then </a:t>
            </a:r>
            <a:r>
              <a:rPr lang="en-US" sz="2400" spc="-5" dirty="0" smtClean="0">
                <a:latin typeface="TeXGyrePagella"/>
                <a:cs typeface="TeXGyrePagella"/>
              </a:rPr>
              <a:t>brute-  force cryptanalysis is </a:t>
            </a:r>
            <a:r>
              <a:rPr lang="en-US" sz="2400" dirty="0" smtClean="0">
                <a:latin typeface="TeXGyrePagella"/>
                <a:cs typeface="TeXGyrePagella"/>
              </a:rPr>
              <a:t>easily  </a:t>
            </a:r>
            <a:r>
              <a:rPr lang="en-US" sz="2400" spc="-5" dirty="0" smtClean="0">
                <a:latin typeface="TeXGyrePagella"/>
                <a:cs typeface="TeXGyrePagella"/>
              </a:rPr>
              <a:t>performed.</a:t>
            </a:r>
            <a:endParaRPr lang="en-US" sz="2400" dirty="0" smtClean="0">
              <a:latin typeface="TeXGyrePagella"/>
              <a:cs typeface="TeXGyrePagella"/>
            </a:endParaRPr>
          </a:p>
          <a:p>
            <a:pPr marL="241300" indent="-228600" algn="just">
              <a:spcBef>
                <a:spcPts val="198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b="1" i="1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Simply try </a:t>
            </a:r>
            <a:r>
              <a:rPr lang="en-US" sz="2400" b="1" i="1" dirty="0" smtClean="0">
                <a:solidFill>
                  <a:srgbClr val="C00000"/>
                </a:solidFill>
                <a:latin typeface="TeXGyrePagella"/>
                <a:cs typeface="TeXGyrePagella"/>
              </a:rPr>
              <a:t>all </a:t>
            </a:r>
            <a:r>
              <a:rPr lang="en-US" sz="2400" b="1" i="1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the </a:t>
            </a:r>
            <a:r>
              <a:rPr lang="en-US" sz="2400" b="1" i="1" dirty="0" smtClean="0">
                <a:solidFill>
                  <a:srgbClr val="C00000"/>
                </a:solidFill>
                <a:latin typeface="TeXGyrePagella"/>
                <a:cs typeface="TeXGyrePagella"/>
              </a:rPr>
              <a:t>25 </a:t>
            </a:r>
            <a:r>
              <a:rPr lang="en-US" sz="2400" b="1" i="1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possible</a:t>
            </a:r>
            <a:r>
              <a:rPr lang="en-US" sz="2400" b="1" i="1" spc="30" dirty="0" smtClean="0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lang="en-US" sz="2400" b="1" i="1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keys.</a:t>
            </a:r>
            <a:endParaRPr lang="en-US" sz="2400" dirty="0" smtClean="0">
              <a:latin typeface="TeXGyrePagella"/>
              <a:cs typeface="TeXGyrePagella"/>
            </a:endParaRPr>
          </a:p>
          <a:p>
            <a:pPr marL="241300" marR="6350" indent="-228600" algn="just">
              <a:spcBef>
                <a:spcPts val="203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 smtClean="0">
                <a:latin typeface="TeXGyrePagella"/>
                <a:cs typeface="TeXGyrePagella"/>
              </a:rPr>
              <a:t>In </a:t>
            </a:r>
            <a:r>
              <a:rPr lang="en-US" sz="2400" spc="-10" dirty="0" smtClean="0">
                <a:latin typeface="TeXGyrePagella"/>
                <a:cs typeface="TeXGyrePagella"/>
              </a:rPr>
              <a:t>this </a:t>
            </a:r>
            <a:r>
              <a:rPr lang="en-US" sz="2400" spc="-5" dirty="0" smtClean="0">
                <a:latin typeface="TeXGyrePagella"/>
                <a:cs typeface="TeXGyrePagella"/>
              </a:rPr>
              <a:t>example, the </a:t>
            </a:r>
            <a:r>
              <a:rPr lang="en-US" sz="2400" spc="-10" dirty="0" smtClean="0">
                <a:latin typeface="TeXGyrePagella"/>
                <a:cs typeface="TeXGyrePagella"/>
              </a:rPr>
              <a:t>plaintext </a:t>
            </a:r>
            <a:r>
              <a:rPr lang="en-US" sz="2400" spc="-5" dirty="0" smtClean="0">
                <a:latin typeface="TeXGyrePagella"/>
                <a:cs typeface="TeXGyrePagella"/>
              </a:rPr>
              <a:t>leaps  out </a:t>
            </a:r>
            <a:r>
              <a:rPr lang="en-US" sz="2400" dirty="0" smtClean="0">
                <a:latin typeface="TeXGyrePagella"/>
                <a:cs typeface="TeXGyrePagella"/>
              </a:rPr>
              <a:t>as </a:t>
            </a:r>
            <a:r>
              <a:rPr lang="en-US" sz="2400" spc="-5" dirty="0" smtClean="0">
                <a:latin typeface="TeXGyrePagella"/>
                <a:cs typeface="TeXGyrePagella"/>
              </a:rPr>
              <a:t>occupying the </a:t>
            </a:r>
            <a:r>
              <a:rPr lang="en-US" sz="2400" spc="-10" dirty="0" smtClean="0">
                <a:latin typeface="TeXGyrePagella"/>
                <a:cs typeface="TeXGyrePagella"/>
              </a:rPr>
              <a:t>third</a:t>
            </a:r>
            <a:r>
              <a:rPr lang="en-US" sz="2400" spc="5" dirty="0" smtClean="0">
                <a:latin typeface="TeXGyrePagella"/>
                <a:cs typeface="TeXGyrePagella"/>
              </a:rPr>
              <a:t> </a:t>
            </a:r>
            <a:r>
              <a:rPr lang="en-US" sz="2400" dirty="0" smtClean="0">
                <a:latin typeface="TeXGyrePagella"/>
                <a:cs typeface="TeXGyrePagella"/>
              </a:rPr>
              <a:t>line.</a:t>
            </a:r>
          </a:p>
          <a:p>
            <a:pPr marL="241300" marR="5080" indent="-228600" algn="just">
              <a:lnSpc>
                <a:spcPct val="100400"/>
              </a:lnSpc>
              <a:spcBef>
                <a:spcPts val="1964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b="1" i="1" spc="-5" dirty="0" smtClean="0">
                <a:solidFill>
                  <a:srgbClr val="FF0000"/>
                </a:solidFill>
                <a:latin typeface="TeXGyrePagella"/>
                <a:cs typeface="TeXGyrePagella"/>
              </a:rPr>
              <a:t>Note: </a:t>
            </a:r>
            <a:r>
              <a:rPr lang="en-US" sz="2400" spc="-5" dirty="0" smtClean="0">
                <a:latin typeface="TeXGyrePagella"/>
                <a:cs typeface="TeXGyrePagella"/>
              </a:rPr>
              <a:t>with only </a:t>
            </a:r>
            <a:r>
              <a:rPr lang="en-US" sz="2400" dirty="0" smtClean="0">
                <a:latin typeface="TeXGyrePagella"/>
                <a:cs typeface="TeXGyrePagella"/>
              </a:rPr>
              <a:t>25 </a:t>
            </a:r>
            <a:r>
              <a:rPr lang="en-US" sz="2400" spc="-5" dirty="0" smtClean="0">
                <a:latin typeface="TeXGyrePagella"/>
                <a:cs typeface="TeXGyrePagella"/>
              </a:rPr>
              <a:t>possible keys, the  </a:t>
            </a:r>
            <a:r>
              <a:rPr lang="en-US" sz="2400" dirty="0" smtClean="0">
                <a:latin typeface="TeXGyrePagella"/>
                <a:cs typeface="TeXGyrePagella"/>
              </a:rPr>
              <a:t>Caesar </a:t>
            </a:r>
            <a:r>
              <a:rPr lang="en-US" sz="2400" spc="-5" dirty="0" smtClean="0">
                <a:latin typeface="TeXGyrePagella"/>
                <a:cs typeface="TeXGyrePagella"/>
              </a:rPr>
              <a:t>cipher is </a:t>
            </a:r>
            <a:r>
              <a:rPr lang="en-US" sz="2400" dirty="0" smtClean="0">
                <a:latin typeface="TeXGyrePagella"/>
                <a:cs typeface="TeXGyrePagella"/>
              </a:rPr>
              <a:t>far </a:t>
            </a:r>
            <a:r>
              <a:rPr lang="en-US" sz="2400" spc="-5" dirty="0" smtClean="0">
                <a:latin typeface="TeXGyrePagella"/>
                <a:cs typeface="TeXGyrePagella"/>
              </a:rPr>
              <a:t>from</a:t>
            </a:r>
            <a:r>
              <a:rPr lang="en-US" sz="2400" spc="-35" dirty="0" smtClean="0"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latin typeface="TeXGyrePagella"/>
                <a:cs typeface="TeXGyrePagella"/>
              </a:rPr>
              <a:t>secure.</a:t>
            </a:r>
            <a:endParaRPr lang="en-US" sz="2400" dirty="0" smtClean="0">
              <a:latin typeface="TeXGyrePagella"/>
              <a:cs typeface="TeXGyrePagella"/>
            </a:endParaRPr>
          </a:p>
          <a:p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5791200" y="1219200"/>
            <a:ext cx="3009900" cy="5434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8504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 in Additive</a:t>
            </a:r>
            <a:r>
              <a:rPr lang="en-US" spc="-120" dirty="0" smtClean="0"/>
              <a:t> </a:t>
            </a:r>
            <a:r>
              <a:rPr lang="en-US" dirty="0" smtClean="0"/>
              <a:t>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pc="-5" dirty="0" smtClean="0">
                <a:latin typeface="TeXGyrePagella"/>
                <a:cs typeface="TeXGyrePagella"/>
              </a:rPr>
              <a:t>Frequency of characters in</a:t>
            </a:r>
            <a:r>
              <a:rPr lang="en-US" sz="2800" spc="-50" dirty="0" smtClean="0">
                <a:latin typeface="TeXGyrePagella"/>
                <a:cs typeface="TeXGyrePagella"/>
              </a:rPr>
              <a:t> </a:t>
            </a:r>
            <a:r>
              <a:rPr lang="en-US" sz="2800" spc="-5" dirty="0" smtClean="0">
                <a:latin typeface="TeXGyrePagella"/>
                <a:cs typeface="TeXGyrePagella"/>
              </a:rPr>
              <a:t>English:</a:t>
            </a:r>
          </a:p>
          <a:p>
            <a:endParaRPr lang="en-US" sz="2800" dirty="0" smtClean="0">
              <a:latin typeface="TeXGyrePagella"/>
              <a:cs typeface="TeXGyrePagella"/>
            </a:endParaRPr>
          </a:p>
          <a:p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685800" y="2362200"/>
            <a:ext cx="7772400" cy="342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999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</a:t>
            </a:r>
            <a:r>
              <a:rPr lang="en-US" spc="-45" dirty="0" smtClean="0"/>
              <a:t> </a:t>
            </a:r>
            <a:r>
              <a:rPr lang="en-US" spc="-5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indent="-228600" algn="just">
              <a:spcBef>
                <a:spcPts val="173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5" dirty="0" smtClean="0">
                <a:latin typeface="TeXGyrePagella"/>
                <a:cs typeface="TeXGyrePagella"/>
              </a:rPr>
              <a:t>Cryptographic </a:t>
            </a:r>
            <a:r>
              <a:rPr lang="en-US" sz="2800" dirty="0" smtClean="0">
                <a:latin typeface="TeXGyrePagella"/>
                <a:cs typeface="TeXGyrePagella"/>
              </a:rPr>
              <a:t>algorithms </a:t>
            </a:r>
            <a:r>
              <a:rPr lang="en-US" sz="2800" spc="-5" dirty="0" smtClean="0">
                <a:latin typeface="TeXGyrePagella"/>
                <a:cs typeface="TeXGyrePagella"/>
              </a:rPr>
              <a:t>can be grouped</a:t>
            </a:r>
            <a:r>
              <a:rPr lang="en-US" sz="2800" spc="-30" dirty="0" smtClean="0">
                <a:latin typeface="TeXGyrePagella"/>
                <a:cs typeface="TeXGyrePagella"/>
              </a:rPr>
              <a:t> </a:t>
            </a:r>
            <a:r>
              <a:rPr lang="en-US" sz="2800" spc="-5" dirty="0" smtClean="0">
                <a:latin typeface="TeXGyrePagella"/>
                <a:cs typeface="TeXGyrePagella"/>
              </a:rPr>
              <a:t>into:</a:t>
            </a:r>
            <a:endParaRPr lang="en-US" sz="2800" dirty="0" smtClean="0">
              <a:latin typeface="TeXGyrePagella"/>
              <a:cs typeface="TeXGyrePagella"/>
            </a:endParaRPr>
          </a:p>
          <a:p>
            <a:pPr marL="759460" marR="5080" lvl="1" indent="-515620" algn="just">
              <a:lnSpc>
                <a:spcPct val="120000"/>
              </a:lnSpc>
              <a:spcBef>
                <a:spcPts val="960"/>
              </a:spcBef>
              <a:buAutoNum type="arabicPeriod"/>
              <a:tabLst>
                <a:tab pos="760095" algn="l"/>
              </a:tabLst>
            </a:pPr>
            <a:r>
              <a:rPr lang="en-US" b="1" spc="95" dirty="0">
                <a:solidFill>
                  <a:srgbClr val="006FC0"/>
                </a:solidFill>
                <a:latin typeface="Times New Roman"/>
                <a:cs typeface="Times New Roman"/>
              </a:rPr>
              <a:t>Symmetric-key </a:t>
            </a:r>
            <a:r>
              <a:rPr lang="en-US" b="1" spc="75" dirty="0">
                <a:solidFill>
                  <a:srgbClr val="006FC0"/>
                </a:solidFill>
                <a:latin typeface="Times New Roman"/>
                <a:cs typeface="Times New Roman"/>
              </a:rPr>
              <a:t>Algorithms: </a:t>
            </a:r>
            <a:r>
              <a:rPr lang="en-US" spc="-5" dirty="0">
                <a:latin typeface="TeXGyrePagella"/>
                <a:cs typeface="TeXGyrePagella"/>
              </a:rPr>
              <a:t>cryptography algorithms </a:t>
            </a:r>
            <a:r>
              <a:rPr lang="en-US" spc="-10" dirty="0">
                <a:latin typeface="TeXGyrePagella"/>
                <a:cs typeface="TeXGyrePagella"/>
              </a:rPr>
              <a:t>that  </a:t>
            </a:r>
            <a:r>
              <a:rPr lang="en-US" spc="-5" dirty="0">
                <a:latin typeface="TeXGyrePagella"/>
                <a:cs typeface="TeXGyrePagella"/>
              </a:rPr>
              <a:t>use </a:t>
            </a:r>
            <a:r>
              <a:rPr lang="en-US" spc="-10" dirty="0">
                <a:latin typeface="TeXGyrePagella"/>
                <a:cs typeface="TeXGyrePagella"/>
              </a:rPr>
              <a:t>the </a:t>
            </a:r>
            <a:r>
              <a:rPr lang="en-US" spc="-5" dirty="0">
                <a:latin typeface="TeXGyrePagella"/>
                <a:cs typeface="TeXGyrePagella"/>
              </a:rPr>
              <a:t>same cryptographic </a:t>
            </a:r>
            <a:r>
              <a:rPr lang="en-US" dirty="0">
                <a:latin typeface="TeXGyrePagella"/>
                <a:cs typeface="TeXGyrePagella"/>
              </a:rPr>
              <a:t>keys </a:t>
            </a:r>
            <a:r>
              <a:rPr lang="en-US" spc="-5" dirty="0">
                <a:latin typeface="TeXGyrePagella"/>
                <a:cs typeface="TeXGyrePagella"/>
              </a:rPr>
              <a:t>for both encryption and  decryption.</a:t>
            </a:r>
            <a:endParaRPr lang="en-US" dirty="0">
              <a:latin typeface="TeXGyrePagella"/>
              <a:cs typeface="TeXGyrePagella"/>
            </a:endParaRPr>
          </a:p>
          <a:p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2971800" y="4267200"/>
            <a:ext cx="3505200" cy="202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165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Cryptanalysis in </a:t>
            </a:r>
            <a:r>
              <a:rPr lang="en-US" spc="-5" dirty="0" smtClean="0"/>
              <a:t>Additive </a:t>
            </a:r>
            <a:r>
              <a:rPr lang="en-US" dirty="0" smtClean="0"/>
              <a:t>Cipher</a:t>
            </a:r>
            <a:r>
              <a:rPr lang="en-US" spc="-90" dirty="0" smtClean="0"/>
              <a:t>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spc="25" dirty="0" smtClean="0">
                <a:solidFill>
                  <a:srgbClr val="FF0000"/>
                </a:solidFill>
                <a:latin typeface="TeXGyrePagella"/>
                <a:cs typeface="Times New Roman"/>
              </a:rPr>
              <a:t>Example: </a:t>
            </a:r>
            <a:r>
              <a:rPr lang="en-US" sz="2400" spc="-5" dirty="0" smtClean="0">
                <a:latin typeface="TeXGyrePagella"/>
                <a:cs typeface="TeXGyrePagella"/>
              </a:rPr>
              <a:t>the attacker </a:t>
            </a:r>
            <a:r>
              <a:rPr lang="en-US" sz="2400" spc="-10" dirty="0" smtClean="0">
                <a:latin typeface="TeXGyrePagella"/>
                <a:cs typeface="TeXGyrePagella"/>
              </a:rPr>
              <a:t>has intercepted </a:t>
            </a:r>
            <a:r>
              <a:rPr lang="en-US" sz="2400" spc="-5" dirty="0" smtClean="0">
                <a:latin typeface="TeXGyrePagella"/>
                <a:cs typeface="TeXGyrePagella"/>
              </a:rPr>
              <a:t>the following ciphertext.  Using a </a:t>
            </a:r>
            <a:r>
              <a:rPr lang="en-US" sz="2400" b="1" spc="65" dirty="0" smtClean="0">
                <a:solidFill>
                  <a:srgbClr val="006FC0"/>
                </a:solidFill>
                <a:latin typeface="TeXGyrePagella"/>
                <a:cs typeface="Times New Roman"/>
              </a:rPr>
              <a:t>statistical </a:t>
            </a:r>
            <a:r>
              <a:rPr lang="en-US" sz="2400" b="1" spc="20" dirty="0" smtClean="0">
                <a:solidFill>
                  <a:srgbClr val="006FC0"/>
                </a:solidFill>
                <a:latin typeface="TeXGyrePagella"/>
                <a:cs typeface="Times New Roman"/>
              </a:rPr>
              <a:t>attack</a:t>
            </a:r>
            <a:r>
              <a:rPr lang="en-US" sz="2400" spc="20" dirty="0" smtClean="0">
                <a:latin typeface="TeXGyrePagella"/>
                <a:cs typeface="TeXGyrePagella"/>
              </a:rPr>
              <a:t>, </a:t>
            </a:r>
            <a:r>
              <a:rPr lang="en-US" sz="2400" spc="-5" dirty="0" smtClean="0">
                <a:latin typeface="TeXGyrePagella"/>
                <a:cs typeface="TeXGyrePagella"/>
              </a:rPr>
              <a:t>find the</a:t>
            </a:r>
            <a:r>
              <a:rPr lang="en-US" sz="2400" spc="-55" dirty="0" smtClean="0"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latin typeface="TeXGyrePagella"/>
                <a:cs typeface="TeXGyrePagella"/>
              </a:rPr>
              <a:t>plaintext.</a:t>
            </a:r>
          </a:p>
          <a:p>
            <a:pPr algn="just"/>
            <a:endParaRPr lang="en-US" sz="2400" b="1" spc="95" dirty="0" smtClean="0">
              <a:solidFill>
                <a:srgbClr val="006FC0"/>
              </a:solidFill>
              <a:latin typeface="TeXGyrePagella"/>
              <a:cs typeface="Times New Roman"/>
            </a:endParaRPr>
          </a:p>
          <a:p>
            <a:pPr marL="0" indent="0" algn="just">
              <a:buNone/>
            </a:pPr>
            <a:endParaRPr lang="en-US" sz="2400" b="1" spc="95" dirty="0" smtClean="0">
              <a:solidFill>
                <a:srgbClr val="006FC0"/>
              </a:solidFill>
              <a:latin typeface="TeXGyrePagella"/>
              <a:cs typeface="Times New Roman"/>
            </a:endParaRPr>
          </a:p>
          <a:p>
            <a:pPr algn="just"/>
            <a:r>
              <a:rPr lang="en-US" sz="2400" b="1" spc="95" dirty="0" smtClean="0">
                <a:solidFill>
                  <a:srgbClr val="006FC0"/>
                </a:solidFill>
                <a:latin typeface="TeXGyrePagella"/>
                <a:cs typeface="Times New Roman"/>
              </a:rPr>
              <a:t>Solution: </a:t>
            </a:r>
            <a:r>
              <a:rPr lang="en-US" sz="2400" spc="-5" dirty="0" smtClean="0">
                <a:latin typeface="TeXGyrePagella"/>
                <a:cs typeface="TeXGyrePagella"/>
              </a:rPr>
              <a:t>after tabulating the frequency of letters in </a:t>
            </a:r>
            <a:r>
              <a:rPr lang="en-US" sz="2400" spc="-10" dirty="0" smtClean="0">
                <a:latin typeface="TeXGyrePagella"/>
                <a:cs typeface="TeXGyrePagella"/>
              </a:rPr>
              <a:t>this  </a:t>
            </a:r>
            <a:r>
              <a:rPr lang="en-US" sz="2400" spc="-5" dirty="0" smtClean="0">
                <a:latin typeface="TeXGyrePagella"/>
                <a:cs typeface="TeXGyrePagella"/>
              </a:rPr>
              <a:t>ciphertext, </a:t>
            </a:r>
            <a:r>
              <a:rPr lang="en-US" sz="2400" spc="-10" dirty="0" smtClean="0">
                <a:latin typeface="TeXGyrePagella"/>
                <a:cs typeface="TeXGyrePagella"/>
              </a:rPr>
              <a:t>we </a:t>
            </a:r>
            <a:r>
              <a:rPr lang="en-US" sz="2400" dirty="0" smtClean="0">
                <a:latin typeface="TeXGyrePagella"/>
                <a:cs typeface="TeXGyrePagella"/>
              </a:rPr>
              <a:t>get: </a:t>
            </a:r>
            <a:r>
              <a:rPr lang="en-US" sz="2400" b="1" spc="-5" dirty="0" smtClean="0">
                <a:solidFill>
                  <a:srgbClr val="006FC0"/>
                </a:solidFill>
                <a:latin typeface="TeXGyrePagella"/>
                <a:cs typeface="Times New Roman"/>
              </a:rPr>
              <a:t>I </a:t>
            </a:r>
            <a:r>
              <a:rPr lang="en-US" sz="2400" b="1" spc="20" dirty="0" smtClean="0">
                <a:solidFill>
                  <a:srgbClr val="006FC0"/>
                </a:solidFill>
                <a:latin typeface="TeXGyrePagella"/>
                <a:cs typeface="Times New Roman"/>
              </a:rPr>
              <a:t>=14</a:t>
            </a:r>
            <a:r>
              <a:rPr lang="en-US" sz="2400" spc="20" dirty="0" smtClean="0">
                <a:latin typeface="TeXGyrePagella"/>
                <a:cs typeface="TeXGyrePagella"/>
              </a:rPr>
              <a:t>, </a:t>
            </a:r>
            <a:r>
              <a:rPr lang="en-US" sz="2400" b="1" spc="150" dirty="0" smtClean="0">
                <a:solidFill>
                  <a:srgbClr val="006FC0"/>
                </a:solidFill>
                <a:latin typeface="TeXGyrePagella"/>
                <a:cs typeface="Times New Roman"/>
              </a:rPr>
              <a:t>V </a:t>
            </a:r>
            <a:r>
              <a:rPr lang="en-US" sz="2400" b="1" spc="20" dirty="0" smtClean="0">
                <a:solidFill>
                  <a:srgbClr val="006FC0"/>
                </a:solidFill>
                <a:latin typeface="TeXGyrePagella"/>
                <a:cs typeface="Times New Roman"/>
              </a:rPr>
              <a:t>=13</a:t>
            </a:r>
            <a:r>
              <a:rPr lang="en-US" sz="2400" spc="20" dirty="0" smtClean="0">
                <a:latin typeface="TeXGyrePagella"/>
                <a:cs typeface="TeXGyrePagella"/>
              </a:rPr>
              <a:t>, </a:t>
            </a:r>
            <a:r>
              <a:rPr lang="en-US" sz="2400" b="1" spc="150" dirty="0" smtClean="0">
                <a:solidFill>
                  <a:srgbClr val="006FC0"/>
                </a:solidFill>
                <a:latin typeface="TeXGyrePagella"/>
                <a:cs typeface="Times New Roman"/>
              </a:rPr>
              <a:t>S </a:t>
            </a:r>
            <a:r>
              <a:rPr lang="en-US" sz="2400" b="1" spc="25" dirty="0" smtClean="0">
                <a:solidFill>
                  <a:srgbClr val="006FC0"/>
                </a:solidFill>
                <a:latin typeface="TeXGyrePagella"/>
                <a:cs typeface="Times New Roman"/>
              </a:rPr>
              <a:t>=12</a:t>
            </a:r>
            <a:r>
              <a:rPr lang="en-US" sz="2400" spc="25" dirty="0" smtClean="0">
                <a:latin typeface="TeXGyrePagella"/>
                <a:cs typeface="TeXGyrePagella"/>
              </a:rPr>
              <a:t>, </a:t>
            </a:r>
            <a:r>
              <a:rPr lang="en-US" sz="2400" spc="-5" dirty="0" smtClean="0">
                <a:latin typeface="TeXGyrePagella"/>
                <a:cs typeface="TeXGyrePagella"/>
              </a:rPr>
              <a:t>and </a:t>
            </a:r>
            <a:r>
              <a:rPr lang="en-US" sz="2400" spc="-10" dirty="0" smtClean="0">
                <a:latin typeface="TeXGyrePagella"/>
                <a:cs typeface="TeXGyrePagella"/>
              </a:rPr>
              <a:t>so </a:t>
            </a:r>
            <a:r>
              <a:rPr lang="en-US" sz="2400" spc="-5" dirty="0" smtClean="0">
                <a:latin typeface="TeXGyrePagella"/>
                <a:cs typeface="TeXGyrePagella"/>
              </a:rPr>
              <a:t>on. The most  common character is </a:t>
            </a:r>
            <a:r>
              <a:rPr lang="en-US" sz="2400" b="1" spc="-5" dirty="0" smtClean="0">
                <a:solidFill>
                  <a:srgbClr val="006FC0"/>
                </a:solidFill>
                <a:latin typeface="TeXGyrePagella"/>
                <a:cs typeface="Times New Roman"/>
              </a:rPr>
              <a:t>I </a:t>
            </a:r>
            <a:r>
              <a:rPr lang="en-US" sz="2400" spc="-5" dirty="0" smtClean="0">
                <a:latin typeface="TeXGyrePagella"/>
                <a:cs typeface="TeXGyrePagella"/>
              </a:rPr>
              <a:t>with </a:t>
            </a:r>
            <a:r>
              <a:rPr lang="en-US" sz="2400" dirty="0" smtClean="0">
                <a:latin typeface="TeXGyrePagella"/>
                <a:cs typeface="TeXGyrePagella"/>
              </a:rPr>
              <a:t>14 </a:t>
            </a:r>
            <a:r>
              <a:rPr lang="en-US" sz="2400" spc="-5" dirty="0" smtClean="0">
                <a:latin typeface="TeXGyrePagella"/>
                <a:cs typeface="TeXGyrePagella"/>
              </a:rPr>
              <a:t>occurrences. </a:t>
            </a:r>
            <a:r>
              <a:rPr lang="en-US" sz="2400" b="1" spc="110" dirty="0" smtClean="0">
                <a:solidFill>
                  <a:srgbClr val="C00000"/>
                </a:solidFill>
                <a:latin typeface="TeXGyrePagella"/>
                <a:cs typeface="Times New Roman"/>
              </a:rPr>
              <a:t>This </a:t>
            </a:r>
            <a:r>
              <a:rPr lang="en-US" sz="2400" b="1" spc="120" dirty="0" smtClean="0">
                <a:solidFill>
                  <a:srgbClr val="C00000"/>
                </a:solidFill>
                <a:latin typeface="TeXGyrePagella"/>
                <a:cs typeface="Times New Roman"/>
              </a:rPr>
              <a:t>means </a:t>
            </a:r>
            <a:r>
              <a:rPr lang="en-US" sz="2400" b="1" spc="150" dirty="0" smtClean="0">
                <a:solidFill>
                  <a:srgbClr val="C00000"/>
                </a:solidFill>
                <a:latin typeface="TeXGyrePagella"/>
                <a:cs typeface="Times New Roman"/>
              </a:rPr>
              <a:t>key </a:t>
            </a:r>
            <a:r>
              <a:rPr lang="en-US" sz="2400" b="1" spc="95" dirty="0" smtClean="0">
                <a:solidFill>
                  <a:srgbClr val="C00000"/>
                </a:solidFill>
                <a:latin typeface="TeXGyrePagella"/>
                <a:cs typeface="Times New Roman"/>
              </a:rPr>
              <a:t>=</a:t>
            </a:r>
            <a:r>
              <a:rPr lang="en-US" sz="2400" b="1" spc="-405" dirty="0" smtClean="0">
                <a:solidFill>
                  <a:srgbClr val="C00000"/>
                </a:solidFill>
                <a:latin typeface="TeXGyrePagella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TeXGyrePagella"/>
                <a:cs typeface="Times New Roman"/>
              </a:rPr>
              <a:t>4</a:t>
            </a:r>
            <a:r>
              <a:rPr lang="en-US" sz="2400" dirty="0" smtClean="0">
                <a:latin typeface="TeXGyrePagella"/>
                <a:cs typeface="TeXGyrePagella"/>
              </a:rPr>
              <a:t>.</a:t>
            </a:r>
          </a:p>
          <a:p>
            <a:pPr algn="just"/>
            <a:endParaRPr lang="en-US" sz="2400" dirty="0" smtClean="0">
              <a:latin typeface="TeXGyrePagella"/>
              <a:cs typeface="TeXGyrePagella"/>
            </a:endParaRPr>
          </a:p>
          <a:p>
            <a:pPr algn="just"/>
            <a:endParaRPr lang="en-US" sz="2400" dirty="0" smtClean="0">
              <a:latin typeface="TeXGyrePagella"/>
              <a:cs typeface="TeXGyrePagella"/>
            </a:endParaRPr>
          </a:p>
          <a:p>
            <a:pPr algn="just"/>
            <a:endParaRPr lang="en-US" sz="2400" dirty="0"/>
          </a:p>
        </p:txBody>
      </p:sp>
      <p:sp>
        <p:nvSpPr>
          <p:cNvPr id="4" name="object 6"/>
          <p:cNvSpPr/>
          <p:nvPr/>
        </p:nvSpPr>
        <p:spPr>
          <a:xfrm>
            <a:off x="838200" y="2438400"/>
            <a:ext cx="7620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/>
          <p:nvPr/>
        </p:nvSpPr>
        <p:spPr>
          <a:xfrm>
            <a:off x="609600" y="4953000"/>
            <a:ext cx="8305800" cy="819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493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Polyalphabetic</a:t>
            </a:r>
            <a:r>
              <a:rPr lang="en-US" spc="-70" dirty="0" smtClean="0"/>
              <a:t> </a:t>
            </a:r>
            <a:r>
              <a:rPr lang="en-US" dirty="0" smtClean="0"/>
              <a:t>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 marR="5080" indent="-228600" algn="just">
              <a:lnSpc>
                <a:spcPct val="1143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728980" algn="l"/>
                <a:tab pos="3220720" algn="l"/>
                <a:tab pos="5351780" algn="l"/>
                <a:tab pos="6224905" algn="l"/>
                <a:tab pos="8090534" algn="l"/>
                <a:tab pos="8562975" algn="l"/>
                <a:tab pos="8901430" algn="l"/>
              </a:tabLst>
            </a:pPr>
            <a:r>
              <a:rPr lang="en-US" sz="2400" dirty="0" smtClean="0">
                <a:latin typeface="TeXGyrePagella"/>
                <a:cs typeface="TeXGyrePagella"/>
              </a:rPr>
              <a:t>I</a:t>
            </a:r>
            <a:r>
              <a:rPr lang="en-US" sz="2400" spc="-5" dirty="0" smtClean="0">
                <a:latin typeface="TeXGyrePagella"/>
                <a:cs typeface="TeXGyrePagella"/>
              </a:rPr>
              <a:t>n</a:t>
            </a:r>
            <a:r>
              <a:rPr lang="en-US" sz="2400" dirty="0" smtClean="0">
                <a:latin typeface="TeXGyrePagella"/>
                <a:cs typeface="TeXGyrePagella"/>
              </a:rPr>
              <a:t>	</a:t>
            </a:r>
            <a:r>
              <a:rPr lang="en-US" sz="2400" spc="-10" dirty="0" smtClean="0">
                <a:latin typeface="TeXGyrePagella"/>
                <a:cs typeface="TeXGyrePagella"/>
              </a:rPr>
              <a:t>poly</a:t>
            </a:r>
            <a:r>
              <a:rPr lang="en-US" sz="2400" dirty="0" smtClean="0">
                <a:latin typeface="TeXGyrePagella"/>
                <a:cs typeface="TeXGyrePagella"/>
              </a:rPr>
              <a:t>a</a:t>
            </a:r>
            <a:r>
              <a:rPr lang="en-US" sz="2400" spc="-15" dirty="0" smtClean="0">
                <a:latin typeface="TeXGyrePagella"/>
                <a:cs typeface="TeXGyrePagella"/>
              </a:rPr>
              <a:t>l</a:t>
            </a:r>
            <a:r>
              <a:rPr lang="en-US" sz="2400" spc="-10" dirty="0" smtClean="0">
                <a:latin typeface="TeXGyrePagella"/>
                <a:cs typeface="TeXGyrePagella"/>
              </a:rPr>
              <a:t>ph</a:t>
            </a:r>
            <a:r>
              <a:rPr lang="en-US" sz="2400" dirty="0" smtClean="0">
                <a:latin typeface="TeXGyrePagella"/>
                <a:cs typeface="TeXGyrePagella"/>
              </a:rPr>
              <a:t>a</a:t>
            </a:r>
            <a:r>
              <a:rPr lang="en-US" sz="2400" spc="-10" dirty="0" smtClean="0">
                <a:latin typeface="TeXGyrePagella"/>
                <a:cs typeface="TeXGyrePagella"/>
              </a:rPr>
              <a:t>bet</a:t>
            </a:r>
            <a:r>
              <a:rPr lang="en-US" sz="2400" dirty="0" smtClean="0">
                <a:latin typeface="TeXGyrePagella"/>
                <a:cs typeface="TeXGyrePagella"/>
              </a:rPr>
              <a:t>i</a:t>
            </a:r>
            <a:r>
              <a:rPr lang="en-US" sz="2400" spc="-5" dirty="0" smtClean="0">
                <a:latin typeface="TeXGyrePagella"/>
                <a:cs typeface="TeXGyrePagella"/>
              </a:rPr>
              <a:t>c</a:t>
            </a:r>
            <a:r>
              <a:rPr lang="en-US" sz="2400" dirty="0"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latin typeface="TeXGyrePagella"/>
                <a:cs typeface="TeXGyrePagella"/>
              </a:rPr>
              <a:t>s</a:t>
            </a:r>
            <a:r>
              <a:rPr lang="en-US" sz="2400" dirty="0" smtClean="0">
                <a:latin typeface="TeXGyrePagella"/>
                <a:cs typeface="TeXGyrePagella"/>
              </a:rPr>
              <a:t>u</a:t>
            </a:r>
            <a:r>
              <a:rPr lang="en-US" sz="2400" spc="-10" dirty="0" smtClean="0">
                <a:latin typeface="TeXGyrePagella"/>
                <a:cs typeface="TeXGyrePagella"/>
              </a:rPr>
              <a:t>bstit</a:t>
            </a:r>
            <a:r>
              <a:rPr lang="en-US" sz="2400" spc="5" dirty="0" smtClean="0">
                <a:latin typeface="TeXGyrePagella"/>
                <a:cs typeface="TeXGyrePagella"/>
              </a:rPr>
              <a:t>u</a:t>
            </a:r>
            <a:r>
              <a:rPr lang="en-US" sz="2400" spc="-10" dirty="0" smtClean="0">
                <a:latin typeface="TeXGyrePagella"/>
                <a:cs typeface="TeXGyrePagella"/>
              </a:rPr>
              <a:t>t</a:t>
            </a:r>
            <a:r>
              <a:rPr lang="en-US" sz="2400" spc="-15" dirty="0" smtClean="0">
                <a:latin typeface="TeXGyrePagella"/>
                <a:cs typeface="TeXGyrePagella"/>
              </a:rPr>
              <a:t>i</a:t>
            </a:r>
            <a:r>
              <a:rPr lang="en-US" sz="2400" spc="-5" dirty="0" smtClean="0">
                <a:latin typeface="TeXGyrePagella"/>
                <a:cs typeface="TeXGyrePagella"/>
              </a:rPr>
              <a:t>on,</a:t>
            </a:r>
            <a:r>
              <a:rPr lang="en-US" sz="2400" dirty="0"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latin typeface="TeXGyrePagella"/>
                <a:cs typeface="TeXGyrePagella"/>
              </a:rPr>
              <a:t>e</a:t>
            </a:r>
            <a:r>
              <a:rPr lang="en-US" sz="2400" dirty="0" smtClean="0">
                <a:latin typeface="TeXGyrePagella"/>
                <a:cs typeface="TeXGyrePagella"/>
              </a:rPr>
              <a:t>a</a:t>
            </a:r>
            <a:r>
              <a:rPr lang="en-US" sz="2400" spc="-5" dirty="0" smtClean="0">
                <a:latin typeface="TeXGyrePagella"/>
                <a:cs typeface="TeXGyrePagella"/>
              </a:rPr>
              <a:t>ch</a:t>
            </a:r>
            <a:r>
              <a:rPr lang="en-US" sz="2400" dirty="0" smtClean="0">
                <a:latin typeface="TeXGyrePagella"/>
                <a:cs typeface="TeXGyrePagella"/>
              </a:rPr>
              <a:t>	</a:t>
            </a:r>
            <a:r>
              <a:rPr lang="en-US" sz="2400" spc="-5" dirty="0" smtClean="0">
                <a:latin typeface="TeXGyrePagella"/>
                <a:cs typeface="TeXGyrePagella"/>
              </a:rPr>
              <a:t>oc</a:t>
            </a:r>
            <a:r>
              <a:rPr lang="en-US" sz="2400" spc="-20" dirty="0" smtClean="0">
                <a:latin typeface="TeXGyrePagella"/>
                <a:cs typeface="TeXGyrePagella"/>
              </a:rPr>
              <a:t>c</a:t>
            </a:r>
            <a:r>
              <a:rPr lang="en-US" sz="2400" spc="-10" dirty="0" smtClean="0">
                <a:latin typeface="TeXGyrePagella"/>
                <a:cs typeface="TeXGyrePagella"/>
              </a:rPr>
              <a:t>urren</a:t>
            </a:r>
            <a:r>
              <a:rPr lang="en-US" sz="2400" spc="-20" dirty="0" smtClean="0">
                <a:latin typeface="TeXGyrePagella"/>
                <a:cs typeface="TeXGyrePagella"/>
              </a:rPr>
              <a:t>c</a:t>
            </a:r>
            <a:r>
              <a:rPr lang="en-US" sz="2400" spc="-5" dirty="0" smtClean="0">
                <a:latin typeface="TeXGyrePagella"/>
                <a:cs typeface="TeXGyrePagella"/>
              </a:rPr>
              <a:t>e</a:t>
            </a:r>
            <a:r>
              <a:rPr lang="en-US" sz="2400" dirty="0"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latin typeface="TeXGyrePagella"/>
                <a:cs typeface="TeXGyrePagella"/>
              </a:rPr>
              <a:t>of</a:t>
            </a:r>
            <a:r>
              <a:rPr lang="en-US" sz="2400" dirty="0"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latin typeface="TeXGyrePagella"/>
                <a:cs typeface="TeXGyrePagella"/>
              </a:rPr>
              <a:t>a</a:t>
            </a:r>
            <a:r>
              <a:rPr lang="en-US" sz="2400" dirty="0" smtClean="0"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latin typeface="TeXGyrePagella"/>
                <a:cs typeface="TeXGyrePagella"/>
              </a:rPr>
              <a:t>c</a:t>
            </a:r>
            <a:r>
              <a:rPr lang="en-US" sz="2400" dirty="0" smtClean="0">
                <a:latin typeface="TeXGyrePagella"/>
                <a:cs typeface="TeXGyrePagella"/>
              </a:rPr>
              <a:t>h</a:t>
            </a:r>
            <a:r>
              <a:rPr lang="en-US" sz="2400" spc="-5" dirty="0" smtClean="0">
                <a:latin typeface="TeXGyrePagella"/>
                <a:cs typeface="TeXGyrePagella"/>
              </a:rPr>
              <a:t>ar</a:t>
            </a:r>
            <a:r>
              <a:rPr lang="en-US" sz="2400" dirty="0" smtClean="0">
                <a:latin typeface="TeXGyrePagella"/>
                <a:cs typeface="TeXGyrePagella"/>
              </a:rPr>
              <a:t>a</a:t>
            </a:r>
            <a:r>
              <a:rPr lang="en-US" sz="2400" spc="-5" dirty="0" smtClean="0">
                <a:latin typeface="TeXGyrePagella"/>
                <a:cs typeface="TeXGyrePagella"/>
              </a:rPr>
              <a:t>ct</a:t>
            </a:r>
            <a:r>
              <a:rPr lang="en-US" sz="2400" spc="-20" dirty="0" smtClean="0">
                <a:latin typeface="TeXGyrePagella"/>
                <a:cs typeface="TeXGyrePagella"/>
              </a:rPr>
              <a:t>e</a:t>
            </a:r>
            <a:r>
              <a:rPr lang="en-US" sz="2400" spc="-5" dirty="0" smtClean="0">
                <a:latin typeface="TeXGyrePagella"/>
                <a:cs typeface="TeXGyrePagella"/>
              </a:rPr>
              <a:t>r </a:t>
            </a:r>
            <a:r>
              <a:rPr lang="en-US" sz="2400" dirty="0" smtClean="0">
                <a:latin typeface="TeXGyrePagella"/>
                <a:cs typeface="TeXGyrePagella"/>
              </a:rPr>
              <a:t>may </a:t>
            </a:r>
            <a:r>
              <a:rPr lang="en-US" sz="2400" spc="-5" dirty="0" smtClean="0">
                <a:latin typeface="TeXGyrePagella"/>
                <a:cs typeface="TeXGyrePagella"/>
              </a:rPr>
              <a:t>have a different</a:t>
            </a:r>
            <a:r>
              <a:rPr lang="en-US" sz="2400" dirty="0" smtClean="0"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latin typeface="TeXGyrePagella"/>
                <a:cs typeface="TeXGyrePagella"/>
              </a:rPr>
              <a:t>substitute.</a:t>
            </a:r>
            <a:endParaRPr lang="en-US" sz="2400" dirty="0" smtClean="0">
              <a:latin typeface="TeXGyrePagella"/>
              <a:cs typeface="TeXGyrePagella"/>
            </a:endParaRPr>
          </a:p>
          <a:p>
            <a:pPr marL="241300" marR="5715" indent="-228600" algn="just">
              <a:lnSpc>
                <a:spcPct val="1139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 smtClean="0">
                <a:latin typeface="TeXGyrePagella"/>
                <a:cs typeface="TeXGyrePagella"/>
              </a:rPr>
              <a:t>The relationship between a character </a:t>
            </a:r>
            <a:r>
              <a:rPr lang="en-US" sz="2400" spc="-10" dirty="0" smtClean="0">
                <a:latin typeface="TeXGyrePagella"/>
                <a:cs typeface="TeXGyrePagella"/>
              </a:rPr>
              <a:t>in </a:t>
            </a:r>
            <a:r>
              <a:rPr lang="en-US" sz="2400" spc="-5" dirty="0" smtClean="0">
                <a:latin typeface="TeXGyrePagella"/>
                <a:cs typeface="TeXGyrePagella"/>
              </a:rPr>
              <a:t>plaintext to a character  in ciphertext is</a:t>
            </a:r>
            <a:r>
              <a:rPr lang="en-US" sz="2400" spc="-25" dirty="0" smtClean="0">
                <a:latin typeface="TeXGyrePagella"/>
                <a:cs typeface="TeXGyrePagella"/>
              </a:rPr>
              <a:t> </a:t>
            </a:r>
            <a:r>
              <a:rPr lang="en-US" sz="2400" b="1" spc="85" dirty="0" smtClean="0">
                <a:solidFill>
                  <a:srgbClr val="C00000"/>
                </a:solidFill>
                <a:latin typeface="TeXGyrePagella"/>
                <a:cs typeface="Times New Roman"/>
              </a:rPr>
              <a:t>one-to-many</a:t>
            </a:r>
            <a:r>
              <a:rPr lang="en-US" sz="2400" spc="85" dirty="0" smtClean="0">
                <a:latin typeface="TeXGyrePagella"/>
                <a:cs typeface="TeXGyrePagella"/>
              </a:rPr>
              <a:t>.</a:t>
            </a:r>
            <a:endParaRPr lang="en-US" sz="2400" dirty="0" smtClean="0">
              <a:latin typeface="TeXGyrePagella"/>
              <a:cs typeface="TeXGyrePagella"/>
            </a:endParaRPr>
          </a:p>
          <a:p>
            <a:pPr marL="241300" indent="-228600" algn="just">
              <a:spcBef>
                <a:spcPts val="14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eXGyrePagella"/>
                <a:cs typeface="Times New Roman"/>
              </a:rPr>
              <a:t>E.g.</a:t>
            </a:r>
            <a:r>
              <a:rPr lang="en-US" sz="2400" b="1" spc="120" dirty="0" smtClean="0">
                <a:solidFill>
                  <a:srgbClr val="FF0000"/>
                </a:solidFill>
                <a:latin typeface="TeXGyrePagella"/>
                <a:cs typeface="Times New Roman"/>
              </a:rPr>
              <a:t> </a:t>
            </a:r>
            <a:r>
              <a:rPr lang="en-US" sz="2400" b="1" spc="-5" dirty="0" smtClean="0">
                <a:solidFill>
                  <a:srgbClr val="006FC0"/>
                </a:solidFill>
                <a:latin typeface="TeXGyrePagella"/>
                <a:cs typeface="Times New Roman"/>
              </a:rPr>
              <a:t>“a”</a:t>
            </a:r>
            <a:r>
              <a:rPr lang="en-US" sz="2400" b="1" spc="130" dirty="0" smtClean="0">
                <a:solidFill>
                  <a:srgbClr val="006FC0"/>
                </a:solidFill>
                <a:latin typeface="TeXGyrePagella"/>
                <a:cs typeface="Times New Roman"/>
              </a:rPr>
              <a:t> </a:t>
            </a:r>
            <a:r>
              <a:rPr lang="en-US" sz="2400" spc="-10" dirty="0" smtClean="0">
                <a:latin typeface="TeXGyrePagella"/>
                <a:cs typeface="TeXGyrePagella"/>
              </a:rPr>
              <a:t>could</a:t>
            </a:r>
            <a:r>
              <a:rPr lang="en-US" sz="2400" spc="125" dirty="0" smtClean="0"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latin typeface="TeXGyrePagella"/>
                <a:cs typeface="TeXGyrePagella"/>
              </a:rPr>
              <a:t>be</a:t>
            </a:r>
            <a:r>
              <a:rPr lang="en-US" sz="2400" spc="135" dirty="0" smtClean="0">
                <a:latin typeface="TeXGyrePagella"/>
                <a:cs typeface="TeXGyrePagella"/>
              </a:rPr>
              <a:t> </a:t>
            </a:r>
            <a:r>
              <a:rPr lang="en-US" sz="2400" spc="-10" dirty="0" smtClean="0">
                <a:latin typeface="TeXGyrePagella"/>
                <a:cs typeface="TeXGyrePagella"/>
              </a:rPr>
              <a:t>enciphered</a:t>
            </a:r>
            <a:r>
              <a:rPr lang="en-US" sz="2400" spc="120" dirty="0" smtClean="0"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latin typeface="TeXGyrePagella"/>
                <a:cs typeface="TeXGyrePagella"/>
              </a:rPr>
              <a:t>as</a:t>
            </a:r>
            <a:r>
              <a:rPr lang="en-US" sz="2400" spc="130" dirty="0" smtClean="0">
                <a:latin typeface="TeXGyrePagella"/>
                <a:cs typeface="TeXGyrePagella"/>
              </a:rPr>
              <a:t> </a:t>
            </a:r>
            <a:r>
              <a:rPr lang="en-US" sz="2400" b="1" spc="100" dirty="0" smtClean="0">
                <a:solidFill>
                  <a:srgbClr val="006FC0"/>
                </a:solidFill>
                <a:latin typeface="TeXGyrePagella"/>
                <a:cs typeface="Times New Roman"/>
              </a:rPr>
              <a:t>“D”</a:t>
            </a:r>
            <a:r>
              <a:rPr lang="en-US" sz="2400" b="1" spc="140" dirty="0" smtClean="0">
                <a:solidFill>
                  <a:srgbClr val="006FC0"/>
                </a:solidFill>
                <a:latin typeface="TeXGyrePagella"/>
                <a:cs typeface="Times New Roman"/>
              </a:rPr>
              <a:t> </a:t>
            </a:r>
            <a:r>
              <a:rPr lang="en-US" sz="2400" spc="-5" dirty="0" smtClean="0">
                <a:latin typeface="TeXGyrePagella"/>
                <a:cs typeface="TeXGyrePagella"/>
              </a:rPr>
              <a:t>at</a:t>
            </a:r>
            <a:r>
              <a:rPr lang="en-US" sz="2400" spc="125" dirty="0" smtClean="0"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latin typeface="TeXGyrePagella"/>
                <a:cs typeface="TeXGyrePagella"/>
              </a:rPr>
              <a:t>beginning</a:t>
            </a:r>
            <a:r>
              <a:rPr lang="en-US" sz="2400" spc="135" dirty="0" smtClean="0"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latin typeface="TeXGyrePagella"/>
                <a:cs typeface="TeXGyrePagella"/>
              </a:rPr>
              <a:t>of</a:t>
            </a:r>
            <a:r>
              <a:rPr lang="en-US" sz="2400" spc="130" dirty="0" smtClean="0"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latin typeface="TeXGyrePagella"/>
                <a:cs typeface="TeXGyrePagella"/>
              </a:rPr>
              <a:t>text,</a:t>
            </a:r>
            <a:r>
              <a:rPr lang="en-US" sz="2400" spc="125" dirty="0" smtClean="0"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latin typeface="TeXGyrePagella"/>
                <a:cs typeface="TeXGyrePagella"/>
              </a:rPr>
              <a:t>but</a:t>
            </a:r>
            <a:r>
              <a:rPr lang="en-US" sz="2400" spc="130" dirty="0" smtClean="0"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latin typeface="TeXGyrePagella"/>
                <a:cs typeface="TeXGyrePagella"/>
              </a:rPr>
              <a:t>as</a:t>
            </a:r>
            <a:r>
              <a:rPr lang="en-US" sz="2400" dirty="0">
                <a:latin typeface="TeXGyrePagella"/>
                <a:cs typeface="TeXGyrePagella"/>
              </a:rPr>
              <a:t> </a:t>
            </a:r>
            <a:r>
              <a:rPr lang="en-US" sz="2400" b="1" spc="100" dirty="0" smtClean="0">
                <a:solidFill>
                  <a:srgbClr val="006FC0"/>
                </a:solidFill>
                <a:latin typeface="TeXGyrePagella"/>
                <a:cs typeface="Times New Roman"/>
              </a:rPr>
              <a:t>“N” </a:t>
            </a:r>
            <a:r>
              <a:rPr lang="en-US" sz="2400" dirty="0" smtClean="0">
                <a:latin typeface="TeXGyrePagella"/>
                <a:cs typeface="TeXGyrePagella"/>
              </a:rPr>
              <a:t>at </a:t>
            </a:r>
            <a:r>
              <a:rPr lang="en-US" sz="2400" spc="-5" dirty="0" smtClean="0">
                <a:latin typeface="TeXGyrePagella"/>
                <a:cs typeface="TeXGyrePagella"/>
              </a:rPr>
              <a:t>the</a:t>
            </a:r>
            <a:r>
              <a:rPr lang="en-US" sz="2400" spc="-105" dirty="0" smtClean="0"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latin typeface="TeXGyrePagella"/>
                <a:cs typeface="TeXGyrePagella"/>
              </a:rPr>
              <a:t>middle.</a:t>
            </a:r>
            <a:endParaRPr lang="en-US" sz="2400" dirty="0" smtClean="0">
              <a:latin typeface="TeXGyrePagella"/>
              <a:cs typeface="TeXGyrePagella"/>
            </a:endParaRPr>
          </a:p>
          <a:p>
            <a:pPr marL="241300" indent="-228600" algn="just">
              <a:spcBef>
                <a:spcPts val="14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b="1" u="heavy" spc="11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eXGyrePagella"/>
                <a:cs typeface="Times New Roman"/>
              </a:rPr>
              <a:t>Benefit </a:t>
            </a:r>
            <a:r>
              <a:rPr lang="en-US" sz="2400" b="1" u="heavy" spc="15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eXGyrePagella"/>
                <a:cs typeface="Times New Roman"/>
              </a:rPr>
              <a:t>of </a:t>
            </a:r>
            <a:r>
              <a:rPr lang="en-US" sz="2400" b="1" u="heavy" spc="10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eXGyrePagella"/>
                <a:cs typeface="Times New Roman"/>
              </a:rPr>
              <a:t>polyalphabetic</a:t>
            </a:r>
            <a:r>
              <a:rPr lang="en-US" sz="2400" b="1" u="heavy" spc="-229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eXGyrePagella"/>
                <a:cs typeface="Times New Roman"/>
              </a:rPr>
              <a:t> </a:t>
            </a:r>
            <a:r>
              <a:rPr lang="en-US" sz="2400" b="1" u="heavy" spc="4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eXGyrePagella"/>
                <a:cs typeface="Times New Roman"/>
              </a:rPr>
              <a:t>ciphers</a:t>
            </a:r>
            <a:r>
              <a:rPr lang="en-US" sz="2400" b="1" spc="45" dirty="0" smtClean="0">
                <a:solidFill>
                  <a:srgbClr val="C00000"/>
                </a:solidFill>
                <a:latin typeface="TeXGyrePagella"/>
                <a:cs typeface="Times New Roman"/>
              </a:rPr>
              <a:t>:</a:t>
            </a:r>
            <a:endParaRPr lang="en-US" sz="2400" dirty="0" smtClean="0">
              <a:latin typeface="TeXGyrePagella"/>
              <a:cs typeface="Times New Roman"/>
            </a:endParaRPr>
          </a:p>
          <a:p>
            <a:pPr marL="476250" lvl="1" indent="-229235" algn="just">
              <a:lnSpc>
                <a:spcPct val="100000"/>
              </a:lnSpc>
              <a:spcBef>
                <a:spcPts val="975"/>
              </a:spcBef>
              <a:buFont typeface="Wingdings"/>
              <a:buChar char=""/>
              <a:tabLst>
                <a:tab pos="476250" algn="l"/>
              </a:tabLst>
            </a:pPr>
            <a:r>
              <a:rPr lang="en-US" sz="2400" spc="-10" dirty="0">
                <a:solidFill>
                  <a:srgbClr val="001F5F"/>
                </a:solidFill>
                <a:latin typeface="TeXGyrePagella"/>
                <a:cs typeface="TeXGyrePagella"/>
              </a:rPr>
              <a:t>Hides </a:t>
            </a:r>
            <a:r>
              <a:rPr lang="en-US" sz="2400" dirty="0">
                <a:solidFill>
                  <a:srgbClr val="001F5F"/>
                </a:solidFill>
                <a:latin typeface="TeXGyrePagella"/>
                <a:cs typeface="TeXGyrePagella"/>
              </a:rPr>
              <a:t>letter </a:t>
            </a:r>
            <a:r>
              <a:rPr lang="en-US" sz="2400" spc="-5" dirty="0">
                <a:solidFill>
                  <a:srgbClr val="001F5F"/>
                </a:solidFill>
                <a:latin typeface="TeXGyrePagella"/>
                <a:cs typeface="TeXGyrePagella"/>
              </a:rPr>
              <a:t>frequency of the</a:t>
            </a:r>
            <a:r>
              <a:rPr lang="en-US" sz="2400" spc="-25" dirty="0">
                <a:solidFill>
                  <a:srgbClr val="001F5F"/>
                </a:solidFill>
                <a:latin typeface="TeXGyrePagella"/>
                <a:cs typeface="TeXGyrePagella"/>
              </a:rPr>
              <a:t> </a:t>
            </a:r>
            <a:r>
              <a:rPr lang="en-US" sz="2400" dirty="0">
                <a:solidFill>
                  <a:srgbClr val="001F5F"/>
                </a:solidFill>
                <a:latin typeface="TeXGyrePagella"/>
                <a:cs typeface="TeXGyrePagella"/>
              </a:rPr>
              <a:t>language.</a:t>
            </a:r>
            <a:endParaRPr lang="en-US" sz="2400" dirty="0">
              <a:latin typeface="TeXGyrePagella"/>
              <a:cs typeface="TeXGyrePagella"/>
            </a:endParaRPr>
          </a:p>
          <a:p>
            <a:pPr marL="476250" lvl="1" indent="-229235" algn="just">
              <a:lnSpc>
                <a:spcPct val="100000"/>
              </a:lnSpc>
              <a:spcBef>
                <a:spcPts val="960"/>
              </a:spcBef>
              <a:buFont typeface="Wingdings"/>
              <a:buChar char=""/>
              <a:tabLst>
                <a:tab pos="476250" algn="l"/>
              </a:tabLst>
            </a:pPr>
            <a:r>
              <a:rPr lang="en-US" sz="2400" spc="-5" dirty="0">
                <a:solidFill>
                  <a:srgbClr val="001F5F"/>
                </a:solidFill>
                <a:latin typeface="TeXGyrePagella"/>
                <a:cs typeface="TeXGyrePagella"/>
              </a:rPr>
              <a:t>Cannot use frequency statistics to break the</a:t>
            </a:r>
            <a:r>
              <a:rPr lang="en-US" sz="2400" spc="-20" dirty="0">
                <a:solidFill>
                  <a:srgbClr val="001F5F"/>
                </a:solidFill>
                <a:latin typeface="TeXGyrePagella"/>
                <a:cs typeface="TeXGyrePagella"/>
              </a:rPr>
              <a:t> </a:t>
            </a:r>
            <a:r>
              <a:rPr lang="en-US" sz="2400" spc="-5" dirty="0">
                <a:solidFill>
                  <a:srgbClr val="001F5F"/>
                </a:solidFill>
                <a:latin typeface="TeXGyrePagella"/>
                <a:cs typeface="TeXGyrePagella"/>
              </a:rPr>
              <a:t>ciphertext.</a:t>
            </a:r>
            <a:endParaRPr lang="en-US" sz="2400" dirty="0">
              <a:latin typeface="TeXGyrePagella"/>
              <a:cs typeface="TeXGyrePagella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3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Polyalphabetic Ciphers</a:t>
            </a:r>
            <a:r>
              <a:rPr lang="en-US" spc="-90" dirty="0" smtClean="0"/>
              <a:t>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000" marR="17780" indent="-228600" algn="just">
              <a:lnSpc>
                <a:spcPct val="114100"/>
              </a:lnSpc>
              <a:spcBef>
                <a:spcPts val="105"/>
              </a:spcBef>
              <a:buFont typeface="Arial"/>
              <a:buChar char="•"/>
              <a:tabLst>
                <a:tab pos="254000" algn="l"/>
              </a:tabLst>
            </a:pPr>
            <a:r>
              <a:rPr lang="en-US" sz="2000" spc="-5" dirty="0" smtClean="0">
                <a:latin typeface="TeXGyrePagella"/>
                <a:cs typeface="TeXGyrePagella"/>
              </a:rPr>
              <a:t>We need to make each </a:t>
            </a:r>
            <a:r>
              <a:rPr lang="en-US" sz="2000" b="1" spc="60" dirty="0" smtClean="0">
                <a:solidFill>
                  <a:srgbClr val="006FC0"/>
                </a:solidFill>
                <a:latin typeface="Times New Roman"/>
                <a:cs typeface="Times New Roman"/>
              </a:rPr>
              <a:t>ciphertext </a:t>
            </a:r>
            <a:r>
              <a:rPr lang="en-US" sz="20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character </a:t>
            </a:r>
            <a:r>
              <a:rPr lang="en-US" sz="2000" spc="-5" dirty="0" smtClean="0">
                <a:latin typeface="TeXGyrePagella"/>
                <a:cs typeface="TeXGyrePagella"/>
              </a:rPr>
              <a:t>dependent on </a:t>
            </a:r>
            <a:r>
              <a:rPr lang="en-US" sz="2000" spc="-10" dirty="0" smtClean="0">
                <a:latin typeface="TeXGyrePagella"/>
                <a:cs typeface="TeXGyrePagella"/>
              </a:rPr>
              <a:t>both  </a:t>
            </a:r>
            <a:r>
              <a:rPr lang="en-US" sz="2000" spc="-5" dirty="0" smtClean="0">
                <a:latin typeface="TeXGyrePagella"/>
                <a:cs typeface="TeXGyrePagella"/>
              </a:rPr>
              <a:t>corresponding </a:t>
            </a:r>
            <a:r>
              <a:rPr lang="en-US" sz="2000" b="1" spc="85" dirty="0" smtClean="0">
                <a:solidFill>
                  <a:srgbClr val="006FC0"/>
                </a:solidFill>
                <a:latin typeface="Times New Roman"/>
                <a:cs typeface="Times New Roman"/>
              </a:rPr>
              <a:t>plaintext </a:t>
            </a:r>
            <a:r>
              <a:rPr lang="en-US" sz="20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character </a:t>
            </a:r>
            <a:r>
              <a:rPr lang="en-US" sz="2000" spc="-5" dirty="0" smtClean="0">
                <a:latin typeface="TeXGyrePagella"/>
                <a:cs typeface="TeXGyrePagella"/>
              </a:rPr>
              <a:t>and </a:t>
            </a:r>
            <a:r>
              <a:rPr lang="en-US" sz="2000" b="1" spc="130" dirty="0" smtClean="0">
                <a:solidFill>
                  <a:srgbClr val="006FC0"/>
                </a:solidFill>
                <a:latin typeface="Times New Roman"/>
                <a:cs typeface="Times New Roman"/>
              </a:rPr>
              <a:t>position </a:t>
            </a:r>
            <a:r>
              <a:rPr lang="en-US" sz="2000" spc="-5" dirty="0" smtClean="0">
                <a:latin typeface="TeXGyrePagella"/>
                <a:cs typeface="TeXGyrePagella"/>
              </a:rPr>
              <a:t>of plaintext  character in the</a:t>
            </a:r>
            <a:r>
              <a:rPr lang="en-US" sz="2000" spc="-55" dirty="0" smtClean="0">
                <a:latin typeface="TeXGyrePagella"/>
                <a:cs typeface="TeXGyrePagella"/>
              </a:rPr>
              <a:t> </a:t>
            </a:r>
            <a:r>
              <a:rPr lang="en-US" sz="2000" dirty="0" smtClean="0">
                <a:latin typeface="TeXGyrePagella"/>
                <a:cs typeface="TeXGyrePagella"/>
              </a:rPr>
              <a:t>message.</a:t>
            </a:r>
          </a:p>
          <a:p>
            <a:pPr marL="254000" indent="-228600" algn="just">
              <a:spcBef>
                <a:spcPts val="2475"/>
              </a:spcBef>
              <a:buFont typeface="Arial"/>
              <a:buChar char="•"/>
              <a:tabLst>
                <a:tab pos="254000" algn="l"/>
                <a:tab pos="7863840" algn="l"/>
                <a:tab pos="9888220" algn="l"/>
              </a:tabLst>
            </a:pPr>
            <a:r>
              <a:rPr lang="en-US" sz="2000" spc="-5" dirty="0" smtClean="0">
                <a:latin typeface="TeXGyrePagella"/>
                <a:cs typeface="TeXGyrePagella"/>
              </a:rPr>
              <a:t>The </a:t>
            </a:r>
            <a:r>
              <a:rPr lang="en-US" sz="2000" dirty="0" smtClean="0">
                <a:latin typeface="TeXGyrePagella"/>
                <a:cs typeface="TeXGyrePagella"/>
              </a:rPr>
              <a:t>key </a:t>
            </a:r>
            <a:r>
              <a:rPr lang="en-US" sz="2000" spc="-5" dirty="0" smtClean="0">
                <a:latin typeface="TeXGyrePagella"/>
                <a:cs typeface="TeXGyrePagella"/>
              </a:rPr>
              <a:t>should be a stream of </a:t>
            </a:r>
            <a:r>
              <a:rPr lang="en-US" sz="2000" spc="-5" dirty="0" err="1" smtClean="0">
                <a:latin typeface="TeXGyrePagella"/>
                <a:cs typeface="TeXGyrePagella"/>
              </a:rPr>
              <a:t>subkeys</a:t>
            </a:r>
            <a:r>
              <a:rPr lang="en-US" sz="2000" spc="-5" dirty="0" smtClean="0">
                <a:latin typeface="TeXGyrePagella"/>
                <a:cs typeface="TeXGyrePagella"/>
              </a:rPr>
              <a:t>, i.e.</a:t>
            </a:r>
            <a:r>
              <a:rPr lang="en-US" sz="2000" spc="80" dirty="0" smtClean="0">
                <a:latin typeface="TeXGyrePagella"/>
                <a:cs typeface="TeXGyrePagella"/>
              </a:rPr>
              <a:t> </a:t>
            </a:r>
          </a:p>
          <a:p>
            <a:pPr marL="25400" indent="0">
              <a:spcBef>
                <a:spcPts val="2475"/>
              </a:spcBef>
              <a:buNone/>
              <a:tabLst>
                <a:tab pos="254000" algn="l"/>
                <a:tab pos="7863840" algn="l"/>
                <a:tab pos="9888220" algn="l"/>
              </a:tabLst>
            </a:pPr>
            <a:r>
              <a:rPr lang="en-US" sz="2000" spc="80" dirty="0" smtClean="0">
                <a:latin typeface="TeXGyrePagella"/>
                <a:cs typeface="TeXGyrePagella"/>
              </a:rPr>
              <a:t> 	</a:t>
            </a:r>
            <a:r>
              <a:rPr lang="en-US" sz="2000" spc="195" dirty="0" smtClean="0">
                <a:solidFill>
                  <a:srgbClr val="C00000"/>
                </a:solidFill>
                <a:latin typeface="DejaVu Sans Condensed"/>
                <a:cs typeface="DejaVu Sans Condensed"/>
              </a:rPr>
              <a:t>𝒌</a:t>
            </a:r>
            <a:r>
              <a:rPr lang="en-US" sz="2000" spc="-5" dirty="0" smtClean="0">
                <a:solidFill>
                  <a:srgbClr val="C00000"/>
                </a:solidFill>
                <a:latin typeface="DejaVu Sans Condensed"/>
                <a:cs typeface="DejaVu Sans Condensed"/>
              </a:rPr>
              <a:t> </a:t>
            </a:r>
            <a:r>
              <a:rPr lang="en-US" sz="2000" spc="-25" dirty="0" smtClean="0">
                <a:solidFill>
                  <a:srgbClr val="C00000"/>
                </a:solidFill>
                <a:latin typeface="DejaVu Sans Condensed"/>
                <a:cs typeface="DejaVu Sans Condensed"/>
              </a:rPr>
              <a:t>= {</a:t>
            </a:r>
            <a:r>
              <a:rPr lang="en-US" sz="2000" spc="70" dirty="0" smtClean="0">
                <a:solidFill>
                  <a:srgbClr val="C00000"/>
                </a:solidFill>
                <a:latin typeface="DejaVu Sans Condensed"/>
                <a:cs typeface="DejaVu Sans Condensed"/>
              </a:rPr>
              <a:t>𝒌</a:t>
            </a:r>
            <a:r>
              <a:rPr lang="en-US" sz="2400" spc="104" baseline="-16260" dirty="0" smtClean="0">
                <a:solidFill>
                  <a:srgbClr val="C00000"/>
                </a:solidFill>
                <a:latin typeface="DejaVu Sans Condensed"/>
                <a:cs typeface="DejaVu Sans Condensed"/>
              </a:rPr>
              <a:t>𝟏</a:t>
            </a:r>
            <a:r>
              <a:rPr lang="en-US" sz="2000" spc="70" dirty="0" smtClean="0">
                <a:solidFill>
                  <a:srgbClr val="C00000"/>
                </a:solidFill>
                <a:latin typeface="DejaVu Sans Condensed"/>
                <a:cs typeface="DejaVu Sans Condensed"/>
              </a:rPr>
              <a:t>,</a:t>
            </a:r>
            <a:r>
              <a:rPr lang="en-US" sz="2000" spc="-345" dirty="0" smtClean="0">
                <a:solidFill>
                  <a:srgbClr val="C00000"/>
                </a:solidFill>
                <a:latin typeface="DejaVu Sans Condensed"/>
                <a:cs typeface="DejaVu Sans Condensed"/>
              </a:rPr>
              <a:t> </a:t>
            </a:r>
            <a:r>
              <a:rPr lang="en-US" sz="2000" spc="70" dirty="0" smtClean="0">
                <a:solidFill>
                  <a:srgbClr val="C00000"/>
                </a:solidFill>
                <a:latin typeface="DejaVu Sans Condensed"/>
                <a:cs typeface="DejaVu Sans Condensed"/>
              </a:rPr>
              <a:t>𝒌</a:t>
            </a:r>
            <a:r>
              <a:rPr lang="en-US" sz="2400" spc="104" baseline="-16260" dirty="0" smtClean="0">
                <a:solidFill>
                  <a:srgbClr val="C00000"/>
                </a:solidFill>
                <a:latin typeface="DejaVu Sans Condensed"/>
                <a:cs typeface="DejaVu Sans Condensed"/>
              </a:rPr>
              <a:t>𝟐</a:t>
            </a:r>
            <a:r>
              <a:rPr lang="en-US" sz="2000" spc="70" dirty="0" smtClean="0">
                <a:solidFill>
                  <a:srgbClr val="C00000"/>
                </a:solidFill>
                <a:latin typeface="DejaVu Sans Condensed"/>
                <a:cs typeface="DejaVu Sans Condensed"/>
              </a:rPr>
              <a:t>,</a:t>
            </a:r>
            <a:r>
              <a:rPr lang="en-US" sz="2000" spc="-345" dirty="0" smtClean="0">
                <a:solidFill>
                  <a:srgbClr val="C00000"/>
                </a:solidFill>
                <a:latin typeface="DejaVu Sans Condensed"/>
                <a:cs typeface="DejaVu Sans Condensed"/>
              </a:rPr>
              <a:t> </a:t>
            </a:r>
            <a:r>
              <a:rPr lang="en-US" sz="2000" spc="70" dirty="0" smtClean="0">
                <a:solidFill>
                  <a:srgbClr val="C00000"/>
                </a:solidFill>
                <a:latin typeface="DejaVu Sans Condensed"/>
                <a:cs typeface="DejaVu Sans Condensed"/>
              </a:rPr>
              <a:t>𝒌</a:t>
            </a:r>
            <a:r>
              <a:rPr lang="en-US" sz="2400" spc="104" baseline="-16260" dirty="0" smtClean="0">
                <a:solidFill>
                  <a:srgbClr val="C00000"/>
                </a:solidFill>
                <a:latin typeface="DejaVu Sans Condensed"/>
                <a:cs typeface="DejaVu Sans Condensed"/>
              </a:rPr>
              <a:t>𝟑</a:t>
            </a:r>
            <a:r>
              <a:rPr lang="en-US" sz="2000" spc="70" dirty="0" smtClean="0">
                <a:solidFill>
                  <a:srgbClr val="C00000"/>
                </a:solidFill>
                <a:latin typeface="DejaVu Sans Condensed"/>
                <a:cs typeface="DejaVu Sans Condensed"/>
              </a:rPr>
              <a:t>,</a:t>
            </a:r>
            <a:r>
              <a:rPr lang="en-US" sz="2000" spc="-325" dirty="0" smtClean="0">
                <a:solidFill>
                  <a:srgbClr val="C00000"/>
                </a:solidFill>
                <a:latin typeface="DejaVu Sans Condensed"/>
                <a:cs typeface="DejaVu Sans Condensed"/>
              </a:rPr>
              <a:t> </a:t>
            </a:r>
            <a:r>
              <a:rPr lang="en-US" sz="2000" spc="-420" dirty="0" smtClean="0">
                <a:solidFill>
                  <a:srgbClr val="C00000"/>
                </a:solidFill>
                <a:latin typeface="DejaVu Sans Condensed"/>
                <a:cs typeface="DejaVu Sans Condensed"/>
              </a:rPr>
              <a:t>…}</a:t>
            </a:r>
            <a:endParaRPr lang="en-US" dirty="0" smtClean="0">
              <a:latin typeface="TeXGyrePagella"/>
              <a:cs typeface="TeXGyrePagella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79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Hill</a:t>
            </a:r>
            <a:r>
              <a:rPr lang="en-US" spc="-85" dirty="0" smtClean="0"/>
              <a:t> </a:t>
            </a:r>
            <a:r>
              <a:rPr lang="en-US" dirty="0" smtClean="0"/>
              <a:t>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41300" marR="6985" indent="-228600" algn="just">
              <a:lnSpc>
                <a:spcPct val="1143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1103630" algn="l"/>
                <a:tab pos="2874645" algn="l"/>
                <a:tab pos="3395979" algn="l"/>
                <a:tab pos="4892675" algn="l"/>
                <a:tab pos="5779770" algn="l"/>
                <a:tab pos="7706359" algn="l"/>
                <a:tab pos="8973185" algn="l"/>
                <a:tab pos="9857105" algn="l"/>
              </a:tabLst>
            </a:pPr>
            <a:r>
              <a:rPr lang="en-US" sz="2800" spc="-5" dirty="0" smtClean="0">
                <a:latin typeface="TeXGyrePagella"/>
                <a:cs typeface="TeXGyrePagella"/>
              </a:rPr>
              <a:t>T</a:t>
            </a:r>
            <a:r>
              <a:rPr lang="en-US" sz="2800" dirty="0" smtClean="0">
                <a:latin typeface="TeXGyrePagella"/>
                <a:cs typeface="TeXGyrePagella"/>
              </a:rPr>
              <a:t>h</a:t>
            </a:r>
            <a:r>
              <a:rPr lang="en-US" sz="2800" spc="-5" dirty="0" smtClean="0">
                <a:latin typeface="TeXGyrePagella"/>
                <a:cs typeface="TeXGyrePagella"/>
              </a:rPr>
              <a:t>e</a:t>
            </a:r>
            <a:r>
              <a:rPr lang="en-US" sz="2800" dirty="0" smtClean="0">
                <a:latin typeface="TeXGyrePagella"/>
                <a:cs typeface="TeXGyrePagella"/>
              </a:rPr>
              <a:t>	</a:t>
            </a:r>
            <a:r>
              <a:rPr lang="en-US" sz="2800" spc="-10" dirty="0" smtClean="0">
                <a:latin typeface="TeXGyrePagella"/>
                <a:cs typeface="TeXGyrePagella"/>
              </a:rPr>
              <a:t>pla</a:t>
            </a:r>
            <a:r>
              <a:rPr lang="en-US" sz="2800" spc="-20" dirty="0" smtClean="0">
                <a:latin typeface="TeXGyrePagella"/>
                <a:cs typeface="TeXGyrePagella"/>
              </a:rPr>
              <a:t>i</a:t>
            </a:r>
            <a:r>
              <a:rPr lang="en-US" sz="2800" spc="-10" dirty="0" smtClean="0">
                <a:latin typeface="TeXGyrePagella"/>
                <a:cs typeface="TeXGyrePagella"/>
              </a:rPr>
              <a:t>nt t</a:t>
            </a:r>
            <a:r>
              <a:rPr lang="en-US" sz="2800" dirty="0" smtClean="0">
                <a:latin typeface="TeXGyrePagella"/>
                <a:cs typeface="TeXGyrePagella"/>
              </a:rPr>
              <a:t>e</a:t>
            </a:r>
            <a:r>
              <a:rPr lang="en-US" sz="2800" spc="-10" dirty="0" smtClean="0">
                <a:latin typeface="TeXGyrePagella"/>
                <a:cs typeface="TeXGyrePagella"/>
              </a:rPr>
              <a:t>x</a:t>
            </a:r>
            <a:r>
              <a:rPr lang="en-US" sz="2800" spc="-5" dirty="0" smtClean="0">
                <a:latin typeface="TeXGyrePagella"/>
                <a:cs typeface="TeXGyrePagella"/>
              </a:rPr>
              <a:t>t</a:t>
            </a:r>
            <a:r>
              <a:rPr lang="en-US" sz="2800" dirty="0" smtClean="0">
                <a:latin typeface="TeXGyrePagella"/>
                <a:cs typeface="TeXGyrePagella"/>
              </a:rPr>
              <a:t>	</a:t>
            </a:r>
            <a:r>
              <a:rPr lang="en-US" sz="2800" spc="-5" dirty="0" smtClean="0">
                <a:latin typeface="TeXGyrePagella"/>
                <a:cs typeface="TeXGyrePagella"/>
              </a:rPr>
              <a:t>is</a:t>
            </a:r>
            <a:r>
              <a:rPr lang="en-US" sz="2800" dirty="0" smtClean="0">
                <a:latin typeface="TeXGyrePagella"/>
                <a:cs typeface="TeXGyrePagella"/>
              </a:rPr>
              <a:t>	</a:t>
            </a:r>
            <a:r>
              <a:rPr lang="en-US" sz="2800" spc="-5" dirty="0" smtClean="0">
                <a:latin typeface="TeXGyrePagella"/>
                <a:cs typeface="TeXGyrePagella"/>
              </a:rPr>
              <a:t>divided</a:t>
            </a:r>
            <a:r>
              <a:rPr lang="en-US" sz="2800" dirty="0" smtClean="0">
                <a:latin typeface="TeXGyrePagella"/>
                <a:cs typeface="TeXGyrePagella"/>
              </a:rPr>
              <a:t>	</a:t>
            </a:r>
            <a:r>
              <a:rPr lang="en-US" sz="2800" spc="-5" dirty="0" smtClean="0">
                <a:latin typeface="TeXGyrePagella"/>
                <a:cs typeface="TeXGyrePagella"/>
              </a:rPr>
              <a:t>into</a:t>
            </a:r>
            <a:r>
              <a:rPr lang="en-US" sz="2800" dirty="0" smtClean="0">
                <a:latin typeface="TeXGyrePagella"/>
                <a:cs typeface="TeXGyrePagella"/>
              </a:rPr>
              <a:t>	</a:t>
            </a:r>
            <a:r>
              <a:rPr lang="en-US" sz="2800" spc="130" dirty="0" smtClean="0">
                <a:solidFill>
                  <a:srgbClr val="006FC0"/>
                </a:solidFill>
                <a:latin typeface="TeXGyrePagella"/>
                <a:cs typeface="Times New Roman"/>
              </a:rPr>
              <a:t>equa</a:t>
            </a:r>
            <a:r>
              <a:rPr lang="en-US" sz="2800" spc="75" dirty="0" smtClean="0">
                <a:solidFill>
                  <a:srgbClr val="006FC0"/>
                </a:solidFill>
                <a:latin typeface="TeXGyrePagella"/>
                <a:cs typeface="Times New Roman"/>
              </a:rPr>
              <a:t>l</a:t>
            </a:r>
            <a:r>
              <a:rPr lang="en-US" sz="2800" spc="-5" dirty="0" smtClean="0">
                <a:solidFill>
                  <a:srgbClr val="006FC0"/>
                </a:solidFill>
                <a:latin typeface="TeXGyrePagella"/>
                <a:cs typeface="Times New Roman"/>
              </a:rPr>
              <a:t>-</a:t>
            </a:r>
            <a:r>
              <a:rPr lang="en-US" sz="2800" spc="150" dirty="0" smtClean="0">
                <a:solidFill>
                  <a:srgbClr val="006FC0"/>
                </a:solidFill>
                <a:latin typeface="TeXGyrePagella"/>
                <a:cs typeface="Times New Roman"/>
              </a:rPr>
              <a:t>size</a:t>
            </a:r>
            <a:r>
              <a:rPr lang="en-US" sz="2800" dirty="0">
                <a:solidFill>
                  <a:srgbClr val="006FC0"/>
                </a:solidFill>
                <a:latin typeface="TeXGyrePagella"/>
                <a:cs typeface="Times New Roman"/>
              </a:rPr>
              <a:t> </a:t>
            </a:r>
            <a:r>
              <a:rPr lang="en-US" sz="2800" spc="-10" dirty="0" smtClean="0">
                <a:latin typeface="TeXGyrePagella"/>
                <a:cs typeface="TeXGyrePagella"/>
              </a:rPr>
              <a:t>block</a:t>
            </a:r>
            <a:r>
              <a:rPr lang="en-US" sz="2800" spc="-5" dirty="0" smtClean="0">
                <a:latin typeface="TeXGyrePagella"/>
                <a:cs typeface="TeXGyrePagella"/>
              </a:rPr>
              <a:t>s</a:t>
            </a:r>
            <a:r>
              <a:rPr lang="en-US" sz="2800" dirty="0">
                <a:latin typeface="TeXGyrePagella"/>
                <a:cs typeface="TeXGyrePagella"/>
              </a:rPr>
              <a:t> </a:t>
            </a:r>
            <a:r>
              <a:rPr lang="en-US" sz="2800" spc="-10" dirty="0" smtClean="0">
                <a:latin typeface="TeXGyrePagella"/>
                <a:cs typeface="TeXGyrePagella"/>
              </a:rPr>
              <a:t>th</a:t>
            </a:r>
            <a:r>
              <a:rPr lang="en-US" sz="2800" dirty="0" smtClean="0">
                <a:latin typeface="TeXGyrePagella"/>
                <a:cs typeface="TeXGyrePagella"/>
              </a:rPr>
              <a:t>a</a:t>
            </a:r>
            <a:r>
              <a:rPr lang="en-US" sz="2800" spc="-5" dirty="0" smtClean="0">
                <a:latin typeface="TeXGyrePagella"/>
                <a:cs typeface="TeXGyrePagella"/>
              </a:rPr>
              <a:t>t</a:t>
            </a:r>
            <a:r>
              <a:rPr lang="en-US" sz="2800" dirty="0">
                <a:latin typeface="TeXGyrePagella"/>
                <a:cs typeface="TeXGyrePagella"/>
              </a:rPr>
              <a:t> </a:t>
            </a:r>
            <a:r>
              <a:rPr lang="en-US" sz="2800" spc="-5" dirty="0" smtClean="0">
                <a:latin typeface="TeXGyrePagella"/>
                <a:cs typeface="TeXGyrePagella"/>
              </a:rPr>
              <a:t>are  encrypted one </a:t>
            </a:r>
            <a:r>
              <a:rPr lang="en-US" sz="2800" dirty="0" smtClean="0">
                <a:latin typeface="TeXGyrePagella"/>
                <a:cs typeface="TeXGyrePagella"/>
              </a:rPr>
              <a:t>at </a:t>
            </a:r>
            <a:r>
              <a:rPr lang="en-US" sz="2800" spc="-5" dirty="0" smtClean="0">
                <a:latin typeface="TeXGyrePagella"/>
                <a:cs typeface="TeXGyrePagella"/>
              </a:rPr>
              <a:t>a time, where </a:t>
            </a:r>
            <a:r>
              <a:rPr lang="en-US" sz="2800" i="1" spc="-5" dirty="0" smtClean="0">
                <a:solidFill>
                  <a:srgbClr val="FF0000"/>
                </a:solidFill>
                <a:latin typeface="TeXGyrePagella"/>
                <a:cs typeface="TeXGyrePagella"/>
              </a:rPr>
              <a:t>m </a:t>
            </a:r>
            <a:r>
              <a:rPr lang="en-US" sz="2800" spc="-5" dirty="0" smtClean="0">
                <a:latin typeface="TeXGyrePagella"/>
                <a:cs typeface="TeXGyrePagella"/>
              </a:rPr>
              <a:t>is the size of the block.</a:t>
            </a:r>
            <a:endParaRPr lang="en-US" sz="2800" dirty="0" smtClean="0">
              <a:latin typeface="TeXGyrePagella"/>
              <a:cs typeface="TeXGyrePagella"/>
            </a:endParaRPr>
          </a:p>
          <a:p>
            <a:pPr marL="241300" marR="5080" indent="-228600" algn="just">
              <a:lnSpc>
                <a:spcPct val="113900"/>
              </a:lnSpc>
              <a:spcBef>
                <a:spcPts val="20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5" dirty="0" smtClean="0">
                <a:latin typeface="TeXGyrePagella"/>
                <a:cs typeface="TeXGyrePagella"/>
              </a:rPr>
              <a:t>Each character </a:t>
            </a:r>
            <a:r>
              <a:rPr lang="en-US" sz="2800" spc="-10" dirty="0" smtClean="0">
                <a:latin typeface="TeXGyrePagella"/>
                <a:cs typeface="TeXGyrePagella"/>
              </a:rPr>
              <a:t>in </a:t>
            </a:r>
            <a:r>
              <a:rPr lang="en-US" sz="2800" spc="-5" dirty="0" smtClean="0">
                <a:latin typeface="TeXGyrePagella"/>
                <a:cs typeface="TeXGyrePagella"/>
              </a:rPr>
              <a:t>a </a:t>
            </a:r>
            <a:r>
              <a:rPr lang="en-US" sz="2800" spc="-10" dirty="0" smtClean="0">
                <a:latin typeface="TeXGyrePagella"/>
                <a:cs typeface="TeXGyrePagella"/>
              </a:rPr>
              <a:t>block </a:t>
            </a:r>
            <a:r>
              <a:rPr lang="en-US" sz="2800" spc="-5" dirty="0" smtClean="0">
                <a:latin typeface="TeXGyrePagella"/>
                <a:cs typeface="TeXGyrePagella"/>
              </a:rPr>
              <a:t>contributes to the </a:t>
            </a:r>
            <a:r>
              <a:rPr lang="en-US" sz="2800" spc="-10" dirty="0" smtClean="0">
                <a:latin typeface="TeXGyrePagella"/>
                <a:cs typeface="TeXGyrePagella"/>
              </a:rPr>
              <a:t>encryption </a:t>
            </a:r>
            <a:r>
              <a:rPr lang="en-US" sz="2800" spc="-5" dirty="0" smtClean="0">
                <a:latin typeface="TeXGyrePagella"/>
                <a:cs typeface="TeXGyrePagella"/>
              </a:rPr>
              <a:t>of other  characters in the</a:t>
            </a:r>
            <a:r>
              <a:rPr lang="en-US" sz="2800" spc="-45" dirty="0" smtClean="0">
                <a:latin typeface="TeXGyrePagella"/>
                <a:cs typeface="TeXGyrePagella"/>
              </a:rPr>
              <a:t> </a:t>
            </a:r>
            <a:r>
              <a:rPr lang="en-US" sz="2800" spc="-5" dirty="0" smtClean="0">
                <a:latin typeface="TeXGyrePagella"/>
                <a:cs typeface="TeXGyrePagella"/>
              </a:rPr>
              <a:t>block.</a:t>
            </a:r>
            <a:endParaRPr lang="en-US" sz="2800" dirty="0" smtClean="0">
              <a:latin typeface="TeXGyrePagella"/>
              <a:cs typeface="TeXGyrePagella"/>
            </a:endParaRPr>
          </a:p>
          <a:p>
            <a:pPr marL="241300" marR="5715" indent="-228600" algn="just">
              <a:lnSpc>
                <a:spcPct val="113900"/>
              </a:lnSpc>
              <a:spcBef>
                <a:spcPts val="2010"/>
              </a:spcBef>
              <a:buFont typeface="Arial"/>
              <a:buChar char="•"/>
              <a:tabLst>
                <a:tab pos="241300" algn="l"/>
                <a:tab pos="1004569" algn="l"/>
                <a:tab pos="2152015" algn="l"/>
                <a:tab pos="3862704" algn="l"/>
                <a:tab pos="4831715" algn="l"/>
                <a:tab pos="5285740" algn="l"/>
                <a:tab pos="7070725" algn="l"/>
                <a:tab pos="8619490" algn="l"/>
                <a:tab pos="9744075" algn="l"/>
              </a:tabLst>
            </a:pPr>
            <a:r>
              <a:rPr lang="en-US" sz="2800" spc="-5" dirty="0" smtClean="0">
                <a:latin typeface="TeXGyrePagella"/>
                <a:cs typeface="TeXGyrePagella"/>
              </a:rPr>
              <a:t>Hill	cip</a:t>
            </a:r>
            <a:r>
              <a:rPr lang="en-US" sz="2800" spc="-20" dirty="0" smtClean="0">
                <a:latin typeface="TeXGyrePagella"/>
                <a:cs typeface="TeXGyrePagella"/>
              </a:rPr>
              <a:t>h</a:t>
            </a:r>
            <a:r>
              <a:rPr lang="en-US" sz="2800" spc="-5" dirty="0" smtClean="0">
                <a:latin typeface="TeXGyrePagella"/>
                <a:cs typeface="TeXGyrePagella"/>
              </a:rPr>
              <a:t>er</a:t>
            </a:r>
            <a:r>
              <a:rPr lang="en-US" sz="2800" dirty="0" smtClean="0">
                <a:latin typeface="TeXGyrePagella"/>
                <a:cs typeface="TeXGyrePagella"/>
              </a:rPr>
              <a:t>	</a:t>
            </a:r>
            <a:r>
              <a:rPr lang="en-US" sz="2800" spc="-5" dirty="0" smtClean="0">
                <a:latin typeface="TeXGyrePagella"/>
                <a:cs typeface="TeXGyrePagella"/>
              </a:rPr>
              <a:t>al</a:t>
            </a:r>
            <a:r>
              <a:rPr lang="en-US" sz="2800" spc="5" dirty="0" smtClean="0">
                <a:latin typeface="TeXGyrePagella"/>
                <a:cs typeface="TeXGyrePagella"/>
              </a:rPr>
              <a:t>g</a:t>
            </a:r>
            <a:r>
              <a:rPr lang="en-US" sz="2800" spc="-5" dirty="0" smtClean="0">
                <a:latin typeface="TeXGyrePagella"/>
                <a:cs typeface="TeXGyrePagella"/>
              </a:rPr>
              <a:t>ori</a:t>
            </a:r>
            <a:r>
              <a:rPr lang="en-US" sz="2800" spc="-20" dirty="0" smtClean="0">
                <a:latin typeface="TeXGyrePagella"/>
                <a:cs typeface="TeXGyrePagella"/>
              </a:rPr>
              <a:t>t</a:t>
            </a:r>
            <a:r>
              <a:rPr lang="en-US" sz="2800" spc="-10" dirty="0" smtClean="0">
                <a:latin typeface="TeXGyrePagella"/>
                <a:cs typeface="TeXGyrePagella"/>
              </a:rPr>
              <a:t>h</a:t>
            </a:r>
            <a:r>
              <a:rPr lang="en-US" sz="2800" spc="-5" dirty="0" smtClean="0">
                <a:latin typeface="TeXGyrePagella"/>
                <a:cs typeface="TeXGyrePagella"/>
              </a:rPr>
              <a:t>m</a:t>
            </a:r>
            <a:r>
              <a:rPr lang="en-US" sz="2800" dirty="0" smtClean="0">
                <a:latin typeface="TeXGyrePagella"/>
                <a:cs typeface="TeXGyrePagella"/>
              </a:rPr>
              <a:t>	</a:t>
            </a:r>
            <a:r>
              <a:rPr lang="en-US" sz="2800" spc="-10" dirty="0" smtClean="0">
                <a:latin typeface="TeXGyrePagella"/>
                <a:cs typeface="TeXGyrePagella"/>
              </a:rPr>
              <a:t>ta</a:t>
            </a:r>
            <a:r>
              <a:rPr lang="en-US" sz="2800" dirty="0" smtClean="0">
                <a:latin typeface="TeXGyrePagella"/>
                <a:cs typeface="TeXGyrePagella"/>
              </a:rPr>
              <a:t>k</a:t>
            </a:r>
            <a:r>
              <a:rPr lang="en-US" sz="2800" spc="-5" dirty="0" smtClean="0">
                <a:latin typeface="TeXGyrePagella"/>
                <a:cs typeface="TeXGyrePagella"/>
              </a:rPr>
              <a:t>es</a:t>
            </a:r>
            <a:r>
              <a:rPr lang="en-US" sz="2800" dirty="0" smtClean="0">
                <a:latin typeface="TeXGyrePagella"/>
                <a:cs typeface="TeXGyrePagella"/>
              </a:rPr>
              <a:t>	</a:t>
            </a:r>
            <a:r>
              <a:rPr lang="en-US" sz="2800" i="1" spc="-5" dirty="0" smtClean="0">
                <a:solidFill>
                  <a:srgbClr val="FF0000"/>
                </a:solidFill>
                <a:latin typeface="TeXGyrePagella"/>
                <a:cs typeface="TeXGyrePagella"/>
              </a:rPr>
              <a:t>m</a:t>
            </a:r>
            <a:r>
              <a:rPr lang="en-US" sz="2800" i="1" dirty="0" smtClean="0">
                <a:solidFill>
                  <a:srgbClr val="FF0000"/>
                </a:solidFill>
                <a:latin typeface="TeXGyrePagella"/>
                <a:cs typeface="TeXGyrePagella"/>
              </a:rPr>
              <a:t>	</a:t>
            </a:r>
            <a:r>
              <a:rPr lang="en-US" sz="2800" spc="-5" dirty="0" smtClean="0">
                <a:latin typeface="TeXGyrePagella"/>
                <a:cs typeface="TeXGyrePagella"/>
              </a:rPr>
              <a:t>s</a:t>
            </a:r>
            <a:r>
              <a:rPr lang="en-US" sz="2800" dirty="0" smtClean="0">
                <a:latin typeface="TeXGyrePagella"/>
                <a:cs typeface="TeXGyrePagella"/>
              </a:rPr>
              <a:t>u</a:t>
            </a:r>
            <a:r>
              <a:rPr lang="en-US" sz="2800" spc="-5" dirty="0" smtClean="0">
                <a:latin typeface="TeXGyrePagella"/>
                <a:cs typeface="TeXGyrePagella"/>
              </a:rPr>
              <a:t>c</a:t>
            </a:r>
            <a:r>
              <a:rPr lang="en-US" sz="2800" spc="-20" dirty="0" smtClean="0">
                <a:latin typeface="TeXGyrePagella"/>
                <a:cs typeface="TeXGyrePagella"/>
              </a:rPr>
              <a:t>c</a:t>
            </a:r>
            <a:r>
              <a:rPr lang="en-US" sz="2800" spc="-5" dirty="0" smtClean="0">
                <a:latin typeface="TeXGyrePagella"/>
                <a:cs typeface="TeXGyrePagella"/>
              </a:rPr>
              <a:t>es</a:t>
            </a:r>
            <a:r>
              <a:rPr lang="en-US" sz="2800" dirty="0" smtClean="0">
                <a:latin typeface="TeXGyrePagella"/>
                <a:cs typeface="TeXGyrePagella"/>
              </a:rPr>
              <a:t>s</a:t>
            </a:r>
            <a:r>
              <a:rPr lang="en-US" sz="2800" spc="-5" dirty="0" smtClean="0">
                <a:latin typeface="TeXGyrePagella"/>
                <a:cs typeface="TeXGyrePagella"/>
              </a:rPr>
              <a:t>ive</a:t>
            </a:r>
            <a:r>
              <a:rPr lang="en-US" sz="2800" dirty="0">
                <a:latin typeface="TeXGyrePagella"/>
                <a:cs typeface="TeXGyrePagella"/>
              </a:rPr>
              <a:t> </a:t>
            </a:r>
            <a:r>
              <a:rPr lang="en-US" sz="2800" spc="-10" dirty="0" smtClean="0">
                <a:latin typeface="TeXGyrePagella"/>
                <a:cs typeface="TeXGyrePagella"/>
              </a:rPr>
              <a:t>pla</a:t>
            </a:r>
            <a:r>
              <a:rPr lang="en-US" sz="2800" dirty="0" smtClean="0">
                <a:latin typeface="TeXGyrePagella"/>
                <a:cs typeface="TeXGyrePagella"/>
              </a:rPr>
              <a:t>i</a:t>
            </a:r>
            <a:r>
              <a:rPr lang="en-US" sz="2800" spc="-10" dirty="0" smtClean="0">
                <a:latin typeface="TeXGyrePagella"/>
                <a:cs typeface="TeXGyrePagella"/>
              </a:rPr>
              <a:t>nt</a:t>
            </a:r>
            <a:r>
              <a:rPr lang="en-US" sz="2800" dirty="0" smtClean="0">
                <a:latin typeface="TeXGyrePagella"/>
                <a:cs typeface="TeXGyrePagella"/>
              </a:rPr>
              <a:t>e</a:t>
            </a:r>
            <a:r>
              <a:rPr lang="en-US" sz="2800" spc="-10" dirty="0" smtClean="0">
                <a:latin typeface="TeXGyrePagella"/>
                <a:cs typeface="TeXGyrePagella"/>
              </a:rPr>
              <a:t>x</a:t>
            </a:r>
            <a:r>
              <a:rPr lang="en-US" sz="2800" spc="-5" dirty="0" smtClean="0">
                <a:latin typeface="TeXGyrePagella"/>
                <a:cs typeface="TeXGyrePagella"/>
              </a:rPr>
              <a:t>t</a:t>
            </a:r>
            <a:r>
              <a:rPr lang="en-US" sz="2800" dirty="0" smtClean="0">
                <a:latin typeface="TeXGyrePagella"/>
                <a:cs typeface="TeXGyrePagella"/>
              </a:rPr>
              <a:t> </a:t>
            </a:r>
            <a:r>
              <a:rPr lang="en-US" sz="2800" spc="-5" dirty="0" smtClean="0">
                <a:latin typeface="TeXGyrePagella"/>
                <a:cs typeface="TeXGyrePagella"/>
              </a:rPr>
              <a:t>lett</a:t>
            </a:r>
            <a:r>
              <a:rPr lang="en-US" sz="2800" spc="5" dirty="0" smtClean="0">
                <a:latin typeface="TeXGyrePagella"/>
                <a:cs typeface="TeXGyrePagella"/>
              </a:rPr>
              <a:t>e</a:t>
            </a:r>
            <a:r>
              <a:rPr lang="en-US" sz="2800" spc="-10" dirty="0" smtClean="0">
                <a:latin typeface="TeXGyrePagella"/>
                <a:cs typeface="TeXGyrePagella"/>
              </a:rPr>
              <a:t>r</a:t>
            </a:r>
            <a:r>
              <a:rPr lang="en-US" sz="2800" spc="-5" dirty="0" smtClean="0">
                <a:latin typeface="TeXGyrePagella"/>
                <a:cs typeface="TeXGyrePagella"/>
              </a:rPr>
              <a:t>s</a:t>
            </a:r>
            <a:r>
              <a:rPr lang="en-US" sz="2800" dirty="0" smtClean="0">
                <a:latin typeface="TeXGyrePagella"/>
                <a:cs typeface="TeXGyrePagella"/>
              </a:rPr>
              <a:t> </a:t>
            </a:r>
            <a:r>
              <a:rPr lang="en-US" sz="2800" spc="-5" dirty="0" smtClean="0">
                <a:latin typeface="TeXGyrePagella"/>
                <a:cs typeface="TeXGyrePagella"/>
              </a:rPr>
              <a:t>a</a:t>
            </a:r>
            <a:r>
              <a:rPr lang="en-US" sz="2800" dirty="0" smtClean="0">
                <a:latin typeface="TeXGyrePagella"/>
                <a:cs typeface="TeXGyrePagella"/>
              </a:rPr>
              <a:t>n</a:t>
            </a:r>
            <a:r>
              <a:rPr lang="en-US" sz="2800" spc="-5" dirty="0" smtClean="0">
                <a:latin typeface="TeXGyrePagella"/>
                <a:cs typeface="TeXGyrePagella"/>
              </a:rPr>
              <a:t>d  substitutes by </a:t>
            </a:r>
            <a:r>
              <a:rPr lang="en-US" sz="2800" i="1" spc="-5" dirty="0" smtClean="0">
                <a:solidFill>
                  <a:srgbClr val="FF0000"/>
                </a:solidFill>
                <a:latin typeface="TeXGyrePagella"/>
                <a:cs typeface="TeXGyrePagella"/>
              </a:rPr>
              <a:t>m </a:t>
            </a:r>
            <a:r>
              <a:rPr lang="en-US" sz="2800" spc="-5" dirty="0" smtClean="0">
                <a:latin typeface="TeXGyrePagella"/>
                <a:cs typeface="TeXGyrePagella"/>
              </a:rPr>
              <a:t>ciphertext</a:t>
            </a:r>
            <a:r>
              <a:rPr lang="en-US" sz="2800" spc="-25" dirty="0" smtClean="0">
                <a:latin typeface="TeXGyrePagella"/>
                <a:cs typeface="TeXGyrePagella"/>
              </a:rPr>
              <a:t> </a:t>
            </a:r>
            <a:r>
              <a:rPr lang="en-US" sz="2800" spc="-5" dirty="0" smtClean="0">
                <a:latin typeface="TeXGyrePagella"/>
                <a:cs typeface="TeXGyrePagella"/>
              </a:rPr>
              <a:t>letters.</a:t>
            </a:r>
            <a:endParaRPr lang="en-US" sz="2800" dirty="0" smtClean="0">
              <a:latin typeface="TeXGyrePagella"/>
              <a:cs typeface="TeXGyrePagella"/>
            </a:endParaRPr>
          </a:p>
          <a:p>
            <a:pPr marL="241300" indent="-228600" algn="just">
              <a:spcBef>
                <a:spcPts val="24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5" dirty="0" smtClean="0">
                <a:latin typeface="TeXGyrePagella"/>
                <a:cs typeface="TeXGyrePagella"/>
              </a:rPr>
              <a:t>The </a:t>
            </a:r>
            <a:r>
              <a:rPr lang="en-US" sz="2800" dirty="0" smtClean="0">
                <a:latin typeface="TeXGyrePagella"/>
                <a:cs typeface="TeXGyrePagella"/>
              </a:rPr>
              <a:t>key </a:t>
            </a:r>
            <a:r>
              <a:rPr lang="en-US" sz="2800" spc="-5" dirty="0" smtClean="0">
                <a:latin typeface="TeXGyrePagella"/>
                <a:cs typeface="TeXGyrePagella"/>
              </a:rPr>
              <a:t>is a square matrix of size </a:t>
            </a:r>
            <a:r>
              <a:rPr lang="en-US" sz="2800" i="1" spc="-5" dirty="0" smtClean="0">
                <a:solidFill>
                  <a:srgbClr val="FF0000"/>
                </a:solidFill>
                <a:latin typeface="TeXGyrePagella"/>
                <a:cs typeface="TeXGyrePagella"/>
              </a:rPr>
              <a:t>m </a:t>
            </a:r>
            <a:r>
              <a:rPr lang="en-US" sz="2800" spc="-5" dirty="0" smtClean="0">
                <a:latin typeface="TeXGyrePagella"/>
                <a:cs typeface="TeXGyrePagella"/>
              </a:rPr>
              <a:t>×</a:t>
            </a:r>
            <a:r>
              <a:rPr lang="en-US" sz="2800" spc="15" dirty="0" smtClean="0">
                <a:latin typeface="TeXGyrePagella"/>
                <a:cs typeface="TeXGyrePagella"/>
              </a:rPr>
              <a:t> </a:t>
            </a:r>
            <a:r>
              <a:rPr lang="en-US" sz="2800" i="1" spc="-5" dirty="0" smtClean="0">
                <a:solidFill>
                  <a:srgbClr val="FF0000"/>
                </a:solidFill>
                <a:latin typeface="TeXGyrePagella"/>
                <a:cs typeface="TeXGyrePagella"/>
              </a:rPr>
              <a:t>m</a:t>
            </a:r>
            <a:r>
              <a:rPr lang="en-US" sz="2800" spc="-5" dirty="0" smtClean="0">
                <a:latin typeface="TeXGyrePagella"/>
                <a:cs typeface="TeXGyrePagella"/>
              </a:rPr>
              <a:t>.</a:t>
            </a:r>
            <a:endParaRPr lang="en-US" sz="2800" dirty="0" smtClean="0">
              <a:latin typeface="TeXGyrePagella"/>
              <a:cs typeface="TeXGyrePagell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51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Hill </a:t>
            </a:r>
            <a:r>
              <a:rPr lang="en-US" dirty="0" smtClean="0"/>
              <a:t>Cipher</a:t>
            </a:r>
            <a:r>
              <a:rPr lang="en-US" spc="-85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spc="-10" dirty="0" smtClean="0">
                <a:latin typeface="TeXGyrePagella"/>
                <a:cs typeface="TeXGyrePagella"/>
              </a:rPr>
              <a:t>Key </a:t>
            </a:r>
            <a:r>
              <a:rPr lang="en-US" sz="2400" spc="-5" dirty="0" smtClean="0">
                <a:latin typeface="TeXGyrePagella"/>
                <a:cs typeface="TeXGyrePagella"/>
              </a:rPr>
              <a:t>in Hill</a:t>
            </a:r>
            <a:r>
              <a:rPr lang="en-US" sz="2400" spc="-20" dirty="0" smtClean="0"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latin typeface="TeXGyrePagella"/>
                <a:cs typeface="TeXGyrePagella"/>
              </a:rPr>
              <a:t>cipher:</a:t>
            </a:r>
            <a:endParaRPr lang="en-US" sz="2400" dirty="0" smtClean="0">
              <a:latin typeface="TeXGyrePagella"/>
              <a:cs typeface="TeXGyrePagella"/>
            </a:endParaRPr>
          </a:p>
          <a:p>
            <a:pPr algn="just"/>
            <a:endParaRPr lang="en-US" sz="2400" spc="-5" dirty="0" smtClean="0">
              <a:latin typeface="TeXGyrePagella"/>
              <a:cs typeface="TeXGyrePagella"/>
            </a:endParaRPr>
          </a:p>
          <a:p>
            <a:pPr algn="just"/>
            <a:endParaRPr lang="en-US" sz="2400" spc="-5" dirty="0">
              <a:latin typeface="TeXGyrePagella"/>
              <a:cs typeface="TeXGyrePagella"/>
            </a:endParaRPr>
          </a:p>
          <a:p>
            <a:pPr algn="just"/>
            <a:endParaRPr lang="en-US" sz="2400" spc="-5" dirty="0" smtClean="0">
              <a:latin typeface="TeXGyrePagella"/>
              <a:cs typeface="TeXGyrePagella"/>
            </a:endParaRPr>
          </a:p>
          <a:p>
            <a:pPr algn="just"/>
            <a:endParaRPr lang="en-US" sz="2400" spc="-5" dirty="0">
              <a:latin typeface="TeXGyrePagella"/>
              <a:cs typeface="TeXGyrePagella"/>
            </a:endParaRPr>
          </a:p>
          <a:p>
            <a:pPr algn="just"/>
            <a:endParaRPr lang="en-US" sz="2400" spc="-5" dirty="0" smtClean="0">
              <a:latin typeface="TeXGyrePagella"/>
              <a:cs typeface="TeXGyrePagella"/>
            </a:endParaRPr>
          </a:p>
          <a:p>
            <a:pPr algn="just"/>
            <a:endParaRPr lang="en-US" sz="2400" spc="-5" dirty="0">
              <a:latin typeface="TeXGyrePagella"/>
              <a:cs typeface="TeXGyrePagella"/>
            </a:endParaRPr>
          </a:p>
          <a:p>
            <a:pPr algn="just"/>
            <a:r>
              <a:rPr lang="en-US" sz="2400" spc="-5" dirty="0" smtClean="0">
                <a:latin typeface="TeXGyrePagella"/>
                <a:cs typeface="TeXGyrePagella"/>
              </a:rPr>
              <a:t>The</a:t>
            </a:r>
            <a:r>
              <a:rPr lang="en-US" sz="2400" spc="355" dirty="0" smtClean="0">
                <a:latin typeface="TeXGyrePagella"/>
                <a:cs typeface="TeXGyrePagella"/>
              </a:rPr>
              <a:t> </a:t>
            </a:r>
            <a:r>
              <a:rPr lang="en-US" sz="2400" spc="-10" dirty="0" smtClean="0">
                <a:latin typeface="TeXGyrePagella"/>
                <a:cs typeface="TeXGyrePagella"/>
              </a:rPr>
              <a:t>key</a:t>
            </a:r>
            <a:r>
              <a:rPr lang="en-US" sz="2400" spc="355" dirty="0" smtClean="0"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latin typeface="TeXGyrePagella"/>
                <a:cs typeface="TeXGyrePagella"/>
              </a:rPr>
              <a:t>matrix</a:t>
            </a:r>
            <a:r>
              <a:rPr lang="en-US" sz="2400" spc="355" dirty="0" smtClean="0"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latin typeface="TeXGyrePagella"/>
                <a:cs typeface="TeXGyrePagella"/>
              </a:rPr>
              <a:t>needs</a:t>
            </a:r>
            <a:r>
              <a:rPr lang="en-US" sz="2400" spc="350" dirty="0" smtClean="0"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latin typeface="TeXGyrePagella"/>
                <a:cs typeface="TeXGyrePagella"/>
              </a:rPr>
              <a:t>to</a:t>
            </a:r>
            <a:r>
              <a:rPr lang="en-US" sz="2400" spc="350" dirty="0" smtClean="0"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latin typeface="TeXGyrePagella"/>
                <a:cs typeface="TeXGyrePagella"/>
              </a:rPr>
              <a:t>have	 a </a:t>
            </a:r>
            <a:r>
              <a:rPr lang="en-US" sz="2400" b="1" spc="110" dirty="0" smtClean="0">
                <a:solidFill>
                  <a:srgbClr val="006FC0"/>
                </a:solidFill>
                <a:latin typeface="TeXGyrePagella"/>
                <a:cs typeface="Times New Roman"/>
              </a:rPr>
              <a:t>multiplicative  </a:t>
            </a:r>
            <a:r>
              <a:rPr lang="en-US" sz="2400" b="1" spc="95" dirty="0" smtClean="0">
                <a:solidFill>
                  <a:srgbClr val="006FC0"/>
                </a:solidFill>
                <a:latin typeface="TeXGyrePagella"/>
                <a:cs typeface="Times New Roman"/>
              </a:rPr>
              <a:t>inverse</a:t>
            </a:r>
            <a:r>
              <a:rPr lang="en-US" sz="2400" spc="95" dirty="0" smtClean="0">
                <a:latin typeface="TeXGyrePagella"/>
                <a:cs typeface="TeXGyrePagella"/>
              </a:rPr>
              <a:t>, </a:t>
            </a:r>
            <a:r>
              <a:rPr lang="en-US" sz="2400" spc="-5" dirty="0" smtClean="0">
                <a:latin typeface="TeXGyrePagella"/>
                <a:cs typeface="TeXGyrePagella"/>
              </a:rPr>
              <a:t>where  </a:t>
            </a:r>
            <a:r>
              <a:rPr lang="en-US" sz="2400" spc="-10" dirty="0" smtClean="0">
                <a:latin typeface="TeXGyrePagella"/>
                <a:cs typeface="TeXGyrePagella"/>
              </a:rPr>
              <a:t>not </a:t>
            </a:r>
            <a:r>
              <a:rPr lang="en-US" sz="2400" spc="-5" dirty="0" smtClean="0">
                <a:latin typeface="TeXGyrePagella"/>
                <a:cs typeface="TeXGyrePagella"/>
              </a:rPr>
              <a:t>all square matrices </a:t>
            </a:r>
            <a:r>
              <a:rPr lang="en-US" sz="2400" spc="-10" dirty="0" smtClean="0">
                <a:latin typeface="TeXGyrePagella"/>
                <a:cs typeface="TeXGyrePagella"/>
              </a:rPr>
              <a:t>do </a:t>
            </a:r>
            <a:r>
              <a:rPr lang="en-US" sz="2400" spc="-5" dirty="0" smtClean="0">
                <a:latin typeface="TeXGyrePagella"/>
                <a:cs typeface="TeXGyrePagella"/>
              </a:rPr>
              <a:t>in</a:t>
            </a:r>
            <a:r>
              <a:rPr lang="en-US" sz="2400" dirty="0" smtClean="0">
                <a:latin typeface="TeXGyrePagella"/>
                <a:cs typeface="TeXGyrePagella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eXGyrePagella"/>
                <a:cs typeface="Times New Roman"/>
              </a:rPr>
              <a:t>Z</a:t>
            </a:r>
            <a:r>
              <a:rPr lang="en-US" sz="2400" b="1" baseline="-21021" dirty="0" smtClean="0">
                <a:solidFill>
                  <a:srgbClr val="FF0000"/>
                </a:solidFill>
                <a:latin typeface="TeXGyrePagella"/>
                <a:cs typeface="Times New Roman"/>
              </a:rPr>
              <a:t>26</a:t>
            </a:r>
            <a:r>
              <a:rPr lang="en-US" sz="2400" dirty="0" smtClean="0">
                <a:latin typeface="TeXGyrePagella"/>
                <a:cs typeface="TeXGyrePagella"/>
              </a:rPr>
              <a:t>.</a:t>
            </a:r>
            <a:endParaRPr lang="en-US" sz="2400" dirty="0">
              <a:latin typeface="TeXGyrePagella"/>
            </a:endParaRPr>
          </a:p>
        </p:txBody>
      </p:sp>
      <p:sp>
        <p:nvSpPr>
          <p:cNvPr id="4" name="object 6"/>
          <p:cNvSpPr/>
          <p:nvPr/>
        </p:nvSpPr>
        <p:spPr>
          <a:xfrm>
            <a:off x="1981200" y="2132076"/>
            <a:ext cx="4434839" cy="2287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2836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Hill </a:t>
            </a:r>
            <a:r>
              <a:rPr lang="en-US" dirty="0" smtClean="0"/>
              <a:t>Cipher</a:t>
            </a:r>
            <a:r>
              <a:rPr lang="en-US" spc="-85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 indent="-228600" algn="just">
              <a:spcBef>
                <a:spcPts val="1105"/>
              </a:spcBef>
              <a:buFont typeface="Arial"/>
              <a:buChar char="•"/>
              <a:tabLst>
                <a:tab pos="254000" algn="l"/>
              </a:tabLst>
            </a:pPr>
            <a:r>
              <a:rPr lang="en-US" sz="2400" spc="-5" dirty="0" smtClean="0">
                <a:latin typeface="TeXGyrePagella"/>
                <a:cs typeface="TeXGyrePagella"/>
              </a:rPr>
              <a:t>Substitution is determined by </a:t>
            </a:r>
            <a:r>
              <a:rPr lang="en-US" sz="2400" b="1" i="1" spc="-5" dirty="0" smtClean="0">
                <a:solidFill>
                  <a:srgbClr val="FF0000"/>
                </a:solidFill>
                <a:latin typeface="TeXGyrePagella"/>
                <a:cs typeface="TeXGyrePagella"/>
              </a:rPr>
              <a:t>m </a:t>
            </a:r>
            <a:r>
              <a:rPr lang="en-US" sz="2400" dirty="0" smtClean="0">
                <a:latin typeface="TeXGyrePagella"/>
                <a:cs typeface="TeXGyrePagella"/>
              </a:rPr>
              <a:t>linear</a:t>
            </a:r>
            <a:r>
              <a:rPr lang="en-US" sz="2400" spc="-15" dirty="0" smtClean="0"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latin typeface="TeXGyrePagella"/>
                <a:cs typeface="TeXGyrePagella"/>
              </a:rPr>
              <a:t>equations.</a:t>
            </a:r>
            <a:endParaRPr lang="en-US" sz="2400" dirty="0" smtClean="0">
              <a:latin typeface="TeXGyrePagella"/>
              <a:cs typeface="TeXGyrePagella"/>
            </a:endParaRPr>
          </a:p>
          <a:p>
            <a:pPr marL="254000" marR="17780" indent="-228600" algn="just">
              <a:lnSpc>
                <a:spcPct val="100400"/>
              </a:lnSpc>
              <a:spcBef>
                <a:spcPts val="994"/>
              </a:spcBef>
              <a:buFont typeface="Arial"/>
              <a:buChar char="•"/>
              <a:tabLst>
                <a:tab pos="254000" algn="l"/>
                <a:tab pos="654685" algn="l"/>
                <a:tab pos="1282700" algn="l"/>
                <a:tab pos="1986914" algn="l"/>
                <a:tab pos="2445385" algn="l"/>
                <a:tab pos="4203065" algn="l"/>
                <a:tab pos="4673600" algn="l"/>
                <a:tab pos="6226810" algn="l"/>
                <a:tab pos="7239000" algn="l"/>
                <a:tab pos="7825740" algn="l"/>
                <a:tab pos="8414385" algn="l"/>
                <a:tab pos="8932545" algn="l"/>
                <a:tab pos="9184005" algn="l"/>
                <a:tab pos="9862185" algn="l"/>
              </a:tabLst>
            </a:pPr>
            <a:r>
              <a:rPr lang="en-US" sz="2400" dirty="0" smtClean="0">
                <a:latin typeface="TeXGyrePagella"/>
                <a:cs typeface="TeXGyrePagella"/>
              </a:rPr>
              <a:t>I</a:t>
            </a:r>
            <a:r>
              <a:rPr lang="en-US" sz="2400" spc="-5" dirty="0" smtClean="0">
                <a:latin typeface="TeXGyrePagella"/>
                <a:cs typeface="TeXGyrePagella"/>
              </a:rPr>
              <a:t>f</a:t>
            </a:r>
            <a:r>
              <a:rPr lang="en-US" sz="2400" dirty="0" smtClean="0">
                <a:latin typeface="TeXGyrePagella"/>
                <a:cs typeface="TeXGyrePagella"/>
              </a:rPr>
              <a:t>	</a:t>
            </a:r>
            <a:r>
              <a:rPr lang="en-US" sz="2400" spc="-10" dirty="0" smtClean="0">
                <a:latin typeface="TeXGyrePagella"/>
                <a:cs typeface="TeXGyrePagella"/>
              </a:rPr>
              <a:t>w</a:t>
            </a:r>
            <a:r>
              <a:rPr lang="en-US" sz="2400" spc="-5" dirty="0" smtClean="0">
                <a:latin typeface="TeXGyrePagella"/>
                <a:cs typeface="TeXGyrePagella"/>
              </a:rPr>
              <a:t>e</a:t>
            </a:r>
            <a:r>
              <a:rPr lang="en-US" sz="2400" dirty="0" smtClean="0">
                <a:latin typeface="TeXGyrePagella"/>
                <a:cs typeface="TeXGyrePagella"/>
              </a:rPr>
              <a:t>	</a:t>
            </a:r>
            <a:r>
              <a:rPr lang="en-US" sz="2400" spc="-5" dirty="0" smtClean="0">
                <a:latin typeface="TeXGyrePagella"/>
                <a:cs typeface="TeXGyrePagella"/>
              </a:rPr>
              <a:t>call</a:t>
            </a:r>
            <a:r>
              <a:rPr lang="en-US" sz="2400" dirty="0" smtClean="0">
                <a:latin typeface="TeXGyrePagella"/>
                <a:cs typeface="TeXGyrePagella"/>
              </a:rPr>
              <a:t>	</a:t>
            </a:r>
            <a:r>
              <a:rPr lang="en-US" sz="2400" b="1" i="1" spc="-5" dirty="0" smtClean="0">
                <a:solidFill>
                  <a:srgbClr val="FF0000"/>
                </a:solidFill>
                <a:latin typeface="TeXGyrePagella"/>
                <a:cs typeface="TeXGyrePagella"/>
              </a:rPr>
              <a:t>m</a:t>
            </a:r>
            <a:r>
              <a:rPr lang="en-US" sz="2400" b="1" i="1" dirty="0" smtClean="0">
                <a:solidFill>
                  <a:srgbClr val="FF0000"/>
                </a:solidFill>
                <a:latin typeface="TeXGyrePagella"/>
                <a:cs typeface="TeXGyrePagella"/>
              </a:rPr>
              <a:t>	</a:t>
            </a:r>
            <a:r>
              <a:rPr lang="en-US" sz="2400" spc="-5" dirty="0" smtClean="0">
                <a:latin typeface="TeXGyrePagella"/>
                <a:cs typeface="TeXGyrePagella"/>
              </a:rPr>
              <a:t>char</a:t>
            </a:r>
            <a:r>
              <a:rPr lang="en-US" sz="2400" dirty="0" smtClean="0">
                <a:latin typeface="TeXGyrePagella"/>
                <a:cs typeface="TeXGyrePagella"/>
              </a:rPr>
              <a:t>a</a:t>
            </a:r>
            <a:r>
              <a:rPr lang="en-US" sz="2400" spc="-5" dirty="0" smtClean="0">
                <a:latin typeface="TeXGyrePagella"/>
                <a:cs typeface="TeXGyrePagella"/>
              </a:rPr>
              <a:t>cters</a:t>
            </a:r>
            <a:r>
              <a:rPr lang="en-US" sz="2400" dirty="0" smtClean="0">
                <a:latin typeface="TeXGyrePagella"/>
                <a:cs typeface="TeXGyrePagella"/>
              </a:rPr>
              <a:t>	</a:t>
            </a:r>
            <a:r>
              <a:rPr lang="en-US" sz="2400" spc="-5" dirty="0" smtClean="0">
                <a:latin typeface="TeXGyrePagella"/>
                <a:cs typeface="TeXGyrePagella"/>
              </a:rPr>
              <a:t>in</a:t>
            </a:r>
            <a:r>
              <a:rPr lang="en-US" sz="2400" dirty="0" smtClean="0">
                <a:latin typeface="TeXGyrePagella"/>
                <a:cs typeface="TeXGyrePagella"/>
              </a:rPr>
              <a:t>	</a:t>
            </a:r>
            <a:r>
              <a:rPr lang="en-US" sz="2400" spc="-10" dirty="0" smtClean="0">
                <a:latin typeface="TeXGyrePagella"/>
                <a:cs typeface="TeXGyrePagella"/>
              </a:rPr>
              <a:t>pla</a:t>
            </a:r>
            <a:r>
              <a:rPr lang="en-US" sz="2400" dirty="0" smtClean="0">
                <a:latin typeface="TeXGyrePagella"/>
                <a:cs typeface="TeXGyrePagella"/>
              </a:rPr>
              <a:t>i</a:t>
            </a:r>
            <a:r>
              <a:rPr lang="en-US" sz="2400" spc="-10" dirty="0" smtClean="0">
                <a:latin typeface="TeXGyrePagella"/>
                <a:cs typeface="TeXGyrePagella"/>
              </a:rPr>
              <a:t>nt</a:t>
            </a:r>
            <a:r>
              <a:rPr lang="en-US" sz="2400" dirty="0" smtClean="0">
                <a:latin typeface="TeXGyrePagella"/>
                <a:cs typeface="TeXGyrePagella"/>
              </a:rPr>
              <a:t>e</a:t>
            </a:r>
            <a:r>
              <a:rPr lang="en-US" sz="2400" spc="-10" dirty="0" smtClean="0">
                <a:latin typeface="TeXGyrePagella"/>
                <a:cs typeface="TeXGyrePagella"/>
              </a:rPr>
              <a:t>x</a:t>
            </a:r>
            <a:r>
              <a:rPr lang="en-US" sz="2400" spc="-5" dirty="0" smtClean="0">
                <a:latin typeface="TeXGyrePagella"/>
                <a:cs typeface="TeXGyrePagella"/>
              </a:rPr>
              <a:t>t</a:t>
            </a:r>
            <a:r>
              <a:rPr lang="en-US" sz="2400" dirty="0" smtClean="0">
                <a:latin typeface="TeXGyrePagella"/>
                <a:cs typeface="TeXGyrePagella"/>
              </a:rPr>
              <a:t>	</a:t>
            </a:r>
            <a:r>
              <a:rPr lang="en-US" sz="2400" spc="-10" dirty="0" smtClean="0">
                <a:latin typeface="TeXGyrePagella"/>
                <a:cs typeface="TeXGyrePagella"/>
              </a:rPr>
              <a:t>bloc</a:t>
            </a:r>
            <a:r>
              <a:rPr lang="en-US" sz="2400" spc="-5" dirty="0" smtClean="0">
                <a:latin typeface="TeXGyrePagella"/>
                <a:cs typeface="TeXGyrePagella"/>
              </a:rPr>
              <a:t>k</a:t>
            </a:r>
            <a:r>
              <a:rPr lang="en-US" sz="2400" dirty="0" smtClean="0">
                <a:latin typeface="TeXGyrePagella"/>
                <a:cs typeface="TeXGyrePagella"/>
              </a:rPr>
              <a:t>	</a:t>
            </a:r>
            <a:r>
              <a:rPr lang="en-US" sz="2400" b="1" spc="-10" dirty="0" smtClean="0">
                <a:solidFill>
                  <a:srgbClr val="006FC0"/>
                </a:solidFill>
                <a:latin typeface="TeXGyrePagella"/>
                <a:cs typeface="Times New Roman"/>
              </a:rPr>
              <a:t>P</a:t>
            </a:r>
            <a:r>
              <a:rPr lang="en-US" sz="2400" b="1" spc="15" baseline="-21021" dirty="0" smtClean="0">
                <a:solidFill>
                  <a:srgbClr val="006FC0"/>
                </a:solidFill>
                <a:latin typeface="TeXGyrePagella"/>
                <a:cs typeface="Times New Roman"/>
              </a:rPr>
              <a:t>1</a:t>
            </a:r>
            <a:r>
              <a:rPr lang="en-US" sz="2400" b="1" spc="-5" dirty="0" smtClean="0">
                <a:solidFill>
                  <a:srgbClr val="006FC0"/>
                </a:solidFill>
                <a:latin typeface="TeXGyrePagella"/>
                <a:cs typeface="Times New Roman"/>
              </a:rPr>
              <a:t>,</a:t>
            </a:r>
            <a:r>
              <a:rPr lang="en-US" sz="2400" b="1" dirty="0" smtClean="0">
                <a:solidFill>
                  <a:srgbClr val="006FC0"/>
                </a:solidFill>
                <a:latin typeface="TeXGyrePagella"/>
                <a:cs typeface="Times New Roman"/>
              </a:rPr>
              <a:t>	</a:t>
            </a:r>
            <a:r>
              <a:rPr lang="en-US" sz="2400" b="1" spc="-10" dirty="0" smtClean="0">
                <a:solidFill>
                  <a:srgbClr val="006FC0"/>
                </a:solidFill>
                <a:latin typeface="TeXGyrePagella"/>
                <a:cs typeface="Times New Roman"/>
              </a:rPr>
              <a:t>P</a:t>
            </a:r>
            <a:r>
              <a:rPr lang="en-US" sz="2400" b="1" spc="30" baseline="-21021" dirty="0" smtClean="0">
                <a:solidFill>
                  <a:srgbClr val="006FC0"/>
                </a:solidFill>
                <a:latin typeface="TeXGyrePagella"/>
                <a:cs typeface="Times New Roman"/>
              </a:rPr>
              <a:t>2</a:t>
            </a:r>
            <a:r>
              <a:rPr lang="en-US" sz="2400" b="1" spc="-5" dirty="0" smtClean="0">
                <a:solidFill>
                  <a:srgbClr val="006FC0"/>
                </a:solidFill>
                <a:latin typeface="TeXGyrePagella"/>
                <a:cs typeface="Times New Roman"/>
              </a:rPr>
              <a:t>,</a:t>
            </a:r>
            <a:r>
              <a:rPr lang="en-US" sz="2400" b="1" dirty="0" smtClean="0">
                <a:solidFill>
                  <a:srgbClr val="006FC0"/>
                </a:solidFill>
                <a:latin typeface="TeXGyrePagella"/>
                <a:cs typeface="Times New Roman"/>
              </a:rPr>
              <a:t>	</a:t>
            </a:r>
            <a:r>
              <a:rPr lang="en-US" sz="2400" b="1" spc="-5" dirty="0" smtClean="0">
                <a:solidFill>
                  <a:srgbClr val="006FC0"/>
                </a:solidFill>
                <a:latin typeface="TeXGyrePagella"/>
                <a:cs typeface="Times New Roman"/>
              </a:rPr>
              <a:t>…</a:t>
            </a:r>
            <a:r>
              <a:rPr lang="en-US" sz="2400" b="1" dirty="0" smtClean="0">
                <a:solidFill>
                  <a:srgbClr val="006FC0"/>
                </a:solidFill>
                <a:latin typeface="TeXGyrePagella"/>
                <a:cs typeface="Times New Roman"/>
              </a:rPr>
              <a:t>	</a:t>
            </a:r>
            <a:r>
              <a:rPr lang="en-US" sz="2400" b="1" spc="-5" dirty="0" smtClean="0">
                <a:solidFill>
                  <a:srgbClr val="006FC0"/>
                </a:solidFill>
                <a:latin typeface="TeXGyrePagella"/>
                <a:cs typeface="Times New Roman"/>
              </a:rPr>
              <a:t>,</a:t>
            </a:r>
            <a:r>
              <a:rPr lang="en-US" sz="2400" b="1" dirty="0" smtClean="0">
                <a:solidFill>
                  <a:srgbClr val="006FC0"/>
                </a:solidFill>
                <a:latin typeface="TeXGyrePagella"/>
                <a:cs typeface="Times New Roman"/>
              </a:rPr>
              <a:t>	</a:t>
            </a:r>
            <a:r>
              <a:rPr lang="en-US" sz="2400" b="1" spc="-10" dirty="0" smtClean="0">
                <a:solidFill>
                  <a:srgbClr val="006FC0"/>
                </a:solidFill>
                <a:latin typeface="TeXGyrePagella"/>
                <a:cs typeface="Times New Roman"/>
              </a:rPr>
              <a:t>P</a:t>
            </a:r>
            <a:r>
              <a:rPr lang="en-US" sz="2400" b="1" spc="179" baseline="-21021" dirty="0" smtClean="0">
                <a:solidFill>
                  <a:srgbClr val="006FC0"/>
                </a:solidFill>
                <a:latin typeface="TeXGyrePagella"/>
                <a:cs typeface="Times New Roman"/>
              </a:rPr>
              <a:t>m</a:t>
            </a:r>
            <a:r>
              <a:rPr lang="en-US" sz="2400" spc="-5" dirty="0" smtClean="0">
                <a:latin typeface="TeXGyrePagella"/>
                <a:cs typeface="TeXGyrePagella"/>
              </a:rPr>
              <a:t>,</a:t>
            </a:r>
            <a:r>
              <a:rPr lang="en-US" sz="2400" dirty="0" smtClean="0">
                <a:latin typeface="TeXGyrePagella"/>
                <a:cs typeface="TeXGyrePagella"/>
              </a:rPr>
              <a:t>	</a:t>
            </a:r>
            <a:r>
              <a:rPr lang="en-US" sz="2400" spc="-10" dirty="0" smtClean="0">
                <a:latin typeface="TeXGyrePagella"/>
                <a:cs typeface="TeXGyrePagella"/>
              </a:rPr>
              <a:t>the  </a:t>
            </a:r>
            <a:r>
              <a:rPr lang="en-US" sz="2400" spc="-5" dirty="0" smtClean="0">
                <a:latin typeface="TeXGyrePagella"/>
                <a:cs typeface="TeXGyrePagella"/>
              </a:rPr>
              <a:t>corresponding characters in ciphertext block are </a:t>
            </a:r>
            <a:r>
              <a:rPr lang="en-US" sz="2400" b="1" dirty="0" smtClean="0">
                <a:solidFill>
                  <a:srgbClr val="006FC0"/>
                </a:solidFill>
                <a:latin typeface="TeXGyrePagella"/>
                <a:cs typeface="Times New Roman"/>
              </a:rPr>
              <a:t>C</a:t>
            </a:r>
            <a:r>
              <a:rPr lang="en-US" sz="2400" b="1" baseline="-21021" dirty="0" smtClean="0">
                <a:solidFill>
                  <a:srgbClr val="006FC0"/>
                </a:solidFill>
                <a:latin typeface="TeXGyrePagella"/>
                <a:cs typeface="Times New Roman"/>
              </a:rPr>
              <a:t>1</a:t>
            </a:r>
            <a:r>
              <a:rPr lang="en-US" sz="2400" b="1" dirty="0" smtClean="0">
                <a:solidFill>
                  <a:srgbClr val="006FC0"/>
                </a:solidFill>
                <a:latin typeface="TeXGyrePagella"/>
                <a:cs typeface="Times New Roman"/>
              </a:rPr>
              <a:t>, C</a:t>
            </a:r>
            <a:r>
              <a:rPr lang="en-US" sz="2400" b="1" baseline="-21021" dirty="0" smtClean="0">
                <a:solidFill>
                  <a:srgbClr val="006FC0"/>
                </a:solidFill>
                <a:latin typeface="TeXGyrePagella"/>
                <a:cs typeface="Times New Roman"/>
              </a:rPr>
              <a:t>2</a:t>
            </a:r>
            <a:r>
              <a:rPr lang="en-US" sz="2400" b="1" dirty="0" smtClean="0">
                <a:solidFill>
                  <a:srgbClr val="006FC0"/>
                </a:solidFill>
                <a:latin typeface="TeXGyrePagella"/>
                <a:cs typeface="Times New Roman"/>
              </a:rPr>
              <a:t>, </a:t>
            </a:r>
            <a:r>
              <a:rPr lang="en-US" sz="2400" b="1" spc="-5" dirty="0" smtClean="0">
                <a:solidFill>
                  <a:srgbClr val="006FC0"/>
                </a:solidFill>
                <a:latin typeface="TeXGyrePagella"/>
                <a:cs typeface="Times New Roman"/>
              </a:rPr>
              <a:t>… ,</a:t>
            </a:r>
            <a:r>
              <a:rPr lang="en-US" sz="2400" b="1" spc="30" dirty="0" smtClean="0">
                <a:solidFill>
                  <a:srgbClr val="006FC0"/>
                </a:solidFill>
                <a:latin typeface="TeXGyrePagella"/>
                <a:cs typeface="Times New Roman"/>
              </a:rPr>
              <a:t> </a:t>
            </a:r>
            <a:r>
              <a:rPr lang="en-US" sz="2400" b="1" spc="35" dirty="0" smtClean="0">
                <a:solidFill>
                  <a:srgbClr val="006FC0"/>
                </a:solidFill>
                <a:latin typeface="TeXGyrePagella"/>
                <a:cs typeface="Times New Roman"/>
              </a:rPr>
              <a:t>C</a:t>
            </a:r>
            <a:r>
              <a:rPr lang="en-US" sz="2400" b="1" spc="52" baseline="-21021" dirty="0" smtClean="0">
                <a:solidFill>
                  <a:srgbClr val="006FC0"/>
                </a:solidFill>
                <a:latin typeface="TeXGyrePagella"/>
                <a:cs typeface="Times New Roman"/>
              </a:rPr>
              <a:t>m</a:t>
            </a:r>
            <a:r>
              <a:rPr lang="en-US" sz="2400" spc="35" dirty="0" smtClean="0">
                <a:latin typeface="TeXGyrePagella"/>
                <a:cs typeface="TeXGyrePagella"/>
              </a:rPr>
              <a:t>.</a:t>
            </a:r>
            <a:endParaRPr lang="en-US" sz="2400" dirty="0" smtClean="0">
              <a:latin typeface="TeXGyrePagella"/>
              <a:cs typeface="TeXGyrePagella"/>
            </a:endParaRPr>
          </a:p>
          <a:p>
            <a:pPr marL="254000" indent="-228600" algn="just">
              <a:spcBef>
                <a:spcPts val="990"/>
              </a:spcBef>
              <a:buFont typeface="Arial"/>
              <a:buChar char="•"/>
              <a:tabLst>
                <a:tab pos="254000" algn="l"/>
              </a:tabLst>
            </a:pPr>
            <a:r>
              <a:rPr lang="en-US" sz="2400" b="1" i="1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Each ciphertext character depends </a:t>
            </a:r>
            <a:r>
              <a:rPr lang="en-US" sz="2400" b="1" i="1" dirty="0" smtClean="0">
                <a:solidFill>
                  <a:srgbClr val="C00000"/>
                </a:solidFill>
                <a:latin typeface="TeXGyrePagella"/>
                <a:cs typeface="TeXGyrePagella"/>
              </a:rPr>
              <a:t>on all </a:t>
            </a:r>
            <a:r>
              <a:rPr lang="en-US" sz="2400" b="1" i="1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plaintext</a:t>
            </a:r>
            <a:r>
              <a:rPr lang="en-US" sz="2400" b="1" i="1" spc="85" dirty="0" smtClean="0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lang="en-US" sz="2400" b="1" i="1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characters</a:t>
            </a:r>
            <a:r>
              <a:rPr lang="en-US" sz="2400" spc="-5" dirty="0" smtClean="0">
                <a:latin typeface="TeXGyrePagella"/>
                <a:cs typeface="TeXGyrePagella"/>
              </a:rPr>
              <a:t>.</a:t>
            </a:r>
          </a:p>
          <a:p>
            <a:pPr marL="254000" indent="-228600" algn="just">
              <a:spcBef>
                <a:spcPts val="990"/>
              </a:spcBef>
              <a:buFont typeface="Arial"/>
              <a:buChar char="•"/>
              <a:tabLst>
                <a:tab pos="254000" algn="l"/>
              </a:tabLst>
            </a:pPr>
            <a:endParaRPr lang="en-US" sz="2400" dirty="0" smtClean="0">
              <a:latin typeface="TeXGyrePagella"/>
              <a:cs typeface="TeXGyrePagella"/>
            </a:endParaRPr>
          </a:p>
          <a:p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1600200" y="4191000"/>
            <a:ext cx="6557415" cy="2226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9438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Hill </a:t>
            </a:r>
            <a:r>
              <a:rPr lang="en-US" dirty="0" smtClean="0"/>
              <a:t>Cipher</a:t>
            </a:r>
            <a:r>
              <a:rPr lang="en-US" spc="-85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pPr algn="just"/>
            <a:r>
              <a:rPr lang="en-US" sz="24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E.g. </a:t>
            </a:r>
            <a:r>
              <a:rPr lang="en-US" sz="2400" spc="-5" dirty="0" smtClean="0">
                <a:latin typeface="TeXGyrePagella"/>
                <a:cs typeface="TeXGyrePagella"/>
              </a:rPr>
              <a:t>for </a:t>
            </a:r>
            <a:r>
              <a:rPr lang="en-US" sz="2400" b="1" i="1" spc="-5" dirty="0" smtClean="0">
                <a:solidFill>
                  <a:srgbClr val="006FC0"/>
                </a:solidFill>
                <a:latin typeface="TeXGyrePagella"/>
                <a:cs typeface="TeXGyrePagella"/>
              </a:rPr>
              <a:t>m </a:t>
            </a:r>
            <a:r>
              <a:rPr lang="en-US" sz="2400" b="1" spc="100" dirty="0" smtClean="0">
                <a:solidFill>
                  <a:srgbClr val="006FC0"/>
                </a:solidFill>
                <a:latin typeface="Times New Roman"/>
                <a:cs typeface="Times New Roman"/>
              </a:rPr>
              <a:t>= </a:t>
            </a:r>
            <a:r>
              <a:rPr lang="en-US" sz="24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3</a:t>
            </a:r>
            <a:r>
              <a:rPr lang="en-US" sz="2400" spc="-5" dirty="0" smtClean="0">
                <a:latin typeface="TeXGyrePagella"/>
                <a:cs typeface="TeXGyrePagella"/>
              </a:rPr>
              <a:t>, the system can be described</a:t>
            </a:r>
            <a:r>
              <a:rPr lang="en-US" sz="2400" spc="-60" dirty="0" smtClean="0"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latin typeface="TeXGyrePagella"/>
                <a:cs typeface="TeXGyrePagella"/>
              </a:rPr>
              <a:t>as:</a:t>
            </a:r>
          </a:p>
          <a:p>
            <a:pPr algn="just"/>
            <a:endParaRPr lang="en-US" sz="2400" spc="-5" dirty="0">
              <a:latin typeface="TeXGyrePagella"/>
              <a:cs typeface="TeXGyrePagella"/>
            </a:endParaRPr>
          </a:p>
          <a:p>
            <a:pPr algn="just"/>
            <a:endParaRPr lang="en-US" sz="2400" spc="-5" dirty="0" smtClean="0">
              <a:latin typeface="TeXGyrePagella"/>
              <a:cs typeface="TeXGyrePagella"/>
            </a:endParaRPr>
          </a:p>
          <a:p>
            <a:pPr algn="just"/>
            <a:endParaRPr lang="en-US" sz="2400" spc="-5" dirty="0" smtClean="0">
              <a:latin typeface="TeXGyrePagella"/>
              <a:cs typeface="TeXGyrePagella"/>
            </a:endParaRPr>
          </a:p>
          <a:p>
            <a:pPr algn="just"/>
            <a:endParaRPr lang="en-US" sz="2400" spc="-5" dirty="0" smtClean="0">
              <a:latin typeface="TeXGyrePagella"/>
              <a:cs typeface="TeXGyrePagella"/>
            </a:endParaRPr>
          </a:p>
          <a:p>
            <a:pPr algn="just"/>
            <a:r>
              <a:rPr lang="en-US" sz="2400" spc="-5" dirty="0" smtClean="0">
                <a:latin typeface="TeXGyrePagella"/>
                <a:cs typeface="TeXGyrePagella"/>
              </a:rPr>
              <a:t>This can be expressed in </a:t>
            </a:r>
            <a:r>
              <a:rPr lang="en-US" sz="2400" spc="-10" dirty="0" smtClean="0">
                <a:latin typeface="TeXGyrePagella"/>
                <a:cs typeface="TeXGyrePagella"/>
              </a:rPr>
              <a:t>terms </a:t>
            </a:r>
            <a:r>
              <a:rPr lang="en-US" sz="2400" spc="-5" dirty="0" smtClean="0">
                <a:latin typeface="TeXGyrePagella"/>
                <a:cs typeface="TeXGyrePagella"/>
              </a:rPr>
              <a:t>of </a:t>
            </a:r>
            <a:r>
              <a:rPr lang="en-US" sz="2400" spc="-10" dirty="0" smtClean="0">
                <a:latin typeface="TeXGyrePagella"/>
                <a:cs typeface="TeXGyrePagella"/>
              </a:rPr>
              <a:t>row </a:t>
            </a:r>
            <a:r>
              <a:rPr lang="en-US" sz="2400" spc="-5" dirty="0" smtClean="0">
                <a:latin typeface="TeXGyrePagella"/>
                <a:cs typeface="TeXGyrePagella"/>
              </a:rPr>
              <a:t>vectors and matrices</a:t>
            </a:r>
            <a:r>
              <a:rPr lang="en-US" sz="2400" spc="90" dirty="0" smtClean="0"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latin typeface="TeXGyrePagella"/>
                <a:cs typeface="TeXGyrePagella"/>
              </a:rPr>
              <a:t>as:</a:t>
            </a:r>
          </a:p>
          <a:p>
            <a:pPr algn="just"/>
            <a:endParaRPr lang="en-US" sz="2400" dirty="0" smtClean="0">
              <a:latin typeface="TeXGyrePagella"/>
              <a:cs typeface="TeXGyrePagella"/>
            </a:endParaRPr>
          </a:p>
          <a:p>
            <a:pPr algn="just"/>
            <a:endParaRPr lang="en-US" sz="2800" dirty="0" smtClean="0">
              <a:latin typeface="TeXGyrePagella"/>
              <a:cs typeface="TeXGyrePagella"/>
            </a:endParaRPr>
          </a:p>
          <a:p>
            <a:endParaRPr lang="en-US" dirty="0"/>
          </a:p>
        </p:txBody>
      </p:sp>
      <p:sp>
        <p:nvSpPr>
          <p:cNvPr id="4" name="object 8"/>
          <p:cNvSpPr/>
          <p:nvPr/>
        </p:nvSpPr>
        <p:spPr>
          <a:xfrm>
            <a:off x="1981200" y="2133600"/>
            <a:ext cx="5288132" cy="1793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/>
          <p:nvPr/>
        </p:nvSpPr>
        <p:spPr>
          <a:xfrm>
            <a:off x="2743200" y="4267200"/>
            <a:ext cx="4419600" cy="13343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/>
          <p:nvPr/>
        </p:nvSpPr>
        <p:spPr>
          <a:xfrm>
            <a:off x="3505200" y="5929071"/>
            <a:ext cx="2428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C </a:t>
            </a:r>
            <a:r>
              <a:rPr sz="2800" spc="-5" dirty="0">
                <a:solidFill>
                  <a:srgbClr val="001F5F"/>
                </a:solidFill>
                <a:latin typeface="TeXGyrePagella"/>
                <a:cs typeface="TeXGyrePagella"/>
              </a:rPr>
              <a:t>= </a:t>
            </a:r>
            <a:r>
              <a:rPr sz="2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PK </a:t>
            </a:r>
            <a:r>
              <a:rPr sz="2800" spc="-5" dirty="0">
                <a:solidFill>
                  <a:srgbClr val="001F5F"/>
                </a:solidFill>
                <a:latin typeface="TeXGyrePagella"/>
                <a:cs typeface="TeXGyrePagella"/>
              </a:rPr>
              <a:t>mod</a:t>
            </a:r>
            <a:r>
              <a:rPr sz="2800" spc="-50" dirty="0">
                <a:solidFill>
                  <a:srgbClr val="001F5F"/>
                </a:solidFill>
                <a:latin typeface="TeXGyrePagella"/>
                <a:cs typeface="TeXGyrePagella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eXGyrePagella"/>
                <a:cs typeface="TeXGyrePagella"/>
              </a:rPr>
              <a:t>26</a:t>
            </a:r>
            <a:endParaRPr sz="2800" dirty="0">
              <a:latin typeface="TeXGyrePagella"/>
              <a:cs typeface="TeXGyrePagella"/>
            </a:endParaRPr>
          </a:p>
        </p:txBody>
      </p:sp>
    </p:spTree>
    <p:extLst>
      <p:ext uri="{BB962C8B-B14F-4D97-AF65-F5344CB8AC3E}">
        <p14:creationId xmlns:p14="http://schemas.microsoft.com/office/powerpoint/2010/main" val="1881929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Hill </a:t>
            </a:r>
            <a:r>
              <a:rPr lang="en-US" dirty="0" smtClean="0"/>
              <a:t>Cipher</a:t>
            </a:r>
            <a:r>
              <a:rPr lang="en-US" spc="-85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pic>
        <p:nvPicPr>
          <p:cNvPr id="6147" name="Picture 3" descr="C:\Users\Ms Komal\Desktop\nbnvnv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758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Hill </a:t>
            </a:r>
            <a:r>
              <a:rPr lang="en-US" dirty="0" smtClean="0"/>
              <a:t>Cipher</a:t>
            </a:r>
            <a:r>
              <a:rPr lang="en-US" spc="-85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pic>
        <p:nvPicPr>
          <p:cNvPr id="7170" name="Picture 2" descr="C:\Users\Ms Komal\Desktop\zx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9233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Hill </a:t>
            </a:r>
            <a:r>
              <a:rPr lang="en-US" dirty="0" smtClean="0"/>
              <a:t>Cipher</a:t>
            </a:r>
            <a:r>
              <a:rPr lang="en-US" spc="-85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pic>
        <p:nvPicPr>
          <p:cNvPr id="8194" name="Picture 2" descr="C:\Users\Ms Komal\Desktop\bv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15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</a:t>
            </a:r>
            <a:r>
              <a:rPr lang="en-US" spc="-5" dirty="0" smtClean="0"/>
              <a:t>Algorithms</a:t>
            </a:r>
            <a:r>
              <a:rPr lang="en-US" spc="-50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indent="-228600" algn="just">
              <a:spcBef>
                <a:spcPts val="15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5" dirty="0" smtClean="0">
                <a:latin typeface="TeXGyrePagella"/>
                <a:cs typeface="TeXGyrePagella"/>
              </a:rPr>
              <a:t>Cryptographic algorithms can be grouped</a:t>
            </a:r>
            <a:r>
              <a:rPr lang="en-US" sz="2800" spc="-15" dirty="0" smtClean="0">
                <a:latin typeface="TeXGyrePagella"/>
                <a:cs typeface="TeXGyrePagella"/>
              </a:rPr>
              <a:t> </a:t>
            </a:r>
            <a:r>
              <a:rPr lang="en-US" sz="2800" spc="-5" dirty="0" smtClean="0">
                <a:latin typeface="TeXGyrePagella"/>
                <a:cs typeface="TeXGyrePagella"/>
              </a:rPr>
              <a:t>into:</a:t>
            </a:r>
            <a:endParaRPr lang="en-US" sz="2800" dirty="0" smtClean="0">
              <a:latin typeface="TeXGyrePagella"/>
              <a:cs typeface="TeXGyrePagella"/>
            </a:endParaRPr>
          </a:p>
          <a:p>
            <a:pPr marL="763905" marR="5080" indent="-514350" algn="just">
              <a:lnSpc>
                <a:spcPct val="113999"/>
              </a:lnSpc>
              <a:spcBef>
                <a:spcPts val="1005"/>
              </a:spcBef>
            </a:pPr>
            <a:r>
              <a:rPr lang="en-US" sz="28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2. </a:t>
            </a:r>
            <a:r>
              <a:rPr lang="en-US" sz="2800" b="1" spc="95" dirty="0" smtClean="0">
                <a:solidFill>
                  <a:srgbClr val="006FC0"/>
                </a:solidFill>
                <a:latin typeface="Times New Roman"/>
                <a:cs typeface="Times New Roman"/>
              </a:rPr>
              <a:t>Asymmetric-key </a:t>
            </a:r>
            <a:r>
              <a:rPr lang="en-US" sz="2800" b="1" spc="75" dirty="0" smtClean="0">
                <a:solidFill>
                  <a:srgbClr val="006FC0"/>
                </a:solidFill>
                <a:latin typeface="Times New Roman"/>
                <a:cs typeface="Times New Roman"/>
              </a:rPr>
              <a:t>Algorithms: </a:t>
            </a:r>
            <a:r>
              <a:rPr lang="en-US" sz="2800" spc="-5" dirty="0" smtClean="0">
                <a:latin typeface="TeXGyrePagella"/>
                <a:cs typeface="TeXGyrePagella"/>
              </a:rPr>
              <a:t>cryptography algorithms that  uses </a:t>
            </a:r>
            <a:r>
              <a:rPr lang="en-US" sz="2800" spc="-10" dirty="0" smtClean="0">
                <a:latin typeface="TeXGyrePagella"/>
                <a:cs typeface="TeXGyrePagella"/>
              </a:rPr>
              <a:t>pairs </a:t>
            </a:r>
            <a:r>
              <a:rPr lang="en-US" sz="2800" spc="-5" dirty="0" smtClean="0">
                <a:latin typeface="TeXGyrePagella"/>
                <a:cs typeface="TeXGyrePagella"/>
              </a:rPr>
              <a:t>of keys, </a:t>
            </a:r>
            <a:r>
              <a:rPr lang="en-US" sz="2800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i.e. public keys and private keys</a:t>
            </a:r>
            <a:r>
              <a:rPr lang="en-US" sz="2800" spc="-5" dirty="0" smtClean="0">
                <a:latin typeface="TeXGyrePagella"/>
                <a:cs typeface="TeXGyrePagella"/>
              </a:rPr>
              <a:t>, </a:t>
            </a:r>
            <a:r>
              <a:rPr lang="en-US" sz="2800" spc="5" dirty="0" smtClean="0">
                <a:latin typeface="TeXGyrePagella"/>
                <a:cs typeface="TeXGyrePagella"/>
              </a:rPr>
              <a:t>to  </a:t>
            </a:r>
            <a:r>
              <a:rPr lang="en-US" sz="2800" spc="-5" dirty="0" smtClean="0">
                <a:latin typeface="TeXGyrePagella"/>
                <a:cs typeface="TeXGyrePagella"/>
              </a:rPr>
              <a:t>encrypt and decrypt data.</a:t>
            </a:r>
            <a:endParaRPr lang="en-US" sz="2800" dirty="0" smtClean="0">
              <a:latin typeface="TeXGyrePagella"/>
              <a:cs typeface="TeXGyrePagella"/>
            </a:endParaRPr>
          </a:p>
          <a:p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2743200" y="4038600"/>
            <a:ext cx="4038600" cy="2158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8455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Hill </a:t>
            </a:r>
            <a:r>
              <a:rPr lang="en-US" dirty="0" smtClean="0"/>
              <a:t>Cipher</a:t>
            </a:r>
            <a:r>
              <a:rPr lang="en-US" spc="-85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12700" algn="just">
              <a:lnSpc>
                <a:spcPct val="100000"/>
              </a:lnSpc>
              <a:spcBef>
                <a:spcPts val="1090"/>
              </a:spcBef>
            </a:pPr>
            <a:r>
              <a:rPr lang="en-US" sz="3000" b="1" u="heavy" spc="15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Hill </a:t>
            </a:r>
            <a:r>
              <a:rPr lang="en-US" sz="3000" b="1" u="heavy" spc="7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Cipher</a:t>
            </a:r>
            <a:r>
              <a:rPr lang="en-US" sz="3000" b="1" u="heavy" spc="-12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000" b="1" u="heavy" spc="7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Benefits</a:t>
            </a:r>
            <a:r>
              <a:rPr lang="en-US" sz="3000" b="1" spc="75" dirty="0" smtClean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lang="en-US" sz="3000" b="1" dirty="0" smtClean="0">
              <a:latin typeface="Times New Roman"/>
              <a:cs typeface="Times New Roman"/>
            </a:endParaRPr>
          </a:p>
          <a:p>
            <a:pPr marL="241300" indent="-228600" algn="just"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000" dirty="0" smtClean="0">
                <a:latin typeface="TeXGyrePagella"/>
                <a:cs typeface="TeXGyrePagella"/>
              </a:rPr>
              <a:t>It </a:t>
            </a:r>
            <a:r>
              <a:rPr lang="en-US" sz="3000" spc="-5" dirty="0" smtClean="0">
                <a:latin typeface="TeXGyrePagella"/>
                <a:cs typeface="TeXGyrePagella"/>
              </a:rPr>
              <a:t>completely </a:t>
            </a:r>
            <a:r>
              <a:rPr lang="en-US" sz="3000" spc="-10" dirty="0" smtClean="0">
                <a:latin typeface="TeXGyrePagella"/>
                <a:cs typeface="TeXGyrePagella"/>
              </a:rPr>
              <a:t>hides </a:t>
            </a:r>
            <a:r>
              <a:rPr lang="en-US" sz="3000" dirty="0" smtClean="0">
                <a:latin typeface="TeXGyrePagella"/>
                <a:cs typeface="TeXGyrePagella"/>
              </a:rPr>
              <a:t>single-letter</a:t>
            </a:r>
            <a:r>
              <a:rPr lang="en-US" sz="3000" spc="-40" dirty="0" smtClean="0">
                <a:latin typeface="TeXGyrePagella"/>
                <a:cs typeface="TeXGyrePagella"/>
              </a:rPr>
              <a:t> </a:t>
            </a:r>
            <a:r>
              <a:rPr lang="en-US" sz="3000" spc="-5" dirty="0" smtClean="0">
                <a:latin typeface="TeXGyrePagella"/>
                <a:cs typeface="TeXGyrePagella"/>
              </a:rPr>
              <a:t>frequencies.</a:t>
            </a:r>
            <a:endParaRPr lang="en-US" sz="3000" dirty="0" smtClean="0">
              <a:latin typeface="TeXGyrePagella"/>
              <a:cs typeface="TeXGyrePagella"/>
            </a:endParaRPr>
          </a:p>
          <a:p>
            <a:pPr marL="241300" indent="-228600" algn="just">
              <a:spcBef>
                <a:spcPts val="1989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000" dirty="0" smtClean="0">
                <a:latin typeface="TeXGyrePagella"/>
                <a:cs typeface="TeXGyrePagella"/>
              </a:rPr>
              <a:t>The </a:t>
            </a:r>
            <a:r>
              <a:rPr lang="en-US" sz="3000" spc="-5" dirty="0" smtClean="0">
                <a:latin typeface="TeXGyrePagella"/>
                <a:cs typeface="TeXGyrePagella"/>
              </a:rPr>
              <a:t>use of a </a:t>
            </a:r>
            <a:r>
              <a:rPr lang="en-US" sz="3000" dirty="0" smtClean="0">
                <a:latin typeface="TeXGyrePagella"/>
                <a:cs typeface="TeXGyrePagella"/>
              </a:rPr>
              <a:t>larger </a:t>
            </a:r>
            <a:r>
              <a:rPr lang="en-US" sz="3000" spc="-5" dirty="0" smtClean="0">
                <a:latin typeface="TeXGyrePagella"/>
                <a:cs typeface="TeXGyrePagella"/>
              </a:rPr>
              <a:t>matrix hides more frequency</a:t>
            </a:r>
            <a:r>
              <a:rPr lang="en-US" sz="3000" spc="-45" dirty="0" smtClean="0">
                <a:latin typeface="TeXGyrePagella"/>
                <a:cs typeface="TeXGyrePagella"/>
              </a:rPr>
              <a:t> </a:t>
            </a:r>
            <a:r>
              <a:rPr lang="en-US" sz="3000" dirty="0" smtClean="0">
                <a:latin typeface="TeXGyrePagella"/>
                <a:cs typeface="TeXGyrePagella"/>
              </a:rPr>
              <a:t>information.</a:t>
            </a:r>
          </a:p>
          <a:p>
            <a:pPr marL="241300" marR="5080" indent="-228600" algn="just">
              <a:spcBef>
                <a:spcPts val="2010"/>
              </a:spcBef>
              <a:buFont typeface="Arial"/>
              <a:buChar char="•"/>
              <a:tabLst>
                <a:tab pos="241300" algn="l"/>
                <a:tab pos="671195" algn="l"/>
                <a:tab pos="1003300" algn="l"/>
                <a:tab pos="1372235" algn="l"/>
                <a:tab pos="1705610" algn="l"/>
                <a:tab pos="2466340" algn="l"/>
                <a:tab pos="3611245" algn="l"/>
                <a:tab pos="4612640" algn="l"/>
                <a:tab pos="5283200" algn="l"/>
                <a:tab pos="6137910" algn="l"/>
                <a:tab pos="8159115" algn="l"/>
                <a:tab pos="8840470" algn="l"/>
                <a:tab pos="9619615" algn="l"/>
              </a:tabLst>
            </a:pPr>
            <a:r>
              <a:rPr lang="en-US" sz="3000" spc="-5" dirty="0" smtClean="0">
                <a:latin typeface="TeXGyrePagella"/>
                <a:cs typeface="TeXGyrePagella"/>
              </a:rPr>
              <a:t>A	3	×	3	Hill	cip</a:t>
            </a:r>
            <a:r>
              <a:rPr lang="en-US" sz="3000" spc="-20" dirty="0" smtClean="0">
                <a:latin typeface="TeXGyrePagella"/>
                <a:cs typeface="TeXGyrePagella"/>
              </a:rPr>
              <a:t>h</a:t>
            </a:r>
            <a:r>
              <a:rPr lang="en-US" sz="3000" spc="-5" dirty="0" smtClean="0">
                <a:latin typeface="TeXGyrePagella"/>
                <a:cs typeface="TeXGyrePagella"/>
              </a:rPr>
              <a:t>er</a:t>
            </a:r>
            <a:r>
              <a:rPr lang="en-US" sz="3000" dirty="0" smtClean="0">
                <a:latin typeface="TeXGyrePagella"/>
                <a:cs typeface="TeXGyrePagella"/>
              </a:rPr>
              <a:t>	</a:t>
            </a:r>
            <a:r>
              <a:rPr lang="en-US" sz="3000" spc="-10" dirty="0" smtClean="0">
                <a:latin typeface="TeXGyrePagella"/>
                <a:cs typeface="TeXGyrePagella"/>
              </a:rPr>
              <a:t>hi</a:t>
            </a:r>
            <a:r>
              <a:rPr lang="en-US" sz="3000" spc="-15" dirty="0" smtClean="0">
                <a:latin typeface="TeXGyrePagella"/>
                <a:cs typeface="TeXGyrePagella"/>
              </a:rPr>
              <a:t>d</a:t>
            </a:r>
            <a:r>
              <a:rPr lang="en-US" sz="3000" spc="-5" dirty="0" smtClean="0">
                <a:latin typeface="TeXGyrePagella"/>
                <a:cs typeface="TeXGyrePagella"/>
              </a:rPr>
              <a:t>es</a:t>
            </a:r>
            <a:r>
              <a:rPr lang="en-US" sz="3000" dirty="0" smtClean="0">
                <a:latin typeface="TeXGyrePagella"/>
                <a:cs typeface="TeXGyrePagella"/>
              </a:rPr>
              <a:t>	</a:t>
            </a:r>
            <a:r>
              <a:rPr lang="en-US" sz="3000" spc="-10" dirty="0" smtClean="0">
                <a:latin typeface="TeXGyrePagella"/>
                <a:cs typeface="TeXGyrePagella"/>
              </a:rPr>
              <a:t>no</a:t>
            </a:r>
            <a:r>
              <a:rPr lang="en-US" sz="3000" spc="-5" dirty="0" smtClean="0">
                <a:latin typeface="TeXGyrePagella"/>
                <a:cs typeface="TeXGyrePagella"/>
              </a:rPr>
              <a:t>t</a:t>
            </a:r>
            <a:r>
              <a:rPr lang="en-US" sz="3000" dirty="0" smtClean="0">
                <a:latin typeface="TeXGyrePagella"/>
                <a:cs typeface="TeXGyrePagella"/>
              </a:rPr>
              <a:t>	</a:t>
            </a:r>
            <a:r>
              <a:rPr lang="en-US" sz="3000" spc="-5" dirty="0" smtClean="0">
                <a:latin typeface="TeXGyrePagella"/>
                <a:cs typeface="TeXGyrePagella"/>
              </a:rPr>
              <a:t>only</a:t>
            </a:r>
            <a:r>
              <a:rPr lang="en-US" sz="3000" dirty="0" smtClean="0">
                <a:latin typeface="TeXGyrePagella"/>
                <a:cs typeface="TeXGyrePagella"/>
              </a:rPr>
              <a:t>	</a:t>
            </a:r>
            <a:r>
              <a:rPr lang="en-US" sz="3000" spc="-5" dirty="0" smtClean="0">
                <a:latin typeface="TeXGyrePagella"/>
                <a:cs typeface="TeXGyrePagella"/>
              </a:rPr>
              <a:t>si</a:t>
            </a:r>
            <a:r>
              <a:rPr lang="en-US" sz="3000" dirty="0" smtClean="0">
                <a:latin typeface="TeXGyrePagella"/>
                <a:cs typeface="TeXGyrePagella"/>
              </a:rPr>
              <a:t>n</a:t>
            </a:r>
            <a:r>
              <a:rPr lang="en-US" sz="3000" spc="-10" dirty="0" smtClean="0">
                <a:latin typeface="TeXGyrePagella"/>
                <a:cs typeface="TeXGyrePagella"/>
              </a:rPr>
              <a:t>gl</a:t>
            </a:r>
            <a:r>
              <a:rPr lang="en-US" sz="3000" spc="-5" dirty="0" smtClean="0">
                <a:latin typeface="TeXGyrePagella"/>
                <a:cs typeface="TeXGyrePagella"/>
              </a:rPr>
              <a:t>e-letter</a:t>
            </a:r>
            <a:r>
              <a:rPr lang="en-US" sz="3000" dirty="0" smtClean="0">
                <a:latin typeface="TeXGyrePagella"/>
                <a:cs typeface="TeXGyrePagella"/>
              </a:rPr>
              <a:t>	</a:t>
            </a:r>
            <a:r>
              <a:rPr lang="en-US" sz="3000" spc="-10" dirty="0" smtClean="0">
                <a:latin typeface="TeXGyrePagella"/>
                <a:cs typeface="TeXGyrePagella"/>
              </a:rPr>
              <a:t>b</a:t>
            </a:r>
            <a:r>
              <a:rPr lang="en-US" sz="3000" spc="5" dirty="0" smtClean="0">
                <a:latin typeface="TeXGyrePagella"/>
                <a:cs typeface="TeXGyrePagella"/>
              </a:rPr>
              <a:t>u</a:t>
            </a:r>
            <a:r>
              <a:rPr lang="en-US" sz="3000" spc="-5" dirty="0" smtClean="0">
                <a:latin typeface="TeXGyrePagella"/>
                <a:cs typeface="TeXGyrePagella"/>
              </a:rPr>
              <a:t>t</a:t>
            </a:r>
            <a:r>
              <a:rPr lang="en-US" sz="3000" dirty="0" smtClean="0">
                <a:latin typeface="TeXGyrePagella"/>
                <a:cs typeface="TeXGyrePagella"/>
              </a:rPr>
              <a:t>	</a:t>
            </a:r>
            <a:r>
              <a:rPr lang="en-US" sz="3000" spc="-5" dirty="0" smtClean="0">
                <a:latin typeface="TeXGyrePagella"/>
                <a:cs typeface="TeXGyrePagella"/>
              </a:rPr>
              <a:t>also</a:t>
            </a:r>
            <a:r>
              <a:rPr lang="en-US" sz="3000" dirty="0" smtClean="0">
                <a:latin typeface="TeXGyrePagella"/>
                <a:cs typeface="TeXGyrePagella"/>
              </a:rPr>
              <a:t>	</a:t>
            </a:r>
            <a:r>
              <a:rPr lang="en-US" sz="3000" spc="-10" dirty="0" smtClean="0">
                <a:latin typeface="TeXGyrePagella"/>
                <a:cs typeface="TeXGyrePagella"/>
              </a:rPr>
              <a:t>tw</a:t>
            </a:r>
            <a:r>
              <a:rPr lang="en-US" sz="3000" spc="-15" dirty="0" smtClean="0">
                <a:latin typeface="TeXGyrePagella"/>
                <a:cs typeface="TeXGyrePagella"/>
              </a:rPr>
              <a:t>o</a:t>
            </a:r>
            <a:r>
              <a:rPr lang="en-US" sz="3000" spc="-5" dirty="0" smtClean="0">
                <a:latin typeface="TeXGyrePagella"/>
                <a:cs typeface="TeXGyrePagella"/>
              </a:rPr>
              <a:t>-  letter frequency</a:t>
            </a:r>
            <a:r>
              <a:rPr lang="en-US" sz="3000" spc="-50" dirty="0" smtClean="0">
                <a:latin typeface="TeXGyrePagella"/>
                <a:cs typeface="TeXGyrePagella"/>
              </a:rPr>
              <a:t> </a:t>
            </a:r>
            <a:r>
              <a:rPr lang="en-US" sz="3000" spc="-5" dirty="0" smtClean="0">
                <a:latin typeface="TeXGyrePagella"/>
                <a:cs typeface="TeXGyrePagella"/>
              </a:rPr>
              <a:t>information.</a:t>
            </a:r>
            <a:endParaRPr lang="en-US" sz="3000" dirty="0" smtClean="0">
              <a:latin typeface="TeXGyrePagella"/>
              <a:cs typeface="TeXGyrePagella"/>
            </a:endParaRPr>
          </a:p>
          <a:p>
            <a:pPr marL="241300" indent="-228600" algn="just">
              <a:spcBef>
                <a:spcPts val="20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000" spc="-5" dirty="0" smtClean="0">
                <a:latin typeface="TeXGyrePagella"/>
                <a:cs typeface="TeXGyrePagella"/>
              </a:rPr>
              <a:t>Hill cipher is strong </a:t>
            </a:r>
            <a:r>
              <a:rPr lang="en-US" sz="3000" dirty="0" smtClean="0">
                <a:latin typeface="TeXGyrePagella"/>
                <a:cs typeface="TeXGyrePagella"/>
              </a:rPr>
              <a:t>against </a:t>
            </a:r>
            <a:r>
              <a:rPr lang="en-US" sz="3000" spc="-5" dirty="0" smtClean="0">
                <a:latin typeface="TeXGyrePagella"/>
                <a:cs typeface="TeXGyrePagella"/>
              </a:rPr>
              <a:t>a </a:t>
            </a:r>
            <a:r>
              <a:rPr lang="en-US" sz="3000" spc="80" dirty="0" smtClean="0">
                <a:solidFill>
                  <a:srgbClr val="006FC0"/>
                </a:solidFill>
                <a:latin typeface="Times New Roman"/>
                <a:cs typeface="Times New Roman"/>
              </a:rPr>
              <a:t>ciphertext-only</a:t>
            </a:r>
            <a:r>
              <a:rPr lang="en-US" sz="3000" spc="15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3000" spc="-5" dirty="0" smtClean="0">
                <a:latin typeface="TeXGyrePagella"/>
                <a:cs typeface="TeXGyrePagella"/>
              </a:rPr>
              <a:t>attack.</a:t>
            </a:r>
            <a:endParaRPr lang="en-US" sz="3000" dirty="0" smtClean="0">
              <a:latin typeface="TeXGyrePagella"/>
              <a:cs typeface="TeXGyrePagell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46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Hill </a:t>
            </a:r>
            <a:r>
              <a:rPr lang="en-US" dirty="0" smtClean="0"/>
              <a:t>Cipher</a:t>
            </a:r>
            <a:r>
              <a:rPr lang="en-US" spc="-65" dirty="0" smtClean="0"/>
              <a:t> </a:t>
            </a:r>
            <a:r>
              <a:rPr lang="en-US" dirty="0" smtClean="0"/>
              <a:t>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54000" indent="-228600" algn="just">
              <a:spcBef>
                <a:spcPts val="95"/>
              </a:spcBef>
              <a:buFont typeface="Arial"/>
              <a:buChar char="•"/>
              <a:tabLst>
                <a:tab pos="254000" algn="l"/>
              </a:tabLst>
            </a:pPr>
            <a:r>
              <a:rPr lang="en-US" sz="2800" spc="-5" dirty="0" smtClean="0">
                <a:latin typeface="TeXGyrePagella"/>
                <a:cs typeface="TeXGyrePagella"/>
              </a:rPr>
              <a:t>Hill cipher is easily broken with a </a:t>
            </a:r>
            <a:r>
              <a:rPr lang="en-US" sz="2800" b="1" spc="175" dirty="0" smtClean="0">
                <a:solidFill>
                  <a:srgbClr val="006FC0"/>
                </a:solidFill>
                <a:latin typeface="TeXGyrePagella"/>
                <a:cs typeface="Times New Roman"/>
              </a:rPr>
              <a:t>known </a:t>
            </a:r>
            <a:r>
              <a:rPr lang="en-US" sz="2800" b="1" spc="85" dirty="0" smtClean="0">
                <a:solidFill>
                  <a:srgbClr val="006FC0"/>
                </a:solidFill>
                <a:latin typeface="TeXGyrePagella"/>
                <a:cs typeface="Times New Roman"/>
              </a:rPr>
              <a:t>plaintext</a:t>
            </a:r>
            <a:r>
              <a:rPr lang="en-US" sz="2800" b="1" spc="-110" dirty="0" smtClean="0">
                <a:solidFill>
                  <a:srgbClr val="006FC0"/>
                </a:solidFill>
                <a:latin typeface="TeXGyrePagella"/>
                <a:cs typeface="Times New Roman"/>
              </a:rPr>
              <a:t> </a:t>
            </a:r>
            <a:r>
              <a:rPr lang="en-US" sz="2800" spc="-5" dirty="0" smtClean="0">
                <a:latin typeface="TeXGyrePagella"/>
                <a:cs typeface="TeXGyrePagella"/>
              </a:rPr>
              <a:t>attack.</a:t>
            </a:r>
            <a:endParaRPr lang="en-US" sz="2800" dirty="0" smtClean="0">
              <a:latin typeface="TeXGyrePagella"/>
              <a:cs typeface="TeXGyrePagella"/>
            </a:endParaRPr>
          </a:p>
          <a:p>
            <a:pPr marL="254000" marR="22225" indent="-228600" algn="just">
              <a:lnSpc>
                <a:spcPct val="100400"/>
              </a:lnSpc>
              <a:spcBef>
                <a:spcPts val="1964"/>
              </a:spcBef>
              <a:buFont typeface="Arial"/>
              <a:buChar char="•"/>
              <a:tabLst>
                <a:tab pos="254000" algn="l"/>
              </a:tabLst>
            </a:pPr>
            <a:r>
              <a:rPr lang="en-US" sz="2800" spc="-5" dirty="0" smtClean="0">
                <a:latin typeface="TeXGyrePagella"/>
                <a:cs typeface="TeXGyrePagella"/>
              </a:rPr>
              <a:t>We define </a:t>
            </a:r>
            <a:r>
              <a:rPr lang="en-US" sz="2800" spc="-10" dirty="0" smtClean="0">
                <a:latin typeface="TeXGyrePagella"/>
                <a:cs typeface="TeXGyrePagella"/>
              </a:rPr>
              <a:t>two </a:t>
            </a:r>
            <a:r>
              <a:rPr lang="en-US" sz="2800" b="1" i="1" spc="-5" dirty="0" smtClean="0">
                <a:solidFill>
                  <a:srgbClr val="FF0000"/>
                </a:solidFill>
                <a:latin typeface="TeXGyrePagella"/>
                <a:cs typeface="TeXGyrePagella"/>
              </a:rPr>
              <a:t>m × m </a:t>
            </a:r>
            <a:r>
              <a:rPr lang="en-US" sz="2800" spc="-5" dirty="0" smtClean="0">
                <a:latin typeface="TeXGyrePagella"/>
                <a:cs typeface="TeXGyrePagella"/>
              </a:rPr>
              <a:t>matrices </a:t>
            </a:r>
            <a:r>
              <a:rPr lang="en-US" sz="2800" b="1" spc="-160" dirty="0" smtClean="0">
                <a:solidFill>
                  <a:srgbClr val="006FC0"/>
                </a:solidFill>
                <a:latin typeface="TeXGyrePagella"/>
                <a:cs typeface="Times New Roman"/>
              </a:rPr>
              <a:t>X </a:t>
            </a:r>
            <a:r>
              <a:rPr lang="en-US" sz="2800" b="1" spc="95" dirty="0" smtClean="0">
                <a:solidFill>
                  <a:srgbClr val="006FC0"/>
                </a:solidFill>
                <a:latin typeface="TeXGyrePagella"/>
                <a:cs typeface="Times New Roman"/>
              </a:rPr>
              <a:t>= </a:t>
            </a:r>
            <a:r>
              <a:rPr lang="en-US" sz="2800" b="1" spc="5" dirty="0" smtClean="0">
                <a:solidFill>
                  <a:srgbClr val="006FC0"/>
                </a:solidFill>
                <a:latin typeface="TeXGyrePagella"/>
                <a:cs typeface="Times New Roman"/>
              </a:rPr>
              <a:t>(</a:t>
            </a:r>
            <a:r>
              <a:rPr lang="en-US" sz="2800" b="1" i="1" spc="5" dirty="0" err="1" smtClean="0">
                <a:solidFill>
                  <a:srgbClr val="006FC0"/>
                </a:solidFill>
                <a:latin typeface="TeXGyrePagella"/>
                <a:cs typeface="TeXGyrePagella"/>
              </a:rPr>
              <a:t>p</a:t>
            </a:r>
            <a:r>
              <a:rPr lang="en-US" sz="2800" b="1" i="1" spc="7" baseline="-21021" dirty="0" err="1" smtClean="0">
                <a:solidFill>
                  <a:srgbClr val="006FC0"/>
                </a:solidFill>
                <a:latin typeface="TeXGyrePagella"/>
                <a:cs typeface="TeXGyrePagella"/>
              </a:rPr>
              <a:t>ij</a:t>
            </a:r>
            <a:r>
              <a:rPr lang="en-US" sz="2800" b="1" spc="5" dirty="0" smtClean="0">
                <a:solidFill>
                  <a:srgbClr val="006FC0"/>
                </a:solidFill>
                <a:latin typeface="TeXGyrePagella"/>
                <a:cs typeface="Times New Roman"/>
              </a:rPr>
              <a:t>) </a:t>
            </a:r>
            <a:r>
              <a:rPr lang="en-US" sz="2800" spc="-5" dirty="0" smtClean="0">
                <a:latin typeface="TeXGyrePagella"/>
                <a:cs typeface="TeXGyrePagella"/>
              </a:rPr>
              <a:t>and </a:t>
            </a:r>
            <a:r>
              <a:rPr lang="en-US" sz="2800" b="1" spc="-160" dirty="0" smtClean="0">
                <a:solidFill>
                  <a:srgbClr val="006FC0"/>
                </a:solidFill>
                <a:latin typeface="TeXGyrePagella"/>
                <a:cs typeface="Times New Roman"/>
              </a:rPr>
              <a:t>Y </a:t>
            </a:r>
            <a:r>
              <a:rPr lang="en-US" sz="2800" b="1" spc="95" dirty="0" smtClean="0">
                <a:solidFill>
                  <a:srgbClr val="006FC0"/>
                </a:solidFill>
                <a:latin typeface="TeXGyrePagella"/>
                <a:cs typeface="Times New Roman"/>
              </a:rPr>
              <a:t>= </a:t>
            </a:r>
            <a:r>
              <a:rPr lang="en-US" sz="2800" b="1" dirty="0" smtClean="0">
                <a:solidFill>
                  <a:srgbClr val="006FC0"/>
                </a:solidFill>
                <a:latin typeface="TeXGyrePagella"/>
                <a:cs typeface="Times New Roman"/>
              </a:rPr>
              <a:t>(</a:t>
            </a:r>
            <a:r>
              <a:rPr lang="en-US" sz="2800" b="1" i="1" dirty="0" err="1" smtClean="0">
                <a:solidFill>
                  <a:srgbClr val="006FC0"/>
                </a:solidFill>
                <a:latin typeface="TeXGyrePagella"/>
                <a:cs typeface="TeXGyrePagella"/>
              </a:rPr>
              <a:t>c</a:t>
            </a:r>
            <a:r>
              <a:rPr lang="en-US" sz="2800" b="1" i="1" baseline="-21021" dirty="0" err="1" smtClean="0">
                <a:solidFill>
                  <a:srgbClr val="006FC0"/>
                </a:solidFill>
                <a:latin typeface="TeXGyrePagella"/>
                <a:cs typeface="TeXGyrePagella"/>
              </a:rPr>
              <a:t>ij</a:t>
            </a:r>
            <a:r>
              <a:rPr lang="en-US" sz="2800" b="1" dirty="0" smtClean="0">
                <a:solidFill>
                  <a:srgbClr val="006FC0"/>
                </a:solidFill>
                <a:latin typeface="TeXGyrePagella"/>
                <a:cs typeface="Times New Roman"/>
              </a:rPr>
              <a:t>)</a:t>
            </a:r>
            <a:r>
              <a:rPr lang="en-US" sz="2800" dirty="0" smtClean="0">
                <a:latin typeface="TeXGyrePagella"/>
                <a:cs typeface="TeXGyrePagella"/>
              </a:rPr>
              <a:t>. </a:t>
            </a:r>
            <a:r>
              <a:rPr lang="en-US" sz="2800" spc="-5" dirty="0" smtClean="0">
                <a:latin typeface="TeXGyrePagella"/>
                <a:cs typeface="TeXGyrePagella"/>
              </a:rPr>
              <a:t>Then, </a:t>
            </a:r>
            <a:r>
              <a:rPr lang="en-US" sz="2800" spc="-10" dirty="0" smtClean="0">
                <a:latin typeface="TeXGyrePagella"/>
                <a:cs typeface="TeXGyrePagella"/>
              </a:rPr>
              <a:t>we  </a:t>
            </a:r>
            <a:r>
              <a:rPr lang="en-US" sz="2800" spc="-5" dirty="0" smtClean="0">
                <a:latin typeface="TeXGyrePagella"/>
                <a:cs typeface="TeXGyrePagella"/>
              </a:rPr>
              <a:t>can form the matrix equation </a:t>
            </a:r>
            <a:r>
              <a:rPr lang="en-US" sz="2800" b="1" spc="-160" dirty="0" smtClean="0">
                <a:solidFill>
                  <a:srgbClr val="006FC0"/>
                </a:solidFill>
                <a:latin typeface="TeXGyrePagella"/>
                <a:cs typeface="Times New Roman"/>
              </a:rPr>
              <a:t>Y </a:t>
            </a:r>
            <a:r>
              <a:rPr lang="en-US" sz="2800" b="1" spc="100" dirty="0" smtClean="0">
                <a:solidFill>
                  <a:srgbClr val="006FC0"/>
                </a:solidFill>
                <a:latin typeface="TeXGyrePagella"/>
                <a:cs typeface="Times New Roman"/>
              </a:rPr>
              <a:t>=</a:t>
            </a:r>
            <a:r>
              <a:rPr lang="en-US" sz="2800" b="1" spc="145" dirty="0" smtClean="0">
                <a:solidFill>
                  <a:srgbClr val="006FC0"/>
                </a:solidFill>
                <a:latin typeface="TeXGyrePagella"/>
                <a:cs typeface="Times New Roman"/>
              </a:rPr>
              <a:t> </a:t>
            </a:r>
            <a:r>
              <a:rPr lang="en-US" sz="2800" b="1" spc="-60" dirty="0" smtClean="0">
                <a:solidFill>
                  <a:srgbClr val="006FC0"/>
                </a:solidFill>
                <a:latin typeface="TeXGyrePagella"/>
                <a:cs typeface="Times New Roman"/>
              </a:rPr>
              <a:t>XK</a:t>
            </a:r>
            <a:r>
              <a:rPr lang="en-US" sz="2800" spc="-60" dirty="0" smtClean="0">
                <a:latin typeface="TeXGyrePagella"/>
                <a:cs typeface="TeXGyrePagella"/>
              </a:rPr>
              <a:t>.</a:t>
            </a:r>
            <a:endParaRPr lang="en-US" sz="2800" dirty="0" smtClean="0">
              <a:latin typeface="TeXGyrePagella"/>
              <a:cs typeface="TeXGyrePagella"/>
            </a:endParaRPr>
          </a:p>
          <a:p>
            <a:pPr marL="254000" indent="-228600" algn="just">
              <a:spcBef>
                <a:spcPts val="2010"/>
              </a:spcBef>
              <a:buFont typeface="Arial"/>
              <a:buChar char="•"/>
              <a:tabLst>
                <a:tab pos="254000" algn="l"/>
              </a:tabLst>
            </a:pPr>
            <a:r>
              <a:rPr lang="en-US" sz="2800" dirty="0" smtClean="0">
                <a:latin typeface="TeXGyrePagella"/>
                <a:cs typeface="TeXGyrePagella"/>
              </a:rPr>
              <a:t>If </a:t>
            </a:r>
            <a:r>
              <a:rPr lang="en-US" sz="2800" b="1" spc="-160" dirty="0" smtClean="0">
                <a:solidFill>
                  <a:srgbClr val="006FC0"/>
                </a:solidFill>
                <a:latin typeface="TeXGyrePagella"/>
                <a:cs typeface="Times New Roman"/>
              </a:rPr>
              <a:t>X </a:t>
            </a:r>
            <a:r>
              <a:rPr lang="en-US" sz="2800" spc="-5" dirty="0" smtClean="0">
                <a:latin typeface="TeXGyrePagella"/>
                <a:cs typeface="TeXGyrePagella"/>
              </a:rPr>
              <a:t>has </a:t>
            </a:r>
            <a:r>
              <a:rPr lang="en-US" sz="2800" dirty="0" smtClean="0">
                <a:latin typeface="TeXGyrePagella"/>
                <a:cs typeface="TeXGyrePagella"/>
              </a:rPr>
              <a:t>an </a:t>
            </a:r>
            <a:r>
              <a:rPr lang="en-US" sz="2800" spc="-5" dirty="0" smtClean="0">
                <a:latin typeface="TeXGyrePagella"/>
                <a:cs typeface="TeXGyrePagella"/>
              </a:rPr>
              <a:t>inverse, then </a:t>
            </a:r>
            <a:r>
              <a:rPr lang="en-US" sz="2800" spc="-10" dirty="0" smtClean="0">
                <a:latin typeface="TeXGyrePagella"/>
                <a:cs typeface="TeXGyrePagella"/>
              </a:rPr>
              <a:t>we </a:t>
            </a:r>
            <a:r>
              <a:rPr lang="en-US" sz="2800" spc="-5" dirty="0" smtClean="0">
                <a:latin typeface="TeXGyrePagella"/>
                <a:cs typeface="TeXGyrePagella"/>
              </a:rPr>
              <a:t>can determine </a:t>
            </a:r>
            <a:r>
              <a:rPr lang="en-US" sz="2800" b="1" spc="-5" dirty="0" smtClean="0">
                <a:solidFill>
                  <a:srgbClr val="006FC0"/>
                </a:solidFill>
                <a:latin typeface="TeXGyrePagella"/>
                <a:cs typeface="Times New Roman"/>
              </a:rPr>
              <a:t>K </a:t>
            </a:r>
            <a:r>
              <a:rPr lang="en-US" sz="2800" b="1" spc="95" dirty="0" smtClean="0">
                <a:solidFill>
                  <a:srgbClr val="006FC0"/>
                </a:solidFill>
                <a:latin typeface="TeXGyrePagella"/>
                <a:cs typeface="Times New Roman"/>
              </a:rPr>
              <a:t>=</a:t>
            </a:r>
            <a:r>
              <a:rPr lang="en-US" sz="2800" b="1" spc="135" dirty="0" smtClean="0">
                <a:solidFill>
                  <a:srgbClr val="006FC0"/>
                </a:solidFill>
                <a:latin typeface="TeXGyrePagella"/>
                <a:cs typeface="Times New Roman"/>
              </a:rPr>
              <a:t> </a:t>
            </a:r>
            <a:r>
              <a:rPr lang="en-US" sz="2800" b="1" spc="-65" dirty="0" smtClean="0">
                <a:solidFill>
                  <a:srgbClr val="006FC0"/>
                </a:solidFill>
                <a:latin typeface="TeXGyrePagella"/>
                <a:cs typeface="Times New Roman"/>
              </a:rPr>
              <a:t>X</a:t>
            </a:r>
            <a:r>
              <a:rPr lang="en-US" sz="2800" b="1" spc="-97" baseline="25525" dirty="0" smtClean="0">
                <a:solidFill>
                  <a:srgbClr val="006FC0"/>
                </a:solidFill>
                <a:latin typeface="TeXGyrePagella"/>
                <a:cs typeface="Times New Roman"/>
              </a:rPr>
              <a:t>-1</a:t>
            </a:r>
            <a:r>
              <a:rPr lang="en-US" sz="2800" b="1" spc="-65" dirty="0" smtClean="0">
                <a:solidFill>
                  <a:srgbClr val="006FC0"/>
                </a:solidFill>
                <a:latin typeface="TeXGyrePagella"/>
                <a:cs typeface="Times New Roman"/>
              </a:rPr>
              <a:t>Y</a:t>
            </a:r>
            <a:r>
              <a:rPr lang="en-US" sz="2800" spc="-65" dirty="0" smtClean="0">
                <a:latin typeface="TeXGyrePagella"/>
                <a:cs typeface="TeXGyrePagella"/>
              </a:rPr>
              <a:t>.</a:t>
            </a:r>
            <a:endParaRPr lang="en-US" sz="2800" dirty="0" smtClean="0">
              <a:latin typeface="TeXGyrePagella"/>
              <a:cs typeface="TeXGyrePagella"/>
            </a:endParaRPr>
          </a:p>
          <a:p>
            <a:pPr marL="254000" marR="17780" indent="-228600" algn="just">
              <a:lnSpc>
                <a:spcPct val="99800"/>
              </a:lnSpc>
              <a:spcBef>
                <a:spcPts val="2010"/>
              </a:spcBef>
              <a:buFont typeface="Arial"/>
              <a:buChar char="•"/>
              <a:tabLst>
                <a:tab pos="254000" algn="l"/>
              </a:tabLst>
            </a:pPr>
            <a:r>
              <a:rPr lang="en-US" sz="2800" dirty="0" smtClean="0">
                <a:latin typeface="TeXGyrePagella"/>
                <a:cs typeface="TeXGyrePagella"/>
              </a:rPr>
              <a:t>If </a:t>
            </a:r>
            <a:r>
              <a:rPr lang="en-US" sz="2800" b="1" spc="-160" dirty="0" smtClean="0">
                <a:solidFill>
                  <a:srgbClr val="006FC0"/>
                </a:solidFill>
                <a:latin typeface="TeXGyrePagella"/>
                <a:cs typeface="Times New Roman"/>
              </a:rPr>
              <a:t>X </a:t>
            </a:r>
            <a:r>
              <a:rPr lang="en-US" sz="2800" spc="-5" dirty="0" smtClean="0">
                <a:latin typeface="TeXGyrePagella"/>
                <a:cs typeface="TeXGyrePagella"/>
              </a:rPr>
              <a:t>is </a:t>
            </a:r>
            <a:r>
              <a:rPr lang="en-US" sz="2800" spc="-10" dirty="0" smtClean="0">
                <a:latin typeface="TeXGyrePagella"/>
                <a:cs typeface="TeXGyrePagella"/>
              </a:rPr>
              <a:t>not </a:t>
            </a:r>
            <a:r>
              <a:rPr lang="en-US" sz="2800" spc="-5" dirty="0" smtClean="0">
                <a:latin typeface="TeXGyrePagella"/>
                <a:cs typeface="TeXGyrePagella"/>
              </a:rPr>
              <a:t>invertible, then a new version of </a:t>
            </a:r>
            <a:r>
              <a:rPr lang="en-US" sz="2800" b="1" spc="-160" dirty="0" smtClean="0">
                <a:solidFill>
                  <a:srgbClr val="006FC0"/>
                </a:solidFill>
                <a:latin typeface="TeXGyrePagella"/>
                <a:cs typeface="Times New Roman"/>
              </a:rPr>
              <a:t>X </a:t>
            </a:r>
            <a:r>
              <a:rPr lang="en-US" sz="2800" spc="-5" dirty="0" smtClean="0">
                <a:latin typeface="TeXGyrePagella"/>
                <a:cs typeface="TeXGyrePagella"/>
              </a:rPr>
              <a:t>can be </a:t>
            </a:r>
            <a:r>
              <a:rPr lang="en-US" sz="2800" dirty="0" smtClean="0">
                <a:latin typeface="TeXGyrePagella"/>
                <a:cs typeface="TeXGyrePagella"/>
              </a:rPr>
              <a:t>formed  </a:t>
            </a:r>
            <a:r>
              <a:rPr lang="en-US" sz="2800" spc="-5" dirty="0" smtClean="0">
                <a:latin typeface="TeXGyrePagella"/>
                <a:cs typeface="TeXGyrePagella"/>
              </a:rPr>
              <a:t>with additional </a:t>
            </a:r>
            <a:r>
              <a:rPr lang="en-US" sz="2800" spc="-5" dirty="0" smtClean="0">
                <a:solidFill>
                  <a:srgbClr val="006FC0"/>
                </a:solidFill>
                <a:latin typeface="TeXGyrePagella"/>
                <a:cs typeface="TeXGyrePagella"/>
              </a:rPr>
              <a:t>plaintext</a:t>
            </a:r>
            <a:r>
              <a:rPr lang="en-US" sz="2800" spc="-5" dirty="0" smtClean="0">
                <a:solidFill>
                  <a:srgbClr val="006FC0"/>
                </a:solidFill>
                <a:latin typeface="TeXGyrePagella"/>
                <a:cs typeface="Palladio Uralic"/>
              </a:rPr>
              <a:t>–</a:t>
            </a:r>
            <a:r>
              <a:rPr lang="en-US" sz="2800" spc="-5" dirty="0" smtClean="0">
                <a:solidFill>
                  <a:srgbClr val="006FC0"/>
                </a:solidFill>
                <a:latin typeface="TeXGyrePagella"/>
                <a:cs typeface="TeXGyrePagella"/>
              </a:rPr>
              <a:t>ciphertext </a:t>
            </a:r>
            <a:r>
              <a:rPr lang="en-US" sz="2800" spc="-10" dirty="0" smtClean="0">
                <a:latin typeface="TeXGyrePagella"/>
                <a:cs typeface="TeXGyrePagella"/>
              </a:rPr>
              <a:t>pairs </a:t>
            </a:r>
            <a:r>
              <a:rPr lang="en-US" sz="2800" spc="-5" dirty="0" smtClean="0">
                <a:latin typeface="TeXGyrePagella"/>
                <a:cs typeface="TeXGyrePagella"/>
              </a:rPr>
              <a:t>until </a:t>
            </a:r>
            <a:r>
              <a:rPr lang="en-US" sz="2800" dirty="0" smtClean="0">
                <a:latin typeface="TeXGyrePagella"/>
                <a:cs typeface="TeXGyrePagella"/>
              </a:rPr>
              <a:t>an </a:t>
            </a:r>
            <a:r>
              <a:rPr lang="en-US" sz="2800" spc="-5" dirty="0" smtClean="0">
                <a:latin typeface="TeXGyrePagella"/>
                <a:cs typeface="TeXGyrePagella"/>
              </a:rPr>
              <a:t>invertible </a:t>
            </a:r>
            <a:r>
              <a:rPr lang="en-US" sz="2800" b="1" spc="-160" dirty="0" smtClean="0">
                <a:solidFill>
                  <a:srgbClr val="006FC0"/>
                </a:solidFill>
                <a:latin typeface="TeXGyrePagella"/>
                <a:cs typeface="Times New Roman"/>
              </a:rPr>
              <a:t>X </a:t>
            </a:r>
            <a:r>
              <a:rPr lang="en-US" sz="2800" b="1" spc="-160" dirty="0" smtClean="0">
                <a:latin typeface="TeXGyrePagella"/>
                <a:cs typeface="Times New Roman"/>
              </a:rPr>
              <a:t> </a:t>
            </a:r>
            <a:r>
              <a:rPr lang="en-US" sz="2800" spc="-5" dirty="0" smtClean="0">
                <a:latin typeface="TeXGyrePagella"/>
                <a:cs typeface="TeXGyrePagella"/>
              </a:rPr>
              <a:t>is</a:t>
            </a:r>
            <a:r>
              <a:rPr lang="en-US" sz="2800" spc="-10" dirty="0" smtClean="0">
                <a:latin typeface="TeXGyrePagella"/>
                <a:cs typeface="TeXGyrePagella"/>
              </a:rPr>
              <a:t> </a:t>
            </a:r>
            <a:r>
              <a:rPr lang="en-US" sz="2800" spc="-5" dirty="0" smtClean="0">
                <a:latin typeface="TeXGyrePagella"/>
                <a:cs typeface="TeXGyrePagella"/>
              </a:rPr>
              <a:t>obtained.</a:t>
            </a:r>
            <a:endParaRPr lang="en-US" sz="2800" dirty="0" smtClean="0">
              <a:latin typeface="TeXGyrePagella"/>
              <a:cs typeface="TeXGyrePagell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78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Hill </a:t>
            </a:r>
            <a:r>
              <a:rPr lang="en-US" dirty="0" smtClean="0"/>
              <a:t>Cipher Cryptanalysis</a:t>
            </a:r>
            <a:r>
              <a:rPr lang="en-US" spc="-110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 marR="5080" indent="-228600" algn="just">
              <a:lnSpc>
                <a:spcPts val="335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spc="25" dirty="0" smtClean="0">
                <a:solidFill>
                  <a:srgbClr val="FF0000"/>
                </a:solidFill>
                <a:latin typeface="TeXGyrePagella"/>
                <a:cs typeface="Times New Roman"/>
              </a:rPr>
              <a:t>Example: </a:t>
            </a:r>
            <a:r>
              <a:rPr lang="en-US" sz="2000" spc="-5" dirty="0" smtClean="0">
                <a:latin typeface="TeXGyrePagella"/>
                <a:cs typeface="TeXGyrePagella"/>
              </a:rPr>
              <a:t>suppose the plaintext </a:t>
            </a:r>
            <a:r>
              <a:rPr lang="en-US" sz="2000" spc="-5" dirty="0" smtClean="0">
                <a:solidFill>
                  <a:srgbClr val="001F5F"/>
                </a:solidFill>
                <a:latin typeface="TeXGyrePagella"/>
                <a:cs typeface="Palladio Uralic"/>
              </a:rPr>
              <a:t>“</a:t>
            </a:r>
            <a:r>
              <a:rPr lang="en-US" sz="2000" spc="-5" dirty="0" err="1" smtClean="0">
                <a:solidFill>
                  <a:srgbClr val="001F5F"/>
                </a:solidFill>
                <a:latin typeface="TeXGyrePagella"/>
                <a:cs typeface="TeXGyrePagella"/>
              </a:rPr>
              <a:t>hillcipher</a:t>
            </a:r>
            <a:r>
              <a:rPr lang="en-US" sz="2000" spc="-5" dirty="0" smtClean="0">
                <a:solidFill>
                  <a:srgbClr val="001F5F"/>
                </a:solidFill>
                <a:latin typeface="TeXGyrePagella"/>
                <a:cs typeface="Palladio Uralic"/>
              </a:rPr>
              <a:t>” </a:t>
            </a:r>
            <a:r>
              <a:rPr lang="en-US" sz="2000" spc="-5" dirty="0" smtClean="0">
                <a:latin typeface="TeXGyrePagella"/>
                <a:cs typeface="TeXGyrePagella"/>
              </a:rPr>
              <a:t>is encrypted using a  2 × 2 Hill cipher to yield the ciphertext</a:t>
            </a:r>
            <a:r>
              <a:rPr lang="en-US" sz="2000" spc="-10" dirty="0" smtClean="0">
                <a:latin typeface="TeXGyrePagella"/>
                <a:cs typeface="TeXGyrePagella"/>
              </a:rPr>
              <a:t> </a:t>
            </a:r>
            <a:r>
              <a:rPr lang="en-US" sz="2000" spc="-5" dirty="0" smtClean="0">
                <a:solidFill>
                  <a:srgbClr val="001F5F"/>
                </a:solidFill>
                <a:latin typeface="TeXGyrePagella"/>
                <a:cs typeface="Palladio Uralic"/>
              </a:rPr>
              <a:t>“HCRZSSXNSP”</a:t>
            </a:r>
            <a:r>
              <a:rPr lang="en-US" sz="2000" spc="-5" dirty="0" smtClean="0">
                <a:latin typeface="TeXGyrePagella"/>
                <a:cs typeface="TeXGyrePagella"/>
              </a:rPr>
              <a:t>.</a:t>
            </a:r>
            <a:endParaRPr lang="en-US" sz="2000" dirty="0" smtClean="0">
              <a:latin typeface="TeXGyrePagella"/>
              <a:cs typeface="TeXGyrePagella"/>
            </a:endParaRPr>
          </a:p>
          <a:p>
            <a:pPr marL="241300" indent="-228600" algn="just">
              <a:spcBef>
                <a:spcPts val="1889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spc="-5" dirty="0" smtClean="0">
                <a:latin typeface="TeXGyrePagella"/>
                <a:cs typeface="TeXGyrePagella"/>
              </a:rPr>
              <a:t>We know by capturing the </a:t>
            </a:r>
            <a:r>
              <a:rPr lang="en-US" sz="2000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plaintext-ciphertext </a:t>
            </a:r>
            <a:r>
              <a:rPr lang="en-US" sz="2000" spc="-5" dirty="0" smtClean="0">
                <a:latin typeface="TeXGyrePagella"/>
                <a:cs typeface="TeXGyrePagella"/>
              </a:rPr>
              <a:t>pairs</a:t>
            </a:r>
            <a:r>
              <a:rPr lang="en-US" sz="2000" spc="15" dirty="0" smtClean="0">
                <a:latin typeface="TeXGyrePagella"/>
                <a:cs typeface="TeXGyrePagella"/>
              </a:rPr>
              <a:t> </a:t>
            </a:r>
            <a:r>
              <a:rPr lang="en-US" sz="2000" spc="-5" dirty="0" smtClean="0">
                <a:latin typeface="TeXGyrePagella"/>
                <a:cs typeface="TeXGyrePagella"/>
              </a:rPr>
              <a:t>that:</a:t>
            </a:r>
            <a:endParaRPr lang="en-US" sz="2000" dirty="0" smtClean="0">
              <a:latin typeface="TeXGyrePagella"/>
              <a:cs typeface="TeXGyrePagella"/>
            </a:endParaRPr>
          </a:p>
          <a:p>
            <a:pPr marL="474345" lvl="1" indent="-229235" algn="just">
              <a:lnSpc>
                <a:spcPct val="100000"/>
              </a:lnSpc>
              <a:spcBef>
                <a:spcPts val="1015"/>
              </a:spcBef>
              <a:buFont typeface="Wingdings"/>
              <a:buChar char=""/>
              <a:tabLst>
                <a:tab pos="474980" algn="l"/>
              </a:tabLst>
            </a:pPr>
            <a:r>
              <a:rPr lang="en-US" sz="2000" dirty="0" smtClean="0">
                <a:solidFill>
                  <a:srgbClr val="001F5F"/>
                </a:solidFill>
                <a:latin typeface="TeXGyrePagella"/>
                <a:cs typeface="TeXGyrePagella"/>
              </a:rPr>
              <a:t>(7 8)K </a:t>
            </a:r>
            <a:r>
              <a:rPr lang="en-US" sz="2000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mod </a:t>
            </a:r>
            <a:r>
              <a:rPr lang="en-US" sz="2000" dirty="0" smtClean="0">
                <a:solidFill>
                  <a:srgbClr val="001F5F"/>
                </a:solidFill>
                <a:latin typeface="TeXGyrePagella"/>
                <a:cs typeface="TeXGyrePagella"/>
              </a:rPr>
              <a:t>26 = (7</a:t>
            </a:r>
            <a:r>
              <a:rPr lang="en-US" sz="2000" spc="-20" dirty="0" smtClean="0">
                <a:solidFill>
                  <a:srgbClr val="001F5F"/>
                </a:solidFill>
                <a:latin typeface="TeXGyrePagella"/>
                <a:cs typeface="TeXGyrePagella"/>
              </a:rPr>
              <a:t> </a:t>
            </a:r>
            <a:r>
              <a:rPr lang="en-US" sz="2000" spc="5" dirty="0" smtClean="0">
                <a:solidFill>
                  <a:srgbClr val="001F5F"/>
                </a:solidFill>
                <a:latin typeface="TeXGyrePagella"/>
                <a:cs typeface="TeXGyrePagella"/>
              </a:rPr>
              <a:t>2)</a:t>
            </a:r>
            <a:endParaRPr lang="en-US" sz="2000" dirty="0" smtClean="0">
              <a:latin typeface="TeXGyrePagella"/>
              <a:cs typeface="TeXGyrePagella"/>
            </a:endParaRPr>
          </a:p>
          <a:p>
            <a:pPr marL="474345" lvl="1" indent="-229235" algn="just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474980" algn="l"/>
              </a:tabLst>
            </a:pPr>
            <a:r>
              <a:rPr lang="en-US" sz="2000" dirty="0" smtClean="0">
                <a:solidFill>
                  <a:srgbClr val="001F5F"/>
                </a:solidFill>
                <a:latin typeface="TeXGyrePagella"/>
                <a:cs typeface="TeXGyrePagella"/>
              </a:rPr>
              <a:t>(11 11)K mod 26 = (17 25); and so</a:t>
            </a:r>
            <a:r>
              <a:rPr lang="en-US" sz="2000" spc="-60" dirty="0" smtClean="0">
                <a:solidFill>
                  <a:srgbClr val="001F5F"/>
                </a:solidFill>
                <a:latin typeface="TeXGyrePagella"/>
                <a:cs typeface="TeXGyrePagella"/>
              </a:rPr>
              <a:t> </a:t>
            </a:r>
            <a:r>
              <a:rPr lang="en-US" sz="2000" dirty="0" smtClean="0">
                <a:solidFill>
                  <a:srgbClr val="001F5F"/>
                </a:solidFill>
                <a:latin typeface="TeXGyrePagella"/>
                <a:cs typeface="TeXGyrePagella"/>
              </a:rPr>
              <a:t>on.</a:t>
            </a:r>
            <a:endParaRPr lang="en-US" sz="2000" dirty="0" smtClean="0">
              <a:latin typeface="TeXGyrePagella"/>
              <a:cs typeface="TeXGyrePagella"/>
            </a:endParaRPr>
          </a:p>
          <a:p>
            <a:pPr marL="241300" indent="-228600" algn="just">
              <a:spcBef>
                <a:spcPts val="1664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spc="-5" dirty="0" smtClean="0">
                <a:latin typeface="TeXGyrePagella"/>
                <a:cs typeface="TeXGyrePagella"/>
              </a:rPr>
              <a:t>Using the first </a:t>
            </a:r>
            <a:r>
              <a:rPr lang="en-US" sz="2000" spc="-10" dirty="0" smtClean="0">
                <a:latin typeface="TeXGyrePagella"/>
                <a:cs typeface="TeXGyrePagella"/>
              </a:rPr>
              <a:t>two </a:t>
            </a:r>
            <a:r>
              <a:rPr lang="en-US" sz="2000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plaintext-ciphertext </a:t>
            </a:r>
            <a:r>
              <a:rPr lang="en-US" sz="2000" spc="-5" dirty="0" smtClean="0">
                <a:latin typeface="TeXGyrePagella"/>
                <a:cs typeface="TeXGyrePagella"/>
              </a:rPr>
              <a:t>pairs, </a:t>
            </a:r>
            <a:r>
              <a:rPr lang="en-US" sz="2000" spc="-15" dirty="0" smtClean="0">
                <a:latin typeface="TeXGyrePagella"/>
                <a:cs typeface="TeXGyrePagella"/>
              </a:rPr>
              <a:t>we</a:t>
            </a:r>
            <a:r>
              <a:rPr lang="en-US" sz="2000" spc="20" dirty="0" smtClean="0">
                <a:latin typeface="TeXGyrePagella"/>
                <a:cs typeface="TeXGyrePagella"/>
              </a:rPr>
              <a:t> </a:t>
            </a:r>
            <a:r>
              <a:rPr lang="en-US" sz="2000" spc="-5" dirty="0" smtClean="0">
                <a:latin typeface="TeXGyrePagella"/>
                <a:cs typeface="TeXGyrePagella"/>
              </a:rPr>
              <a:t>have:</a:t>
            </a:r>
            <a:endParaRPr lang="en-US" sz="2000" dirty="0" smtClean="0">
              <a:latin typeface="TeXGyrePagella"/>
              <a:cs typeface="TeXGyrePagella"/>
            </a:endParaRPr>
          </a:p>
          <a:p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1676400" y="4876800"/>
            <a:ext cx="5665143" cy="1008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4856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Hill </a:t>
            </a:r>
            <a:r>
              <a:rPr lang="en-US" dirty="0" smtClean="0"/>
              <a:t>Cipher Cryptanalysis</a:t>
            </a:r>
            <a:r>
              <a:rPr lang="en-US" spc="-110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pic>
        <p:nvPicPr>
          <p:cNvPr id="9218" name="Picture 2" descr="C:\Users\Ms Komal\Desktop\bvcx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94443"/>
            <a:ext cx="8229600" cy="420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390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err="1" smtClean="0"/>
              <a:t>Vernam</a:t>
            </a:r>
            <a:r>
              <a:rPr lang="en-US" spc="-60" dirty="0" smtClean="0"/>
              <a:t> </a:t>
            </a:r>
            <a:r>
              <a:rPr lang="en-US" dirty="0" smtClean="0"/>
              <a:t>Cipher</a:t>
            </a:r>
            <a:endParaRPr lang="en-US" dirty="0"/>
          </a:p>
        </p:txBody>
      </p:sp>
      <p:pic>
        <p:nvPicPr>
          <p:cNvPr id="10242" name="Picture 2" descr="C:\Users\Ms Komal\Desktop\rfv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519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Vernam</a:t>
            </a:r>
            <a:r>
              <a:rPr lang="en-US" dirty="0" smtClean="0"/>
              <a:t> Cipher</a:t>
            </a:r>
            <a:r>
              <a:rPr lang="en-US" spc="-90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pic>
        <p:nvPicPr>
          <p:cNvPr id="11266" name="Picture 2" descr="C:\Users\Ms Komal\Desktop\nbv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199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One-Time</a:t>
            </a:r>
            <a:r>
              <a:rPr lang="en-US" spc="-85" dirty="0" smtClean="0"/>
              <a:t> </a:t>
            </a:r>
            <a:r>
              <a:rPr lang="en-US" dirty="0" smtClean="0"/>
              <a:t>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41300" indent="-228600" algn="just"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000" spc="-10" dirty="0" smtClean="0">
                <a:latin typeface="TeXGyrePagella"/>
                <a:cs typeface="TeXGyrePagella"/>
              </a:rPr>
              <a:t>An </a:t>
            </a:r>
            <a:r>
              <a:rPr lang="en-US" sz="3000" spc="-5" dirty="0" smtClean="0">
                <a:latin typeface="TeXGyrePagella"/>
                <a:cs typeface="TeXGyrePagella"/>
              </a:rPr>
              <a:t>improvement to the </a:t>
            </a:r>
            <a:r>
              <a:rPr lang="en-US" sz="3000" spc="-5" dirty="0" err="1" smtClean="0">
                <a:latin typeface="TeXGyrePagella"/>
                <a:cs typeface="TeXGyrePagella"/>
              </a:rPr>
              <a:t>Vernam</a:t>
            </a:r>
            <a:r>
              <a:rPr lang="en-US" sz="3000" spc="10" dirty="0" smtClean="0">
                <a:latin typeface="TeXGyrePagella"/>
                <a:cs typeface="TeXGyrePagella"/>
              </a:rPr>
              <a:t> </a:t>
            </a:r>
            <a:r>
              <a:rPr lang="en-US" sz="3000" spc="-5" dirty="0" smtClean="0">
                <a:latin typeface="TeXGyrePagella"/>
                <a:cs typeface="TeXGyrePagella"/>
              </a:rPr>
              <a:t>cipher.</a:t>
            </a:r>
            <a:endParaRPr lang="en-US" sz="3000" dirty="0" smtClean="0">
              <a:latin typeface="TeXGyrePagella"/>
              <a:cs typeface="TeXGyrePagella"/>
            </a:endParaRPr>
          </a:p>
          <a:p>
            <a:pPr marL="241300" marR="5080" indent="-228600" algn="just">
              <a:lnSpc>
                <a:spcPct val="114399"/>
              </a:lnSpc>
              <a:spcBef>
                <a:spcPts val="199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000" spc="-5" dirty="0" smtClean="0">
                <a:latin typeface="TeXGyrePagella"/>
                <a:cs typeface="TeXGyrePagella"/>
              </a:rPr>
              <a:t>Use a </a:t>
            </a:r>
            <a:r>
              <a:rPr lang="en-US" sz="3000" b="1" spc="70" dirty="0" smtClean="0">
                <a:solidFill>
                  <a:srgbClr val="006FC0"/>
                </a:solidFill>
                <a:latin typeface="TeXGyrePagella"/>
                <a:cs typeface="Times New Roman"/>
              </a:rPr>
              <a:t>random </a:t>
            </a:r>
            <a:r>
              <a:rPr lang="en-US" sz="3000" b="1" spc="150" dirty="0" smtClean="0">
                <a:solidFill>
                  <a:srgbClr val="006FC0"/>
                </a:solidFill>
                <a:latin typeface="TeXGyrePagella"/>
                <a:cs typeface="Times New Roman"/>
              </a:rPr>
              <a:t>key </a:t>
            </a:r>
            <a:r>
              <a:rPr lang="en-US" sz="3000" spc="-5" dirty="0" smtClean="0">
                <a:latin typeface="TeXGyrePagella"/>
                <a:cs typeface="TeXGyrePagella"/>
              </a:rPr>
              <a:t>that is </a:t>
            </a:r>
            <a:r>
              <a:rPr lang="en-US" sz="3000" dirty="0" smtClean="0">
                <a:latin typeface="TeXGyrePagella"/>
                <a:cs typeface="TeXGyrePagella"/>
              </a:rPr>
              <a:t>as </a:t>
            </a:r>
            <a:r>
              <a:rPr lang="en-US" sz="3000" spc="-5" dirty="0" smtClean="0">
                <a:latin typeface="TeXGyrePagella"/>
                <a:cs typeface="TeXGyrePagella"/>
              </a:rPr>
              <a:t>long </a:t>
            </a:r>
            <a:r>
              <a:rPr lang="en-US" sz="3000" dirty="0" smtClean="0">
                <a:latin typeface="TeXGyrePagella"/>
                <a:cs typeface="TeXGyrePagella"/>
              </a:rPr>
              <a:t>as </a:t>
            </a:r>
            <a:r>
              <a:rPr lang="en-US" sz="3000" spc="-5" dirty="0" smtClean="0">
                <a:latin typeface="TeXGyrePagella"/>
                <a:cs typeface="TeXGyrePagella"/>
              </a:rPr>
              <a:t>the message so that the </a:t>
            </a:r>
            <a:r>
              <a:rPr lang="en-US" sz="3000" dirty="0" smtClean="0">
                <a:latin typeface="TeXGyrePagella"/>
                <a:cs typeface="TeXGyrePagella"/>
              </a:rPr>
              <a:t>key  need </a:t>
            </a:r>
            <a:r>
              <a:rPr lang="en-US" sz="3000" spc="-10" dirty="0" smtClean="0">
                <a:latin typeface="TeXGyrePagella"/>
                <a:cs typeface="TeXGyrePagella"/>
              </a:rPr>
              <a:t>not </a:t>
            </a:r>
            <a:r>
              <a:rPr lang="en-US" sz="3000" spc="-5" dirty="0" smtClean="0">
                <a:latin typeface="TeXGyrePagella"/>
                <a:cs typeface="TeXGyrePagella"/>
              </a:rPr>
              <a:t>be</a:t>
            </a:r>
            <a:r>
              <a:rPr lang="en-US" sz="3000" spc="-25" dirty="0" smtClean="0">
                <a:latin typeface="TeXGyrePagella"/>
                <a:cs typeface="TeXGyrePagella"/>
              </a:rPr>
              <a:t> </a:t>
            </a:r>
            <a:r>
              <a:rPr lang="en-US" sz="3000" spc="-5" dirty="0" smtClean="0">
                <a:latin typeface="TeXGyrePagella"/>
                <a:cs typeface="TeXGyrePagella"/>
              </a:rPr>
              <a:t>repeated.</a:t>
            </a:r>
            <a:endParaRPr lang="en-US" sz="3000" dirty="0" smtClean="0">
              <a:latin typeface="TeXGyrePagella"/>
              <a:cs typeface="TeXGyrePagella"/>
            </a:endParaRPr>
          </a:p>
          <a:p>
            <a:pPr marL="241300" marR="5715" indent="-228600" algn="just">
              <a:lnSpc>
                <a:spcPct val="114300"/>
              </a:lnSpc>
              <a:spcBef>
                <a:spcPts val="19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000" spc="-10" dirty="0" smtClean="0">
                <a:latin typeface="TeXGyrePagella"/>
                <a:cs typeface="TeXGyrePagella"/>
              </a:rPr>
              <a:t>Key </a:t>
            </a:r>
            <a:r>
              <a:rPr lang="en-US" sz="3000" spc="-5" dirty="0" smtClean="0">
                <a:latin typeface="TeXGyrePagella"/>
                <a:cs typeface="TeXGyrePagella"/>
              </a:rPr>
              <a:t>is used to encrypt and decrypt a </a:t>
            </a:r>
            <a:r>
              <a:rPr lang="en-US" sz="3000" b="1" spc="150" dirty="0" smtClean="0">
                <a:solidFill>
                  <a:srgbClr val="006FC0"/>
                </a:solidFill>
                <a:latin typeface="TeXGyrePagella"/>
                <a:cs typeface="Times New Roman"/>
              </a:rPr>
              <a:t>single </a:t>
            </a:r>
            <a:r>
              <a:rPr lang="en-US" sz="3000" b="1" spc="130" dirty="0" smtClean="0">
                <a:solidFill>
                  <a:srgbClr val="006FC0"/>
                </a:solidFill>
                <a:latin typeface="TeXGyrePagella"/>
                <a:cs typeface="Times New Roman"/>
              </a:rPr>
              <a:t>message </a:t>
            </a:r>
            <a:r>
              <a:rPr lang="en-US" sz="3000" spc="-5" dirty="0" smtClean="0">
                <a:latin typeface="TeXGyrePagella"/>
                <a:cs typeface="TeXGyrePagella"/>
              </a:rPr>
              <a:t>and then  is</a:t>
            </a:r>
            <a:r>
              <a:rPr lang="en-US" sz="3000" spc="-10" dirty="0" smtClean="0">
                <a:latin typeface="TeXGyrePagella"/>
                <a:cs typeface="TeXGyrePagella"/>
              </a:rPr>
              <a:t> </a:t>
            </a:r>
            <a:r>
              <a:rPr lang="en-US" sz="3000" spc="-5" dirty="0" smtClean="0">
                <a:latin typeface="TeXGyrePagella"/>
                <a:cs typeface="TeXGyrePagella"/>
              </a:rPr>
              <a:t>discarded.</a:t>
            </a:r>
            <a:endParaRPr lang="en-US" sz="3000" dirty="0" smtClean="0">
              <a:latin typeface="TeXGyrePagella"/>
              <a:cs typeface="TeXGyrePagella"/>
            </a:endParaRPr>
          </a:p>
          <a:p>
            <a:pPr marL="241300" marR="5080" indent="-228600" algn="just">
              <a:lnSpc>
                <a:spcPct val="114399"/>
              </a:lnSpc>
              <a:spcBef>
                <a:spcPts val="19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000" spc="-5" dirty="0" smtClean="0">
                <a:latin typeface="TeXGyrePagella"/>
                <a:cs typeface="TeXGyrePagella"/>
              </a:rPr>
              <a:t>Each </a:t>
            </a:r>
            <a:r>
              <a:rPr lang="en-US" sz="3000" b="1" spc="200" dirty="0" smtClean="0">
                <a:solidFill>
                  <a:srgbClr val="006FC0"/>
                </a:solidFill>
                <a:latin typeface="TeXGyrePagella"/>
                <a:cs typeface="Times New Roman"/>
              </a:rPr>
              <a:t>new </a:t>
            </a:r>
            <a:r>
              <a:rPr lang="en-US" sz="3000" b="1" spc="125" dirty="0" smtClean="0">
                <a:solidFill>
                  <a:srgbClr val="006FC0"/>
                </a:solidFill>
                <a:latin typeface="TeXGyrePagella"/>
                <a:cs typeface="Times New Roman"/>
              </a:rPr>
              <a:t>message </a:t>
            </a:r>
            <a:r>
              <a:rPr lang="en-US" sz="3000" spc="-10" dirty="0" smtClean="0">
                <a:latin typeface="TeXGyrePagella"/>
                <a:cs typeface="TeXGyrePagella"/>
              </a:rPr>
              <a:t>requires </a:t>
            </a:r>
            <a:r>
              <a:rPr lang="en-US" sz="3000" spc="-5" dirty="0" smtClean="0">
                <a:latin typeface="TeXGyrePagella"/>
                <a:cs typeface="TeXGyrePagella"/>
              </a:rPr>
              <a:t>a </a:t>
            </a:r>
            <a:r>
              <a:rPr lang="en-US" sz="3000" b="1" spc="200" dirty="0" smtClean="0">
                <a:solidFill>
                  <a:srgbClr val="006FC0"/>
                </a:solidFill>
                <a:latin typeface="TeXGyrePagella"/>
                <a:cs typeface="Times New Roman"/>
              </a:rPr>
              <a:t>new </a:t>
            </a:r>
            <a:r>
              <a:rPr lang="en-US" sz="3000" b="1" spc="150" dirty="0" smtClean="0">
                <a:solidFill>
                  <a:srgbClr val="006FC0"/>
                </a:solidFill>
                <a:latin typeface="TeXGyrePagella"/>
                <a:cs typeface="Times New Roman"/>
              </a:rPr>
              <a:t>key </a:t>
            </a:r>
            <a:r>
              <a:rPr lang="en-US" sz="3000" spc="-5" dirty="0" smtClean="0">
                <a:latin typeface="TeXGyrePagella"/>
                <a:cs typeface="TeXGyrePagella"/>
              </a:rPr>
              <a:t>of the same length </a:t>
            </a:r>
            <a:r>
              <a:rPr lang="en-US" sz="3000" dirty="0" smtClean="0">
                <a:latin typeface="TeXGyrePagella"/>
                <a:cs typeface="TeXGyrePagella"/>
              </a:rPr>
              <a:t>as</a:t>
            </a:r>
            <a:r>
              <a:rPr lang="en-US" sz="3000" spc="-310" dirty="0" smtClean="0">
                <a:latin typeface="TeXGyrePagella"/>
                <a:cs typeface="TeXGyrePagella"/>
              </a:rPr>
              <a:t> </a:t>
            </a:r>
            <a:r>
              <a:rPr lang="en-US" sz="3000" spc="-10" dirty="0" smtClean="0">
                <a:latin typeface="TeXGyrePagella"/>
                <a:cs typeface="TeXGyrePagella"/>
              </a:rPr>
              <a:t>the  </a:t>
            </a:r>
            <a:r>
              <a:rPr lang="en-US" sz="3000" dirty="0" smtClean="0">
                <a:latin typeface="TeXGyrePagella"/>
                <a:cs typeface="TeXGyrePagella"/>
              </a:rPr>
              <a:t>new</a:t>
            </a:r>
            <a:r>
              <a:rPr lang="en-US" sz="3000" spc="-20" dirty="0" smtClean="0">
                <a:latin typeface="TeXGyrePagella"/>
                <a:cs typeface="TeXGyrePagella"/>
              </a:rPr>
              <a:t> </a:t>
            </a:r>
            <a:r>
              <a:rPr lang="en-US" sz="3000" spc="-5" dirty="0" smtClean="0">
                <a:latin typeface="TeXGyrePagella"/>
                <a:cs typeface="TeXGyrePagella"/>
              </a:rPr>
              <a:t>message.</a:t>
            </a:r>
            <a:endParaRPr lang="en-US" sz="3000" dirty="0" smtClean="0">
              <a:latin typeface="TeXGyrePagella"/>
              <a:cs typeface="TeXGyrePagell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84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One-Time Pad</a:t>
            </a:r>
            <a:r>
              <a:rPr lang="en-US" spc="-70" dirty="0" smtClean="0"/>
              <a:t>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41300" indent="-228600">
              <a:spcBef>
                <a:spcPts val="108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u="heavy" spc="10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Advantage </a:t>
            </a:r>
            <a:r>
              <a:rPr lang="en-US" sz="2800" b="1" u="heavy" spc="15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lang="en-US" sz="2800" b="1" u="heavy" spc="11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One-Time</a:t>
            </a:r>
            <a:r>
              <a:rPr lang="en-US" sz="2800" b="1" u="heavy" spc="-20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b="1" u="heavy" spc="-2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Pad</a:t>
            </a:r>
            <a:r>
              <a:rPr lang="en-US" sz="2800" b="1" spc="-25" dirty="0" smtClean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704850" marR="5080" lvl="1" indent="-457834">
              <a:lnSpc>
                <a:spcPct val="100000"/>
              </a:lnSpc>
              <a:spcBef>
                <a:spcPts val="980"/>
              </a:spcBef>
              <a:buFont typeface="Wingdings"/>
              <a:buChar char=""/>
              <a:tabLst>
                <a:tab pos="704215" algn="l"/>
                <a:tab pos="704850" algn="l"/>
              </a:tabLst>
            </a:pPr>
            <a:r>
              <a:rPr lang="en-US" spc="-5" dirty="0">
                <a:latin typeface="TeXGyrePagella"/>
                <a:cs typeface="TeXGyrePagella"/>
              </a:rPr>
              <a:t>Produces random output that bears no statistical </a:t>
            </a:r>
            <a:r>
              <a:rPr lang="en-US" spc="-10" dirty="0">
                <a:latin typeface="TeXGyrePagella"/>
                <a:cs typeface="TeXGyrePagella"/>
              </a:rPr>
              <a:t>relationship  </a:t>
            </a:r>
            <a:r>
              <a:rPr lang="en-US" spc="-5" dirty="0">
                <a:latin typeface="TeXGyrePagella"/>
                <a:cs typeface="TeXGyrePagella"/>
              </a:rPr>
              <a:t>to the</a:t>
            </a:r>
            <a:r>
              <a:rPr lang="en-US" spc="-10" dirty="0">
                <a:latin typeface="TeXGyrePagella"/>
                <a:cs typeface="TeXGyrePagella"/>
              </a:rPr>
              <a:t> </a:t>
            </a:r>
            <a:r>
              <a:rPr lang="en-US" spc="-5" dirty="0">
                <a:latin typeface="TeXGyrePagella"/>
                <a:cs typeface="TeXGyrePagella"/>
              </a:rPr>
              <a:t>plaintext.</a:t>
            </a:r>
            <a:endParaRPr lang="en-US" dirty="0">
              <a:latin typeface="TeXGyrePagella"/>
              <a:cs typeface="TeXGyrePagella"/>
            </a:endParaRPr>
          </a:p>
          <a:p>
            <a:pPr marL="704850" marR="5715" lvl="1" indent="-457834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704215" algn="l"/>
                <a:tab pos="704850" algn="l"/>
              </a:tabLst>
            </a:pPr>
            <a:r>
              <a:rPr lang="en-US" spc="-5" dirty="0">
                <a:latin typeface="TeXGyrePagella"/>
                <a:cs typeface="TeXGyrePagella"/>
              </a:rPr>
              <a:t>The ciphertext contains no </a:t>
            </a:r>
            <a:r>
              <a:rPr lang="en-US" spc="-10" dirty="0">
                <a:latin typeface="TeXGyrePagella"/>
                <a:cs typeface="TeXGyrePagella"/>
              </a:rPr>
              <a:t>information </a:t>
            </a:r>
            <a:r>
              <a:rPr lang="en-US" spc="-5" dirty="0">
                <a:latin typeface="TeXGyrePagella"/>
                <a:cs typeface="TeXGyrePagella"/>
              </a:rPr>
              <a:t>whatsoever about </a:t>
            </a:r>
            <a:r>
              <a:rPr lang="en-US" spc="-10" dirty="0">
                <a:latin typeface="TeXGyrePagella"/>
                <a:cs typeface="TeXGyrePagella"/>
              </a:rPr>
              <a:t>the  </a:t>
            </a:r>
            <a:r>
              <a:rPr lang="en-US" spc="-5" dirty="0">
                <a:latin typeface="TeXGyrePagella"/>
                <a:cs typeface="TeXGyrePagella"/>
              </a:rPr>
              <a:t>plaintext, hence there is simply no way to break the</a:t>
            </a:r>
            <a:r>
              <a:rPr lang="en-US" spc="10" dirty="0">
                <a:latin typeface="TeXGyrePagella"/>
                <a:cs typeface="TeXGyrePagella"/>
              </a:rPr>
              <a:t> </a:t>
            </a:r>
            <a:r>
              <a:rPr lang="en-US" spc="-10" dirty="0">
                <a:latin typeface="TeXGyrePagella"/>
                <a:cs typeface="TeXGyrePagella"/>
              </a:rPr>
              <a:t>code.</a:t>
            </a:r>
            <a:endParaRPr lang="en-US" dirty="0">
              <a:latin typeface="TeXGyrePagella"/>
              <a:cs typeface="TeXGyrePagella"/>
            </a:endParaRPr>
          </a:p>
          <a:p>
            <a:pPr marL="241300" indent="-228600"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u="heavy" spc="114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Disadvantage </a:t>
            </a:r>
            <a:r>
              <a:rPr lang="en-US" sz="2800" b="1" u="heavy" spc="15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lang="en-US" sz="2800" b="1" u="heavy" spc="11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One-Time</a:t>
            </a:r>
            <a:r>
              <a:rPr lang="en-US" sz="2800" b="1" u="heavy" spc="-21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b="1" u="heavy" spc="-2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Pad</a:t>
            </a:r>
            <a:r>
              <a:rPr lang="en-US" sz="2800" b="1" spc="-25" dirty="0" smtClean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704850" lvl="1" indent="-457834">
              <a:lnSpc>
                <a:spcPct val="100000"/>
              </a:lnSpc>
              <a:spcBef>
                <a:spcPts val="980"/>
              </a:spcBef>
              <a:buFont typeface="Wingdings"/>
              <a:buChar char=""/>
              <a:tabLst>
                <a:tab pos="704215" algn="l"/>
                <a:tab pos="704850" algn="l"/>
              </a:tabLst>
            </a:pPr>
            <a:r>
              <a:rPr lang="en-US" spc="-5" dirty="0">
                <a:latin typeface="TeXGyrePagella"/>
                <a:cs typeface="TeXGyrePagella"/>
              </a:rPr>
              <a:t>Problem of making </a:t>
            </a:r>
            <a:r>
              <a:rPr lang="en-US" dirty="0">
                <a:latin typeface="TeXGyrePagella"/>
                <a:cs typeface="TeXGyrePagella"/>
              </a:rPr>
              <a:t>large </a:t>
            </a:r>
            <a:r>
              <a:rPr lang="en-US" spc="-5" dirty="0">
                <a:latin typeface="TeXGyrePagella"/>
                <a:cs typeface="TeXGyrePagella"/>
              </a:rPr>
              <a:t>quantities of random </a:t>
            </a:r>
            <a:r>
              <a:rPr lang="en-US" dirty="0">
                <a:latin typeface="TeXGyrePagella"/>
                <a:cs typeface="TeXGyrePagella"/>
              </a:rPr>
              <a:t>keys.</a:t>
            </a:r>
          </a:p>
          <a:p>
            <a:pPr marL="704850" marR="6985" lvl="1" indent="-457834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704215" algn="l"/>
                <a:tab pos="704850" algn="l"/>
              </a:tabLst>
            </a:pPr>
            <a:r>
              <a:rPr lang="en-US" spc="-5" dirty="0">
                <a:latin typeface="TeXGyrePagella"/>
                <a:cs typeface="TeXGyrePagella"/>
              </a:rPr>
              <a:t>Key distribution </a:t>
            </a:r>
            <a:r>
              <a:rPr lang="en-US" spc="-10" dirty="0">
                <a:latin typeface="TeXGyrePagella"/>
                <a:cs typeface="TeXGyrePagella"/>
              </a:rPr>
              <a:t>problem, </a:t>
            </a:r>
            <a:r>
              <a:rPr lang="en-US" spc="-5" dirty="0">
                <a:latin typeface="TeXGyrePagella"/>
                <a:cs typeface="TeXGyrePagella"/>
              </a:rPr>
              <a:t>where for every message, a key </a:t>
            </a:r>
            <a:r>
              <a:rPr lang="en-US" spc="-10" dirty="0">
                <a:latin typeface="TeXGyrePagella"/>
                <a:cs typeface="TeXGyrePagella"/>
              </a:rPr>
              <a:t>of  </a:t>
            </a:r>
            <a:r>
              <a:rPr lang="en-US" spc="-5" dirty="0">
                <a:latin typeface="TeXGyrePagella"/>
                <a:cs typeface="TeXGyrePagella"/>
              </a:rPr>
              <a:t>equal length is needed </a:t>
            </a:r>
            <a:r>
              <a:rPr lang="en-US" dirty="0">
                <a:latin typeface="TeXGyrePagella"/>
                <a:cs typeface="TeXGyrePagella"/>
              </a:rPr>
              <a:t>at </a:t>
            </a:r>
            <a:r>
              <a:rPr lang="en-US" spc="-10" dirty="0">
                <a:latin typeface="TeXGyrePagella"/>
                <a:cs typeface="TeXGyrePagella"/>
              </a:rPr>
              <a:t>both </a:t>
            </a:r>
            <a:r>
              <a:rPr lang="en-US" spc="-5" dirty="0">
                <a:latin typeface="TeXGyrePagella"/>
                <a:cs typeface="TeXGyrePagella"/>
              </a:rPr>
              <a:t>sender and</a:t>
            </a:r>
            <a:r>
              <a:rPr lang="en-US" spc="-30" dirty="0">
                <a:latin typeface="TeXGyrePagella"/>
                <a:cs typeface="TeXGyrePagella"/>
              </a:rPr>
              <a:t> </a:t>
            </a:r>
            <a:r>
              <a:rPr lang="en-US" spc="-5" dirty="0">
                <a:latin typeface="TeXGyrePagella"/>
                <a:cs typeface="TeXGyrePagella"/>
              </a:rPr>
              <a:t>receiver.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504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091797"/>
            <a:ext cx="7924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/>
              <a:t>Transposition</a:t>
            </a:r>
            <a:r>
              <a:rPr sz="5400" b="1" spc="-35" dirty="0"/>
              <a:t> </a:t>
            </a:r>
            <a:r>
              <a:rPr sz="5400" b="1" spc="-5" dirty="0"/>
              <a:t>Technique</a:t>
            </a:r>
            <a:endParaRPr sz="5400" b="1" dirty="0"/>
          </a:p>
        </p:txBody>
      </p:sp>
    </p:spTree>
    <p:extLst>
      <p:ext uri="{BB962C8B-B14F-4D97-AF65-F5344CB8AC3E}">
        <p14:creationId xmlns:p14="http://schemas.microsoft.com/office/powerpoint/2010/main" val="21798513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Transposition</a:t>
            </a:r>
            <a:r>
              <a:rPr lang="en-US" spc="-105" dirty="0" smtClean="0"/>
              <a:t> </a:t>
            </a:r>
            <a:r>
              <a:rPr lang="en-US" dirty="0" smtClean="0"/>
              <a:t>Ciphers</a:t>
            </a:r>
            <a:endParaRPr lang="en-US" dirty="0"/>
          </a:p>
        </p:txBody>
      </p:sp>
      <p:pic>
        <p:nvPicPr>
          <p:cNvPr id="12290" name="Picture 2" descr="C:\Users\Ms Komal\Desktop\12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33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Algorithms</a:t>
            </a:r>
            <a:r>
              <a:rPr lang="en-US" spc="-70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 marR="6350" indent="-228600" algn="just">
              <a:lnSpc>
                <a:spcPct val="1141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85" dirty="0" smtClean="0">
                <a:solidFill>
                  <a:srgbClr val="C00000"/>
                </a:solidFill>
                <a:latin typeface="Times New Roman"/>
                <a:cs typeface="Times New Roman"/>
              </a:rPr>
              <a:t>Symmetric </a:t>
            </a:r>
            <a:r>
              <a:rPr lang="en-US" sz="2800" b="1" spc="60" dirty="0" smtClean="0">
                <a:solidFill>
                  <a:srgbClr val="C00000"/>
                </a:solidFill>
                <a:latin typeface="Times New Roman"/>
                <a:cs typeface="Times New Roman"/>
              </a:rPr>
              <a:t>Encryption </a:t>
            </a:r>
            <a:r>
              <a:rPr lang="en-US" sz="2800" spc="-5" dirty="0" smtClean="0">
                <a:latin typeface="TeXGyrePagella"/>
                <a:cs typeface="TeXGyrePagella"/>
              </a:rPr>
              <a:t>is </a:t>
            </a:r>
            <a:r>
              <a:rPr lang="en-US" sz="2800" dirty="0" smtClean="0">
                <a:latin typeface="TeXGyrePagella"/>
                <a:cs typeface="TeXGyrePagella"/>
              </a:rPr>
              <a:t>used </a:t>
            </a:r>
            <a:r>
              <a:rPr lang="en-US" sz="2800" spc="-5" dirty="0" smtClean="0">
                <a:latin typeface="TeXGyrePagella"/>
                <a:cs typeface="TeXGyrePagella"/>
              </a:rPr>
              <a:t>to conceal the contents of </a:t>
            </a:r>
            <a:r>
              <a:rPr lang="en-US" sz="2800" spc="-10" dirty="0" smtClean="0">
                <a:latin typeface="TeXGyrePagella"/>
                <a:cs typeface="TeXGyrePagella"/>
              </a:rPr>
              <a:t>blocks  </a:t>
            </a:r>
            <a:r>
              <a:rPr lang="en-US" sz="2800" spc="-5" dirty="0" smtClean="0">
                <a:latin typeface="TeXGyrePagella"/>
                <a:cs typeface="TeXGyrePagella"/>
              </a:rPr>
              <a:t>or streams of data of any size, including messages, files,  </a:t>
            </a:r>
            <a:r>
              <a:rPr lang="en-US" sz="2800" dirty="0" smtClean="0">
                <a:latin typeface="TeXGyrePagella"/>
                <a:cs typeface="TeXGyrePagella"/>
              </a:rPr>
              <a:t>encryption </a:t>
            </a:r>
            <a:r>
              <a:rPr lang="en-US" sz="2800" spc="-5" dirty="0" smtClean="0">
                <a:latin typeface="TeXGyrePagella"/>
                <a:cs typeface="TeXGyrePagella"/>
              </a:rPr>
              <a:t>keys </a:t>
            </a:r>
            <a:r>
              <a:rPr lang="en-US" sz="2800" dirty="0" smtClean="0">
                <a:latin typeface="TeXGyrePagella"/>
                <a:cs typeface="TeXGyrePagella"/>
              </a:rPr>
              <a:t>and</a:t>
            </a:r>
            <a:r>
              <a:rPr lang="en-US" sz="2800" spc="-50" dirty="0" smtClean="0">
                <a:latin typeface="TeXGyrePagella"/>
                <a:cs typeface="TeXGyrePagella"/>
              </a:rPr>
              <a:t> </a:t>
            </a:r>
            <a:r>
              <a:rPr lang="en-US" sz="2800" spc="-10" dirty="0" smtClean="0">
                <a:latin typeface="TeXGyrePagella"/>
                <a:cs typeface="TeXGyrePagella"/>
              </a:rPr>
              <a:t>passwords.</a:t>
            </a:r>
            <a:endParaRPr lang="en-US" sz="2800" dirty="0" smtClean="0">
              <a:latin typeface="TeXGyrePagella"/>
              <a:cs typeface="TeXGyrePagella"/>
            </a:endParaRPr>
          </a:p>
          <a:p>
            <a:pPr marL="241300" marR="5080" indent="-228600" algn="just">
              <a:lnSpc>
                <a:spcPct val="113999"/>
              </a:lnSpc>
              <a:spcBef>
                <a:spcPts val="20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90" dirty="0" smtClean="0">
                <a:solidFill>
                  <a:srgbClr val="C00000"/>
                </a:solidFill>
                <a:latin typeface="Times New Roman"/>
                <a:cs typeface="Times New Roman"/>
              </a:rPr>
              <a:t>Asymmetric </a:t>
            </a:r>
            <a:r>
              <a:rPr lang="en-US" sz="2800" b="1" spc="60" dirty="0" smtClean="0">
                <a:solidFill>
                  <a:srgbClr val="C00000"/>
                </a:solidFill>
                <a:latin typeface="Times New Roman"/>
                <a:cs typeface="Times New Roman"/>
              </a:rPr>
              <a:t>Encryption </a:t>
            </a:r>
            <a:r>
              <a:rPr lang="en-US" sz="2800" spc="-5" dirty="0" smtClean="0">
                <a:latin typeface="TeXGyrePagella"/>
                <a:cs typeface="TeXGyrePagella"/>
              </a:rPr>
              <a:t>is used to conceal small </a:t>
            </a:r>
            <a:r>
              <a:rPr lang="en-US" sz="2800" spc="-10" dirty="0" smtClean="0">
                <a:latin typeface="TeXGyrePagella"/>
                <a:cs typeface="TeXGyrePagella"/>
              </a:rPr>
              <a:t>blocks </a:t>
            </a:r>
            <a:r>
              <a:rPr lang="en-US" sz="2800" spc="-5" dirty="0" smtClean="0">
                <a:latin typeface="TeXGyrePagella"/>
                <a:cs typeface="TeXGyrePagella"/>
              </a:rPr>
              <a:t>of </a:t>
            </a:r>
            <a:r>
              <a:rPr lang="en-US" sz="2800" dirty="0" smtClean="0">
                <a:latin typeface="TeXGyrePagella"/>
                <a:cs typeface="TeXGyrePagella"/>
              </a:rPr>
              <a:t>data,  such </a:t>
            </a:r>
            <a:r>
              <a:rPr lang="en-US" sz="2800" spc="-5" dirty="0" smtClean="0">
                <a:latin typeface="TeXGyrePagella"/>
                <a:cs typeface="TeXGyrePagella"/>
              </a:rPr>
              <a:t>as </a:t>
            </a:r>
            <a:r>
              <a:rPr lang="en-US" sz="2800" spc="-10" dirty="0" smtClean="0">
                <a:latin typeface="TeXGyrePagella"/>
                <a:cs typeface="TeXGyrePagella"/>
              </a:rPr>
              <a:t>encryption </a:t>
            </a:r>
            <a:r>
              <a:rPr lang="en-US" sz="2800" spc="-5" dirty="0" smtClean="0">
                <a:latin typeface="TeXGyrePagella"/>
                <a:cs typeface="TeXGyrePagella"/>
              </a:rPr>
              <a:t>keys and hash function values, </a:t>
            </a:r>
            <a:r>
              <a:rPr lang="en-US" sz="2800" dirty="0" smtClean="0">
                <a:latin typeface="TeXGyrePagella"/>
                <a:cs typeface="TeXGyrePagella"/>
              </a:rPr>
              <a:t>which </a:t>
            </a:r>
            <a:r>
              <a:rPr lang="en-US" sz="2800" spc="-5" dirty="0" smtClean="0">
                <a:latin typeface="TeXGyrePagella"/>
                <a:cs typeface="TeXGyrePagella"/>
              </a:rPr>
              <a:t>are  </a:t>
            </a:r>
            <a:r>
              <a:rPr lang="en-US" sz="2800" dirty="0" smtClean="0">
                <a:latin typeface="TeXGyrePagella"/>
                <a:cs typeface="TeXGyrePagella"/>
              </a:rPr>
              <a:t>used </a:t>
            </a:r>
            <a:r>
              <a:rPr lang="en-US" sz="2800" spc="-5" dirty="0" smtClean="0">
                <a:latin typeface="TeXGyrePagella"/>
                <a:cs typeface="TeXGyrePagella"/>
              </a:rPr>
              <a:t>in digital</a:t>
            </a:r>
            <a:r>
              <a:rPr lang="en-US" sz="2800" spc="-15" dirty="0" smtClean="0">
                <a:latin typeface="TeXGyrePagella"/>
                <a:cs typeface="TeXGyrePagella"/>
              </a:rPr>
              <a:t> </a:t>
            </a:r>
            <a:r>
              <a:rPr lang="en-US" sz="2800" spc="-5" dirty="0" smtClean="0">
                <a:latin typeface="TeXGyrePagella"/>
                <a:cs typeface="TeXGyrePagella"/>
              </a:rPr>
              <a:t>signatures.</a:t>
            </a:r>
            <a:endParaRPr lang="en-US" sz="2800" dirty="0" smtClean="0">
              <a:latin typeface="TeXGyrePagella"/>
              <a:cs typeface="TeXGyrePagell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94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Keyless </a:t>
            </a:r>
            <a:r>
              <a:rPr lang="en-US" dirty="0" smtClean="0"/>
              <a:t>Transposition</a:t>
            </a:r>
            <a:r>
              <a:rPr lang="en-US" spc="-80" dirty="0" smtClean="0"/>
              <a:t> </a:t>
            </a:r>
            <a:r>
              <a:rPr lang="en-US" dirty="0" smtClean="0"/>
              <a:t>Ciphers</a:t>
            </a:r>
            <a:endParaRPr lang="en-US" dirty="0"/>
          </a:p>
        </p:txBody>
      </p:sp>
      <p:pic>
        <p:nvPicPr>
          <p:cNvPr id="13314" name="Picture 2" descr="C:\Users\Ms Komal\Desktop\zxsd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1209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Keyed Transposition</a:t>
            </a:r>
            <a:r>
              <a:rPr lang="en-US" spc="-40" dirty="0" smtClean="0"/>
              <a:t> </a:t>
            </a:r>
            <a:r>
              <a:rPr lang="en-US" dirty="0" smtClean="0"/>
              <a:t>Ciphers</a:t>
            </a:r>
            <a:endParaRPr lang="en-US" dirty="0"/>
          </a:p>
        </p:txBody>
      </p:sp>
      <p:pic>
        <p:nvPicPr>
          <p:cNvPr id="14338" name="Picture 2" descr="C:\Users\Ms Komal\Desktop\cxzvv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80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9520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Keyed Transposition </a:t>
            </a:r>
            <a:r>
              <a:rPr lang="en-US" dirty="0" smtClean="0"/>
              <a:t>Ciphers</a:t>
            </a:r>
            <a:r>
              <a:rPr lang="en-US" spc="-20" dirty="0" smtClean="0"/>
              <a:t> </a:t>
            </a:r>
            <a:r>
              <a:rPr lang="en-US" dirty="0" smtClean="0"/>
              <a:t>(Cont.)</a:t>
            </a:r>
            <a:endParaRPr lang="en-US" dirty="0"/>
          </a:p>
        </p:txBody>
      </p:sp>
      <p:pic>
        <p:nvPicPr>
          <p:cNvPr id="15362" name="Picture 2" descr="C:\Users\Ms Komal\Desktop\bvcxbxdfghtr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6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6914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Columnar Transposition</a:t>
            </a:r>
            <a:r>
              <a:rPr lang="en-US" spc="-114" dirty="0" smtClean="0"/>
              <a:t> </a:t>
            </a:r>
            <a:r>
              <a:rPr lang="en-US" dirty="0" smtClean="0"/>
              <a:t>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9400" marR="43180" indent="-228600" algn="just">
              <a:spcBef>
                <a:spcPts val="95"/>
              </a:spcBef>
              <a:buFont typeface="Arial"/>
              <a:buChar char="•"/>
              <a:tabLst>
                <a:tab pos="279400" algn="l"/>
                <a:tab pos="978535" algn="l"/>
                <a:tab pos="2454275" algn="l"/>
                <a:tab pos="3652520" algn="l"/>
                <a:tab pos="5778500" algn="l"/>
                <a:tab pos="6534150" algn="l"/>
                <a:tab pos="7364730" algn="l"/>
                <a:tab pos="8996045" algn="l"/>
                <a:tab pos="9777730" algn="l"/>
              </a:tabLst>
            </a:pPr>
            <a:r>
              <a:rPr lang="en-US" sz="2600" dirty="0" smtClean="0">
                <a:latin typeface="TeXGyrePagella"/>
                <a:cs typeface="TeXGyrePagella"/>
              </a:rPr>
              <a:t>T</a:t>
            </a:r>
            <a:r>
              <a:rPr lang="en-US" sz="2600" spc="-5" dirty="0" smtClean="0">
                <a:latin typeface="TeXGyrePagella"/>
                <a:cs typeface="TeXGyrePagella"/>
              </a:rPr>
              <a:t>o</a:t>
            </a:r>
            <a:r>
              <a:rPr lang="en-US" sz="2600" dirty="0" smtClean="0">
                <a:latin typeface="TeXGyrePagella"/>
                <a:cs typeface="TeXGyrePagella"/>
              </a:rPr>
              <a:t>	</a:t>
            </a:r>
            <a:r>
              <a:rPr lang="en-US" sz="2600" spc="-5" dirty="0" smtClean="0">
                <a:latin typeface="TeXGyrePagella"/>
                <a:cs typeface="TeXGyrePagella"/>
              </a:rPr>
              <a:t>achieve</a:t>
            </a:r>
            <a:r>
              <a:rPr lang="en-US" sz="2600" dirty="0" smtClean="0">
                <a:latin typeface="TeXGyrePagella"/>
                <a:cs typeface="TeXGyrePagella"/>
              </a:rPr>
              <a:t>	</a:t>
            </a:r>
            <a:r>
              <a:rPr lang="en-US" sz="2600" spc="-10" dirty="0" smtClean="0">
                <a:latin typeface="TeXGyrePagella"/>
                <a:cs typeface="TeXGyrePagella"/>
              </a:rPr>
              <a:t>bett</a:t>
            </a:r>
            <a:r>
              <a:rPr lang="en-US" sz="2600" dirty="0" smtClean="0">
                <a:latin typeface="TeXGyrePagella"/>
                <a:cs typeface="TeXGyrePagella"/>
              </a:rPr>
              <a:t>e</a:t>
            </a:r>
            <a:r>
              <a:rPr lang="en-US" sz="2600" spc="-5" dirty="0" smtClean="0">
                <a:latin typeface="TeXGyrePagella"/>
                <a:cs typeface="TeXGyrePagella"/>
              </a:rPr>
              <a:t>r</a:t>
            </a:r>
            <a:r>
              <a:rPr lang="en-US" sz="2600" dirty="0" smtClean="0">
                <a:latin typeface="TeXGyrePagella"/>
                <a:cs typeface="TeXGyrePagella"/>
              </a:rPr>
              <a:t>	</a:t>
            </a:r>
            <a:r>
              <a:rPr lang="en-US" sz="2600" spc="-5" dirty="0" smtClean="0">
                <a:latin typeface="TeXGyrePagella"/>
                <a:cs typeface="TeXGyrePagella"/>
              </a:rPr>
              <a:t>scramb</a:t>
            </a:r>
            <a:r>
              <a:rPr lang="en-US" sz="2600" dirty="0" smtClean="0">
                <a:latin typeface="TeXGyrePagella"/>
                <a:cs typeface="TeXGyrePagella"/>
              </a:rPr>
              <a:t>l</a:t>
            </a:r>
            <a:r>
              <a:rPr lang="en-US" sz="2600" spc="-5" dirty="0" smtClean="0">
                <a:latin typeface="TeXGyrePagella"/>
                <a:cs typeface="TeXGyrePagella"/>
              </a:rPr>
              <a:t>in</a:t>
            </a:r>
            <a:r>
              <a:rPr lang="en-US" sz="2600" dirty="0" smtClean="0">
                <a:latin typeface="TeXGyrePagella"/>
                <a:cs typeface="TeXGyrePagella"/>
              </a:rPr>
              <a:t>g</a:t>
            </a:r>
            <a:r>
              <a:rPr lang="en-US" sz="2600" spc="-5" dirty="0" smtClean="0">
                <a:latin typeface="TeXGyrePagella"/>
                <a:cs typeface="TeXGyrePagella"/>
              </a:rPr>
              <a:t>,</a:t>
            </a:r>
            <a:r>
              <a:rPr lang="en-US" sz="2600" dirty="0" smtClean="0">
                <a:latin typeface="TeXGyrePagella"/>
                <a:cs typeface="TeXGyrePagella"/>
              </a:rPr>
              <a:t>	w</a:t>
            </a:r>
            <a:r>
              <a:rPr lang="en-US" sz="2600" spc="-5" dirty="0" smtClean="0">
                <a:latin typeface="TeXGyrePagella"/>
                <a:cs typeface="TeXGyrePagella"/>
              </a:rPr>
              <a:t>e</a:t>
            </a:r>
            <a:r>
              <a:rPr lang="en-US" sz="2600" dirty="0" smtClean="0">
                <a:latin typeface="TeXGyrePagella"/>
                <a:cs typeface="TeXGyrePagella"/>
              </a:rPr>
              <a:t>	</a:t>
            </a:r>
            <a:r>
              <a:rPr lang="en-US" sz="2600" spc="-5" dirty="0" smtClean="0">
                <a:latin typeface="TeXGyrePagella"/>
                <a:cs typeface="TeXGyrePagella"/>
              </a:rPr>
              <a:t>can</a:t>
            </a:r>
            <a:r>
              <a:rPr lang="en-US" sz="2600" dirty="0" smtClean="0">
                <a:latin typeface="TeXGyrePagella"/>
                <a:cs typeface="TeXGyrePagella"/>
              </a:rPr>
              <a:t>	</a:t>
            </a:r>
            <a:r>
              <a:rPr lang="en-US" sz="2600" spc="-5" dirty="0" smtClean="0">
                <a:latin typeface="TeXGyrePagella"/>
                <a:cs typeface="TeXGyrePagella"/>
              </a:rPr>
              <a:t>combine</a:t>
            </a:r>
            <a:r>
              <a:rPr lang="en-US" sz="2600" dirty="0" smtClean="0">
                <a:latin typeface="TeXGyrePagella"/>
                <a:cs typeface="TeXGyrePagella"/>
              </a:rPr>
              <a:t>	</a:t>
            </a:r>
            <a:r>
              <a:rPr lang="en-US" sz="2600" spc="-10" dirty="0" smtClean="0">
                <a:latin typeface="TeXGyrePagella"/>
                <a:cs typeface="TeXGyrePagella"/>
              </a:rPr>
              <a:t>th</a:t>
            </a:r>
            <a:r>
              <a:rPr lang="en-US" sz="2600" spc="-5" dirty="0" smtClean="0">
                <a:latin typeface="TeXGyrePagella"/>
                <a:cs typeface="TeXGyrePagella"/>
              </a:rPr>
              <a:t>e</a:t>
            </a:r>
            <a:r>
              <a:rPr lang="en-US" sz="2600" dirty="0" smtClean="0">
                <a:latin typeface="TeXGyrePagella"/>
                <a:cs typeface="TeXGyrePagella"/>
              </a:rPr>
              <a:t>	</a:t>
            </a:r>
            <a:r>
              <a:rPr lang="en-US" sz="2600" spc="-10" dirty="0" smtClean="0">
                <a:latin typeface="TeXGyrePagella"/>
                <a:cs typeface="TeXGyrePagella"/>
              </a:rPr>
              <a:t>two  </a:t>
            </a:r>
            <a:r>
              <a:rPr lang="en-US" sz="2600" spc="-5" dirty="0" smtClean="0">
                <a:latin typeface="TeXGyrePagella"/>
                <a:cs typeface="TeXGyrePagella"/>
              </a:rPr>
              <a:t>approaches </a:t>
            </a:r>
            <a:r>
              <a:rPr lang="en-US" sz="2600" dirty="0" smtClean="0">
                <a:solidFill>
                  <a:srgbClr val="C00000"/>
                </a:solidFill>
                <a:latin typeface="TeXGyrePagella"/>
                <a:cs typeface="TeXGyrePagella"/>
              </a:rPr>
              <a:t>(Keyless </a:t>
            </a:r>
            <a:r>
              <a:rPr lang="en-US" sz="2600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&amp;</a:t>
            </a:r>
            <a:r>
              <a:rPr lang="en-US" sz="2600" spc="-20" dirty="0" smtClean="0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lang="en-US" sz="2600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Keyed)</a:t>
            </a:r>
            <a:r>
              <a:rPr lang="en-US" sz="2600" spc="-5" dirty="0" smtClean="0">
                <a:latin typeface="TeXGyrePagella"/>
                <a:cs typeface="TeXGyrePagella"/>
              </a:rPr>
              <a:t>.</a:t>
            </a:r>
            <a:endParaRPr lang="en-US" sz="2600" dirty="0" smtClean="0">
              <a:latin typeface="TeXGyrePagella"/>
              <a:cs typeface="TeXGyrePagella"/>
            </a:endParaRPr>
          </a:p>
          <a:p>
            <a:pPr marL="279400" indent="-228600" algn="just">
              <a:spcBef>
                <a:spcPts val="985"/>
              </a:spcBef>
              <a:buFont typeface="Arial"/>
              <a:buChar char="•"/>
              <a:tabLst>
                <a:tab pos="279400" algn="l"/>
              </a:tabLst>
            </a:pPr>
            <a:r>
              <a:rPr lang="en-US" sz="2600" spc="-5" dirty="0" smtClean="0">
                <a:latin typeface="TeXGyrePagella"/>
                <a:cs typeface="TeXGyrePagella"/>
              </a:rPr>
              <a:t>Below is an </a:t>
            </a:r>
            <a:r>
              <a:rPr lang="en-US" sz="2600" b="1" i="1" spc="-5" dirty="0" smtClean="0">
                <a:solidFill>
                  <a:srgbClr val="FF0000"/>
                </a:solidFill>
                <a:latin typeface="TeXGyrePagella"/>
                <a:cs typeface="TeXGyrePagella"/>
              </a:rPr>
              <a:t>example </a:t>
            </a:r>
            <a:r>
              <a:rPr lang="en-US" sz="2600" spc="-5" dirty="0" smtClean="0">
                <a:latin typeface="TeXGyrePagella"/>
                <a:cs typeface="TeXGyrePagella"/>
              </a:rPr>
              <a:t>in which the </a:t>
            </a:r>
            <a:r>
              <a:rPr lang="en-US" sz="2600" dirty="0" smtClean="0">
                <a:latin typeface="TeXGyrePagella"/>
                <a:cs typeface="TeXGyrePagella"/>
              </a:rPr>
              <a:t>following </a:t>
            </a:r>
            <a:r>
              <a:rPr lang="en-US" sz="2600" spc="-5" dirty="0" smtClean="0">
                <a:latin typeface="TeXGyrePagella"/>
                <a:cs typeface="TeXGyrePagella"/>
              </a:rPr>
              <a:t>steps are</a:t>
            </a:r>
            <a:r>
              <a:rPr lang="en-US" sz="2600" spc="20" dirty="0" smtClean="0">
                <a:latin typeface="TeXGyrePagella"/>
                <a:cs typeface="TeXGyrePagella"/>
              </a:rPr>
              <a:t> </a:t>
            </a:r>
            <a:r>
              <a:rPr lang="en-US" sz="2600" spc="-5" dirty="0" smtClean="0">
                <a:latin typeface="TeXGyrePagella"/>
                <a:cs typeface="TeXGyrePagella"/>
              </a:rPr>
              <a:t>followed:</a:t>
            </a:r>
            <a:endParaRPr lang="en-US" sz="2600" dirty="0" smtClean="0">
              <a:latin typeface="TeXGyrePagella"/>
              <a:cs typeface="TeXGyrePagella"/>
            </a:endParaRPr>
          </a:p>
          <a:p>
            <a:pPr marL="786765" lvl="1" indent="-514350" algn="just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786765" algn="l"/>
                <a:tab pos="787400" algn="l"/>
              </a:tabLst>
            </a:pPr>
            <a:r>
              <a:rPr lang="en-US" sz="2600" dirty="0" smtClean="0">
                <a:solidFill>
                  <a:srgbClr val="001F5F"/>
                </a:solidFill>
                <a:latin typeface="TeXGyrePagella"/>
                <a:cs typeface="TeXGyrePagella"/>
              </a:rPr>
              <a:t>Text </a:t>
            </a:r>
            <a:r>
              <a:rPr lang="en-US" sz="2600" spc="-10" dirty="0" smtClean="0">
                <a:solidFill>
                  <a:srgbClr val="001F5F"/>
                </a:solidFill>
                <a:latin typeface="TeXGyrePagella"/>
                <a:cs typeface="TeXGyrePagella"/>
              </a:rPr>
              <a:t>is </a:t>
            </a:r>
            <a:r>
              <a:rPr lang="en-US" sz="2600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written into table </a:t>
            </a:r>
            <a:r>
              <a:rPr lang="en-US" sz="2600" dirty="0" smtClean="0">
                <a:solidFill>
                  <a:srgbClr val="001F5F"/>
                </a:solidFill>
                <a:latin typeface="TeXGyrePagella"/>
                <a:cs typeface="TeXGyrePagella"/>
              </a:rPr>
              <a:t>row </a:t>
            </a:r>
            <a:r>
              <a:rPr lang="en-US" sz="2600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by</a:t>
            </a:r>
            <a:r>
              <a:rPr lang="en-US" sz="2600" spc="-25" dirty="0" smtClean="0">
                <a:solidFill>
                  <a:srgbClr val="001F5F"/>
                </a:solidFill>
                <a:latin typeface="TeXGyrePagella"/>
                <a:cs typeface="TeXGyrePagella"/>
              </a:rPr>
              <a:t> </a:t>
            </a:r>
            <a:r>
              <a:rPr lang="en-US" sz="2600" dirty="0" smtClean="0">
                <a:solidFill>
                  <a:srgbClr val="001F5F"/>
                </a:solidFill>
                <a:latin typeface="TeXGyrePagella"/>
                <a:cs typeface="TeXGyrePagella"/>
              </a:rPr>
              <a:t>row.</a:t>
            </a:r>
            <a:endParaRPr lang="en-US" sz="2600" dirty="0" smtClean="0">
              <a:latin typeface="TeXGyrePagella"/>
              <a:cs typeface="TeXGyrePagella"/>
            </a:endParaRPr>
          </a:p>
          <a:p>
            <a:pPr marL="786765" marR="43180" lvl="1" indent="-514350" algn="just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786765" algn="l"/>
                <a:tab pos="787400" algn="l"/>
              </a:tabLst>
            </a:pPr>
            <a:r>
              <a:rPr lang="en-US" sz="2600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Permutation </a:t>
            </a:r>
            <a:r>
              <a:rPr lang="en-US" sz="2600" dirty="0" smtClean="0">
                <a:solidFill>
                  <a:srgbClr val="001F5F"/>
                </a:solidFill>
                <a:latin typeface="TeXGyrePagella"/>
                <a:cs typeface="TeXGyrePagella"/>
              </a:rPr>
              <a:t>is done </a:t>
            </a:r>
            <a:r>
              <a:rPr lang="en-US" sz="2600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by reordering the columns, i.e. </a:t>
            </a:r>
            <a:r>
              <a:rPr lang="en-US" sz="2600" dirty="0" smtClean="0">
                <a:solidFill>
                  <a:srgbClr val="001F5F"/>
                </a:solidFill>
                <a:latin typeface="TeXGyrePagella"/>
                <a:cs typeface="TeXGyrePagella"/>
              </a:rPr>
              <a:t>according  </a:t>
            </a:r>
            <a:r>
              <a:rPr lang="en-US" sz="2600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to the </a:t>
            </a:r>
            <a:r>
              <a:rPr lang="en-US" sz="2600" spc="-10" dirty="0" smtClean="0">
                <a:solidFill>
                  <a:srgbClr val="001F5F"/>
                </a:solidFill>
                <a:latin typeface="TeXGyrePagella"/>
                <a:cs typeface="TeXGyrePagella"/>
              </a:rPr>
              <a:t>provided</a:t>
            </a:r>
            <a:r>
              <a:rPr lang="en-US" sz="2600" spc="5" dirty="0" smtClean="0">
                <a:solidFill>
                  <a:srgbClr val="001F5F"/>
                </a:solidFill>
                <a:latin typeface="TeXGyrePagella"/>
                <a:cs typeface="TeXGyrePagella"/>
              </a:rPr>
              <a:t> </a:t>
            </a:r>
            <a:r>
              <a:rPr lang="en-US" sz="2600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key.</a:t>
            </a:r>
            <a:endParaRPr lang="en-US" sz="2600" dirty="0" smtClean="0">
              <a:latin typeface="TeXGyrePagella"/>
              <a:cs typeface="TeXGyrePagella"/>
            </a:endParaRPr>
          </a:p>
          <a:p>
            <a:pPr marL="786765" lvl="1" indent="-514350" algn="just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86765" algn="l"/>
                <a:tab pos="787400" algn="l"/>
              </a:tabLst>
            </a:pPr>
            <a:r>
              <a:rPr lang="en-US" sz="2600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A new table </a:t>
            </a:r>
            <a:r>
              <a:rPr lang="en-US" sz="2600" spc="-10" dirty="0" smtClean="0">
                <a:solidFill>
                  <a:srgbClr val="001F5F"/>
                </a:solidFill>
                <a:latin typeface="TeXGyrePagella"/>
                <a:cs typeface="TeXGyrePagella"/>
              </a:rPr>
              <a:t>is </a:t>
            </a:r>
            <a:r>
              <a:rPr lang="en-US" sz="2600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read column by</a:t>
            </a:r>
            <a:r>
              <a:rPr lang="en-US" sz="2600" spc="10" dirty="0" smtClean="0">
                <a:solidFill>
                  <a:srgbClr val="001F5F"/>
                </a:solidFill>
                <a:latin typeface="TeXGyrePagella"/>
                <a:cs typeface="TeXGyrePagella"/>
              </a:rPr>
              <a:t> </a:t>
            </a:r>
            <a:r>
              <a:rPr lang="en-US" sz="2600" spc="-5" dirty="0" smtClean="0">
                <a:solidFill>
                  <a:srgbClr val="001F5F"/>
                </a:solidFill>
                <a:latin typeface="TeXGyrePagella"/>
                <a:cs typeface="TeXGyrePagella"/>
              </a:rPr>
              <a:t>column.</a:t>
            </a:r>
            <a:endParaRPr lang="en-US" sz="2600" dirty="0" smtClean="0">
              <a:latin typeface="TeXGyrePagella"/>
              <a:cs typeface="TeXGyrePagella"/>
            </a:endParaRPr>
          </a:p>
          <a:p>
            <a:pPr marL="279400" marR="43180" indent="-228600" algn="just">
              <a:lnSpc>
                <a:spcPct val="100400"/>
              </a:lnSpc>
              <a:spcBef>
                <a:spcPts val="970"/>
              </a:spcBef>
              <a:buFont typeface="Arial"/>
              <a:buChar char="•"/>
              <a:tabLst>
                <a:tab pos="279400" algn="l"/>
                <a:tab pos="1274445" algn="l"/>
                <a:tab pos="1903730" algn="l"/>
                <a:tab pos="2397760" algn="l"/>
                <a:tab pos="3135630" algn="l"/>
                <a:tab pos="3690620" algn="l"/>
                <a:tab pos="4629150" algn="l"/>
                <a:tab pos="6005830" algn="l"/>
                <a:tab pos="6320790" algn="l"/>
                <a:tab pos="7600950" algn="l"/>
                <a:tab pos="9503410" algn="l"/>
              </a:tabLst>
            </a:pPr>
            <a:r>
              <a:rPr lang="en-US" sz="2600" b="1" i="1" spc="-5" dirty="0" smtClean="0">
                <a:solidFill>
                  <a:srgbClr val="FF0000"/>
                </a:solidFill>
                <a:latin typeface="TeXGyrePagella"/>
                <a:cs typeface="TeXGyrePagella"/>
              </a:rPr>
              <a:t>No</a:t>
            </a:r>
            <a:r>
              <a:rPr lang="en-US" sz="2600" b="1" i="1" dirty="0" smtClean="0">
                <a:solidFill>
                  <a:srgbClr val="FF0000"/>
                </a:solidFill>
                <a:latin typeface="TeXGyrePagella"/>
                <a:cs typeface="TeXGyrePagella"/>
              </a:rPr>
              <a:t>t</a:t>
            </a:r>
            <a:r>
              <a:rPr lang="en-US" sz="2600" b="1" i="1" spc="-15" dirty="0" smtClean="0">
                <a:solidFill>
                  <a:srgbClr val="FF0000"/>
                </a:solidFill>
                <a:latin typeface="TeXGyrePagella"/>
                <a:cs typeface="TeXGyrePagella"/>
              </a:rPr>
              <a:t>e</a:t>
            </a:r>
            <a:r>
              <a:rPr lang="en-US" sz="2600" b="1" i="1" spc="-5" dirty="0" smtClean="0">
                <a:solidFill>
                  <a:srgbClr val="FF0000"/>
                </a:solidFill>
                <a:latin typeface="TeXGyrePagella"/>
                <a:cs typeface="TeXGyrePagella"/>
              </a:rPr>
              <a:t>:</a:t>
            </a:r>
            <a:r>
              <a:rPr lang="en-US" sz="2600" b="1" i="1" dirty="0" smtClean="0">
                <a:solidFill>
                  <a:srgbClr val="FF0000"/>
                </a:solidFill>
                <a:latin typeface="TeXGyrePagella"/>
                <a:cs typeface="TeXGyrePagella"/>
              </a:rPr>
              <a:t>	</a:t>
            </a:r>
            <a:r>
              <a:rPr lang="en-US" sz="2600" spc="-10" dirty="0" smtClean="0">
                <a:latin typeface="TeXGyrePagella"/>
                <a:cs typeface="TeXGyrePagella"/>
              </a:rPr>
              <a:t>th</a:t>
            </a:r>
            <a:r>
              <a:rPr lang="en-US" sz="2600" spc="-5" dirty="0" smtClean="0">
                <a:latin typeface="TeXGyrePagella"/>
                <a:cs typeface="TeXGyrePagella"/>
              </a:rPr>
              <a:t>e</a:t>
            </a:r>
            <a:r>
              <a:rPr lang="en-US" sz="2600" dirty="0" smtClean="0">
                <a:latin typeface="TeXGyrePagella"/>
                <a:cs typeface="TeXGyrePagella"/>
              </a:rPr>
              <a:t>	</a:t>
            </a:r>
            <a:r>
              <a:rPr lang="en-US" sz="2600" spc="-5" dirty="0" smtClean="0">
                <a:latin typeface="TeXGyrePagella"/>
                <a:cs typeface="TeXGyrePagella"/>
              </a:rPr>
              <a:t>1</a:t>
            </a:r>
            <a:r>
              <a:rPr lang="en-US" sz="2600" baseline="25525" dirty="0" smtClean="0">
                <a:latin typeface="TeXGyrePagella"/>
                <a:cs typeface="TeXGyrePagella"/>
              </a:rPr>
              <a:t>s</a:t>
            </a:r>
            <a:r>
              <a:rPr lang="en-US" sz="2600" spc="7" baseline="25525" dirty="0" smtClean="0">
                <a:latin typeface="TeXGyrePagella"/>
                <a:cs typeface="TeXGyrePagella"/>
              </a:rPr>
              <a:t>t</a:t>
            </a:r>
            <a:r>
              <a:rPr lang="en-US" sz="2600" baseline="25525" dirty="0" smtClean="0">
                <a:latin typeface="TeXGyrePagella"/>
                <a:cs typeface="TeXGyrePagella"/>
              </a:rPr>
              <a:t>	</a:t>
            </a:r>
            <a:r>
              <a:rPr lang="en-US" sz="2600" spc="-5" dirty="0" smtClean="0">
                <a:latin typeface="TeXGyrePagella"/>
                <a:cs typeface="TeXGyrePagella"/>
              </a:rPr>
              <a:t>and</a:t>
            </a:r>
            <a:r>
              <a:rPr lang="en-US" sz="2600" dirty="0" smtClean="0">
                <a:latin typeface="TeXGyrePagella"/>
                <a:cs typeface="TeXGyrePagella"/>
              </a:rPr>
              <a:t>	</a:t>
            </a:r>
            <a:r>
              <a:rPr lang="en-US" sz="2600" spc="-5" dirty="0" smtClean="0">
                <a:latin typeface="TeXGyrePagella"/>
                <a:cs typeface="TeXGyrePagella"/>
              </a:rPr>
              <a:t>3</a:t>
            </a:r>
            <a:r>
              <a:rPr lang="en-US" sz="2600" spc="15" baseline="25525" dirty="0" smtClean="0">
                <a:latin typeface="TeXGyrePagella"/>
                <a:cs typeface="TeXGyrePagella"/>
              </a:rPr>
              <a:t>rd</a:t>
            </a:r>
            <a:r>
              <a:rPr lang="en-US" sz="2600" baseline="25525" dirty="0" smtClean="0">
                <a:latin typeface="TeXGyrePagella"/>
                <a:cs typeface="TeXGyrePagella"/>
              </a:rPr>
              <a:t>	</a:t>
            </a:r>
            <a:r>
              <a:rPr lang="en-US" sz="2600" spc="-5" dirty="0" smtClean="0">
                <a:latin typeface="TeXGyrePagella"/>
                <a:cs typeface="TeXGyrePagella"/>
              </a:rPr>
              <a:t>steps</a:t>
            </a:r>
            <a:r>
              <a:rPr lang="en-US" sz="2600" dirty="0" smtClean="0">
                <a:latin typeface="TeXGyrePagella"/>
                <a:cs typeface="TeXGyrePagella"/>
              </a:rPr>
              <a:t>	</a:t>
            </a:r>
            <a:r>
              <a:rPr lang="en-US" sz="2600" spc="-10" dirty="0" smtClean="0">
                <a:latin typeface="TeXGyrePagella"/>
                <a:cs typeface="TeXGyrePagella"/>
              </a:rPr>
              <a:t>provid</a:t>
            </a:r>
            <a:r>
              <a:rPr lang="en-US" sz="2600" spc="-5" dirty="0" smtClean="0">
                <a:latin typeface="TeXGyrePagella"/>
                <a:cs typeface="TeXGyrePagella"/>
              </a:rPr>
              <a:t>e</a:t>
            </a:r>
            <a:r>
              <a:rPr lang="en-US" sz="2600" dirty="0" smtClean="0">
                <a:latin typeface="TeXGyrePagella"/>
                <a:cs typeface="TeXGyrePagella"/>
              </a:rPr>
              <a:t>	</a:t>
            </a:r>
            <a:r>
              <a:rPr lang="en-US" sz="2600" spc="-5" dirty="0" smtClean="0">
                <a:latin typeface="TeXGyrePagella"/>
                <a:cs typeface="TeXGyrePagella"/>
              </a:rPr>
              <a:t>a</a:t>
            </a:r>
            <a:r>
              <a:rPr lang="en-US" sz="2600" dirty="0" smtClean="0">
                <a:latin typeface="TeXGyrePagella"/>
                <a:cs typeface="TeXGyrePagella"/>
              </a:rPr>
              <a:t>	</a:t>
            </a:r>
            <a:r>
              <a:rPr lang="en-US" sz="2600" spc="-10" dirty="0" smtClean="0">
                <a:latin typeface="TeXGyrePagella"/>
                <a:cs typeface="TeXGyrePagella"/>
              </a:rPr>
              <a:t>ke</a:t>
            </a:r>
            <a:r>
              <a:rPr lang="en-US" sz="2600" dirty="0" smtClean="0">
                <a:latin typeface="TeXGyrePagella"/>
                <a:cs typeface="TeXGyrePagella"/>
              </a:rPr>
              <a:t>y</a:t>
            </a:r>
            <a:r>
              <a:rPr lang="en-US" sz="2600" spc="-5" dirty="0" smtClean="0">
                <a:latin typeface="TeXGyrePagella"/>
                <a:cs typeface="TeXGyrePagella"/>
              </a:rPr>
              <a:t>less</a:t>
            </a:r>
            <a:r>
              <a:rPr lang="en-US" sz="2600" dirty="0">
                <a:latin typeface="TeXGyrePagella"/>
                <a:cs typeface="TeXGyrePagella"/>
              </a:rPr>
              <a:t> </a:t>
            </a:r>
            <a:r>
              <a:rPr lang="en-US" sz="2600" spc="-20" dirty="0" smtClean="0">
                <a:latin typeface="TeXGyrePagella"/>
                <a:cs typeface="TeXGyrePagella"/>
              </a:rPr>
              <a:t>r</a:t>
            </a:r>
            <a:r>
              <a:rPr lang="en-US" sz="2600" spc="-5" dirty="0" smtClean="0">
                <a:latin typeface="TeXGyrePagella"/>
                <a:cs typeface="TeXGyrePagella"/>
              </a:rPr>
              <a:t>eorder</a:t>
            </a:r>
            <a:r>
              <a:rPr lang="en-US" sz="2600" spc="-25" dirty="0" smtClean="0">
                <a:latin typeface="TeXGyrePagella"/>
                <a:cs typeface="TeXGyrePagella"/>
              </a:rPr>
              <a:t>i</a:t>
            </a:r>
            <a:r>
              <a:rPr lang="en-US" sz="2600" spc="-10" dirty="0" smtClean="0">
                <a:latin typeface="TeXGyrePagella"/>
                <a:cs typeface="TeXGyrePagella"/>
              </a:rPr>
              <a:t>ng</a:t>
            </a:r>
            <a:r>
              <a:rPr lang="en-US" sz="2600" spc="-5" dirty="0" smtClean="0">
                <a:latin typeface="TeXGyrePagella"/>
                <a:cs typeface="TeXGyrePagella"/>
              </a:rPr>
              <a:t>,</a:t>
            </a:r>
            <a:r>
              <a:rPr lang="en-US" sz="2600" dirty="0" smtClean="0">
                <a:latin typeface="TeXGyrePagella"/>
                <a:cs typeface="TeXGyrePagella"/>
              </a:rPr>
              <a:t>	</a:t>
            </a:r>
            <a:r>
              <a:rPr lang="en-US" sz="2600" spc="-5" dirty="0" smtClean="0">
                <a:latin typeface="TeXGyrePagella"/>
                <a:cs typeface="TeXGyrePagella"/>
              </a:rPr>
              <a:t>while  the second step </a:t>
            </a:r>
            <a:r>
              <a:rPr lang="en-US" sz="2600" spc="-10" dirty="0" smtClean="0">
                <a:latin typeface="TeXGyrePagella"/>
                <a:cs typeface="TeXGyrePagella"/>
              </a:rPr>
              <a:t>provides </a:t>
            </a:r>
            <a:r>
              <a:rPr lang="en-US" sz="2600" spc="-5" dirty="0" smtClean="0">
                <a:latin typeface="TeXGyrePagella"/>
                <a:cs typeface="TeXGyrePagella"/>
              </a:rPr>
              <a:t>a </a:t>
            </a:r>
            <a:r>
              <a:rPr lang="en-US" sz="2600" dirty="0" smtClean="0">
                <a:latin typeface="TeXGyrePagella"/>
                <a:cs typeface="TeXGyrePagella"/>
              </a:rPr>
              <a:t>keyed</a:t>
            </a:r>
            <a:r>
              <a:rPr lang="en-US" sz="2600" spc="20" dirty="0" smtClean="0">
                <a:latin typeface="TeXGyrePagella"/>
                <a:cs typeface="TeXGyrePagella"/>
              </a:rPr>
              <a:t> </a:t>
            </a:r>
            <a:r>
              <a:rPr lang="en-US" sz="2600" spc="-5" dirty="0" smtClean="0">
                <a:latin typeface="TeXGyrePagella"/>
                <a:cs typeface="TeXGyrePagella"/>
              </a:rPr>
              <a:t>reordering.</a:t>
            </a:r>
            <a:endParaRPr lang="en-US" sz="2600" dirty="0" smtClean="0">
              <a:latin typeface="TeXGyrePagella"/>
              <a:cs typeface="TeXGyrePagell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692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9670" y="381000"/>
            <a:ext cx="6932295" cy="6008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2086046"/>
            <a:ext cx="2235041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A </a:t>
            </a:r>
            <a:r>
              <a:rPr sz="2400" b="1" spc="130" dirty="0">
                <a:solidFill>
                  <a:srgbClr val="C00000"/>
                </a:solidFill>
                <a:latin typeface="Times New Roman"/>
                <a:cs typeface="Times New Roman"/>
              </a:rPr>
              <a:t>single </a:t>
            </a:r>
            <a:r>
              <a:rPr sz="2400" b="1" spc="125" dirty="0">
                <a:solidFill>
                  <a:srgbClr val="C00000"/>
                </a:solidFill>
                <a:latin typeface="Times New Roman"/>
                <a:cs typeface="Times New Roman"/>
              </a:rPr>
              <a:t>key </a:t>
            </a:r>
            <a:r>
              <a:rPr sz="2400" spc="-5" dirty="0">
                <a:solidFill>
                  <a:srgbClr val="000000"/>
                </a:solidFill>
              </a:rPr>
              <a:t>is </a:t>
            </a:r>
            <a:r>
              <a:rPr sz="2400" dirty="0">
                <a:solidFill>
                  <a:srgbClr val="000000"/>
                </a:solidFill>
              </a:rPr>
              <a:t>used  </a:t>
            </a:r>
            <a:r>
              <a:rPr sz="2400" spc="-5" dirty="0">
                <a:solidFill>
                  <a:srgbClr val="000000"/>
                </a:solidFill>
              </a:rPr>
              <a:t>in two </a:t>
            </a:r>
            <a:r>
              <a:rPr sz="2400" dirty="0">
                <a:solidFill>
                  <a:srgbClr val="000000"/>
                </a:solidFill>
              </a:rPr>
              <a:t>directions.  Downwards for</a:t>
            </a:r>
            <a:r>
              <a:rPr sz="2400" spc="555" dirty="0">
                <a:solidFill>
                  <a:srgbClr val="000000"/>
                </a:solidFill>
              </a:rPr>
              <a:t> </a:t>
            </a:r>
            <a:r>
              <a:rPr sz="2400" spc="-5" dirty="0" smtClean="0">
                <a:solidFill>
                  <a:srgbClr val="000000"/>
                </a:solidFill>
              </a:rPr>
              <a:t>the</a:t>
            </a:r>
            <a:r>
              <a:rPr lang="en-US" sz="2400" spc="-5" dirty="0" smtClean="0">
                <a:solidFill>
                  <a:srgbClr val="000000"/>
                </a:solidFill>
              </a:rPr>
              <a:t> encryption, upwards for decryption. 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12079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Columnar Transposition Ciphers</a:t>
            </a:r>
            <a:r>
              <a:rPr lang="en-US" sz="3600" spc="-105" dirty="0" smtClean="0"/>
              <a:t> </a:t>
            </a:r>
            <a:r>
              <a:rPr lang="en-US" sz="3600" spc="-5" dirty="0" smtClean="0"/>
              <a:t>(Cont.)</a:t>
            </a:r>
            <a:endParaRPr lang="en-US" sz="3600" dirty="0"/>
          </a:p>
        </p:txBody>
      </p:sp>
      <p:pic>
        <p:nvPicPr>
          <p:cNvPr id="16386" name="Picture 2" descr="C:\Users\Ms Komal\Desktop\bg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3593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Columnar Transposition Ciphers</a:t>
            </a:r>
            <a:r>
              <a:rPr lang="en-US" sz="3600" spc="-110" dirty="0" smtClean="0"/>
              <a:t> </a:t>
            </a:r>
            <a:r>
              <a:rPr lang="en-US" sz="3600" dirty="0" smtClean="0"/>
              <a:t>(Cont.)</a:t>
            </a:r>
            <a:endParaRPr lang="en-US" sz="3600" dirty="0"/>
          </a:p>
        </p:txBody>
      </p:sp>
      <p:pic>
        <p:nvPicPr>
          <p:cNvPr id="17410" name="Picture 2" descr="C:\Users\Ms Komal\Desktop\nbvx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2682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Ms Komal\Desktop\mn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2296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1342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3091798"/>
            <a:ext cx="5181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/>
              <a:t>Block</a:t>
            </a:r>
            <a:r>
              <a:rPr sz="5400" b="1" spc="-65" dirty="0"/>
              <a:t> </a:t>
            </a:r>
            <a:r>
              <a:rPr sz="5400" b="1" dirty="0"/>
              <a:t>Ciphers</a:t>
            </a:r>
          </a:p>
        </p:txBody>
      </p:sp>
    </p:spTree>
    <p:extLst>
      <p:ext uri="{BB962C8B-B14F-4D97-AF65-F5344CB8AC3E}">
        <p14:creationId xmlns:p14="http://schemas.microsoft.com/office/powerpoint/2010/main" val="4052390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Symmetric-Key</a:t>
            </a:r>
            <a:r>
              <a:rPr lang="en-US" spc="-80" dirty="0" smtClean="0"/>
              <a:t> </a:t>
            </a:r>
            <a:r>
              <a:rPr lang="en-US" dirty="0" smtClean="0"/>
              <a:t>Ciphers</a:t>
            </a:r>
            <a:endParaRPr lang="en-US" dirty="0"/>
          </a:p>
        </p:txBody>
      </p:sp>
      <p:pic>
        <p:nvPicPr>
          <p:cNvPr id="19458" name="Picture 2" descr="C:\Users\Ms Komal\Desktop\uh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4582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31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</a:t>
            </a:r>
            <a:r>
              <a:rPr lang="en-US" spc="-65" dirty="0" smtClean="0"/>
              <a:t> </a:t>
            </a:r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spc="130" dirty="0" smtClean="0">
                <a:latin typeface="Times New Roman"/>
                <a:cs typeface="Times New Roman"/>
              </a:rPr>
              <a:t>A</a:t>
            </a:r>
            <a:r>
              <a:rPr lang="en-US" sz="2800" b="1" spc="-15" dirty="0" smtClean="0">
                <a:latin typeface="Times New Roman"/>
                <a:cs typeface="Times New Roman"/>
              </a:rPr>
              <a:t> </a:t>
            </a:r>
            <a:r>
              <a:rPr lang="en-US" sz="2800" b="1" spc="70" dirty="0" smtClean="0">
                <a:latin typeface="Times New Roman"/>
                <a:cs typeface="Times New Roman"/>
              </a:rPr>
              <a:t>general</a:t>
            </a:r>
            <a:r>
              <a:rPr lang="en-US" sz="2800" b="1" spc="-10" dirty="0" smtClean="0">
                <a:latin typeface="Times New Roman"/>
                <a:cs typeface="Times New Roman"/>
              </a:rPr>
              <a:t> </a:t>
            </a:r>
            <a:r>
              <a:rPr lang="en-US" sz="2800" b="1" spc="125" dirty="0" smtClean="0">
                <a:latin typeface="Times New Roman"/>
                <a:cs typeface="Times New Roman"/>
              </a:rPr>
              <a:t>model</a:t>
            </a:r>
            <a:r>
              <a:rPr lang="en-US" sz="2800" b="1" spc="-10" dirty="0" smtClean="0">
                <a:latin typeface="Times New Roman"/>
                <a:cs typeface="Times New Roman"/>
              </a:rPr>
              <a:t> </a:t>
            </a:r>
            <a:r>
              <a:rPr lang="en-US" sz="2800" b="1" spc="40" dirty="0" smtClean="0">
                <a:latin typeface="Times New Roman"/>
                <a:cs typeface="Times New Roman"/>
              </a:rPr>
              <a:t>for</a:t>
            </a:r>
            <a:r>
              <a:rPr lang="en-US" sz="2800" b="1" spc="10" dirty="0" smtClean="0">
                <a:latin typeface="Times New Roman"/>
                <a:cs typeface="Times New Roman"/>
              </a:rPr>
              <a:t> </a:t>
            </a:r>
            <a:r>
              <a:rPr lang="en-US" sz="2800" b="1" spc="85" dirty="0" smtClean="0">
                <a:latin typeface="Times New Roman"/>
                <a:cs typeface="Times New Roman"/>
              </a:rPr>
              <a:t>the</a:t>
            </a:r>
            <a:r>
              <a:rPr lang="en-US" sz="2800" b="1" spc="-5" dirty="0" smtClean="0">
                <a:latin typeface="Times New Roman"/>
                <a:cs typeface="Times New Roman"/>
              </a:rPr>
              <a:t> </a:t>
            </a:r>
            <a:r>
              <a:rPr lang="en-US" sz="2800" b="1" spc="75" dirty="0" smtClean="0">
                <a:latin typeface="Times New Roman"/>
                <a:cs typeface="Times New Roman"/>
              </a:rPr>
              <a:t>symmetric</a:t>
            </a:r>
            <a:r>
              <a:rPr lang="en-US" sz="2800" b="1" spc="-15" dirty="0" smtClean="0">
                <a:latin typeface="Times New Roman"/>
                <a:cs typeface="Times New Roman"/>
              </a:rPr>
              <a:t> </a:t>
            </a:r>
            <a:r>
              <a:rPr lang="en-US" sz="2800" b="1" spc="70" dirty="0" smtClean="0">
                <a:latin typeface="Times New Roman"/>
                <a:cs typeface="Times New Roman"/>
              </a:rPr>
              <a:t>encryption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object 4"/>
          <p:cNvSpPr/>
          <p:nvPr/>
        </p:nvSpPr>
        <p:spPr>
          <a:xfrm>
            <a:off x="1524000" y="2514600"/>
            <a:ext cx="594360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158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Block</a:t>
            </a:r>
            <a:r>
              <a:rPr lang="en-US" spc="-90" dirty="0" smtClean="0"/>
              <a:t> </a:t>
            </a:r>
            <a:r>
              <a:rPr lang="en-US" dirty="0" smtClean="0"/>
              <a:t>Ciphers</a:t>
            </a:r>
            <a:endParaRPr lang="en-US" dirty="0"/>
          </a:p>
        </p:txBody>
      </p:sp>
      <p:pic>
        <p:nvPicPr>
          <p:cNvPr id="20482" name="Picture 2" descr="C:\Users\Ms Komal\Desktop\nbcxbv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064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</a:t>
            </a:r>
            <a:r>
              <a:rPr lang="en-US" spc="-5" dirty="0" smtClean="0"/>
              <a:t>Block </a:t>
            </a:r>
            <a:r>
              <a:rPr lang="en-US" dirty="0" smtClean="0"/>
              <a:t>Ciphers</a:t>
            </a:r>
            <a:r>
              <a:rPr lang="en-US" spc="-65" dirty="0" smtClean="0"/>
              <a:t> </a:t>
            </a:r>
            <a:r>
              <a:rPr lang="en-US" dirty="0" smtClean="0"/>
              <a:t>(Cont.)</a:t>
            </a:r>
            <a:endParaRPr lang="en-US" dirty="0"/>
          </a:p>
        </p:txBody>
      </p:sp>
      <p:pic>
        <p:nvPicPr>
          <p:cNvPr id="21506" name="Picture 2" descr="C:\Users\Ms Komal\Desktop\thj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80010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2477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  <a:r>
              <a:rPr lang="en-US" spc="-85" dirty="0" smtClean="0"/>
              <a:t> </a:t>
            </a:r>
            <a:r>
              <a:rPr lang="en-US" dirty="0" smtClean="0"/>
              <a:t>Cipher</a:t>
            </a:r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7543801" y="152400"/>
            <a:ext cx="1219200" cy="1300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530" name="Picture 2" descr="C:\Users\Ms Komal\Desktop\thjukuiluil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7857"/>
            <a:ext cx="8229600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6561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7126" y="102358"/>
            <a:ext cx="7381702" cy="6682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39943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8385" y="2700173"/>
            <a:ext cx="2978944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Thank</a:t>
            </a:r>
            <a:r>
              <a:rPr sz="6000" spc="-80" dirty="0"/>
              <a:t> </a:t>
            </a:r>
            <a:r>
              <a:rPr sz="6000" spc="-5" dirty="0"/>
              <a:t>You!</a:t>
            </a:r>
            <a:endParaRPr sz="6000"/>
          </a:p>
        </p:txBody>
      </p:sp>
    </p:spTree>
    <p:extLst>
      <p:ext uri="{BB962C8B-B14F-4D97-AF65-F5344CB8AC3E}">
        <p14:creationId xmlns:p14="http://schemas.microsoft.com/office/powerpoint/2010/main" val="360620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Encryption</a:t>
            </a:r>
            <a:r>
              <a:rPr lang="en-US" spc="-75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sp>
        <p:nvSpPr>
          <p:cNvPr id="4" name="object 5"/>
          <p:cNvSpPr>
            <a:spLocks noGrp="1"/>
          </p:cNvSpPr>
          <p:nvPr>
            <p:ph idx="1"/>
          </p:nvPr>
        </p:nvSpPr>
        <p:spPr>
          <a:xfrm>
            <a:off x="1295400" y="1600200"/>
            <a:ext cx="6629400" cy="4525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Encryption</a:t>
            </a:r>
            <a:r>
              <a:rPr lang="en-US" spc="-85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2700" algn="just">
              <a:lnSpc>
                <a:spcPct val="100000"/>
              </a:lnSpc>
              <a:spcBef>
                <a:spcPts val="1255"/>
              </a:spcBef>
            </a:pPr>
            <a:r>
              <a:rPr lang="en-US" sz="2400" b="1" u="heavy" spc="6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Properties </a:t>
            </a:r>
            <a:r>
              <a:rPr lang="en-US" sz="2400" b="1" u="heavy" spc="15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lang="en-US" sz="2400" b="1" u="heavy" spc="5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secret </a:t>
            </a:r>
            <a:r>
              <a:rPr lang="en-US" sz="2400" b="1" u="heavy" spc="15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key in</a:t>
            </a:r>
            <a:r>
              <a:rPr lang="en-US" sz="2400" b="1" u="heavy" spc="-484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1" u="heavy" spc="85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symmetric </a:t>
            </a:r>
            <a:r>
              <a:rPr lang="en-US" sz="2400" b="1" u="heavy" spc="60" dirty="0" smtClean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encryption</a:t>
            </a:r>
            <a:r>
              <a:rPr lang="en-US" sz="2400" b="1" spc="60" dirty="0" smtClean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1120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US" sz="2400" spc="-5" dirty="0" smtClean="0">
                <a:latin typeface="TeXGyrePagella"/>
                <a:cs typeface="TeXGyrePagella"/>
              </a:rPr>
              <a:t>The </a:t>
            </a:r>
            <a:r>
              <a:rPr lang="en-US" sz="2400" b="1" spc="150" dirty="0" smtClean="0">
                <a:solidFill>
                  <a:srgbClr val="006FC0"/>
                </a:solidFill>
                <a:latin typeface="Times New Roman"/>
                <a:cs typeface="Times New Roman"/>
              </a:rPr>
              <a:t>key </a:t>
            </a:r>
            <a:r>
              <a:rPr lang="en-US" sz="2400" spc="-10" dirty="0" smtClean="0">
                <a:latin typeface="TeXGyrePagella"/>
                <a:cs typeface="TeXGyrePagella"/>
              </a:rPr>
              <a:t>is </a:t>
            </a:r>
            <a:r>
              <a:rPr lang="en-US" sz="2400" dirty="0" smtClean="0">
                <a:latin typeface="TeXGyrePagella"/>
                <a:cs typeface="TeXGyrePagella"/>
              </a:rPr>
              <a:t>input </a:t>
            </a:r>
            <a:r>
              <a:rPr lang="en-US" sz="2400" spc="-5" dirty="0" smtClean="0">
                <a:latin typeface="TeXGyrePagella"/>
                <a:cs typeface="TeXGyrePagella"/>
              </a:rPr>
              <a:t>to </a:t>
            </a:r>
            <a:r>
              <a:rPr lang="en-US" sz="2400" b="1" spc="85" dirty="0" smtClean="0">
                <a:solidFill>
                  <a:srgbClr val="006FC0"/>
                </a:solidFill>
                <a:latin typeface="Times New Roman"/>
                <a:cs typeface="Times New Roman"/>
              </a:rPr>
              <a:t>encryption </a:t>
            </a:r>
            <a:r>
              <a:rPr lang="en-US" sz="2400" b="1" spc="80" dirty="0" smtClean="0">
                <a:solidFill>
                  <a:srgbClr val="006FC0"/>
                </a:solidFill>
                <a:latin typeface="Times New Roman"/>
                <a:cs typeface="Times New Roman"/>
              </a:rPr>
              <a:t>algorithm </a:t>
            </a:r>
            <a:r>
              <a:rPr lang="en-US" sz="2400" dirty="0" smtClean="0">
                <a:latin typeface="TeXGyrePagella"/>
                <a:cs typeface="TeXGyrePagella"/>
              </a:rPr>
              <a:t>along with</a:t>
            </a:r>
            <a:r>
              <a:rPr lang="en-US" sz="2400" spc="-315" dirty="0" smtClean="0">
                <a:latin typeface="TeXGyrePagella"/>
                <a:cs typeface="TeXGyrePagella"/>
              </a:rPr>
              <a:t> </a:t>
            </a:r>
            <a:r>
              <a:rPr lang="en-US" sz="2400" b="1" spc="75" dirty="0" smtClean="0">
                <a:solidFill>
                  <a:srgbClr val="006FC0"/>
                </a:solidFill>
                <a:latin typeface="Times New Roman"/>
                <a:cs typeface="Times New Roman"/>
              </a:rPr>
              <a:t>plaintext</a:t>
            </a:r>
            <a:r>
              <a:rPr lang="en-US" sz="2400" spc="75" dirty="0" smtClean="0">
                <a:latin typeface="TeXGyrePagella"/>
                <a:cs typeface="TeXGyrePagella"/>
              </a:rPr>
              <a:t>.</a:t>
            </a:r>
            <a:endParaRPr lang="en-US" sz="2400" dirty="0" smtClean="0">
              <a:latin typeface="TeXGyrePagella"/>
              <a:cs typeface="TeXGyrePagella"/>
            </a:endParaRPr>
          </a:p>
          <a:p>
            <a:pPr marL="241300" indent="-228600" algn="just">
              <a:lnSpc>
                <a:spcPct val="100000"/>
              </a:lnSpc>
              <a:spcBef>
                <a:spcPts val="1155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US" sz="2400" spc="-5" dirty="0" smtClean="0">
                <a:latin typeface="TeXGyrePagella"/>
                <a:cs typeface="TeXGyrePagella"/>
              </a:rPr>
              <a:t>The </a:t>
            </a:r>
            <a:r>
              <a:rPr lang="en-US" sz="2400" b="1" spc="150" dirty="0" smtClean="0">
                <a:solidFill>
                  <a:srgbClr val="006FC0"/>
                </a:solidFill>
                <a:latin typeface="Times New Roman"/>
                <a:cs typeface="Times New Roman"/>
              </a:rPr>
              <a:t>key </a:t>
            </a:r>
            <a:r>
              <a:rPr lang="en-US" sz="2400" spc="-10" dirty="0" smtClean="0">
                <a:latin typeface="TeXGyrePagella"/>
                <a:cs typeface="TeXGyrePagella"/>
              </a:rPr>
              <a:t>is </a:t>
            </a:r>
            <a:r>
              <a:rPr lang="en-US" sz="2400" dirty="0" smtClean="0">
                <a:latin typeface="TeXGyrePagella"/>
                <a:cs typeface="TeXGyrePagella"/>
              </a:rPr>
              <a:t>a value </a:t>
            </a:r>
            <a:r>
              <a:rPr lang="en-US" sz="2400" spc="-5" dirty="0" smtClean="0">
                <a:latin typeface="TeXGyrePagella"/>
                <a:cs typeface="TeXGyrePagella"/>
              </a:rPr>
              <a:t>independent of the </a:t>
            </a:r>
            <a:r>
              <a:rPr lang="en-US" sz="2400" b="1" spc="80" dirty="0" smtClean="0">
                <a:solidFill>
                  <a:srgbClr val="006FC0"/>
                </a:solidFill>
                <a:latin typeface="Times New Roman"/>
                <a:cs typeface="Times New Roman"/>
              </a:rPr>
              <a:t>plaintext </a:t>
            </a:r>
            <a:r>
              <a:rPr lang="en-US" sz="2400" dirty="0" smtClean="0">
                <a:latin typeface="TeXGyrePagella"/>
                <a:cs typeface="TeXGyrePagella"/>
              </a:rPr>
              <a:t>and </a:t>
            </a:r>
            <a:r>
              <a:rPr lang="en-US" sz="2400" spc="-5" dirty="0" smtClean="0">
                <a:latin typeface="TeXGyrePagella"/>
                <a:cs typeface="TeXGyrePagella"/>
              </a:rPr>
              <a:t>the</a:t>
            </a:r>
            <a:r>
              <a:rPr lang="en-US" sz="2400" spc="-229" dirty="0" smtClean="0">
                <a:latin typeface="TeXGyrePagella"/>
                <a:cs typeface="TeXGyrePagella"/>
              </a:rPr>
              <a:t> </a:t>
            </a:r>
            <a:r>
              <a:rPr lang="en-US" sz="2400" b="1" spc="75" dirty="0" smtClean="0">
                <a:solidFill>
                  <a:srgbClr val="006FC0"/>
                </a:solidFill>
                <a:latin typeface="Times New Roman"/>
                <a:cs typeface="Times New Roman"/>
              </a:rPr>
              <a:t>algorithm</a:t>
            </a:r>
            <a:r>
              <a:rPr lang="en-US" sz="2400" spc="75" dirty="0" smtClean="0">
                <a:latin typeface="TeXGyrePagella"/>
                <a:cs typeface="TeXGyrePagella"/>
              </a:rPr>
              <a:t>.</a:t>
            </a:r>
            <a:endParaRPr lang="en-US" sz="2400" dirty="0" smtClean="0">
              <a:latin typeface="TeXGyrePagella"/>
              <a:cs typeface="TeXGyrePagella"/>
            </a:endParaRPr>
          </a:p>
          <a:p>
            <a:pPr marL="241300" marR="5080" indent="-228600" algn="just">
              <a:lnSpc>
                <a:spcPct val="120000"/>
              </a:lnSpc>
              <a:spcBef>
                <a:spcPts val="490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US" sz="2400" spc="-5" dirty="0" smtClean="0">
                <a:latin typeface="TeXGyrePagella"/>
                <a:cs typeface="TeXGyrePagella"/>
              </a:rPr>
              <a:t>The </a:t>
            </a:r>
            <a:r>
              <a:rPr lang="en-US" sz="2400" b="1" spc="80" dirty="0" smtClean="0">
                <a:solidFill>
                  <a:srgbClr val="006FC0"/>
                </a:solidFill>
                <a:latin typeface="Times New Roman"/>
                <a:cs typeface="Times New Roman"/>
              </a:rPr>
              <a:t>algorithm </a:t>
            </a:r>
            <a:r>
              <a:rPr lang="en-US" sz="2400" dirty="0" smtClean="0">
                <a:latin typeface="TeXGyrePagella"/>
                <a:cs typeface="TeXGyrePagella"/>
              </a:rPr>
              <a:t>will </a:t>
            </a:r>
            <a:r>
              <a:rPr lang="en-US" sz="2400" spc="-5" dirty="0" smtClean="0">
                <a:latin typeface="TeXGyrePagella"/>
                <a:cs typeface="TeXGyrePagella"/>
              </a:rPr>
              <a:t>produce </a:t>
            </a:r>
            <a:r>
              <a:rPr lang="en-US" sz="2400" dirty="0" smtClean="0">
                <a:latin typeface="TeXGyrePagella"/>
                <a:cs typeface="TeXGyrePagella"/>
              </a:rPr>
              <a:t>a </a:t>
            </a:r>
            <a:r>
              <a:rPr lang="en-US" sz="2400" spc="-5" dirty="0" smtClean="0">
                <a:latin typeface="TeXGyrePagella"/>
                <a:cs typeface="TeXGyrePagella"/>
              </a:rPr>
              <a:t>different </a:t>
            </a:r>
            <a:r>
              <a:rPr lang="en-US" sz="2400" dirty="0" smtClean="0">
                <a:latin typeface="TeXGyrePagella"/>
                <a:cs typeface="TeXGyrePagella"/>
              </a:rPr>
              <a:t>output </a:t>
            </a:r>
            <a:r>
              <a:rPr lang="en-US" sz="2400" spc="-5" dirty="0" smtClean="0">
                <a:latin typeface="TeXGyrePagella"/>
                <a:cs typeface="TeXGyrePagella"/>
              </a:rPr>
              <a:t>depending </a:t>
            </a:r>
            <a:r>
              <a:rPr lang="en-US" sz="2400" dirty="0" smtClean="0">
                <a:latin typeface="TeXGyrePagella"/>
                <a:cs typeface="TeXGyrePagella"/>
              </a:rPr>
              <a:t>on </a:t>
            </a:r>
            <a:r>
              <a:rPr lang="en-US" sz="2400" spc="-5" dirty="0" smtClean="0">
                <a:latin typeface="TeXGyrePagella"/>
                <a:cs typeface="TeXGyrePagella"/>
              </a:rPr>
              <a:t>the  </a:t>
            </a:r>
            <a:r>
              <a:rPr lang="en-US" sz="2400" dirty="0" smtClean="0">
                <a:latin typeface="TeXGyrePagella"/>
                <a:cs typeface="TeXGyrePagella"/>
              </a:rPr>
              <a:t>specific </a:t>
            </a:r>
            <a:r>
              <a:rPr lang="en-US" sz="2400" b="1" spc="155" dirty="0" smtClean="0">
                <a:solidFill>
                  <a:srgbClr val="006FC0"/>
                </a:solidFill>
                <a:latin typeface="Times New Roman"/>
                <a:cs typeface="Times New Roman"/>
              </a:rPr>
              <a:t>key </a:t>
            </a:r>
            <a:r>
              <a:rPr lang="en-US" sz="2400" spc="-5" dirty="0" smtClean="0">
                <a:latin typeface="TeXGyrePagella"/>
                <a:cs typeface="TeXGyrePagella"/>
              </a:rPr>
              <a:t>being used. Hence, </a:t>
            </a:r>
            <a:r>
              <a:rPr lang="en-US" sz="2400" dirty="0" smtClean="0">
                <a:latin typeface="TeXGyrePagella"/>
                <a:cs typeface="TeXGyrePagella"/>
              </a:rPr>
              <a:t>for a </a:t>
            </a:r>
            <a:r>
              <a:rPr lang="en-US" sz="2400" spc="-5" dirty="0" smtClean="0">
                <a:latin typeface="TeXGyrePagella"/>
                <a:cs typeface="TeXGyrePagella"/>
              </a:rPr>
              <a:t>given message, </a:t>
            </a:r>
            <a:r>
              <a:rPr lang="en-US" sz="2400" spc="-10" dirty="0" smtClean="0">
                <a:latin typeface="TeXGyrePagella"/>
                <a:cs typeface="TeXGyrePagella"/>
              </a:rPr>
              <a:t>two </a:t>
            </a:r>
            <a:r>
              <a:rPr lang="en-US" sz="2400" spc="-5" dirty="0" smtClean="0">
                <a:latin typeface="TeXGyrePagella"/>
                <a:cs typeface="TeXGyrePagella"/>
              </a:rPr>
              <a:t>different </a:t>
            </a:r>
            <a:r>
              <a:rPr lang="en-US" sz="2400" spc="-5" dirty="0" smtClean="0">
                <a:solidFill>
                  <a:srgbClr val="006FC0"/>
                </a:solidFill>
                <a:latin typeface="TeXGyrePagella"/>
                <a:cs typeface="TeXGyrePagella"/>
              </a:rPr>
              <a:t> </a:t>
            </a:r>
            <a:r>
              <a:rPr lang="en-US" sz="2400" b="1" spc="145" dirty="0" smtClean="0">
                <a:solidFill>
                  <a:srgbClr val="006FC0"/>
                </a:solidFill>
                <a:latin typeface="Times New Roman"/>
                <a:cs typeface="Times New Roman"/>
              </a:rPr>
              <a:t>keys </a:t>
            </a:r>
            <a:r>
              <a:rPr lang="en-US" sz="2400" dirty="0" smtClean="0">
                <a:latin typeface="TeXGyrePagella"/>
                <a:cs typeface="TeXGyrePagella"/>
              </a:rPr>
              <a:t>will </a:t>
            </a:r>
            <a:r>
              <a:rPr lang="en-US" sz="2400" spc="-5" dirty="0" smtClean="0">
                <a:latin typeface="TeXGyrePagella"/>
                <a:cs typeface="TeXGyrePagella"/>
              </a:rPr>
              <a:t>produce two different</a:t>
            </a:r>
            <a:r>
              <a:rPr lang="en-US" sz="2400" spc="-175" dirty="0" smtClean="0">
                <a:latin typeface="TeXGyrePagella"/>
                <a:cs typeface="TeXGyrePagella"/>
              </a:rPr>
              <a:t> </a:t>
            </a:r>
            <a:r>
              <a:rPr lang="en-US" sz="2400" b="1" spc="60" dirty="0" smtClean="0">
                <a:solidFill>
                  <a:srgbClr val="006FC0"/>
                </a:solidFill>
                <a:latin typeface="Times New Roman"/>
                <a:cs typeface="Times New Roman"/>
              </a:rPr>
              <a:t>cipher texts</a:t>
            </a:r>
            <a:r>
              <a:rPr lang="en-US" sz="2400" spc="60" dirty="0" smtClean="0">
                <a:latin typeface="TeXGyrePagella"/>
                <a:cs typeface="TeXGyrePagella"/>
              </a:rPr>
              <a:t>.</a:t>
            </a:r>
            <a:endParaRPr lang="en-US" sz="2400" dirty="0" smtClean="0">
              <a:latin typeface="TeXGyrePagella"/>
              <a:cs typeface="TeXGyrePagella"/>
            </a:endParaRPr>
          </a:p>
          <a:p>
            <a:pPr marL="241300" marR="5080" indent="-228600" algn="just">
              <a:lnSpc>
                <a:spcPct val="120000"/>
              </a:lnSpc>
              <a:spcBef>
                <a:spcPts val="505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US" sz="2400" dirty="0" smtClean="0">
                <a:latin typeface="TeXGyrePagella"/>
                <a:cs typeface="TeXGyrePagella"/>
              </a:rPr>
              <a:t>The </a:t>
            </a:r>
            <a:r>
              <a:rPr lang="en-US" sz="2400" b="1" spc="85" dirty="0" smtClean="0">
                <a:solidFill>
                  <a:srgbClr val="006FC0"/>
                </a:solidFill>
                <a:latin typeface="Times New Roman"/>
                <a:cs typeface="Times New Roman"/>
              </a:rPr>
              <a:t>encryption </a:t>
            </a:r>
            <a:r>
              <a:rPr lang="en-US" sz="2400" b="1" spc="80" dirty="0" smtClean="0">
                <a:solidFill>
                  <a:srgbClr val="006FC0"/>
                </a:solidFill>
                <a:latin typeface="Times New Roman"/>
                <a:cs typeface="Times New Roman"/>
              </a:rPr>
              <a:t>algorithm </a:t>
            </a:r>
            <a:r>
              <a:rPr lang="en-US" sz="2400" spc="-5" dirty="0" smtClean="0">
                <a:latin typeface="TeXGyrePagella"/>
                <a:cs typeface="TeXGyrePagella"/>
              </a:rPr>
              <a:t>performs </a:t>
            </a:r>
            <a:r>
              <a:rPr lang="en-US" sz="2400" dirty="0" smtClean="0">
                <a:latin typeface="TeXGyrePagella"/>
                <a:cs typeface="TeXGyrePagella"/>
              </a:rPr>
              <a:t>various </a:t>
            </a:r>
            <a:r>
              <a:rPr lang="en-US" sz="2400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substitutions </a:t>
            </a:r>
            <a:r>
              <a:rPr lang="en-US" sz="2400" dirty="0" smtClean="0">
                <a:latin typeface="TeXGyrePagella"/>
                <a:cs typeface="TeXGyrePagella"/>
              </a:rPr>
              <a:t>and </a:t>
            </a:r>
            <a:r>
              <a:rPr lang="en-US" sz="2400" dirty="0" smtClean="0">
                <a:solidFill>
                  <a:srgbClr val="C00000"/>
                </a:solidFill>
                <a:latin typeface="TeXGyrePagella"/>
                <a:cs typeface="TeXGyrePagella"/>
              </a:rPr>
              <a:t> transpositions </a:t>
            </a:r>
            <a:r>
              <a:rPr lang="en-US" sz="2400" dirty="0" smtClean="0">
                <a:latin typeface="TeXGyrePagella"/>
                <a:cs typeface="TeXGyrePagella"/>
              </a:rPr>
              <a:t>on </a:t>
            </a:r>
            <a:r>
              <a:rPr lang="en-US" sz="2400" spc="-5" dirty="0" smtClean="0">
                <a:latin typeface="TeXGyrePagella"/>
                <a:cs typeface="TeXGyrePagella"/>
              </a:rPr>
              <a:t>the </a:t>
            </a:r>
            <a:r>
              <a:rPr lang="en-US" sz="2400" b="1" spc="75" dirty="0" smtClean="0">
                <a:solidFill>
                  <a:srgbClr val="006FC0"/>
                </a:solidFill>
                <a:latin typeface="Times New Roman"/>
                <a:cs typeface="Times New Roman"/>
              </a:rPr>
              <a:t>plaintext</a:t>
            </a:r>
            <a:r>
              <a:rPr lang="en-US" sz="2400" spc="75" dirty="0" smtClean="0">
                <a:latin typeface="TeXGyrePagella"/>
                <a:cs typeface="TeXGyrePagella"/>
              </a:rPr>
              <a:t>, </a:t>
            </a:r>
            <a:r>
              <a:rPr lang="en-US" sz="2400" spc="-5" dirty="0" smtClean="0">
                <a:latin typeface="TeXGyrePagella"/>
                <a:cs typeface="TeXGyrePagella"/>
              </a:rPr>
              <a:t>where the exact </a:t>
            </a:r>
            <a:r>
              <a:rPr lang="en-US" sz="2400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substitutions </a:t>
            </a:r>
            <a:r>
              <a:rPr lang="en-US" sz="2400" dirty="0" smtClean="0">
                <a:latin typeface="TeXGyrePagella"/>
                <a:cs typeface="TeXGyrePagella"/>
              </a:rPr>
              <a:t>and </a:t>
            </a:r>
            <a:r>
              <a:rPr lang="en-US" sz="2400" dirty="0" smtClean="0">
                <a:solidFill>
                  <a:srgbClr val="C00000"/>
                </a:solidFill>
                <a:latin typeface="TeXGyrePagella"/>
                <a:cs typeface="TeXGyrePagella"/>
              </a:rPr>
              <a:t> </a:t>
            </a:r>
            <a:r>
              <a:rPr lang="en-US" sz="2400" spc="-5" dirty="0" smtClean="0">
                <a:solidFill>
                  <a:srgbClr val="C00000"/>
                </a:solidFill>
                <a:latin typeface="TeXGyrePagella"/>
                <a:cs typeface="TeXGyrePagella"/>
              </a:rPr>
              <a:t>transpositions </a:t>
            </a:r>
            <a:r>
              <a:rPr lang="en-US" sz="2400" spc="-5" dirty="0" smtClean="0">
                <a:latin typeface="TeXGyrePagella"/>
                <a:cs typeface="TeXGyrePagella"/>
              </a:rPr>
              <a:t>depends </a:t>
            </a:r>
            <a:r>
              <a:rPr lang="en-US" sz="2400" dirty="0" smtClean="0">
                <a:latin typeface="TeXGyrePagella"/>
                <a:cs typeface="TeXGyrePagella"/>
              </a:rPr>
              <a:t>on </a:t>
            </a:r>
            <a:r>
              <a:rPr lang="en-US" sz="2400" spc="-5" dirty="0" smtClean="0">
                <a:latin typeface="TeXGyrePagella"/>
                <a:cs typeface="TeXGyrePagella"/>
              </a:rPr>
              <a:t>the</a:t>
            </a:r>
            <a:r>
              <a:rPr lang="en-US" sz="2400" spc="15" dirty="0" smtClean="0">
                <a:latin typeface="TeXGyrePagella"/>
                <a:cs typeface="TeXGyrePagella"/>
              </a:rPr>
              <a:t> </a:t>
            </a:r>
            <a:r>
              <a:rPr lang="en-US" sz="2400" b="1" spc="110" dirty="0" smtClean="0">
                <a:solidFill>
                  <a:srgbClr val="006FC0"/>
                </a:solidFill>
                <a:latin typeface="Times New Roman"/>
                <a:cs typeface="Times New Roman"/>
              </a:rPr>
              <a:t>key</a:t>
            </a:r>
            <a:r>
              <a:rPr lang="en-US" sz="2400" spc="110" dirty="0" smtClean="0">
                <a:latin typeface="TeXGyrePagella"/>
                <a:cs typeface="TeXGyrePagella"/>
              </a:rPr>
              <a:t>.</a:t>
            </a:r>
            <a:endParaRPr lang="en-US" sz="2400" dirty="0" smtClean="0">
              <a:latin typeface="TeXGyrePagella"/>
              <a:cs typeface="TeXGyrePagella"/>
            </a:endParaRP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78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Encryption</a:t>
            </a:r>
            <a:r>
              <a:rPr lang="en-US" spc="-70" dirty="0" smtClean="0"/>
              <a:t> </a:t>
            </a:r>
            <a:r>
              <a:rPr lang="en-US" spc="-5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1" spc="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Kerckhoff’s </a:t>
            </a:r>
            <a:r>
              <a:rPr lang="en-US" sz="2800" b="1" spc="65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principle: </a:t>
            </a:r>
            <a:r>
              <a:rPr lang="en-US" sz="2800" spc="-5" dirty="0" smtClean="0">
                <a:latin typeface="TeXGyrePagella"/>
                <a:cs typeface="TeXGyrePagella"/>
              </a:rPr>
              <a:t>one should always assume </a:t>
            </a:r>
            <a:r>
              <a:rPr lang="en-US" sz="2800" spc="-10" dirty="0" smtClean="0">
                <a:latin typeface="TeXGyrePagella"/>
                <a:cs typeface="TeXGyrePagella"/>
              </a:rPr>
              <a:t>that the  </a:t>
            </a:r>
            <a:r>
              <a:rPr lang="en-US" sz="2800" spc="-5" dirty="0" smtClean="0">
                <a:latin typeface="TeXGyrePagella"/>
                <a:cs typeface="TeXGyrePagella"/>
              </a:rPr>
              <a:t>adversary knows the encryption/decryption algorithm. The  resistance of the cipher to </a:t>
            </a:r>
            <a:r>
              <a:rPr lang="en-US" sz="2800" dirty="0" smtClean="0">
                <a:latin typeface="TeXGyrePagella"/>
                <a:cs typeface="TeXGyrePagella"/>
              </a:rPr>
              <a:t>attack </a:t>
            </a:r>
            <a:r>
              <a:rPr lang="en-US" sz="2800" spc="-5" dirty="0" smtClean="0">
                <a:latin typeface="TeXGyrePagella"/>
                <a:cs typeface="TeXGyrePagella"/>
              </a:rPr>
              <a:t>must be based only on </a:t>
            </a:r>
            <a:r>
              <a:rPr lang="en-US" sz="2800" spc="-10" dirty="0" smtClean="0">
                <a:latin typeface="TeXGyrePagella"/>
                <a:cs typeface="TeXGyrePagella"/>
              </a:rPr>
              <a:t>the  </a:t>
            </a:r>
            <a:r>
              <a:rPr lang="en-US" sz="2800" spc="-5" dirty="0" smtClean="0">
                <a:latin typeface="TeXGyrePagella"/>
                <a:cs typeface="TeXGyrePagella"/>
              </a:rPr>
              <a:t>secrecy of the</a:t>
            </a:r>
            <a:r>
              <a:rPr lang="en-US" sz="2800" spc="-15" dirty="0" smtClean="0">
                <a:latin typeface="TeXGyrePagella"/>
                <a:cs typeface="TeXGyrePagella"/>
              </a:rPr>
              <a:t> </a:t>
            </a:r>
            <a:r>
              <a:rPr lang="en-US" sz="2800" dirty="0" smtClean="0">
                <a:latin typeface="TeXGyrePagella"/>
                <a:cs typeface="TeXGyrePagella"/>
              </a:rPr>
              <a:t>key.</a:t>
            </a:r>
          </a:p>
          <a:p>
            <a:endParaRPr lang="en-US" dirty="0"/>
          </a:p>
        </p:txBody>
      </p:sp>
      <p:sp>
        <p:nvSpPr>
          <p:cNvPr id="4" name="object 5"/>
          <p:cNvSpPr/>
          <p:nvPr/>
        </p:nvSpPr>
        <p:spPr>
          <a:xfrm>
            <a:off x="4648200" y="3962400"/>
            <a:ext cx="4038600" cy="2610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480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1687</Words>
  <Application>Microsoft Office PowerPoint</Application>
  <PresentationFormat>On-screen Show (4:3)</PresentationFormat>
  <Paragraphs>204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DejaVu Sans Condensed</vt:lpstr>
      <vt:lpstr>Palladio Uralic</vt:lpstr>
      <vt:lpstr>TeXGyrePagella</vt:lpstr>
      <vt:lpstr>Times New Roman</vt:lpstr>
      <vt:lpstr>Wingdings</vt:lpstr>
      <vt:lpstr>Office Theme</vt:lpstr>
      <vt:lpstr>Symmetric Ciphers</vt:lpstr>
      <vt:lpstr>Basic Terminologies</vt:lpstr>
      <vt:lpstr>Cryptographic Algorithms</vt:lpstr>
      <vt:lpstr>Cryptographic Algorithms (Cont.)</vt:lpstr>
      <vt:lpstr>Cryptographic Algorithms (Cont.)</vt:lpstr>
      <vt:lpstr>Symmetric Encryption</vt:lpstr>
      <vt:lpstr>Symmetric Encryption (Cont.)</vt:lpstr>
      <vt:lpstr>Symmetric Encryption (Cont.)</vt:lpstr>
      <vt:lpstr>Symmetric Encryption (Cont.)</vt:lpstr>
      <vt:lpstr>Symmetric Encryption (Cont.)</vt:lpstr>
      <vt:lpstr>Cryptographic Systems</vt:lpstr>
      <vt:lpstr>Cryptographic Systems (Cont.)</vt:lpstr>
      <vt:lpstr>Cryptographic Systems (Cont.)</vt:lpstr>
      <vt:lpstr>Cryptanalysis and Brute-Force</vt:lpstr>
      <vt:lpstr>Cryptanalysis</vt:lpstr>
      <vt:lpstr>Ciphertext-only Attack</vt:lpstr>
      <vt:lpstr>Ciphertext-only Attack (Cont.)</vt:lpstr>
      <vt:lpstr>Ciphertext-only Attack (Cont.)</vt:lpstr>
      <vt:lpstr>Encryption Scheme Security Requirement </vt:lpstr>
      <vt:lpstr>Substitution Technique</vt:lpstr>
      <vt:lpstr>Substitution Technique</vt:lpstr>
      <vt:lpstr>Monoalphabetic Ciphers</vt:lpstr>
      <vt:lpstr>Caesar Cipher</vt:lpstr>
      <vt:lpstr>Additive Cipher</vt:lpstr>
      <vt:lpstr>Additive Cipher (Cont.)</vt:lpstr>
      <vt:lpstr>Additive Cipher (Cont.)</vt:lpstr>
      <vt:lpstr>Additive Cipher (Cont.)</vt:lpstr>
      <vt:lpstr>Additive Cipher (Cont.)</vt:lpstr>
      <vt:lpstr>Cryptanalysis in Additive Cipher</vt:lpstr>
      <vt:lpstr>Cryptanalysis in Additive Cipher (Cont.)</vt:lpstr>
      <vt:lpstr>Polyalphabetic Ciphers</vt:lpstr>
      <vt:lpstr>Polyalphabetic Ciphers (Cont.)</vt:lpstr>
      <vt:lpstr>Hill Cipher</vt:lpstr>
      <vt:lpstr>Hill Cipher (Cont.)</vt:lpstr>
      <vt:lpstr>Hill Cipher (Cont.)</vt:lpstr>
      <vt:lpstr>Hill Cipher (Cont.)</vt:lpstr>
      <vt:lpstr>Hill Cipher (Cont.)</vt:lpstr>
      <vt:lpstr>Hill Cipher (Cont.)</vt:lpstr>
      <vt:lpstr>Hill Cipher (Cont.)</vt:lpstr>
      <vt:lpstr>Hill Cipher (Cont.)</vt:lpstr>
      <vt:lpstr>Hill Cipher Cryptanalysis</vt:lpstr>
      <vt:lpstr>Hill Cipher Cryptanalysis (Cont.)</vt:lpstr>
      <vt:lpstr>Hill Cipher Cryptanalysis (Cont.)</vt:lpstr>
      <vt:lpstr>Vernam Cipher</vt:lpstr>
      <vt:lpstr>Vernam Cipher (Cont.)</vt:lpstr>
      <vt:lpstr>One-Time Pad</vt:lpstr>
      <vt:lpstr>One-Time Pad (Cont.)</vt:lpstr>
      <vt:lpstr>Transposition Technique</vt:lpstr>
      <vt:lpstr>Transposition Ciphers</vt:lpstr>
      <vt:lpstr>Keyless Transposition Ciphers</vt:lpstr>
      <vt:lpstr>Keyed Transposition Ciphers</vt:lpstr>
      <vt:lpstr>Keyed Transposition Ciphers (Cont.)</vt:lpstr>
      <vt:lpstr>Columnar Transposition Ciphers</vt:lpstr>
      <vt:lpstr>A single key is used  in two directions.  Downwards for the encryption, upwards for decryption. </vt:lpstr>
      <vt:lpstr>Columnar Transposition Ciphers (Cont.)</vt:lpstr>
      <vt:lpstr>Columnar Transposition Ciphers (Cont.)</vt:lpstr>
      <vt:lpstr>PowerPoint Presentation</vt:lpstr>
      <vt:lpstr>Block Ciphers</vt:lpstr>
      <vt:lpstr>Modern Symmetric-Key Ciphers</vt:lpstr>
      <vt:lpstr>Modern Block Ciphers</vt:lpstr>
      <vt:lpstr>Modern Block Ciphers (Cont.)</vt:lpstr>
      <vt:lpstr>Product Cipher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Ciphers</dc:title>
  <dc:creator>Ms Komal</dc:creator>
  <cp:lastModifiedBy>Ayesha Arshad</cp:lastModifiedBy>
  <cp:revision>17</cp:revision>
  <dcterms:created xsi:type="dcterms:W3CDTF">2020-03-03T09:29:13Z</dcterms:created>
  <dcterms:modified xsi:type="dcterms:W3CDTF">2020-04-08T12:50:38Z</dcterms:modified>
</cp:coreProperties>
</file>