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6A62-D9C9-4360-BC01-95BC9BB24F02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D5B9-9CED-4D78-9117-A6755E574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Encryption and Security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Engr. Ayesha Arshad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2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 of Security</a:t>
            </a:r>
            <a:r>
              <a:rPr lang="en-US" spc="-11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8600" algn="just"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6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impact: </a:t>
            </a:r>
            <a:r>
              <a:rPr lang="en-US" sz="2600" spc="-10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sz="2600" spc="-5" dirty="0" smtClean="0">
                <a:latin typeface="Times New Roman" pitchFamily="18" charset="0"/>
                <a:cs typeface="Times New Roman" pitchFamily="18" charset="0"/>
              </a:rPr>
              <a:t>Northeast blackout</a:t>
            </a:r>
            <a:r>
              <a:rPr lang="en-US" sz="26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-5" dirty="0" smtClean="0">
                <a:latin typeface="Times New Roman" pitchFamily="18" charset="0"/>
                <a:cs typeface="Times New Roman" pitchFamily="18" charset="0"/>
              </a:rPr>
              <a:t>(2003)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77520" lvl="1" indent="-229870" algn="just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478155" algn="l"/>
              </a:tabLst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Cause: </a:t>
            </a:r>
            <a:r>
              <a:rPr lang="en-US" sz="2600" spc="-5" dirty="0">
                <a:latin typeface="Times New Roman" pitchFamily="18" charset="0"/>
                <a:cs typeface="Times New Roman" pitchFamily="18" charset="0"/>
              </a:rPr>
              <a:t>a software defect in a control</a:t>
            </a:r>
            <a:r>
              <a:rPr lang="en-US" sz="26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-10" dirty="0">
                <a:latin typeface="Times New Roman" pitchFamily="18" charset="0"/>
                <a:cs typeface="Times New Roman" pitchFamily="18" charset="0"/>
              </a:rPr>
              <a:t>room.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77520" marR="5080" lvl="1" indent="-229235" algn="just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78155" algn="l"/>
              </a:tabLst>
            </a:pPr>
            <a:r>
              <a:rPr lang="en-US" sz="26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Restoration: </a:t>
            </a:r>
            <a:r>
              <a:rPr lang="en-US" sz="2600" spc="-5" dirty="0">
                <a:latin typeface="Times New Roman" pitchFamily="18" charset="0"/>
                <a:cs typeface="Times New Roman" pitchFamily="18" charset="0"/>
              </a:rPr>
              <a:t>some customers after 6 hours, some after 2 days,  some </a:t>
            </a:r>
            <a:r>
              <a:rPr lang="en-US" sz="2600" spc="-10" dirty="0">
                <a:latin typeface="Times New Roman" pitchFamily="18" charset="0"/>
                <a:cs typeface="Times New Roman" pitchFamily="18" charset="0"/>
              </a:rPr>
              <a:t>remote places </a:t>
            </a:r>
            <a:r>
              <a:rPr lang="en-US" sz="2600" spc="-5" dirty="0">
                <a:latin typeface="Times New Roman" pitchFamily="18" charset="0"/>
                <a:cs typeface="Times New Roman" pitchFamily="18" charset="0"/>
              </a:rPr>
              <a:t>after nearly a</a:t>
            </a:r>
            <a:r>
              <a:rPr lang="en-US" sz="26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week.</a:t>
            </a:r>
          </a:p>
          <a:p>
            <a:pPr marL="477520" lvl="1" indent="-229870" algn="just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478155" algn="l"/>
              </a:tabLst>
            </a:pPr>
            <a:r>
              <a:rPr lang="en-US" sz="26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Consequences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(among</a:t>
            </a:r>
            <a:r>
              <a:rPr lang="en-US" sz="2600" spc="-3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other):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923925" lvl="2" indent="-457834" algn="just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923925" algn="l"/>
                <a:tab pos="924560" algn="l"/>
              </a:tabLst>
            </a:pPr>
            <a:r>
              <a:rPr lang="en-US" sz="2600" spc="-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45M people in 8 US</a:t>
            </a:r>
            <a:r>
              <a:rPr lang="en-US" sz="2600" spc="-1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923925" lvl="2" indent="-457834" algn="just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923925" algn="l"/>
                <a:tab pos="924560" algn="l"/>
              </a:tabLst>
            </a:pPr>
            <a:r>
              <a:rPr lang="en-US" sz="26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10M </a:t>
            </a:r>
            <a:r>
              <a:rPr lang="en-US" sz="2600" spc="-1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people </a:t>
            </a:r>
            <a:r>
              <a:rPr lang="en-US" sz="2600" spc="-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600" spc="-1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-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Canada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923925" lvl="2" indent="-457834" algn="just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923925" algn="l"/>
                <a:tab pos="924560" algn="l"/>
              </a:tabLst>
            </a:pPr>
            <a:r>
              <a:rPr lang="en-US" sz="2600" spc="-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Healthcare facilities experienced $100M lost</a:t>
            </a:r>
            <a:r>
              <a:rPr lang="en-US" sz="2600" spc="-7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-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revenue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923925" lvl="2" indent="-457834" algn="just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923925" algn="l"/>
                <a:tab pos="924560" algn="l"/>
              </a:tabLst>
            </a:pPr>
            <a:r>
              <a:rPr lang="en-US" sz="2600" spc="-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6 hospitals bankrupt one </a:t>
            </a:r>
            <a:r>
              <a:rPr lang="en-US" sz="26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600" spc="-3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pc="-5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3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spc="-75" dirty="0" smtClean="0"/>
              <a:t>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1300" marR="5080" indent="-228600" algn="just">
              <a:lnSpc>
                <a:spcPts val="335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Threat: </a:t>
            </a:r>
            <a:r>
              <a:rPr lang="en-US" sz="2600" spc="-5" dirty="0" smtClean="0">
                <a:latin typeface="Palladio Uralic"/>
                <a:cs typeface="Palladio Uralic"/>
              </a:rPr>
              <a:t>a possible danger that </a:t>
            </a:r>
            <a:r>
              <a:rPr lang="en-US" sz="2600" dirty="0" smtClean="0">
                <a:latin typeface="Palladio Uralic"/>
                <a:cs typeface="Palladio Uralic"/>
              </a:rPr>
              <a:t>might </a:t>
            </a:r>
            <a:r>
              <a:rPr lang="en-US" sz="2600" spc="-5" dirty="0" smtClean="0">
                <a:latin typeface="Palladio Uralic"/>
                <a:cs typeface="Palladio Uralic"/>
              </a:rPr>
              <a:t>exploit a </a:t>
            </a:r>
            <a:r>
              <a:rPr lang="en-US" sz="26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vulnerability </a:t>
            </a:r>
            <a:r>
              <a:rPr lang="en-US" sz="2600" spc="-5" dirty="0" smtClean="0">
                <a:latin typeface="Palladio Uralic"/>
                <a:cs typeface="Palladio Uralic"/>
              </a:rPr>
              <a:t> resulting into a breach in security and causing</a:t>
            </a:r>
            <a:r>
              <a:rPr lang="en-US" sz="2600" spc="-50" dirty="0" smtClean="0">
                <a:latin typeface="Palladio Uralic"/>
                <a:cs typeface="Palladio Uralic"/>
              </a:rPr>
              <a:t> </a:t>
            </a:r>
            <a:r>
              <a:rPr lang="en-US" sz="2600" spc="-5" dirty="0" smtClean="0">
                <a:latin typeface="Palladio Uralic"/>
                <a:cs typeface="Palladio Uralic"/>
              </a:rPr>
              <a:t>harm.</a:t>
            </a:r>
            <a:endParaRPr lang="en-US" sz="2600" dirty="0" smtClean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188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Security attack: </a:t>
            </a:r>
            <a:r>
              <a:rPr lang="en-US" sz="2600" dirty="0" smtClean="0">
                <a:latin typeface="Palladio Uralic"/>
                <a:cs typeface="Palladio Uralic"/>
              </a:rPr>
              <a:t>an </a:t>
            </a:r>
            <a:r>
              <a:rPr lang="en-US" sz="2600" spc="-5" dirty="0" smtClean="0">
                <a:latin typeface="Palladio Uralic"/>
                <a:cs typeface="Palladio Uralic"/>
              </a:rPr>
              <a:t>assault on system security </a:t>
            </a:r>
            <a:r>
              <a:rPr lang="en-US" sz="2600" spc="-10" dirty="0" smtClean="0">
                <a:latin typeface="Palladio Uralic"/>
                <a:cs typeface="Palladio Uralic"/>
              </a:rPr>
              <a:t>that </a:t>
            </a:r>
            <a:r>
              <a:rPr lang="en-US" sz="2600" spc="-5" dirty="0" smtClean="0">
                <a:latin typeface="Palladio Uralic"/>
                <a:cs typeface="Palladio Uralic"/>
              </a:rPr>
              <a:t>derives from  </a:t>
            </a:r>
            <a:r>
              <a:rPr lang="en-US" sz="2600" dirty="0" smtClean="0">
                <a:latin typeface="Palladio Uralic"/>
                <a:cs typeface="Palladio Uralic"/>
              </a:rPr>
              <a:t>an </a:t>
            </a:r>
            <a:r>
              <a:rPr lang="en-US" sz="2600" spc="-10" dirty="0" smtClean="0">
                <a:latin typeface="Palladio Uralic"/>
                <a:cs typeface="Palladio Uralic"/>
              </a:rPr>
              <a:t>intelligent threat, </a:t>
            </a:r>
            <a:r>
              <a:rPr lang="en-US" sz="2600" spc="-5" dirty="0" smtClean="0">
                <a:latin typeface="Palladio Uralic"/>
                <a:cs typeface="Palladio Uralic"/>
              </a:rPr>
              <a:t>which is a deliberate attempt to evade  security services and violate the security </a:t>
            </a:r>
            <a:r>
              <a:rPr lang="en-US" sz="2600" spc="-10" dirty="0" smtClean="0">
                <a:latin typeface="Palladio Uralic"/>
                <a:cs typeface="Palladio Uralic"/>
              </a:rPr>
              <a:t>policy </a:t>
            </a:r>
            <a:r>
              <a:rPr lang="en-US" sz="2600" spc="-5" dirty="0" smtClean="0">
                <a:latin typeface="Palladio Uralic"/>
                <a:cs typeface="Palladio Uralic"/>
              </a:rPr>
              <a:t>of a</a:t>
            </a:r>
            <a:r>
              <a:rPr lang="en-US" sz="2600" spc="15" dirty="0" smtClean="0">
                <a:latin typeface="Palladio Uralic"/>
                <a:cs typeface="Palladio Uralic"/>
              </a:rPr>
              <a:t> </a:t>
            </a:r>
            <a:r>
              <a:rPr lang="en-US" sz="2600" spc="-5" dirty="0" smtClean="0">
                <a:latin typeface="Palladio Uralic"/>
                <a:cs typeface="Palladio Uralic"/>
              </a:rPr>
              <a:t>system.</a:t>
            </a:r>
            <a:endParaRPr lang="en-US" sz="2600" dirty="0" smtClean="0">
              <a:latin typeface="Palladio Uralic"/>
              <a:cs typeface="Palladio Uralic"/>
            </a:endParaRPr>
          </a:p>
          <a:p>
            <a:pPr marL="241300" indent="-228600">
              <a:spcBef>
                <a:spcPts val="2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5" dirty="0" smtClean="0">
                <a:latin typeface="Palladio Uralic"/>
                <a:cs typeface="Palladio Uralic"/>
              </a:rPr>
              <a:t>A way of classifying security attacks is in </a:t>
            </a:r>
            <a:r>
              <a:rPr lang="en-US" sz="2600" spc="-10" dirty="0" smtClean="0">
                <a:latin typeface="Palladio Uralic"/>
                <a:cs typeface="Palladio Uralic"/>
              </a:rPr>
              <a:t>terms</a:t>
            </a:r>
            <a:r>
              <a:rPr lang="en-US" sz="2600" spc="25" dirty="0" smtClean="0">
                <a:latin typeface="Palladio Uralic"/>
                <a:cs typeface="Palladio Uralic"/>
              </a:rPr>
              <a:t> </a:t>
            </a:r>
            <a:r>
              <a:rPr lang="en-US" sz="2600" spc="-5" dirty="0" smtClean="0">
                <a:latin typeface="Palladio Uralic"/>
                <a:cs typeface="Palladio Uralic"/>
              </a:rPr>
              <a:t>of:</a:t>
            </a:r>
            <a:endParaRPr lang="en-US" sz="2600" dirty="0" smtClean="0">
              <a:latin typeface="Palladio Uralic"/>
              <a:cs typeface="Palladio Uralic"/>
            </a:endParaRPr>
          </a:p>
          <a:p>
            <a:pPr marL="751840" lvl="1" indent="-51435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751840" algn="l"/>
                <a:tab pos="752475" algn="l"/>
              </a:tabLst>
            </a:pPr>
            <a:r>
              <a:rPr lang="en-US" sz="2600" spc="-5" dirty="0">
                <a:solidFill>
                  <a:srgbClr val="001F5F"/>
                </a:solidFill>
                <a:latin typeface="Palladio Uralic"/>
                <a:cs typeface="Palladio Uralic"/>
              </a:rPr>
              <a:t>Passive</a:t>
            </a:r>
            <a:r>
              <a:rPr lang="en-US" sz="2600" spc="-15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600" spc="-5" dirty="0">
                <a:solidFill>
                  <a:srgbClr val="001F5F"/>
                </a:solidFill>
                <a:latin typeface="Palladio Uralic"/>
                <a:cs typeface="Palladio Uralic"/>
              </a:rPr>
              <a:t>attacks</a:t>
            </a:r>
            <a:endParaRPr lang="en-US" sz="2600" dirty="0">
              <a:latin typeface="Palladio Uralic"/>
              <a:cs typeface="Palladio Uralic"/>
            </a:endParaRPr>
          </a:p>
          <a:p>
            <a:pPr marL="751840" lvl="1" indent="-514350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751840" algn="l"/>
                <a:tab pos="752475" algn="l"/>
              </a:tabLst>
            </a:pPr>
            <a:r>
              <a:rPr lang="en-US" sz="2600" spc="-10" dirty="0">
                <a:solidFill>
                  <a:srgbClr val="001F5F"/>
                </a:solidFill>
                <a:latin typeface="Palladio Uralic"/>
                <a:cs typeface="Palladio Uralic"/>
              </a:rPr>
              <a:t>Active</a:t>
            </a:r>
            <a:r>
              <a:rPr lang="en-US" sz="2600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600" spc="-5" dirty="0">
                <a:solidFill>
                  <a:srgbClr val="001F5F"/>
                </a:solidFill>
                <a:latin typeface="Palladio Uralic"/>
                <a:cs typeface="Palladio Uralic"/>
              </a:rPr>
              <a:t>attacks</a:t>
            </a:r>
            <a:endParaRPr lang="en-US" sz="2600" dirty="0">
              <a:latin typeface="Palladio Uralic"/>
              <a:cs typeface="Palladio Ural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Attacks</a:t>
            </a:r>
            <a:r>
              <a:rPr lang="en-US" spc="-8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Passive attack: </a:t>
            </a:r>
            <a:r>
              <a:rPr lang="en-US" sz="2800" spc="5" dirty="0" smtClean="0">
                <a:latin typeface="Palladio Uralic"/>
                <a:cs typeface="Palladio Uralic"/>
              </a:rPr>
              <a:t>an </a:t>
            </a:r>
            <a:r>
              <a:rPr lang="en-US" sz="2800" dirty="0" smtClean="0">
                <a:latin typeface="Palladio Uralic"/>
                <a:cs typeface="Palladio Uralic"/>
              </a:rPr>
              <a:t>attack </a:t>
            </a:r>
            <a:r>
              <a:rPr lang="en-US" sz="2800" spc="-5" dirty="0" smtClean="0">
                <a:latin typeface="Palladio Uralic"/>
                <a:cs typeface="Palladio Uralic"/>
              </a:rPr>
              <a:t>that  attempts to learn or make use </a:t>
            </a:r>
            <a:r>
              <a:rPr lang="en-US" sz="2800" spc="-10" dirty="0" smtClean="0">
                <a:latin typeface="Palladio Uralic"/>
                <a:cs typeface="Palladio Uralic"/>
              </a:rPr>
              <a:t>of  </a:t>
            </a:r>
            <a:r>
              <a:rPr lang="en-US" sz="2800" spc="-5" dirty="0" smtClean="0">
                <a:latin typeface="Palladio Uralic"/>
                <a:cs typeface="Palladio Uralic"/>
              </a:rPr>
              <a:t>information from </a:t>
            </a:r>
            <a:r>
              <a:rPr lang="en-US" sz="2800" spc="-10" dirty="0" smtClean="0">
                <a:latin typeface="Palladio Uralic"/>
                <a:cs typeface="Palladio Uralic"/>
              </a:rPr>
              <a:t>the </a:t>
            </a:r>
            <a:r>
              <a:rPr lang="en-US" sz="2800" spc="-5" dirty="0" smtClean="0">
                <a:latin typeface="Palladio Uralic"/>
                <a:cs typeface="Palladio Uralic"/>
              </a:rPr>
              <a:t>system </a:t>
            </a:r>
            <a:r>
              <a:rPr lang="en-US" sz="2800" spc="-10" dirty="0" smtClean="0">
                <a:latin typeface="Palladio Uralic"/>
                <a:cs typeface="Palladio Uralic"/>
              </a:rPr>
              <a:t>but  </a:t>
            </a:r>
            <a:r>
              <a:rPr lang="en-US" sz="2800" spc="-5" dirty="0" smtClean="0">
                <a:latin typeface="Palladio Uralic"/>
                <a:cs typeface="Palladio Uralic"/>
              </a:rPr>
              <a:t>does </a:t>
            </a:r>
            <a:r>
              <a:rPr lang="en-US" sz="2800" spc="-10" dirty="0" smtClean="0">
                <a:latin typeface="Palladio Uralic"/>
                <a:cs typeface="Palladio Uralic"/>
              </a:rPr>
              <a:t>not </a:t>
            </a:r>
            <a:r>
              <a:rPr lang="en-US" sz="2800" dirty="0" smtClean="0">
                <a:latin typeface="Palladio Uralic"/>
                <a:cs typeface="Palladio Uralic"/>
              </a:rPr>
              <a:t>affect </a:t>
            </a:r>
            <a:r>
              <a:rPr lang="en-US" sz="2800" spc="-5" dirty="0" smtClean="0">
                <a:latin typeface="Palladio Uralic"/>
                <a:cs typeface="Palladio Uralic"/>
              </a:rPr>
              <a:t>system</a:t>
            </a:r>
            <a:r>
              <a:rPr lang="en-US" sz="2800" spc="-45" dirty="0" smtClean="0"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latin typeface="Palladio Uralic"/>
                <a:cs typeface="Palladio Uralic"/>
              </a:rPr>
              <a:t>resources.</a:t>
            </a:r>
          </a:p>
          <a:p>
            <a:pPr algn="just"/>
            <a:r>
              <a:rPr lang="en-US" sz="28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Active attack: </a:t>
            </a:r>
            <a:r>
              <a:rPr lang="en-US" sz="2800" spc="5" dirty="0" smtClean="0">
                <a:latin typeface="Palladio Uralic"/>
                <a:cs typeface="Palladio Uralic"/>
              </a:rPr>
              <a:t>an </a:t>
            </a:r>
            <a:r>
              <a:rPr lang="en-US" sz="2800" dirty="0" smtClean="0">
                <a:latin typeface="Palladio Uralic"/>
                <a:cs typeface="Palladio Uralic"/>
              </a:rPr>
              <a:t>attack </a:t>
            </a:r>
            <a:r>
              <a:rPr lang="en-US" sz="2800" spc="-5" dirty="0" smtClean="0">
                <a:latin typeface="Palladio Uralic"/>
                <a:cs typeface="Palladio Uralic"/>
              </a:rPr>
              <a:t>that  attempts to alter system resources or effects their operation. </a:t>
            </a:r>
            <a:endParaRPr lang="en-US" sz="2800" dirty="0" smtClean="0">
              <a:latin typeface="Palladio Uralic"/>
              <a:cs typeface="Palladio Uralic"/>
            </a:endParaRPr>
          </a:p>
        </p:txBody>
      </p:sp>
      <p:sp>
        <p:nvSpPr>
          <p:cNvPr id="4" name="object 8"/>
          <p:cNvSpPr/>
          <p:nvPr/>
        </p:nvSpPr>
        <p:spPr>
          <a:xfrm>
            <a:off x="457200" y="4267200"/>
            <a:ext cx="39624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4571999" y="4305701"/>
            <a:ext cx="4260783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2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</a:t>
            </a:r>
            <a:r>
              <a:rPr lang="en-US" spc="-100" dirty="0" smtClean="0"/>
              <a:t>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41300" marR="6350" indent="-228600" algn="just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Palladio Uralic"/>
                <a:cs typeface="Palladio Uralic"/>
              </a:rPr>
              <a:t>Passive </a:t>
            </a:r>
            <a:r>
              <a:rPr lang="en-US" sz="2400" spc="-5" dirty="0" smtClean="0">
                <a:latin typeface="Palladio Uralic"/>
                <a:cs typeface="Palladio Uralic"/>
              </a:rPr>
              <a:t>attack (Sometimes </a:t>
            </a:r>
            <a:r>
              <a:rPr lang="en-US" sz="2400" spc="-10" dirty="0" smtClean="0">
                <a:latin typeface="Palladio Uralic"/>
                <a:cs typeface="Palladio Uralic"/>
              </a:rPr>
              <a:t>referred </a:t>
            </a:r>
            <a:r>
              <a:rPr lang="en-US" sz="2400" spc="-5" dirty="0" smtClean="0">
                <a:latin typeface="Palladio Uralic"/>
                <a:cs typeface="Palladio Uralic"/>
              </a:rPr>
              <a:t>to </a:t>
            </a:r>
            <a:r>
              <a:rPr lang="en-US" sz="2400" dirty="0" smtClean="0">
                <a:latin typeface="Palladio Uralic"/>
                <a:cs typeface="Palladio Uralic"/>
              </a:rPr>
              <a:t>as </a:t>
            </a:r>
            <a:r>
              <a:rPr lang="en-US" sz="24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“tapping or snooping”</a:t>
            </a:r>
            <a:r>
              <a:rPr lang="en-US" sz="2400" spc="-5" dirty="0" smtClean="0">
                <a:latin typeface="Palladio Uralic"/>
                <a:cs typeface="Palladio Uralic"/>
              </a:rPr>
              <a:t>)  are in the nature of </a:t>
            </a:r>
            <a:r>
              <a:rPr lang="en-US" sz="24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eavesdropping </a:t>
            </a:r>
            <a:r>
              <a:rPr lang="en-US" sz="2400" spc="-5" dirty="0" smtClean="0">
                <a:latin typeface="Palladio Uralic"/>
                <a:cs typeface="Palladio Uralic"/>
              </a:rPr>
              <a:t>on</a:t>
            </a:r>
            <a:r>
              <a:rPr lang="en-US" sz="2400" spc="-10" dirty="0" smtClean="0"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latin typeface="Palladio Uralic"/>
                <a:cs typeface="Palladio Uralic"/>
              </a:rPr>
              <a:t>transmissions.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Palladio Uralic"/>
                <a:cs typeface="Palladio Uralic"/>
              </a:rPr>
              <a:t>In </a:t>
            </a:r>
            <a:r>
              <a:rPr lang="en-US" sz="2400" spc="-5" dirty="0" smtClean="0">
                <a:latin typeface="Palladio Uralic"/>
                <a:cs typeface="Palladio Uralic"/>
              </a:rPr>
              <a:t>passive attack, the attacker cannot interact with any of </a:t>
            </a:r>
            <a:r>
              <a:rPr lang="en-US" sz="2400" spc="-10" dirty="0" smtClean="0">
                <a:latin typeface="Palladio Uralic"/>
                <a:cs typeface="Palladio Uralic"/>
              </a:rPr>
              <a:t>the  </a:t>
            </a:r>
            <a:r>
              <a:rPr lang="en-US" sz="2400" spc="-5" dirty="0" smtClean="0">
                <a:latin typeface="Palladio Uralic"/>
                <a:cs typeface="Palladio Uralic"/>
              </a:rPr>
              <a:t>parties </a:t>
            </a:r>
            <a:r>
              <a:rPr lang="en-US" sz="2400" spc="-10" dirty="0" smtClean="0">
                <a:latin typeface="Palladio Uralic"/>
                <a:cs typeface="Palladio Uralic"/>
              </a:rPr>
              <a:t>involved, </a:t>
            </a:r>
            <a:r>
              <a:rPr lang="en-US" sz="2400" dirty="0" smtClean="0">
                <a:latin typeface="Palladio Uralic"/>
                <a:cs typeface="Palladio Uralic"/>
              </a:rPr>
              <a:t>but </a:t>
            </a:r>
            <a:r>
              <a:rPr lang="en-US" sz="2400" spc="-5" dirty="0" smtClean="0">
                <a:latin typeface="Palladio Uralic"/>
                <a:cs typeface="Palladio Uralic"/>
              </a:rPr>
              <a:t>attempts to </a:t>
            </a:r>
            <a:r>
              <a:rPr lang="en-US" sz="2400" spc="-10" dirty="0" smtClean="0">
                <a:latin typeface="Palladio Uralic"/>
                <a:cs typeface="Palladio Uralic"/>
              </a:rPr>
              <a:t>break </a:t>
            </a:r>
            <a:r>
              <a:rPr lang="en-US" sz="2400" spc="-5" dirty="0" smtClean="0">
                <a:latin typeface="Palladio Uralic"/>
                <a:cs typeface="Palladio Uralic"/>
              </a:rPr>
              <a:t>the system solely based  upon observed</a:t>
            </a:r>
            <a:r>
              <a:rPr lang="en-US" sz="2400" spc="-15" dirty="0" smtClean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data.</a:t>
            </a:r>
          </a:p>
          <a:p>
            <a:pPr marL="241300" marR="5715" indent="-228600" algn="just"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The </a:t>
            </a:r>
            <a:r>
              <a:rPr lang="en-US" sz="2400" spc="-10" dirty="0" smtClean="0">
                <a:latin typeface="Palladio Uralic"/>
                <a:cs typeface="Palladio Uralic"/>
              </a:rPr>
              <a:t>goal </a:t>
            </a:r>
            <a:r>
              <a:rPr lang="en-US" sz="2400" spc="-5" dirty="0" smtClean="0">
                <a:latin typeface="Palladio Uralic"/>
                <a:cs typeface="Palladio Uralic"/>
              </a:rPr>
              <a:t>of the opponent is to obtain information </a:t>
            </a:r>
            <a:r>
              <a:rPr lang="en-US" sz="2400" spc="-10" dirty="0" smtClean="0">
                <a:latin typeface="Palladio Uralic"/>
                <a:cs typeface="Palladio Uralic"/>
              </a:rPr>
              <a:t>that is </a:t>
            </a:r>
            <a:r>
              <a:rPr lang="en-US" sz="2400" spc="-5" dirty="0" smtClean="0">
                <a:latin typeface="Palladio Uralic"/>
                <a:cs typeface="Palladio Uralic"/>
              </a:rPr>
              <a:t>being  transmitted.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Two main types </a:t>
            </a:r>
            <a:r>
              <a:rPr lang="en-US" sz="2400" dirty="0" smtClean="0">
                <a:latin typeface="Palladio Uralic"/>
                <a:cs typeface="Palladio Uralic"/>
              </a:rPr>
              <a:t>within </a:t>
            </a:r>
            <a:r>
              <a:rPr lang="en-US" sz="2400" spc="-5" dirty="0" smtClean="0">
                <a:latin typeface="Palladio Uralic"/>
                <a:cs typeface="Palladio Uralic"/>
              </a:rPr>
              <a:t>passive </a:t>
            </a:r>
            <a:r>
              <a:rPr lang="en-US" sz="2400" dirty="0" smtClean="0">
                <a:latin typeface="Palladio Uralic"/>
                <a:cs typeface="Palladio Uralic"/>
              </a:rPr>
              <a:t>attacks</a:t>
            </a:r>
            <a:r>
              <a:rPr lang="en-US" sz="2400" spc="-20" dirty="0" smtClean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are:</a:t>
            </a:r>
          </a:p>
          <a:p>
            <a:pPr marL="706120" lvl="1" indent="-458470" algn="just">
              <a:lnSpc>
                <a:spcPct val="100000"/>
              </a:lnSpc>
              <a:spcBef>
                <a:spcPts val="1020"/>
              </a:spcBef>
              <a:buFont typeface="Wingdings"/>
              <a:buChar char=""/>
              <a:tabLst>
                <a:tab pos="706755" algn="l"/>
              </a:tabLst>
            </a:pPr>
            <a:r>
              <a:rPr lang="en-US" sz="2000" dirty="0" smtClean="0">
                <a:solidFill>
                  <a:srgbClr val="001F5F"/>
                </a:solidFill>
                <a:latin typeface="Palladio Uralic"/>
                <a:cs typeface="Palladio Uralic"/>
              </a:rPr>
              <a:t>Release </a:t>
            </a:r>
            <a:r>
              <a:rPr lang="en-US" sz="20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of </a:t>
            </a:r>
            <a:r>
              <a:rPr lang="en-US" sz="2000" dirty="0" smtClean="0">
                <a:solidFill>
                  <a:srgbClr val="001F5F"/>
                </a:solidFill>
                <a:latin typeface="Palladio Uralic"/>
                <a:cs typeface="Palladio Uralic"/>
              </a:rPr>
              <a:t>message</a:t>
            </a:r>
            <a:r>
              <a:rPr lang="en-US" sz="2000" spc="-20" dirty="0" smtClean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0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contents</a:t>
            </a:r>
            <a:endParaRPr lang="en-US" sz="2000" dirty="0" smtClean="0">
              <a:latin typeface="Palladio Uralic"/>
              <a:cs typeface="Palladio Uralic"/>
            </a:endParaRPr>
          </a:p>
          <a:p>
            <a:pPr marL="706120" lvl="1" indent="-458470" algn="just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706755" algn="l"/>
              </a:tabLst>
            </a:pPr>
            <a:r>
              <a:rPr lang="en-US" sz="2000" dirty="0" smtClean="0">
                <a:solidFill>
                  <a:srgbClr val="001F5F"/>
                </a:solidFill>
                <a:latin typeface="Palladio Uralic"/>
                <a:cs typeface="Palladio Uralic"/>
              </a:rPr>
              <a:t>Traffic</a:t>
            </a:r>
            <a:r>
              <a:rPr lang="en-US" sz="2000" spc="-50" dirty="0" smtClean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000" dirty="0" smtClean="0">
                <a:solidFill>
                  <a:srgbClr val="001F5F"/>
                </a:solidFill>
                <a:latin typeface="Palladio Uralic"/>
                <a:cs typeface="Palladio Uralic"/>
              </a:rPr>
              <a:t>analysis</a:t>
            </a:r>
            <a:endParaRPr lang="en-US" sz="2000" dirty="0" smtClean="0">
              <a:latin typeface="Palladio Uralic"/>
              <a:cs typeface="Palladio Uralic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7086600" y="4495800"/>
            <a:ext cx="1143000" cy="2020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5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Attack</a:t>
            </a:r>
            <a:r>
              <a:rPr lang="en-US" spc="-6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1300" indent="-228600" algn="just"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Q) Passive attacks are very difficult to detect,</a:t>
            </a:r>
            <a:r>
              <a:rPr lang="en-US" sz="2800" spc="15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why?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A) </a:t>
            </a:r>
            <a:r>
              <a:rPr lang="en-US" sz="2800" spc="-5" dirty="0" smtClean="0">
                <a:latin typeface="Palladio Uralic"/>
                <a:cs typeface="Palladio Uralic"/>
              </a:rPr>
              <a:t>Typically, the message traffic is sent and received in </a:t>
            </a:r>
            <a:r>
              <a:rPr lang="en-US" sz="2800" dirty="0" smtClean="0">
                <a:latin typeface="Palladio Uralic"/>
                <a:cs typeface="Palladio Uralic"/>
              </a:rPr>
              <a:t>an  </a:t>
            </a:r>
            <a:r>
              <a:rPr lang="en-US" sz="2800" spc="-5" dirty="0" smtClean="0">
                <a:latin typeface="Palladio Uralic"/>
                <a:cs typeface="Palladio Uralic"/>
              </a:rPr>
              <a:t>apparently </a:t>
            </a:r>
            <a:r>
              <a:rPr lang="en-US" sz="2800" spc="-10" dirty="0" smtClean="0">
                <a:latin typeface="Palladio Uralic"/>
                <a:cs typeface="Palladio Uralic"/>
              </a:rPr>
              <a:t>normal </a:t>
            </a:r>
            <a:r>
              <a:rPr lang="en-US" sz="2800" spc="-5" dirty="0" smtClean="0">
                <a:latin typeface="Palladio Uralic"/>
                <a:cs typeface="Palladio Uralic"/>
              </a:rPr>
              <a:t>fashion, and neither </a:t>
            </a:r>
            <a:r>
              <a:rPr lang="en-US" sz="2800" spc="-10" dirty="0" smtClean="0">
                <a:latin typeface="Palladio Uralic"/>
                <a:cs typeface="Palladio Uralic"/>
              </a:rPr>
              <a:t>the </a:t>
            </a:r>
            <a:r>
              <a:rPr lang="en-US" sz="2800" spc="-5" dirty="0" smtClean="0">
                <a:latin typeface="Palladio Uralic"/>
                <a:cs typeface="Palladio Uralic"/>
              </a:rPr>
              <a:t>sender nor receiver  is aware that a </a:t>
            </a:r>
            <a:r>
              <a:rPr lang="en-US" sz="2800" spc="-10" dirty="0" smtClean="0">
                <a:latin typeface="Palladio Uralic"/>
                <a:cs typeface="Palladio Uralic"/>
              </a:rPr>
              <a:t>third party </a:t>
            </a:r>
            <a:r>
              <a:rPr lang="en-US" sz="2800" spc="-5" dirty="0" smtClean="0">
                <a:latin typeface="Palladio Uralic"/>
                <a:cs typeface="Palladio Uralic"/>
              </a:rPr>
              <a:t>has read the messages or </a:t>
            </a:r>
            <a:r>
              <a:rPr lang="en-US" sz="2800" spc="-10" dirty="0" smtClean="0">
                <a:latin typeface="Palladio Uralic"/>
                <a:cs typeface="Palladio Uralic"/>
              </a:rPr>
              <a:t>observed </a:t>
            </a:r>
            <a:r>
              <a:rPr lang="en-US" sz="2800" spc="680" dirty="0" smtClean="0"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latin typeface="Palladio Uralic"/>
                <a:cs typeface="Palladio Uralic"/>
              </a:rPr>
              <a:t>the traffic pattern. </a:t>
            </a:r>
            <a:r>
              <a:rPr lang="en-US" sz="2800" spc="-10" dirty="0" smtClean="0">
                <a:latin typeface="Palladio Uralic"/>
                <a:cs typeface="Palladio Uralic"/>
              </a:rPr>
              <a:t>Hence, </a:t>
            </a:r>
            <a:r>
              <a:rPr lang="en-US" sz="2800" spc="-5" dirty="0" smtClean="0">
                <a:latin typeface="Palladio Uralic"/>
                <a:cs typeface="Palladio Uralic"/>
              </a:rPr>
              <a:t>passive attacks </a:t>
            </a:r>
            <a:r>
              <a:rPr lang="en-US" sz="2800" spc="-10" dirty="0" smtClean="0">
                <a:latin typeface="Palladio Uralic"/>
                <a:cs typeface="Palladio Uralic"/>
              </a:rPr>
              <a:t>do not </a:t>
            </a:r>
            <a:r>
              <a:rPr lang="en-US" sz="2800" spc="-5" dirty="0" smtClean="0">
                <a:latin typeface="Palladio Uralic"/>
                <a:cs typeface="Palladio Uralic"/>
              </a:rPr>
              <a:t>involve any  alteration of</a:t>
            </a:r>
            <a:r>
              <a:rPr lang="en-US" sz="2800" spc="-40" dirty="0" smtClean="0"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latin typeface="Palladio Uralic"/>
                <a:cs typeface="Palladio Uralic"/>
              </a:rPr>
              <a:t>data.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u="heavy" spc="-5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Palladio Uralic"/>
                <a:cs typeface="Palladio Uralic"/>
              </a:rPr>
              <a:t>Solution: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241300" marR="6350" algn="just">
              <a:lnSpc>
                <a:spcPct val="100000"/>
              </a:lnSpc>
              <a:spcBef>
                <a:spcPts val="980"/>
              </a:spcBef>
            </a:pPr>
            <a:r>
              <a:rPr lang="en-US" sz="2800" dirty="0" smtClean="0">
                <a:latin typeface="Palladio Uralic"/>
                <a:cs typeface="Palladio Uralic"/>
              </a:rPr>
              <a:t>It </a:t>
            </a:r>
            <a:r>
              <a:rPr lang="en-US" sz="2800" spc="-5" dirty="0" smtClean="0">
                <a:latin typeface="Palladio Uralic"/>
                <a:cs typeface="Palladio Uralic"/>
              </a:rPr>
              <a:t>is feasible to prevent </a:t>
            </a:r>
            <a:r>
              <a:rPr lang="en-US" sz="2800" spc="-10" dirty="0" smtClean="0">
                <a:latin typeface="Palladio Uralic"/>
                <a:cs typeface="Palladio Uralic"/>
              </a:rPr>
              <a:t>the </a:t>
            </a:r>
            <a:r>
              <a:rPr lang="en-US" sz="2800" spc="-5" dirty="0" smtClean="0">
                <a:latin typeface="Palladio Uralic"/>
                <a:cs typeface="Palladio Uralic"/>
              </a:rPr>
              <a:t>success of such attacks, </a:t>
            </a:r>
            <a:r>
              <a:rPr lang="en-US" sz="2800" dirty="0" smtClean="0">
                <a:latin typeface="Palladio Uralic"/>
                <a:cs typeface="Palladio Uralic"/>
              </a:rPr>
              <a:t>usually </a:t>
            </a:r>
            <a:r>
              <a:rPr lang="en-US" sz="2800" spc="-10" dirty="0" smtClean="0">
                <a:latin typeface="Palladio Uralic"/>
                <a:cs typeface="Palladio Uralic"/>
              </a:rPr>
              <a:t>by  </a:t>
            </a:r>
            <a:r>
              <a:rPr lang="en-US" sz="2800" spc="-5" dirty="0" smtClean="0">
                <a:latin typeface="Palladio Uralic"/>
                <a:cs typeface="Palladio Uralic"/>
              </a:rPr>
              <a:t>means </a:t>
            </a:r>
            <a:r>
              <a:rPr lang="en-US" sz="2800" spc="-10" dirty="0" smtClean="0">
                <a:latin typeface="Palladio Uralic"/>
                <a:cs typeface="Palladio Uralic"/>
              </a:rPr>
              <a:t>of </a:t>
            </a:r>
            <a:r>
              <a:rPr lang="en-US" sz="28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encryption</a:t>
            </a:r>
            <a:r>
              <a:rPr lang="en-US" sz="2800" spc="-5" dirty="0" smtClean="0">
                <a:latin typeface="Palladio Uralic"/>
                <a:cs typeface="Palladio Uralic"/>
              </a:rPr>
              <a:t>. Thus, the emphasis in dealing with  passive attacks is on prevention rather than</a:t>
            </a:r>
            <a:r>
              <a:rPr lang="en-US" sz="2800" spc="-40" dirty="0" smtClean="0"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latin typeface="Palladio Uralic"/>
                <a:cs typeface="Palladio Uralic"/>
              </a:rPr>
              <a:t>detection.</a:t>
            </a:r>
            <a:endParaRPr lang="en-US" sz="2800" dirty="0" smtClean="0">
              <a:latin typeface="Palladio Uralic"/>
              <a:cs typeface="Palladio Ural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</a:t>
            </a:r>
            <a:r>
              <a:rPr lang="en-US" spc="-80" dirty="0" smtClean="0"/>
              <a:t>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5080" indent="-228600" algn="just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>
                <a:latin typeface="Palladio Uralic"/>
                <a:cs typeface="Palladio Uralic"/>
              </a:rPr>
              <a:t>Active attacks </a:t>
            </a:r>
            <a:r>
              <a:rPr lang="en-US" sz="2800" spc="-5" dirty="0" smtClean="0">
                <a:latin typeface="Palladio Uralic"/>
                <a:cs typeface="Palladio Uralic"/>
              </a:rPr>
              <a:t>involve some </a:t>
            </a:r>
            <a:r>
              <a:rPr lang="en-US" sz="2800" dirty="0" smtClean="0">
                <a:latin typeface="Palladio Uralic"/>
                <a:cs typeface="Palladio Uralic"/>
              </a:rPr>
              <a:t>modification </a:t>
            </a:r>
            <a:r>
              <a:rPr lang="en-US" sz="2800" spc="-10" dirty="0" smtClean="0">
                <a:latin typeface="Palladio Uralic"/>
                <a:cs typeface="Palladio Uralic"/>
              </a:rPr>
              <a:t>of </a:t>
            </a:r>
            <a:r>
              <a:rPr lang="en-US" sz="2800" dirty="0" smtClean="0">
                <a:latin typeface="Palladio Uralic"/>
                <a:cs typeface="Palladio Uralic"/>
              </a:rPr>
              <a:t>data stream </a:t>
            </a:r>
            <a:r>
              <a:rPr lang="en-US" sz="2800" spc="-10" dirty="0" smtClean="0">
                <a:latin typeface="Palladio Uralic"/>
                <a:cs typeface="Palladio Uralic"/>
              </a:rPr>
              <a:t>or  </a:t>
            </a:r>
            <a:r>
              <a:rPr lang="en-US" sz="2800" dirty="0" smtClean="0">
                <a:latin typeface="Palladio Uralic"/>
                <a:cs typeface="Palladio Uralic"/>
              </a:rPr>
              <a:t>creation </a:t>
            </a:r>
            <a:r>
              <a:rPr lang="en-US" sz="2800" spc="-10" dirty="0" smtClean="0">
                <a:latin typeface="Palladio Uralic"/>
                <a:cs typeface="Palladio Uralic"/>
              </a:rPr>
              <a:t>of </a:t>
            </a:r>
            <a:r>
              <a:rPr lang="en-US" sz="2800" spc="-5" dirty="0" smtClean="0">
                <a:latin typeface="Palladio Uralic"/>
                <a:cs typeface="Palladio Uralic"/>
              </a:rPr>
              <a:t>a </a:t>
            </a:r>
            <a:r>
              <a:rPr lang="en-US" sz="2800" dirty="0" smtClean="0">
                <a:latin typeface="Palladio Uralic"/>
                <a:cs typeface="Palladio Uralic"/>
              </a:rPr>
              <a:t>false stream.</a:t>
            </a:r>
          </a:p>
          <a:p>
            <a:pPr marL="241300" indent="-228600" algn="just"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>
                <a:latin typeface="Palladio Uralic"/>
                <a:cs typeface="Palladio Uralic"/>
              </a:rPr>
              <a:t>Active attacks </a:t>
            </a:r>
            <a:r>
              <a:rPr lang="en-US" sz="2800" spc="-5" dirty="0" smtClean="0">
                <a:latin typeface="Palladio Uralic"/>
                <a:cs typeface="Palladio Uralic"/>
              </a:rPr>
              <a:t>can be </a:t>
            </a:r>
            <a:r>
              <a:rPr lang="en-US" sz="2800" dirty="0" smtClean="0">
                <a:latin typeface="Palladio Uralic"/>
                <a:cs typeface="Palladio Uralic"/>
              </a:rPr>
              <a:t>subdivided into </a:t>
            </a:r>
            <a:r>
              <a:rPr lang="en-US" sz="2800" spc="-5" dirty="0" smtClean="0">
                <a:latin typeface="Palladio Uralic"/>
                <a:cs typeface="Palladio Uralic"/>
              </a:rPr>
              <a:t>four</a:t>
            </a:r>
            <a:r>
              <a:rPr lang="en-US" sz="2800" spc="-10" dirty="0" smtClean="0"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latin typeface="Palladio Uralic"/>
                <a:cs typeface="Palladio Uralic"/>
              </a:rPr>
              <a:t>types: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579755" lvl="1" indent="-319405" algn="just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579755" algn="l"/>
                <a:tab pos="580390" algn="l"/>
              </a:tabLst>
            </a:pPr>
            <a:r>
              <a:rPr lang="en-US" sz="2400" spc="-5" dirty="0">
                <a:solidFill>
                  <a:srgbClr val="001F5F"/>
                </a:solidFill>
                <a:latin typeface="Palladio Uralic"/>
                <a:cs typeface="Palladio Uralic"/>
              </a:rPr>
              <a:t>Masquerade </a:t>
            </a:r>
            <a:r>
              <a:rPr lang="en-US" sz="2400" i="1" spc="-5" dirty="0">
                <a:solidFill>
                  <a:srgbClr val="001F5F"/>
                </a:solidFill>
                <a:latin typeface="Palladio Uralic"/>
                <a:cs typeface="Palladio Uralic"/>
              </a:rPr>
              <a:t>(also know as spoofing)</a:t>
            </a:r>
            <a:endParaRPr lang="en-US" sz="2400" dirty="0">
              <a:latin typeface="Palladio Uralic"/>
              <a:cs typeface="Palladio Uralic"/>
            </a:endParaRPr>
          </a:p>
          <a:p>
            <a:pPr marL="579755" lvl="1" indent="-319405" algn="just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579755" algn="l"/>
                <a:tab pos="580390" algn="l"/>
              </a:tabLst>
            </a:pPr>
            <a:r>
              <a:rPr lang="en-US" sz="2400" dirty="0">
                <a:solidFill>
                  <a:srgbClr val="001F5F"/>
                </a:solidFill>
                <a:latin typeface="Palladio Uralic"/>
                <a:cs typeface="Palladio Uralic"/>
              </a:rPr>
              <a:t>Replay</a:t>
            </a:r>
            <a:endParaRPr lang="en-US" sz="2400" dirty="0">
              <a:latin typeface="Palladio Uralic"/>
              <a:cs typeface="Palladio Uralic"/>
            </a:endParaRPr>
          </a:p>
          <a:p>
            <a:pPr marL="579755" lvl="1" indent="-319405" algn="just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579755" algn="l"/>
                <a:tab pos="580390" algn="l"/>
              </a:tabLst>
            </a:pPr>
            <a:r>
              <a:rPr lang="en-US" sz="2400" spc="-5" dirty="0">
                <a:solidFill>
                  <a:srgbClr val="001F5F"/>
                </a:solidFill>
                <a:latin typeface="Palladio Uralic"/>
                <a:cs typeface="Palladio Uralic"/>
              </a:rPr>
              <a:t>Modification</a:t>
            </a:r>
            <a:endParaRPr lang="en-US" sz="2400" dirty="0">
              <a:latin typeface="Palladio Uralic"/>
              <a:cs typeface="Palladio Uralic"/>
            </a:endParaRPr>
          </a:p>
          <a:p>
            <a:pPr marL="579755" lvl="1" indent="-319405" algn="just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579755" algn="l"/>
                <a:tab pos="580390" algn="l"/>
              </a:tabLst>
            </a:pPr>
            <a:r>
              <a:rPr lang="en-US" sz="2400" spc="-5" dirty="0">
                <a:solidFill>
                  <a:srgbClr val="001F5F"/>
                </a:solidFill>
                <a:latin typeface="Palladio Uralic"/>
                <a:cs typeface="Palladio Uralic"/>
              </a:rPr>
              <a:t>Denial of service</a:t>
            </a:r>
            <a:r>
              <a:rPr lang="en-US" sz="2400" spc="-30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400" spc="-10" dirty="0">
                <a:solidFill>
                  <a:srgbClr val="001F5F"/>
                </a:solidFill>
                <a:latin typeface="Palladio Uralic"/>
                <a:cs typeface="Palladio Uralic"/>
              </a:rPr>
              <a:t>(</a:t>
            </a:r>
            <a:r>
              <a:rPr lang="en-US" sz="2400" spc="-10" dirty="0" err="1">
                <a:solidFill>
                  <a:srgbClr val="001F5F"/>
                </a:solidFill>
                <a:latin typeface="Palladio Uralic"/>
                <a:cs typeface="Palladio Uralic"/>
              </a:rPr>
              <a:t>DoS</a:t>
            </a:r>
            <a:r>
              <a:rPr lang="en-US" sz="2400" spc="-10" dirty="0">
                <a:solidFill>
                  <a:srgbClr val="001F5F"/>
                </a:solidFill>
                <a:latin typeface="Palladio Uralic"/>
                <a:cs typeface="Palladio Uralic"/>
              </a:rPr>
              <a:t>)</a:t>
            </a:r>
            <a:endParaRPr lang="en-US" sz="2400" dirty="0">
              <a:latin typeface="Palladio Uralic"/>
              <a:cs typeface="Palladio Uralic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6553200" y="4267200"/>
            <a:ext cx="1712977" cy="216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5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</a:t>
            </a:r>
            <a:r>
              <a:rPr lang="en-US" spc="-6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080" indent="-228600" algn="just">
              <a:lnSpc>
                <a:spcPts val="335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A </a:t>
            </a:r>
            <a:r>
              <a:rPr lang="en-US" sz="24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masquerade </a:t>
            </a:r>
            <a:r>
              <a:rPr lang="en-US" sz="2400" dirty="0" smtClean="0">
                <a:latin typeface="Palladio Uralic"/>
                <a:cs typeface="Palladio Uralic"/>
              </a:rPr>
              <a:t>or </a:t>
            </a:r>
            <a:r>
              <a:rPr lang="en-US" sz="24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spoofing </a:t>
            </a:r>
            <a:r>
              <a:rPr lang="en-US" sz="2400" spc="-5" dirty="0" smtClean="0">
                <a:latin typeface="Palladio Uralic"/>
                <a:cs typeface="Palladio Uralic"/>
              </a:rPr>
              <a:t>takes </a:t>
            </a:r>
            <a:r>
              <a:rPr lang="en-US" sz="2400" spc="-10" dirty="0" smtClean="0">
                <a:latin typeface="Palladio Uralic"/>
                <a:cs typeface="Palladio Uralic"/>
              </a:rPr>
              <a:t>place </a:t>
            </a:r>
            <a:r>
              <a:rPr lang="en-US" sz="2400" spc="-5" dirty="0" smtClean="0">
                <a:latin typeface="Palladio Uralic"/>
                <a:cs typeface="Palladio Uralic"/>
              </a:rPr>
              <a:t>when </a:t>
            </a:r>
            <a:r>
              <a:rPr lang="en-US" sz="2400" dirty="0" smtClean="0">
                <a:latin typeface="Palladio Uralic"/>
                <a:cs typeface="Palladio Uralic"/>
              </a:rPr>
              <a:t>an </a:t>
            </a:r>
            <a:r>
              <a:rPr lang="en-US" sz="2400" spc="-5" dirty="0" smtClean="0">
                <a:latin typeface="Palladio Uralic"/>
                <a:cs typeface="Palladio Uralic"/>
              </a:rPr>
              <a:t>attacker  impersonates someone else </a:t>
            </a:r>
            <a:r>
              <a:rPr lang="en-US" sz="24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(path 2 is</a:t>
            </a:r>
            <a:r>
              <a:rPr lang="en-US" sz="2400" spc="-30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active)</a:t>
            </a:r>
            <a:r>
              <a:rPr lang="en-US" sz="2400" spc="-5" dirty="0" smtClean="0">
                <a:latin typeface="Palladio Uralic"/>
                <a:cs typeface="Palladio Uralic"/>
              </a:rPr>
              <a:t>.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241300" marR="6350" indent="-228600" algn="just">
              <a:spcBef>
                <a:spcPts val="188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Replay </a:t>
            </a:r>
            <a:r>
              <a:rPr lang="en-US" sz="2400" spc="-5" dirty="0" smtClean="0">
                <a:latin typeface="Palladio Uralic"/>
                <a:cs typeface="Palladio Uralic"/>
              </a:rPr>
              <a:t>involves </a:t>
            </a:r>
            <a:r>
              <a:rPr lang="en-US" sz="2400" spc="-10" dirty="0" smtClean="0">
                <a:latin typeface="Palladio Uralic"/>
                <a:cs typeface="Palladio Uralic"/>
              </a:rPr>
              <a:t>the passive </a:t>
            </a:r>
            <a:r>
              <a:rPr lang="en-US" sz="2400" spc="-5" dirty="0" smtClean="0">
                <a:latin typeface="Palladio Uralic"/>
                <a:cs typeface="Palladio Uralic"/>
              </a:rPr>
              <a:t>capture of a data unit and its  subsequent retransmission to produce </a:t>
            </a:r>
            <a:r>
              <a:rPr lang="en-US" sz="2400" dirty="0" smtClean="0">
                <a:latin typeface="Palladio Uralic"/>
                <a:cs typeface="Palladio Uralic"/>
              </a:rPr>
              <a:t>an </a:t>
            </a:r>
            <a:r>
              <a:rPr lang="en-US" sz="2400" spc="-10" dirty="0" smtClean="0">
                <a:latin typeface="Palladio Uralic"/>
                <a:cs typeface="Palladio Uralic"/>
              </a:rPr>
              <a:t>unauthorized </a:t>
            </a:r>
            <a:r>
              <a:rPr lang="en-US" sz="2400" dirty="0" smtClean="0">
                <a:latin typeface="Palladio Uralic"/>
                <a:cs typeface="Palladio Uralic"/>
              </a:rPr>
              <a:t>effect </a:t>
            </a:r>
            <a:r>
              <a:rPr lang="en-US" sz="2400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(paths </a:t>
            </a:r>
            <a:r>
              <a:rPr lang="en-US" sz="2400" dirty="0" smtClean="0">
                <a:solidFill>
                  <a:srgbClr val="FF0000"/>
                </a:solidFill>
                <a:latin typeface="Palladio Uralic"/>
                <a:cs typeface="Palladio Uralic"/>
              </a:rPr>
              <a:t>1, 2, </a:t>
            </a:r>
            <a:r>
              <a:rPr lang="en-US" sz="24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and 3 are</a:t>
            </a:r>
            <a:r>
              <a:rPr lang="en-US" sz="2400" spc="-30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active)</a:t>
            </a:r>
            <a:r>
              <a:rPr lang="en-US" sz="2400" spc="-5" dirty="0" smtClean="0">
                <a:latin typeface="Palladio Uralic"/>
                <a:cs typeface="Palladio Uralic"/>
              </a:rPr>
              <a:t>.</a:t>
            </a:r>
            <a:endParaRPr lang="en-US" sz="2400" dirty="0"/>
          </a:p>
        </p:txBody>
      </p:sp>
      <p:sp>
        <p:nvSpPr>
          <p:cNvPr id="5" name="object 5"/>
          <p:cNvSpPr/>
          <p:nvPr/>
        </p:nvSpPr>
        <p:spPr>
          <a:xfrm>
            <a:off x="1600200" y="4191001"/>
            <a:ext cx="5638800" cy="211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215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</a:t>
            </a:r>
            <a:r>
              <a:rPr lang="en-US" spc="-5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6985" indent="-228600" algn="just">
              <a:lnSpc>
                <a:spcPct val="998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Palladio Uralic"/>
                <a:cs typeface="Palladio Uralic"/>
              </a:rPr>
              <a:t>Modification </a:t>
            </a:r>
            <a:r>
              <a:rPr lang="en-US" sz="2000" spc="-5" dirty="0" smtClean="0">
                <a:latin typeface="Palladio Uralic"/>
                <a:cs typeface="Palladio Uralic"/>
              </a:rPr>
              <a:t>means that </a:t>
            </a:r>
            <a:r>
              <a:rPr lang="en-US" sz="2000" spc="-10" dirty="0" smtClean="0">
                <a:latin typeface="Palladio Uralic"/>
                <a:cs typeface="Palladio Uralic"/>
              </a:rPr>
              <a:t>some portion </a:t>
            </a:r>
            <a:r>
              <a:rPr lang="en-US" sz="2000" spc="-5" dirty="0" smtClean="0">
                <a:latin typeface="Palladio Uralic"/>
                <a:cs typeface="Palladio Uralic"/>
              </a:rPr>
              <a:t>of a legitimate message  is altered, or that message is delayed or reordered, to </a:t>
            </a:r>
            <a:r>
              <a:rPr lang="en-US" sz="2000" spc="-10" dirty="0" smtClean="0">
                <a:latin typeface="Palladio Uralic"/>
                <a:cs typeface="Palladio Uralic"/>
              </a:rPr>
              <a:t>produce </a:t>
            </a:r>
            <a:r>
              <a:rPr lang="en-US" sz="2000" spc="680" dirty="0" smtClean="0">
                <a:latin typeface="Palladio Uralic"/>
                <a:cs typeface="Palladio Uralic"/>
              </a:rPr>
              <a:t> </a:t>
            </a:r>
            <a:r>
              <a:rPr lang="en-US" sz="2000" dirty="0" smtClean="0">
                <a:latin typeface="Palladio Uralic"/>
                <a:cs typeface="Palladio Uralic"/>
              </a:rPr>
              <a:t>an </a:t>
            </a:r>
            <a:r>
              <a:rPr lang="en-US" sz="2000" spc="-5" dirty="0" smtClean="0">
                <a:latin typeface="Palladio Uralic"/>
                <a:cs typeface="Palladio Uralic"/>
              </a:rPr>
              <a:t>unauthorized </a:t>
            </a:r>
            <a:r>
              <a:rPr lang="en-US" sz="2000" dirty="0" smtClean="0">
                <a:latin typeface="Palladio Uralic"/>
                <a:cs typeface="Palladio Uralic"/>
              </a:rPr>
              <a:t>effect </a:t>
            </a:r>
            <a:r>
              <a:rPr lang="en-US" sz="2000" dirty="0" smtClean="0">
                <a:solidFill>
                  <a:srgbClr val="FF0000"/>
                </a:solidFill>
                <a:latin typeface="Palladio Uralic"/>
                <a:cs typeface="Palladio Uralic"/>
              </a:rPr>
              <a:t>(paths </a:t>
            </a:r>
            <a:r>
              <a:rPr lang="en-US" sz="20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1 and 2 are</a:t>
            </a:r>
            <a:r>
              <a:rPr lang="en-US" sz="2000" spc="-90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Palladio Uralic"/>
                <a:cs typeface="Palladio Uralic"/>
              </a:rPr>
              <a:t>active)</a:t>
            </a:r>
            <a:r>
              <a:rPr lang="en-US" sz="2000" dirty="0" smtClean="0">
                <a:latin typeface="Palladio Uralic"/>
                <a:cs typeface="Palladio Uralic"/>
              </a:rPr>
              <a:t>.</a:t>
            </a:r>
          </a:p>
          <a:p>
            <a:pPr marL="241300" marR="5080" indent="-228600" algn="just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Palladio Uralic"/>
                <a:cs typeface="Palladio Uralic"/>
              </a:rPr>
              <a:t>The </a:t>
            </a:r>
            <a:r>
              <a:rPr lang="en-US" sz="20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denial </a:t>
            </a:r>
            <a:r>
              <a:rPr lang="en-US" sz="2000" b="1" dirty="0" smtClean="0">
                <a:solidFill>
                  <a:srgbClr val="C00000"/>
                </a:solidFill>
                <a:latin typeface="Palladio Uralic"/>
                <a:cs typeface="Palladio Uralic"/>
              </a:rPr>
              <a:t>of </a:t>
            </a:r>
            <a:r>
              <a:rPr lang="en-US" sz="20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service </a:t>
            </a:r>
            <a:r>
              <a:rPr lang="en-US" sz="2000" spc="-5" dirty="0" smtClean="0">
                <a:latin typeface="Palladio Uralic"/>
                <a:cs typeface="Palladio Uralic"/>
              </a:rPr>
              <a:t>prevents the </a:t>
            </a:r>
            <a:r>
              <a:rPr lang="en-US" sz="2000" spc="-10" dirty="0" smtClean="0">
                <a:latin typeface="Palladio Uralic"/>
                <a:cs typeface="Palladio Uralic"/>
              </a:rPr>
              <a:t>normal use </a:t>
            </a:r>
            <a:r>
              <a:rPr lang="en-US" sz="2000" spc="-5" dirty="0" smtClean="0">
                <a:latin typeface="Palladio Uralic"/>
                <a:cs typeface="Palladio Uralic"/>
              </a:rPr>
              <a:t>or management  of a system by </a:t>
            </a:r>
            <a:r>
              <a:rPr lang="en-US" sz="2000" dirty="0" smtClean="0">
                <a:latin typeface="Palladio Uralic"/>
                <a:cs typeface="Palladio Uralic"/>
              </a:rPr>
              <a:t>slowing </a:t>
            </a:r>
            <a:r>
              <a:rPr lang="en-US" sz="2000" spc="-5" dirty="0" smtClean="0">
                <a:latin typeface="Palladio Uralic"/>
                <a:cs typeface="Palladio Uralic"/>
              </a:rPr>
              <a:t>them down or totally interrupting </a:t>
            </a:r>
            <a:r>
              <a:rPr lang="en-US" sz="2000" spc="-10" dirty="0" smtClean="0">
                <a:latin typeface="Palladio Uralic"/>
                <a:cs typeface="Palladio Uralic"/>
              </a:rPr>
              <a:t>the  </a:t>
            </a:r>
            <a:r>
              <a:rPr lang="en-US" sz="2000" spc="-5" dirty="0" smtClean="0">
                <a:latin typeface="Palladio Uralic"/>
                <a:cs typeface="Palladio Uralic"/>
              </a:rPr>
              <a:t>service </a:t>
            </a:r>
            <a:r>
              <a:rPr lang="en-US" sz="20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(path 3 is</a:t>
            </a:r>
            <a:r>
              <a:rPr lang="en-US" sz="2000" spc="-35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Palladio Uralic"/>
                <a:cs typeface="Palladio Uralic"/>
              </a:rPr>
              <a:t>active)</a:t>
            </a:r>
            <a:r>
              <a:rPr lang="en-US" sz="2000" dirty="0" smtClean="0">
                <a:latin typeface="Palladio Uralic"/>
                <a:cs typeface="Palladio Uralic"/>
              </a:rPr>
              <a:t>.</a:t>
            </a:r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1371600" y="3962399"/>
            <a:ext cx="6096000" cy="2149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61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</a:t>
            </a:r>
            <a:r>
              <a:rPr lang="en-US" spc="-5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8600" algn="just"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Q) </a:t>
            </a:r>
            <a:r>
              <a:rPr lang="en-US" sz="2800" dirty="0" smtClean="0">
                <a:solidFill>
                  <a:srgbClr val="FF0000"/>
                </a:solidFill>
                <a:latin typeface="Palladio Uralic"/>
                <a:cs typeface="Palladio Uralic"/>
              </a:rPr>
              <a:t>It </a:t>
            </a:r>
            <a:r>
              <a:rPr lang="en-US" sz="28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is difficult to prevent active attacks absolutely,</a:t>
            </a:r>
            <a:r>
              <a:rPr lang="en-US" sz="2800" spc="5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why?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A) </a:t>
            </a:r>
            <a:r>
              <a:rPr lang="en-US" sz="2800" spc="-5" dirty="0" smtClean="0">
                <a:latin typeface="Palladio Uralic"/>
                <a:cs typeface="Palladio Uralic"/>
              </a:rPr>
              <a:t>Because of the wide variety of potential physical, software,  </a:t>
            </a:r>
            <a:r>
              <a:rPr lang="en-US" sz="2800" dirty="0" smtClean="0">
                <a:latin typeface="Palladio Uralic"/>
                <a:cs typeface="Palladio Uralic"/>
              </a:rPr>
              <a:t>and </a:t>
            </a:r>
            <a:r>
              <a:rPr lang="en-US" sz="2800" spc="-5" dirty="0" smtClean="0">
                <a:latin typeface="Palladio Uralic"/>
                <a:cs typeface="Palladio Uralic"/>
              </a:rPr>
              <a:t>network</a:t>
            </a:r>
            <a:r>
              <a:rPr lang="en-US" sz="2800" spc="-30" dirty="0" smtClean="0"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latin typeface="Palladio Uralic"/>
                <a:cs typeface="Palladio Uralic"/>
              </a:rPr>
              <a:t>vulnerabilities.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u="heavy" spc="-5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Palladio Uralic"/>
                <a:cs typeface="Palladio Uralic"/>
              </a:rPr>
              <a:t>Solution: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>
                <a:latin typeface="Palladio Uralic"/>
                <a:cs typeface="Palladio Uralic"/>
              </a:rPr>
              <a:t>The </a:t>
            </a:r>
            <a:r>
              <a:rPr lang="en-US" sz="2800" spc="-5" dirty="0" smtClean="0">
                <a:latin typeface="Palladio Uralic"/>
                <a:cs typeface="Palladio Uralic"/>
              </a:rPr>
              <a:t>goal is to detect active </a:t>
            </a:r>
            <a:r>
              <a:rPr lang="en-US" sz="2800" dirty="0" smtClean="0">
                <a:latin typeface="Palladio Uralic"/>
                <a:cs typeface="Palladio Uralic"/>
              </a:rPr>
              <a:t>attacks </a:t>
            </a:r>
            <a:r>
              <a:rPr lang="en-US" sz="2800" spc="-5" dirty="0" smtClean="0">
                <a:latin typeface="Palladio Uralic"/>
                <a:cs typeface="Palladio Uralic"/>
              </a:rPr>
              <a:t>and </a:t>
            </a:r>
            <a:r>
              <a:rPr lang="en-US" sz="2800" dirty="0" smtClean="0">
                <a:latin typeface="Palladio Uralic"/>
                <a:cs typeface="Palladio Uralic"/>
              </a:rPr>
              <a:t>to </a:t>
            </a:r>
            <a:r>
              <a:rPr lang="en-US" sz="2800" spc="-10" dirty="0" smtClean="0">
                <a:latin typeface="Palladio Uralic"/>
                <a:cs typeface="Palladio Uralic"/>
              </a:rPr>
              <a:t>recover </a:t>
            </a:r>
            <a:r>
              <a:rPr lang="en-US" sz="2800" spc="-5" dirty="0" smtClean="0">
                <a:latin typeface="Palladio Uralic"/>
                <a:cs typeface="Palladio Uralic"/>
              </a:rPr>
              <a:t>from any  disruption or delays caused by them. </a:t>
            </a:r>
            <a:r>
              <a:rPr lang="en-US" sz="2800" dirty="0" smtClean="0">
                <a:latin typeface="Palladio Uralic"/>
                <a:cs typeface="Palladio Uralic"/>
              </a:rPr>
              <a:t>If </a:t>
            </a:r>
            <a:r>
              <a:rPr lang="en-US" sz="2800" spc="-5" dirty="0" smtClean="0">
                <a:latin typeface="Palladio Uralic"/>
                <a:cs typeface="Palladio Uralic"/>
              </a:rPr>
              <a:t>the detection has a  deterrent effect, it may also contribute to</a:t>
            </a:r>
            <a:r>
              <a:rPr lang="en-US" sz="2800" spc="-40" dirty="0" smtClean="0">
                <a:latin typeface="Palladio Uralic"/>
                <a:cs typeface="Palladio Uralic"/>
              </a:rPr>
              <a:t> </a:t>
            </a:r>
            <a:r>
              <a:rPr lang="en-US" sz="2800" spc="-5" dirty="0" smtClean="0">
                <a:latin typeface="Palladio Uralic"/>
                <a:cs typeface="Palladio Uralic"/>
              </a:rPr>
              <a:t>prevention.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176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on CIA</a:t>
            </a:r>
            <a:r>
              <a:rPr lang="en-US" spc="-60" dirty="0" smtClean="0"/>
              <a:t> </a:t>
            </a:r>
            <a:r>
              <a:rPr lang="en-US" dirty="0" smtClean="0"/>
              <a:t>Triad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30" dirty="0" smtClean="0">
                <a:latin typeface="Times New Roman"/>
                <a:cs typeface="Times New Roman"/>
              </a:rPr>
              <a:t>Taxonomy </a:t>
            </a:r>
            <a:r>
              <a:rPr lang="en-US" sz="2400" dirty="0" smtClean="0">
                <a:latin typeface="Times New Roman"/>
                <a:cs typeface="Times New Roman"/>
              </a:rPr>
              <a:t>of </a:t>
            </a:r>
            <a:r>
              <a:rPr lang="en-US" sz="2400" spc="-5" dirty="0" smtClean="0">
                <a:latin typeface="Times New Roman"/>
                <a:cs typeface="Times New Roman"/>
              </a:rPr>
              <a:t>attacks with  relation to security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goals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2050" name="Picture 2" descr="C:\Users\Ms Komal\Desktop\lkk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" y="2362200"/>
            <a:ext cx="749776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/>
          <p:cNvSpPr/>
          <p:nvPr/>
        </p:nvSpPr>
        <p:spPr>
          <a:xfrm>
            <a:off x="7162800" y="228600"/>
            <a:ext cx="1743455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3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8600">
              <a:spcBef>
                <a:spcPts val="21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An </a:t>
            </a:r>
            <a:r>
              <a:rPr lang="en-US" sz="24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asset </a:t>
            </a:r>
            <a:r>
              <a:rPr lang="en-US" sz="2400" dirty="0" smtClean="0">
                <a:latin typeface="Palladio Uralic"/>
                <a:cs typeface="Palladio Uralic"/>
              </a:rPr>
              <a:t>is anything </a:t>
            </a:r>
            <a:r>
              <a:rPr lang="en-US" sz="2400" spc="-5" dirty="0" smtClean="0">
                <a:latin typeface="Palladio Uralic"/>
                <a:cs typeface="Palladio Uralic"/>
              </a:rPr>
              <a:t>of</a:t>
            </a:r>
            <a:r>
              <a:rPr lang="en-US" sz="2400" spc="-35" dirty="0" smtClean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value.</a:t>
            </a:r>
          </a:p>
          <a:p>
            <a:pPr marL="241300" marR="5715" indent="-228600" algn="just"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Digital </a:t>
            </a:r>
            <a:r>
              <a:rPr lang="en-US" sz="24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information </a:t>
            </a:r>
            <a:r>
              <a:rPr lang="en-US" sz="2400" spc="-5" dirty="0" smtClean="0">
                <a:latin typeface="Palladio Uralic"/>
                <a:cs typeface="Palladio Uralic"/>
              </a:rPr>
              <a:t>is </a:t>
            </a:r>
            <a:r>
              <a:rPr lang="en-US" sz="2400" dirty="0" smtClean="0">
                <a:latin typeface="Palladio Uralic"/>
                <a:cs typeface="Palladio Uralic"/>
              </a:rPr>
              <a:t>an asset </a:t>
            </a:r>
            <a:r>
              <a:rPr lang="en-US" sz="2400" spc="-5" dirty="0" smtClean="0">
                <a:latin typeface="Palladio Uralic"/>
                <a:cs typeface="Palladio Uralic"/>
              </a:rPr>
              <a:t>that has </a:t>
            </a:r>
            <a:r>
              <a:rPr lang="en-US" sz="2400" dirty="0" smtClean="0">
                <a:latin typeface="Palladio Uralic"/>
                <a:cs typeface="Palladio Uralic"/>
              </a:rPr>
              <a:t>a value, </a:t>
            </a:r>
            <a:r>
              <a:rPr lang="en-US" sz="2400" spc="-5" dirty="0" smtClean="0">
                <a:latin typeface="Palladio Uralic"/>
                <a:cs typeface="Palladio Uralic"/>
              </a:rPr>
              <a:t>hence </a:t>
            </a:r>
            <a:r>
              <a:rPr lang="en-US" sz="2400" dirty="0" smtClean="0">
                <a:latin typeface="Palladio Uralic"/>
                <a:cs typeface="Palladio Uralic"/>
              </a:rPr>
              <a:t>it </a:t>
            </a:r>
            <a:r>
              <a:rPr lang="en-US" sz="2400" spc="-5" dirty="0" smtClean="0">
                <a:latin typeface="Palladio Uralic"/>
                <a:cs typeface="Palladio Uralic"/>
              </a:rPr>
              <a:t>needs  </a:t>
            </a:r>
            <a:r>
              <a:rPr lang="en-US" sz="2400" dirty="0" smtClean="0">
                <a:latin typeface="Palladio Uralic"/>
                <a:cs typeface="Palladio Uralic"/>
              </a:rPr>
              <a:t>to </a:t>
            </a:r>
            <a:r>
              <a:rPr lang="en-US" sz="2400" spc="-5" dirty="0" smtClean="0">
                <a:latin typeface="Palladio Uralic"/>
                <a:cs typeface="Palladio Uralic"/>
              </a:rPr>
              <a:t>be </a:t>
            </a:r>
            <a:r>
              <a:rPr lang="en-US" sz="2400" dirty="0" smtClean="0">
                <a:latin typeface="Palladio Uralic"/>
                <a:cs typeface="Palladio Uralic"/>
              </a:rPr>
              <a:t>secured </a:t>
            </a:r>
            <a:r>
              <a:rPr lang="en-US" sz="2400" spc="-5" dirty="0" smtClean="0">
                <a:latin typeface="Palladio Uralic"/>
                <a:cs typeface="Palladio Uralic"/>
              </a:rPr>
              <a:t>from</a:t>
            </a:r>
            <a:r>
              <a:rPr lang="en-US" sz="2400" spc="-10" dirty="0" smtClean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attacks.</a:t>
            </a:r>
          </a:p>
          <a:p>
            <a:pPr marL="241300" marR="5080" indent="-228600" algn="just">
              <a:spcBef>
                <a:spcPts val="19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Not </a:t>
            </a:r>
            <a:r>
              <a:rPr lang="en-US" sz="2400" dirty="0" smtClean="0">
                <a:latin typeface="Palladio Uralic"/>
                <a:cs typeface="Palladio Uralic"/>
              </a:rPr>
              <a:t>only </a:t>
            </a:r>
            <a:r>
              <a:rPr lang="en-US" sz="2400" spc="-5" dirty="0" smtClean="0">
                <a:latin typeface="Palladio Uralic"/>
                <a:cs typeface="Palladio Uralic"/>
              </a:rPr>
              <a:t>should </a:t>
            </a:r>
            <a:r>
              <a:rPr lang="en-US" sz="2400" dirty="0" smtClean="0">
                <a:latin typeface="Palladio Uralic"/>
                <a:cs typeface="Palladio Uralic"/>
              </a:rPr>
              <a:t>information </a:t>
            </a:r>
            <a:r>
              <a:rPr lang="en-US" sz="2400" spc="-5" dirty="0" smtClean="0">
                <a:latin typeface="Palladio Uralic"/>
                <a:cs typeface="Palladio Uralic"/>
              </a:rPr>
              <a:t>be </a:t>
            </a:r>
            <a:r>
              <a:rPr lang="en-US" sz="2400" dirty="0" smtClean="0">
                <a:latin typeface="Palladio Uralic"/>
                <a:cs typeface="Palladio Uralic"/>
              </a:rPr>
              <a:t>secured when </a:t>
            </a:r>
            <a:r>
              <a:rPr lang="en-US" sz="2400" spc="-5" dirty="0" smtClean="0">
                <a:latin typeface="Palladio Uralic"/>
                <a:cs typeface="Palladio Uralic"/>
              </a:rPr>
              <a:t>it is </a:t>
            </a:r>
            <a:r>
              <a:rPr lang="en-US" sz="2400" dirty="0" smtClean="0">
                <a:solidFill>
                  <a:srgbClr val="C00000"/>
                </a:solidFill>
                <a:latin typeface="Palladio Uralic"/>
                <a:cs typeface="Palladio Uralic"/>
              </a:rPr>
              <a:t>stored in  </a:t>
            </a:r>
            <a:r>
              <a:rPr lang="en-US" sz="2400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computers</a:t>
            </a:r>
            <a:r>
              <a:rPr lang="en-US" sz="2400" spc="-5" dirty="0" smtClean="0">
                <a:latin typeface="Palladio Uralic"/>
                <a:cs typeface="Palladio Uralic"/>
              </a:rPr>
              <a:t>, there should also be </a:t>
            </a:r>
            <a:r>
              <a:rPr lang="en-US" sz="2400" dirty="0" smtClean="0">
                <a:latin typeface="Palladio Uralic"/>
                <a:cs typeface="Palladio Uralic"/>
              </a:rPr>
              <a:t>ways to </a:t>
            </a:r>
            <a:r>
              <a:rPr lang="en-US" sz="2400" spc="-5" dirty="0" smtClean="0">
                <a:latin typeface="Palladio Uralic"/>
                <a:cs typeface="Palladio Uralic"/>
              </a:rPr>
              <a:t>maintain security  </a:t>
            </a:r>
            <a:r>
              <a:rPr lang="en-US" sz="2400" dirty="0" smtClean="0">
                <a:latin typeface="Palladio Uralic"/>
                <a:cs typeface="Palladio Uralic"/>
              </a:rPr>
              <a:t>when </a:t>
            </a:r>
            <a:r>
              <a:rPr lang="en-US" sz="2400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transmitted </a:t>
            </a:r>
            <a:r>
              <a:rPr lang="en-US" sz="2400" spc="-5" dirty="0" smtClean="0">
                <a:latin typeface="Palladio Uralic"/>
                <a:cs typeface="Palladio Uralic"/>
              </a:rPr>
              <a:t>from </a:t>
            </a:r>
            <a:r>
              <a:rPr lang="en-US" sz="2400" dirty="0" smtClean="0">
                <a:latin typeface="Palladio Uralic"/>
                <a:cs typeface="Palladio Uralic"/>
              </a:rPr>
              <a:t>one computer to</a:t>
            </a:r>
            <a:r>
              <a:rPr lang="en-US" sz="2400" spc="-30" dirty="0" smtClean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another.</a:t>
            </a: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3200400" y="4724400"/>
            <a:ext cx="2796540" cy="1463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675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</a:t>
            </a:r>
            <a:r>
              <a:rPr lang="en-US" spc="-5" dirty="0" smtClean="0"/>
              <a:t>on </a:t>
            </a:r>
            <a:r>
              <a:rPr lang="en-US" dirty="0" smtClean="0"/>
              <a:t>CIA Triad</a:t>
            </a:r>
            <a:r>
              <a:rPr lang="en-US" spc="-9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pic>
        <p:nvPicPr>
          <p:cNvPr id="3074" name="Picture 2" descr="C:\Users\Ms Komal\Desktop\nnfj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spc="-75" dirty="0" smtClean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8600" algn="just">
              <a:spcBef>
                <a:spcPts val="10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Security services implement </a:t>
            </a:r>
            <a:r>
              <a:rPr lang="en-US" sz="2400" b="1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security</a:t>
            </a:r>
            <a:r>
              <a:rPr lang="en-US" sz="2400" b="1" spc="5" dirty="0" smtClean="0">
                <a:solidFill>
                  <a:srgbClr val="006FC0"/>
                </a:solidFill>
                <a:latin typeface="Palladio Uralic"/>
                <a:cs typeface="Palladio Uralic"/>
              </a:rPr>
              <a:t> </a:t>
            </a:r>
            <a:r>
              <a:rPr lang="en-US" sz="2400" b="1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policies</a:t>
            </a:r>
            <a:r>
              <a:rPr lang="en-US" sz="2400" spc="-5" dirty="0" smtClean="0">
                <a:latin typeface="Palladio Uralic"/>
                <a:cs typeface="Palladio Uralic"/>
              </a:rPr>
              <a:t>.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994"/>
              </a:spcBef>
              <a:buFont typeface="Arial"/>
              <a:buChar char="•"/>
              <a:tabLst>
                <a:tab pos="241300" algn="l"/>
                <a:tab pos="1905635" algn="l"/>
                <a:tab pos="3376295" algn="l"/>
                <a:tab pos="4008754" algn="l"/>
                <a:tab pos="5843905" algn="l"/>
                <a:tab pos="6617970" algn="l"/>
                <a:tab pos="717423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Sec</a:t>
            </a:r>
            <a:r>
              <a:rPr lang="en-US" sz="2400" dirty="0" smtClean="0">
                <a:latin typeface="Palladio Uralic"/>
                <a:cs typeface="Palladio Uralic"/>
              </a:rPr>
              <a:t>u</a:t>
            </a:r>
            <a:r>
              <a:rPr lang="en-US" sz="2400" spc="-10" dirty="0" smtClean="0">
                <a:latin typeface="Palladio Uralic"/>
                <a:cs typeface="Palladio Uralic"/>
              </a:rPr>
              <a:t>ri</a:t>
            </a:r>
            <a:r>
              <a:rPr lang="en-US" sz="2400" dirty="0" smtClean="0">
                <a:latin typeface="Palladio Uralic"/>
                <a:cs typeface="Palladio Uralic"/>
              </a:rPr>
              <a:t>t</a:t>
            </a:r>
            <a:r>
              <a:rPr lang="en-US" sz="2400" spc="-5" dirty="0" smtClean="0">
                <a:latin typeface="Palladio Uralic"/>
                <a:cs typeface="Palladio Uralic"/>
              </a:rPr>
              <a:t>y</a:t>
            </a:r>
            <a:r>
              <a:rPr lang="en-US" sz="2400" dirty="0" smtClean="0">
                <a:latin typeface="Palladio Uralic"/>
                <a:cs typeface="Palladio Uralic"/>
              </a:rPr>
              <a:t>	</a:t>
            </a:r>
            <a:r>
              <a:rPr lang="en-US" sz="2400" spc="-5" dirty="0" smtClean="0">
                <a:latin typeface="Palladio Uralic"/>
                <a:cs typeface="Palladio Uralic"/>
              </a:rPr>
              <a:t>ser</a:t>
            </a:r>
            <a:r>
              <a:rPr lang="en-US" sz="2400" dirty="0" smtClean="0">
                <a:latin typeface="Palladio Uralic"/>
                <a:cs typeface="Palladio Uralic"/>
              </a:rPr>
              <a:t>v</a:t>
            </a:r>
            <a:r>
              <a:rPr lang="en-US" sz="2400" spc="-5" dirty="0" smtClean="0">
                <a:latin typeface="Palladio Uralic"/>
                <a:cs typeface="Palladio Uralic"/>
              </a:rPr>
              <a:t>ice</a:t>
            </a:r>
            <a:r>
              <a:rPr lang="en-US" sz="2400" dirty="0" smtClean="0">
                <a:latin typeface="Palladio Uralic"/>
                <a:cs typeface="Palladio Uralic"/>
              </a:rPr>
              <a:t>	</a:t>
            </a:r>
            <a:r>
              <a:rPr lang="en-US" sz="2400" spc="-5" dirty="0" smtClean="0">
                <a:latin typeface="Palladio Uralic"/>
                <a:cs typeface="Palladio Uralic"/>
              </a:rPr>
              <a:t>is</a:t>
            </a:r>
            <a:r>
              <a:rPr lang="en-US" sz="2400" dirty="0" smtClean="0">
                <a:latin typeface="Palladio Uralic"/>
                <a:cs typeface="Palladio Uralic"/>
              </a:rPr>
              <a:t>	</a:t>
            </a:r>
            <a:r>
              <a:rPr lang="en-US" sz="2400" spc="-10" dirty="0" smtClean="0">
                <a:latin typeface="Palladio Uralic"/>
                <a:cs typeface="Palladio Uralic"/>
              </a:rPr>
              <a:t>pr</a:t>
            </a:r>
            <a:r>
              <a:rPr lang="en-US" sz="2400" dirty="0" smtClean="0">
                <a:latin typeface="Palladio Uralic"/>
                <a:cs typeface="Palladio Uralic"/>
              </a:rPr>
              <a:t>o</a:t>
            </a:r>
            <a:r>
              <a:rPr lang="en-US" sz="2400" spc="-5" dirty="0" smtClean="0">
                <a:latin typeface="Palladio Uralic"/>
                <a:cs typeface="Palladio Uralic"/>
              </a:rPr>
              <a:t>vided</a:t>
            </a:r>
            <a:r>
              <a:rPr lang="en-US" sz="2400" dirty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by a  </a:t>
            </a:r>
            <a:r>
              <a:rPr lang="en-US" sz="2400" spc="-10" dirty="0" smtClean="0">
                <a:latin typeface="Palladio Uralic"/>
                <a:cs typeface="Palladio Uralic"/>
              </a:rPr>
              <a:t>p</a:t>
            </a:r>
            <a:r>
              <a:rPr lang="en-US" sz="2400" dirty="0" smtClean="0">
                <a:latin typeface="Palladio Uralic"/>
                <a:cs typeface="Palladio Uralic"/>
              </a:rPr>
              <a:t>r</a:t>
            </a:r>
            <a:r>
              <a:rPr lang="en-US" sz="2400" spc="-5" dirty="0" smtClean="0">
                <a:latin typeface="Palladio Uralic"/>
                <a:cs typeface="Palladio Uralic"/>
              </a:rPr>
              <a:t>oto</a:t>
            </a:r>
            <a:r>
              <a:rPr lang="en-US" sz="2400" spc="-20" dirty="0" smtClean="0">
                <a:latin typeface="Palladio Uralic"/>
                <a:cs typeface="Palladio Uralic"/>
              </a:rPr>
              <a:t>c</a:t>
            </a:r>
            <a:r>
              <a:rPr lang="en-US" sz="2400" spc="-5" dirty="0" smtClean="0">
                <a:latin typeface="Palladio Uralic"/>
                <a:cs typeface="Palladio Uralic"/>
              </a:rPr>
              <a:t>ol layer of   </a:t>
            </a:r>
            <a:r>
              <a:rPr lang="en-US" sz="2400" dirty="0" smtClean="0">
                <a:latin typeface="Palladio Uralic"/>
                <a:cs typeface="Palladio Uralic"/>
              </a:rPr>
              <a:t>communicating</a:t>
            </a:r>
            <a:r>
              <a:rPr lang="en-US" sz="2400" spc="-45" dirty="0" smtClean="0"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latin typeface="Palladio Uralic"/>
                <a:cs typeface="Palladio Uralic"/>
              </a:rPr>
              <a:t>systems.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X.800 </a:t>
            </a:r>
            <a:r>
              <a:rPr lang="en-US" sz="2400" spc="-5" dirty="0" smtClean="0">
                <a:latin typeface="Palladio Uralic"/>
                <a:cs typeface="Palladio Uralic"/>
              </a:rPr>
              <a:t>divides these services into five</a:t>
            </a:r>
            <a:r>
              <a:rPr lang="en-US" sz="2400" spc="10" dirty="0" smtClean="0"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latin typeface="Palladio Uralic"/>
                <a:cs typeface="Palladio Uralic"/>
              </a:rPr>
              <a:t>categories:</a:t>
            </a:r>
          </a:p>
          <a:p>
            <a:pPr marL="469900" indent="-457834" algn="just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Authentication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469900" indent="-457834" algn="just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Access</a:t>
            </a:r>
            <a:r>
              <a:rPr lang="en-US" sz="2400" spc="-15" dirty="0" smtClean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control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469900" indent="-457834" algn="just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Data</a:t>
            </a:r>
            <a:r>
              <a:rPr lang="en-US" sz="2400" spc="-30" dirty="0" smtClean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confidentiality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469900" indent="-457834" algn="just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Data</a:t>
            </a:r>
            <a:r>
              <a:rPr lang="en-US" sz="2400" spc="-10" dirty="0" smtClean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integrity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469900" indent="-457834" algn="just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lang="en-US" sz="2400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Non-repudiation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/>
          </a:p>
        </p:txBody>
      </p:sp>
      <p:sp>
        <p:nvSpPr>
          <p:cNvPr id="4" name="object 7"/>
          <p:cNvSpPr/>
          <p:nvPr/>
        </p:nvSpPr>
        <p:spPr>
          <a:xfrm>
            <a:off x="5204352" y="3581400"/>
            <a:ext cx="2872847" cy="2138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75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Services:</a:t>
            </a:r>
            <a:r>
              <a:rPr lang="en-US" spc="-75" dirty="0" smtClean="0"/>
              <a:t> </a:t>
            </a:r>
            <a:r>
              <a:rPr lang="en-US" spc="-5" dirty="0" smtClean="0"/>
              <a:t>Nonrepudiation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Prevents either sender or receiver from denying a transmitted message.</a:t>
            </a:r>
          </a:p>
          <a:p>
            <a:pPr marL="474345" marR="545465" lvl="1" indent="-229235" algn="just">
              <a:lnSpc>
                <a:spcPct val="114100"/>
              </a:lnSpc>
              <a:spcBef>
                <a:spcPts val="1639"/>
              </a:spcBef>
              <a:buFont typeface="Arial"/>
              <a:buChar char="•"/>
              <a:tabLst>
                <a:tab pos="474980" algn="l"/>
              </a:tabLst>
            </a:pP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When a message </a:t>
            </a:r>
            <a:r>
              <a:rPr lang="en-US" sz="2000" spc="-10" dirty="0">
                <a:solidFill>
                  <a:srgbClr val="001F5F"/>
                </a:solidFill>
                <a:latin typeface="Palladio Uralic"/>
                <a:cs typeface="Palladio Uralic"/>
              </a:rPr>
              <a:t>is </a:t>
            </a: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sent, the </a:t>
            </a:r>
            <a:r>
              <a:rPr lang="en-US" sz="2000" spc="-10" dirty="0">
                <a:solidFill>
                  <a:srgbClr val="001F5F"/>
                </a:solidFill>
                <a:latin typeface="Palladio Uralic"/>
                <a:cs typeface="Palladio Uralic"/>
              </a:rPr>
              <a:t>receiver  </a:t>
            </a: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can prove that </a:t>
            </a:r>
            <a:r>
              <a:rPr lang="en-US" sz="2000" spc="-10" dirty="0">
                <a:solidFill>
                  <a:srgbClr val="001F5F"/>
                </a:solidFill>
                <a:latin typeface="Palladio Uralic"/>
                <a:cs typeface="Palladio Uralic"/>
              </a:rPr>
              <a:t>the </a:t>
            </a: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alleged sender </a:t>
            </a:r>
            <a:r>
              <a:rPr lang="en-US" sz="2000" spc="-20" dirty="0">
                <a:solidFill>
                  <a:srgbClr val="001F5F"/>
                </a:solidFill>
                <a:latin typeface="Palladio Uralic"/>
                <a:cs typeface="Palladio Uralic"/>
              </a:rPr>
              <a:t>in  </a:t>
            </a: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fact sent the</a:t>
            </a:r>
            <a:r>
              <a:rPr lang="en-US" sz="2000" spc="-30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000" dirty="0">
                <a:solidFill>
                  <a:srgbClr val="001F5F"/>
                </a:solidFill>
                <a:latin typeface="Palladio Uralic"/>
                <a:cs typeface="Palladio Uralic"/>
              </a:rPr>
              <a:t>message.</a:t>
            </a:r>
            <a:endParaRPr lang="en-US" sz="2000" dirty="0">
              <a:latin typeface="Palladio Uralic"/>
              <a:cs typeface="Palladio Uralic"/>
            </a:endParaRPr>
          </a:p>
          <a:p>
            <a:pPr marL="474345" marR="546100" lvl="1" indent="-229235" algn="just">
              <a:lnSpc>
                <a:spcPct val="113999"/>
              </a:lnSpc>
              <a:spcBef>
                <a:spcPts val="1500"/>
              </a:spcBef>
              <a:buFont typeface="Arial"/>
              <a:buChar char="•"/>
              <a:tabLst>
                <a:tab pos="474980" algn="l"/>
              </a:tabLst>
            </a:pP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When a message is received, </a:t>
            </a:r>
            <a:r>
              <a:rPr lang="en-US" sz="2000" spc="-10" dirty="0">
                <a:solidFill>
                  <a:srgbClr val="001F5F"/>
                </a:solidFill>
                <a:latin typeface="Palladio Uralic"/>
                <a:cs typeface="Palladio Uralic"/>
              </a:rPr>
              <a:t>the </a:t>
            </a:r>
            <a:r>
              <a:rPr lang="en-US" sz="2000" spc="680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sender </a:t>
            </a:r>
            <a:r>
              <a:rPr lang="en-US" sz="2000" spc="-10" dirty="0">
                <a:solidFill>
                  <a:srgbClr val="001F5F"/>
                </a:solidFill>
                <a:latin typeface="Palladio Uralic"/>
                <a:cs typeface="Palladio Uralic"/>
              </a:rPr>
              <a:t>can prove </a:t>
            </a:r>
            <a:r>
              <a:rPr lang="en-US" sz="2000" spc="-5" dirty="0">
                <a:solidFill>
                  <a:srgbClr val="001F5F"/>
                </a:solidFill>
                <a:latin typeface="Palladio Uralic"/>
                <a:cs typeface="Palladio Uralic"/>
              </a:rPr>
              <a:t>that the alleged  receiver in fact received the</a:t>
            </a:r>
            <a:r>
              <a:rPr lang="en-US" sz="2000" spc="-85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000" dirty="0">
                <a:solidFill>
                  <a:srgbClr val="001F5F"/>
                </a:solidFill>
                <a:latin typeface="Palladio Uralic"/>
                <a:cs typeface="Palladio Uralic"/>
              </a:rPr>
              <a:t>message</a:t>
            </a:r>
            <a:r>
              <a:rPr lang="en-US" sz="2000" dirty="0" smtClean="0">
                <a:solidFill>
                  <a:srgbClr val="001F5F"/>
                </a:solidFill>
                <a:latin typeface="Palladio Uralic"/>
                <a:cs typeface="Palladio Uralic"/>
              </a:rPr>
              <a:t>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object 5"/>
          <p:cNvSpPr/>
          <p:nvPr/>
        </p:nvSpPr>
        <p:spPr>
          <a:xfrm>
            <a:off x="2508985" y="4343400"/>
            <a:ext cx="4191000" cy="2024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83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r>
              <a:rPr lang="en-US" spc="-70" dirty="0"/>
              <a:t> </a:t>
            </a:r>
            <a:r>
              <a:rPr lang="en-US" dirty="0"/>
              <a:t>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 algn="just">
              <a:spcBef>
                <a:spcPts val="21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dirty="0">
                <a:latin typeface="Palladio Uralic"/>
                <a:cs typeface="Palladio Uralic"/>
              </a:rPr>
              <a:t>Security </a:t>
            </a:r>
            <a:r>
              <a:rPr lang="en-US" sz="3000" spc="-5" dirty="0">
                <a:latin typeface="Palladio Uralic"/>
                <a:cs typeface="Palladio Uralic"/>
              </a:rPr>
              <a:t>policies </a:t>
            </a:r>
            <a:r>
              <a:rPr lang="en-US" sz="3000" dirty="0">
                <a:latin typeface="Palladio Uralic"/>
                <a:cs typeface="Palladio Uralic"/>
              </a:rPr>
              <a:t>are implemented </a:t>
            </a:r>
            <a:r>
              <a:rPr lang="en-US" sz="3000" spc="-5" dirty="0">
                <a:latin typeface="Palladio Uralic"/>
                <a:cs typeface="Palladio Uralic"/>
              </a:rPr>
              <a:t>by </a:t>
            </a:r>
            <a:r>
              <a:rPr lang="en-US" sz="3000" b="1" dirty="0">
                <a:solidFill>
                  <a:srgbClr val="C00000"/>
                </a:solidFill>
                <a:latin typeface="Palladio Uralic"/>
                <a:cs typeface="Palladio Uralic"/>
              </a:rPr>
              <a:t>security</a:t>
            </a:r>
            <a:r>
              <a:rPr lang="en-US" sz="3000" b="1" spc="-35" dirty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lang="en-US" sz="30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mechanisms</a:t>
            </a:r>
            <a:r>
              <a:rPr lang="en-US" sz="3000" spc="-5" dirty="0">
                <a:latin typeface="Palladio Uralic"/>
                <a:cs typeface="Palladio Uralic"/>
              </a:rPr>
              <a:t>.</a:t>
            </a:r>
            <a:endParaRPr lang="en-US" sz="3000" dirty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2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spc="-5" dirty="0">
                <a:latin typeface="Palladio Uralic"/>
                <a:cs typeface="Palladio Uralic"/>
              </a:rPr>
              <a:t>The </a:t>
            </a:r>
            <a:r>
              <a:rPr lang="en-US" sz="3000" dirty="0">
                <a:latin typeface="Palladio Uralic"/>
                <a:cs typeface="Palladio Uralic"/>
              </a:rPr>
              <a:t>mechanisms are divided</a:t>
            </a:r>
            <a:r>
              <a:rPr lang="en-US" sz="3000" spc="5" dirty="0">
                <a:latin typeface="Palladio Uralic"/>
                <a:cs typeface="Palladio Uralic"/>
              </a:rPr>
              <a:t> </a:t>
            </a:r>
            <a:r>
              <a:rPr lang="en-US" sz="3000" dirty="0">
                <a:latin typeface="Palladio Uralic"/>
                <a:cs typeface="Palladio Uralic"/>
              </a:rPr>
              <a:t>into:</a:t>
            </a:r>
          </a:p>
          <a:p>
            <a:pPr marL="751840" lvl="1" indent="-514350" algn="just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751840" algn="l"/>
                <a:tab pos="752475" algn="l"/>
              </a:tabLst>
            </a:pPr>
            <a:r>
              <a:rPr lang="en-US" spc="-5" dirty="0">
                <a:solidFill>
                  <a:srgbClr val="001F5F"/>
                </a:solidFill>
                <a:latin typeface="Palladio Uralic"/>
                <a:cs typeface="Palladio Uralic"/>
              </a:rPr>
              <a:t>Those implemented in a specific </a:t>
            </a:r>
            <a:r>
              <a:rPr lang="en-US" spc="-10" dirty="0">
                <a:solidFill>
                  <a:srgbClr val="001F5F"/>
                </a:solidFill>
                <a:latin typeface="Palladio Uralic"/>
                <a:cs typeface="Palladio Uralic"/>
              </a:rPr>
              <a:t>protocol </a:t>
            </a:r>
            <a:r>
              <a:rPr lang="en-US" dirty="0">
                <a:solidFill>
                  <a:srgbClr val="001F5F"/>
                </a:solidFill>
                <a:latin typeface="Palladio Uralic"/>
                <a:cs typeface="Palladio Uralic"/>
              </a:rPr>
              <a:t>layer</a:t>
            </a:r>
            <a:endParaRPr lang="en-US" dirty="0">
              <a:latin typeface="Palladio Uralic"/>
              <a:cs typeface="Palladio Uralic"/>
            </a:endParaRPr>
          </a:p>
          <a:p>
            <a:pPr marL="751840" marR="5080" lvl="1" indent="-514350" algn="just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751840" algn="l"/>
                <a:tab pos="752475" algn="l"/>
              </a:tabLst>
            </a:pPr>
            <a:r>
              <a:rPr lang="en-US" spc="-5" dirty="0">
                <a:solidFill>
                  <a:srgbClr val="001F5F"/>
                </a:solidFill>
                <a:latin typeface="Palladio Uralic"/>
                <a:cs typeface="Palladio Uralic"/>
              </a:rPr>
              <a:t>Those </a:t>
            </a:r>
            <a:r>
              <a:rPr lang="en-US" spc="-10" dirty="0">
                <a:solidFill>
                  <a:srgbClr val="001F5F"/>
                </a:solidFill>
                <a:latin typeface="Palladio Uralic"/>
                <a:cs typeface="Palladio Uralic"/>
              </a:rPr>
              <a:t>that </a:t>
            </a:r>
            <a:r>
              <a:rPr lang="en-US" spc="-5" dirty="0">
                <a:solidFill>
                  <a:srgbClr val="001F5F"/>
                </a:solidFill>
                <a:latin typeface="Palladio Uralic"/>
                <a:cs typeface="Palladio Uralic"/>
              </a:rPr>
              <a:t>are </a:t>
            </a:r>
            <a:r>
              <a:rPr lang="en-US" spc="-10" dirty="0">
                <a:solidFill>
                  <a:srgbClr val="001F5F"/>
                </a:solidFill>
                <a:latin typeface="Palladio Uralic"/>
                <a:cs typeface="Palladio Uralic"/>
              </a:rPr>
              <a:t>not </a:t>
            </a:r>
            <a:r>
              <a:rPr lang="en-US" spc="-5" dirty="0">
                <a:solidFill>
                  <a:srgbClr val="001F5F"/>
                </a:solidFill>
                <a:latin typeface="Palladio Uralic"/>
                <a:cs typeface="Palladio Uralic"/>
              </a:rPr>
              <a:t>specific to any </a:t>
            </a:r>
            <a:r>
              <a:rPr lang="en-US" spc="-10" dirty="0">
                <a:solidFill>
                  <a:srgbClr val="001F5F"/>
                </a:solidFill>
                <a:latin typeface="Palladio Uralic"/>
                <a:cs typeface="Palladio Uralic"/>
              </a:rPr>
              <a:t>particular protocol </a:t>
            </a:r>
            <a:r>
              <a:rPr lang="en-US" dirty="0">
                <a:solidFill>
                  <a:srgbClr val="001F5F"/>
                </a:solidFill>
                <a:latin typeface="Palladio Uralic"/>
                <a:cs typeface="Palladio Uralic"/>
              </a:rPr>
              <a:t>layer </a:t>
            </a:r>
            <a:r>
              <a:rPr lang="en-US" spc="-10" dirty="0">
                <a:solidFill>
                  <a:srgbClr val="001F5F"/>
                </a:solidFill>
                <a:latin typeface="Palladio Uralic"/>
                <a:cs typeface="Palladio Uralic"/>
              </a:rPr>
              <a:t>or  </a:t>
            </a:r>
            <a:r>
              <a:rPr lang="en-US" spc="-5" dirty="0">
                <a:solidFill>
                  <a:srgbClr val="001F5F"/>
                </a:solidFill>
                <a:latin typeface="Palladio Uralic"/>
                <a:cs typeface="Palladio Uralic"/>
              </a:rPr>
              <a:t>security</a:t>
            </a:r>
            <a:r>
              <a:rPr lang="en-US" spc="-25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pc="-5" dirty="0">
                <a:solidFill>
                  <a:srgbClr val="001F5F"/>
                </a:solidFill>
                <a:latin typeface="Palladio Uralic"/>
                <a:cs typeface="Palladio Uralic"/>
              </a:rPr>
              <a:t>service.</a:t>
            </a:r>
            <a:endParaRPr lang="en-US" dirty="0">
              <a:latin typeface="Palladio Uralic"/>
              <a:cs typeface="Palladio Ural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</a:t>
            </a:r>
            <a:r>
              <a:rPr lang="en-US" spc="-75" dirty="0"/>
              <a:t> </a:t>
            </a:r>
            <a:r>
              <a:rPr lang="en-US" dirty="0"/>
              <a:t>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080" indent="-228600" algn="just">
              <a:lnSpc>
                <a:spcPct val="114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568450" algn="l"/>
                <a:tab pos="3085465" algn="l"/>
                <a:tab pos="3841115" algn="l"/>
                <a:tab pos="4781550" algn="l"/>
                <a:tab pos="5356225" algn="l"/>
                <a:tab pos="6110605" algn="l"/>
                <a:tab pos="7733665" algn="l"/>
                <a:tab pos="8980805" algn="l"/>
                <a:tab pos="9860280" algn="l"/>
              </a:tabLst>
            </a:pPr>
            <a:r>
              <a:rPr lang="en-US" sz="2200" b="1" spc="-5" dirty="0">
                <a:solidFill>
                  <a:srgbClr val="FF0000"/>
                </a:solidFill>
                <a:latin typeface="Palladio Uralic"/>
                <a:cs typeface="Palladio Uralic"/>
              </a:rPr>
              <a:t>At</a:t>
            </a:r>
            <a:r>
              <a:rPr lang="en-US" sz="2200" b="1" spc="5" dirty="0">
                <a:solidFill>
                  <a:srgbClr val="FF0000"/>
                </a:solidFill>
                <a:latin typeface="Palladio Uralic"/>
                <a:cs typeface="Palladio Uralic"/>
              </a:rPr>
              <a:t>t</a:t>
            </a:r>
            <a:r>
              <a:rPr lang="en-US" sz="2200" b="1" dirty="0">
                <a:solidFill>
                  <a:srgbClr val="FF0000"/>
                </a:solidFill>
                <a:latin typeface="Palladio Uralic"/>
                <a:cs typeface="Palladio Uralic"/>
              </a:rPr>
              <a:t>a</a:t>
            </a:r>
            <a:r>
              <a:rPr lang="en-US" sz="2200" b="1" spc="-5" dirty="0">
                <a:solidFill>
                  <a:srgbClr val="FF0000"/>
                </a:solidFill>
                <a:latin typeface="Palladio Uralic"/>
                <a:cs typeface="Palladio Uralic"/>
              </a:rPr>
              <a:t>ck</a:t>
            </a:r>
            <a:r>
              <a:rPr lang="en-US" sz="2200" b="1" dirty="0">
                <a:solidFill>
                  <a:srgbClr val="FF0000"/>
                </a:solidFill>
                <a:latin typeface="Palladio Uralic"/>
                <a:cs typeface="Palladio Uralic"/>
              </a:rPr>
              <a:t>	</a:t>
            </a:r>
            <a:r>
              <a:rPr lang="en-US" sz="22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sur</a:t>
            </a:r>
            <a:r>
              <a:rPr lang="en-US" sz="22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f</a:t>
            </a:r>
            <a:r>
              <a:rPr lang="en-US" sz="22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ac</a:t>
            </a:r>
            <a:r>
              <a:rPr lang="en-US" sz="22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e</a:t>
            </a:r>
            <a:r>
              <a:rPr lang="en-US" sz="22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:</a:t>
            </a:r>
            <a:r>
              <a:rPr lang="en-US" sz="22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 </a:t>
            </a:r>
            <a:r>
              <a:rPr lang="en-US" sz="2200" spc="-10" dirty="0" smtClean="0">
                <a:latin typeface="Palladio Uralic"/>
                <a:cs typeface="Palladio Uralic"/>
              </a:rPr>
              <a:t>th</a:t>
            </a:r>
            <a:r>
              <a:rPr lang="en-US" sz="2200" spc="-5" dirty="0" smtClean="0">
                <a:latin typeface="Palladio Uralic"/>
                <a:cs typeface="Palladio Uralic"/>
              </a:rPr>
              <a:t>e</a:t>
            </a:r>
            <a:r>
              <a:rPr lang="en-US" sz="2200" dirty="0">
                <a:latin typeface="Palladio Uralic"/>
                <a:cs typeface="Palladio Uralic"/>
              </a:rPr>
              <a:t>	</a:t>
            </a:r>
            <a:r>
              <a:rPr lang="en-US" sz="2200" spc="-15" dirty="0">
                <a:latin typeface="Palladio Uralic"/>
                <a:cs typeface="Palladio Uralic"/>
              </a:rPr>
              <a:t>s</a:t>
            </a:r>
            <a:r>
              <a:rPr lang="en-US" sz="2200" spc="-10" dirty="0">
                <a:latin typeface="Palladio Uralic"/>
                <a:cs typeface="Palladio Uralic"/>
              </a:rPr>
              <a:t>u</a:t>
            </a:r>
            <a:r>
              <a:rPr lang="en-US" sz="2200" spc="-5" dirty="0">
                <a:latin typeface="Palladio Uralic"/>
                <a:cs typeface="Palladio Uralic"/>
              </a:rPr>
              <a:t>m</a:t>
            </a:r>
            <a:r>
              <a:rPr lang="en-US" sz="2200" dirty="0">
                <a:latin typeface="Palladio Uralic"/>
                <a:cs typeface="Palladio Uralic"/>
              </a:rPr>
              <a:t>	</a:t>
            </a:r>
            <a:r>
              <a:rPr lang="en-US" sz="2200" spc="-10" dirty="0">
                <a:latin typeface="Palladio Uralic"/>
                <a:cs typeface="Palladio Uralic"/>
              </a:rPr>
              <a:t>o</a:t>
            </a:r>
            <a:r>
              <a:rPr lang="en-US" sz="2200" spc="-5" dirty="0">
                <a:latin typeface="Palladio Uralic"/>
                <a:cs typeface="Palladio Uralic"/>
              </a:rPr>
              <a:t>f</a:t>
            </a:r>
            <a:r>
              <a:rPr lang="en-US" sz="2200" dirty="0">
                <a:latin typeface="Palladio Uralic"/>
                <a:cs typeface="Palladio Uralic"/>
              </a:rPr>
              <a:t>	</a:t>
            </a:r>
            <a:r>
              <a:rPr lang="en-US" sz="2200" spc="-10" dirty="0">
                <a:latin typeface="Palladio Uralic"/>
                <a:cs typeface="Palladio Uralic"/>
              </a:rPr>
              <a:t>th</a:t>
            </a:r>
            <a:r>
              <a:rPr lang="en-US" sz="2200" spc="-5" dirty="0">
                <a:latin typeface="Palladio Uralic"/>
                <a:cs typeface="Palladio Uralic"/>
              </a:rPr>
              <a:t>e</a:t>
            </a:r>
            <a:r>
              <a:rPr lang="en-US" sz="2200" dirty="0">
                <a:latin typeface="Palladio Uralic"/>
                <a:cs typeface="Palladio Uralic"/>
              </a:rPr>
              <a:t>	</a:t>
            </a:r>
            <a:r>
              <a:rPr lang="en-US" sz="2200" spc="-5" dirty="0" smtClean="0">
                <a:latin typeface="Palladio Uralic"/>
                <a:cs typeface="Palladio Uralic"/>
              </a:rPr>
              <a:t>diff</a:t>
            </a:r>
            <a:r>
              <a:rPr lang="en-US" sz="2200" spc="5" dirty="0" smtClean="0">
                <a:latin typeface="Palladio Uralic"/>
                <a:cs typeface="Palladio Uralic"/>
              </a:rPr>
              <a:t>e</a:t>
            </a:r>
            <a:r>
              <a:rPr lang="en-US" sz="2200" spc="-10" dirty="0" smtClean="0">
                <a:latin typeface="Palladio Uralic"/>
                <a:cs typeface="Palladio Uralic"/>
              </a:rPr>
              <a:t>ren</a:t>
            </a:r>
            <a:r>
              <a:rPr lang="en-US" sz="2200" spc="-5" dirty="0" smtClean="0">
                <a:latin typeface="Palladio Uralic"/>
                <a:cs typeface="Palladio Uralic"/>
              </a:rPr>
              <a:t>t</a:t>
            </a:r>
            <a:r>
              <a:rPr lang="en-US" sz="2200" dirty="0" smtClean="0">
                <a:latin typeface="Palladio Uralic"/>
                <a:cs typeface="Palladio Uralic"/>
              </a:rPr>
              <a:t> </a:t>
            </a:r>
            <a:r>
              <a:rPr lang="en-US" sz="2200" spc="-10" dirty="0" smtClean="0">
                <a:latin typeface="Palladio Uralic"/>
                <a:cs typeface="Palladio Uralic"/>
              </a:rPr>
              <a:t>point</a:t>
            </a:r>
            <a:r>
              <a:rPr lang="en-US" sz="2200" spc="-5" dirty="0" smtClean="0">
                <a:latin typeface="Palladio Uralic"/>
                <a:cs typeface="Palladio Uralic"/>
              </a:rPr>
              <a:t>s</a:t>
            </a:r>
            <a:r>
              <a:rPr lang="en-US" sz="2200" dirty="0">
                <a:latin typeface="Palladio Uralic"/>
                <a:cs typeface="Palladio Uralic"/>
              </a:rPr>
              <a:t>	</a:t>
            </a:r>
            <a:r>
              <a:rPr lang="en-US" sz="2200" spc="-10" dirty="0">
                <a:latin typeface="Palladio Uralic"/>
                <a:cs typeface="Palladio Uralic"/>
              </a:rPr>
              <a:t>th</a:t>
            </a:r>
            <a:r>
              <a:rPr lang="en-US" sz="2200" dirty="0">
                <a:latin typeface="Palladio Uralic"/>
                <a:cs typeface="Palladio Uralic"/>
              </a:rPr>
              <a:t>a</a:t>
            </a:r>
            <a:r>
              <a:rPr lang="en-US" sz="2200" spc="-5" dirty="0">
                <a:latin typeface="Palladio Uralic"/>
                <a:cs typeface="Palladio Uralic"/>
              </a:rPr>
              <a:t>t</a:t>
            </a:r>
            <a:r>
              <a:rPr lang="en-US" sz="2200" dirty="0">
                <a:latin typeface="Palladio Uralic"/>
                <a:cs typeface="Palladio Uralic"/>
              </a:rPr>
              <a:t>	</a:t>
            </a:r>
            <a:r>
              <a:rPr lang="en-US" sz="2200" spc="-5" dirty="0">
                <a:latin typeface="Palladio Uralic"/>
                <a:cs typeface="Palladio Uralic"/>
              </a:rPr>
              <a:t>a</a:t>
            </a:r>
            <a:r>
              <a:rPr lang="en-US" sz="2200" spc="-25" dirty="0">
                <a:latin typeface="Palladio Uralic"/>
                <a:cs typeface="Palladio Uralic"/>
              </a:rPr>
              <a:t>r</a:t>
            </a:r>
            <a:r>
              <a:rPr lang="en-US" sz="2200" spc="-5" dirty="0">
                <a:latin typeface="Palladio Uralic"/>
                <a:cs typeface="Palladio Uralic"/>
              </a:rPr>
              <a:t>e  reachable and exploitable vulnerabilities in a</a:t>
            </a:r>
            <a:r>
              <a:rPr lang="en-US" sz="2200" spc="-35" dirty="0">
                <a:latin typeface="Palladio Uralic"/>
                <a:cs typeface="Palladio Uralic"/>
              </a:rPr>
              <a:t> </a:t>
            </a:r>
            <a:r>
              <a:rPr lang="en-US" sz="2200" spc="-5" dirty="0">
                <a:latin typeface="Palladio Uralic"/>
                <a:cs typeface="Palladio Uralic"/>
              </a:rPr>
              <a:t>system.</a:t>
            </a:r>
            <a:endParaRPr lang="en-US" sz="2200" dirty="0">
              <a:latin typeface="Palladio Uralic"/>
              <a:cs typeface="Palladio Uralic"/>
            </a:endParaRPr>
          </a:p>
          <a:p>
            <a:pPr marL="241300" marR="5080" indent="-228600" algn="just">
              <a:lnSpc>
                <a:spcPct val="113900"/>
              </a:lnSpc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b="1" spc="-5" dirty="0">
                <a:solidFill>
                  <a:srgbClr val="FF0000"/>
                </a:solidFill>
                <a:latin typeface="Palladio Uralic"/>
                <a:cs typeface="Palladio Uralic"/>
              </a:rPr>
              <a:t>Examples: </a:t>
            </a:r>
            <a:r>
              <a:rPr lang="en-US" sz="2200" spc="-5" dirty="0">
                <a:solidFill>
                  <a:srgbClr val="C00000"/>
                </a:solidFill>
                <a:latin typeface="Palladio Uralic"/>
                <a:cs typeface="Palladio Uralic"/>
              </a:rPr>
              <a:t>open </a:t>
            </a:r>
            <a:r>
              <a:rPr lang="en-US" sz="2200" dirty="0">
                <a:solidFill>
                  <a:srgbClr val="C00000"/>
                </a:solidFill>
                <a:latin typeface="Palladio Uralic"/>
                <a:cs typeface="Palladio Uralic"/>
              </a:rPr>
              <a:t>ports, </a:t>
            </a:r>
            <a:r>
              <a:rPr lang="en-US" sz="2200" spc="-5" dirty="0">
                <a:solidFill>
                  <a:srgbClr val="C00000"/>
                </a:solidFill>
                <a:latin typeface="Palladio Uralic"/>
                <a:cs typeface="Palladio Uralic"/>
              </a:rPr>
              <a:t>interfaces, SQL and </a:t>
            </a:r>
            <a:r>
              <a:rPr lang="en-US" sz="2200" dirty="0">
                <a:solidFill>
                  <a:srgbClr val="C00000"/>
                </a:solidFill>
                <a:latin typeface="Palladio Uralic"/>
                <a:cs typeface="Palladio Uralic"/>
              </a:rPr>
              <a:t>web </a:t>
            </a:r>
            <a:r>
              <a:rPr lang="en-US" sz="2200" spc="-5" dirty="0">
                <a:solidFill>
                  <a:srgbClr val="C00000"/>
                </a:solidFill>
                <a:latin typeface="Palladio Uralic"/>
                <a:cs typeface="Palladio Uralic"/>
              </a:rPr>
              <a:t>forms, code that  processes incoming data and social</a:t>
            </a:r>
            <a:r>
              <a:rPr lang="en-US" sz="2200" spc="-20" dirty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lang="en-US" sz="2200" spc="-5" dirty="0">
                <a:solidFill>
                  <a:srgbClr val="C00000"/>
                </a:solidFill>
                <a:latin typeface="Palladio Uralic"/>
                <a:cs typeface="Palladio Uralic"/>
              </a:rPr>
              <a:t>engineering</a:t>
            </a:r>
            <a:r>
              <a:rPr lang="en-US" sz="2200" spc="-5" dirty="0">
                <a:solidFill>
                  <a:srgbClr val="001F5F"/>
                </a:solidFill>
                <a:latin typeface="Palladio Uralic"/>
                <a:cs typeface="Palladio Uralic"/>
              </a:rPr>
              <a:t>.</a:t>
            </a:r>
            <a:endParaRPr lang="en-US" sz="2200" dirty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24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200" spc="-5" dirty="0">
                <a:latin typeface="Palladio Uralic"/>
                <a:cs typeface="Palladio Uralic"/>
              </a:rPr>
              <a:t>Attack surfaces can be categorized</a:t>
            </a:r>
            <a:r>
              <a:rPr lang="en-US" sz="2200" spc="-45" dirty="0">
                <a:latin typeface="Palladio Uralic"/>
                <a:cs typeface="Palladio Uralic"/>
              </a:rPr>
              <a:t> </a:t>
            </a:r>
            <a:r>
              <a:rPr lang="en-US" sz="2200" spc="-5" dirty="0">
                <a:latin typeface="Palladio Uralic"/>
                <a:cs typeface="Palladio Uralic"/>
              </a:rPr>
              <a:t>as:</a:t>
            </a:r>
            <a:endParaRPr lang="en-US" sz="2200" dirty="0">
              <a:latin typeface="Palladio Uralic"/>
              <a:cs typeface="Palladio Uralic"/>
            </a:endParaRPr>
          </a:p>
          <a:p>
            <a:pPr marL="707390" lvl="1" indent="-457834" algn="just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707390" algn="l"/>
                <a:tab pos="708025" algn="l"/>
              </a:tabLst>
            </a:pPr>
            <a:r>
              <a:rPr lang="en-US" sz="2200" spc="-5" dirty="0">
                <a:solidFill>
                  <a:srgbClr val="001F5F"/>
                </a:solidFill>
                <a:latin typeface="Palladio Uralic"/>
                <a:cs typeface="Palladio Uralic"/>
              </a:rPr>
              <a:t>Network </a:t>
            </a:r>
            <a:r>
              <a:rPr lang="en-US" sz="2200" dirty="0">
                <a:solidFill>
                  <a:srgbClr val="001F5F"/>
                </a:solidFill>
                <a:latin typeface="Palladio Uralic"/>
                <a:cs typeface="Palladio Uralic"/>
              </a:rPr>
              <a:t>attack</a:t>
            </a:r>
            <a:r>
              <a:rPr lang="en-US" sz="2200" spc="-85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200" spc="-5" dirty="0">
                <a:solidFill>
                  <a:srgbClr val="001F5F"/>
                </a:solidFill>
                <a:latin typeface="Palladio Uralic"/>
                <a:cs typeface="Palladio Uralic"/>
              </a:rPr>
              <a:t>surface</a:t>
            </a:r>
            <a:endParaRPr lang="en-US" sz="2200" dirty="0">
              <a:latin typeface="Palladio Uralic"/>
              <a:cs typeface="Palladio Uralic"/>
            </a:endParaRPr>
          </a:p>
          <a:p>
            <a:pPr marL="707390" lvl="1" indent="-457834" algn="just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707390" algn="l"/>
                <a:tab pos="708025" algn="l"/>
              </a:tabLst>
            </a:pPr>
            <a:r>
              <a:rPr lang="en-US" sz="2200" spc="-5" dirty="0">
                <a:solidFill>
                  <a:srgbClr val="001F5F"/>
                </a:solidFill>
                <a:latin typeface="Palladio Uralic"/>
                <a:cs typeface="Palladio Uralic"/>
              </a:rPr>
              <a:t>Software </a:t>
            </a:r>
            <a:r>
              <a:rPr lang="en-US" sz="2200" dirty="0">
                <a:solidFill>
                  <a:srgbClr val="001F5F"/>
                </a:solidFill>
                <a:latin typeface="Palladio Uralic"/>
                <a:cs typeface="Palladio Uralic"/>
              </a:rPr>
              <a:t>attack</a:t>
            </a:r>
            <a:r>
              <a:rPr lang="en-US" sz="2200" spc="-40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200" spc="-5" dirty="0">
                <a:solidFill>
                  <a:srgbClr val="001F5F"/>
                </a:solidFill>
                <a:latin typeface="Palladio Uralic"/>
                <a:cs typeface="Palladio Uralic"/>
              </a:rPr>
              <a:t>surface</a:t>
            </a:r>
            <a:endParaRPr lang="en-US" sz="2200" dirty="0">
              <a:latin typeface="Palladio Uralic"/>
              <a:cs typeface="Palladio Uralic"/>
            </a:endParaRPr>
          </a:p>
          <a:p>
            <a:pPr marL="707390" lvl="1" indent="-457834" algn="just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707390" algn="l"/>
                <a:tab pos="708025" algn="l"/>
              </a:tabLst>
            </a:pPr>
            <a:r>
              <a:rPr lang="en-US" sz="2200" spc="-5" dirty="0">
                <a:solidFill>
                  <a:srgbClr val="001F5F"/>
                </a:solidFill>
                <a:latin typeface="Palladio Uralic"/>
                <a:cs typeface="Palladio Uralic"/>
              </a:rPr>
              <a:t>Human </a:t>
            </a:r>
            <a:r>
              <a:rPr lang="en-US" sz="2200" dirty="0">
                <a:solidFill>
                  <a:srgbClr val="001F5F"/>
                </a:solidFill>
                <a:latin typeface="Palladio Uralic"/>
                <a:cs typeface="Palladio Uralic"/>
              </a:rPr>
              <a:t>attack</a:t>
            </a:r>
            <a:r>
              <a:rPr lang="en-US" sz="2200" spc="-15" dirty="0">
                <a:solidFill>
                  <a:srgbClr val="001F5F"/>
                </a:solidFill>
                <a:latin typeface="Palladio Uralic"/>
                <a:cs typeface="Palladio Uralic"/>
              </a:rPr>
              <a:t> </a:t>
            </a:r>
            <a:r>
              <a:rPr lang="en-US" sz="2200" spc="-5" dirty="0">
                <a:solidFill>
                  <a:srgbClr val="001F5F"/>
                </a:solidFill>
                <a:latin typeface="Palladio Uralic"/>
                <a:cs typeface="Palladio Uralic"/>
              </a:rPr>
              <a:t>surface</a:t>
            </a:r>
            <a:endParaRPr lang="en-US" sz="2200" dirty="0">
              <a:latin typeface="Palladio Uralic"/>
              <a:cs typeface="Palladio Uralic"/>
            </a:endParaRPr>
          </a:p>
          <a:p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5791200" y="3886200"/>
            <a:ext cx="30480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807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Surfaces</a:t>
            </a:r>
            <a:r>
              <a:rPr lang="en-US" spc="-95" dirty="0"/>
              <a:t> </a:t>
            </a:r>
            <a:r>
              <a:rPr lang="en-US" spc="-5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41300" marR="5715" indent="-228600" algn="just">
              <a:lnSpc>
                <a:spcPct val="9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100" b="1" dirty="0">
                <a:solidFill>
                  <a:srgbClr val="C00000"/>
                </a:solidFill>
                <a:latin typeface="Palladio Uralic"/>
                <a:cs typeface="Palladio Uralic"/>
              </a:rPr>
              <a:t>Network </a:t>
            </a:r>
            <a:r>
              <a:rPr lang="en-US" sz="31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attack </a:t>
            </a:r>
            <a:r>
              <a:rPr lang="en-US" sz="3100" b="1" dirty="0">
                <a:solidFill>
                  <a:srgbClr val="C00000"/>
                </a:solidFill>
                <a:latin typeface="Palladio Uralic"/>
                <a:cs typeface="Palladio Uralic"/>
              </a:rPr>
              <a:t>surface </a:t>
            </a:r>
            <a:r>
              <a:rPr lang="en-US" sz="3100" spc="-5" dirty="0">
                <a:latin typeface="Palladio Uralic"/>
                <a:cs typeface="Palladio Uralic"/>
              </a:rPr>
              <a:t>refers to vulnerabilities over a </a:t>
            </a:r>
            <a:r>
              <a:rPr lang="en-US" sz="3100" spc="-10" dirty="0">
                <a:latin typeface="Palladio Uralic"/>
                <a:cs typeface="Palladio Uralic"/>
              </a:rPr>
              <a:t>network,  </a:t>
            </a:r>
            <a:r>
              <a:rPr lang="en-US" sz="3100" spc="-5" dirty="0">
                <a:latin typeface="Palladio Uralic"/>
                <a:cs typeface="Palladio Uralic"/>
              </a:rPr>
              <a:t>including network </a:t>
            </a:r>
            <a:r>
              <a:rPr lang="en-US" sz="3100" spc="-10" dirty="0">
                <a:latin typeface="Palladio Uralic"/>
                <a:cs typeface="Palladio Uralic"/>
              </a:rPr>
              <a:t>protocol </a:t>
            </a:r>
            <a:r>
              <a:rPr lang="en-US" sz="3100" spc="-5" dirty="0">
                <a:latin typeface="Palladio Uralic"/>
                <a:cs typeface="Palladio Uralic"/>
              </a:rPr>
              <a:t>vulnerabilities (can be </a:t>
            </a:r>
            <a:r>
              <a:rPr lang="en-US" sz="3100" spc="-10" dirty="0">
                <a:latin typeface="Palladio Uralic"/>
                <a:cs typeface="Palladio Uralic"/>
              </a:rPr>
              <a:t>used </a:t>
            </a:r>
            <a:r>
              <a:rPr lang="en-US" sz="3100" spc="-5" dirty="0">
                <a:latin typeface="Palladio Uralic"/>
                <a:cs typeface="Palladio Uralic"/>
              </a:rPr>
              <a:t>for a  </a:t>
            </a:r>
            <a:r>
              <a:rPr lang="en-US" sz="3100" spc="-5" dirty="0" err="1">
                <a:latin typeface="Palladio Uralic"/>
                <a:cs typeface="Palladio Uralic"/>
              </a:rPr>
              <a:t>DoS</a:t>
            </a:r>
            <a:r>
              <a:rPr lang="en-US" sz="3100" spc="-5" dirty="0">
                <a:latin typeface="Palladio Uralic"/>
                <a:cs typeface="Palladio Uralic"/>
              </a:rPr>
              <a:t> </a:t>
            </a:r>
            <a:r>
              <a:rPr lang="en-US" sz="3100" dirty="0">
                <a:latin typeface="Palladio Uralic"/>
                <a:cs typeface="Palladio Uralic"/>
              </a:rPr>
              <a:t>attack) </a:t>
            </a:r>
            <a:r>
              <a:rPr lang="en-US" sz="3100" spc="-5" dirty="0">
                <a:latin typeface="Palladio Uralic"/>
                <a:cs typeface="Palladio Uralic"/>
              </a:rPr>
              <a:t>and disruption of communications links and  various forms of intruder</a:t>
            </a:r>
            <a:r>
              <a:rPr lang="en-US" sz="3100" spc="-30" dirty="0">
                <a:latin typeface="Palladio Uralic"/>
                <a:cs typeface="Palladio Uralic"/>
              </a:rPr>
              <a:t> </a:t>
            </a:r>
            <a:r>
              <a:rPr lang="en-US" sz="3100" spc="-5" dirty="0">
                <a:latin typeface="Palladio Uralic"/>
                <a:cs typeface="Palladio Uralic"/>
              </a:rPr>
              <a:t>attacks.</a:t>
            </a:r>
            <a:endParaRPr lang="en-US" sz="3100" dirty="0">
              <a:latin typeface="Palladio Uralic"/>
              <a:cs typeface="Palladio Uralic"/>
            </a:endParaRPr>
          </a:p>
          <a:p>
            <a:pPr marL="241300" marR="5715" indent="-228600" algn="just">
              <a:spcBef>
                <a:spcPts val="2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100" b="1" dirty="0">
                <a:solidFill>
                  <a:srgbClr val="C00000"/>
                </a:solidFill>
                <a:latin typeface="Palladio Uralic"/>
                <a:cs typeface="Palladio Uralic"/>
              </a:rPr>
              <a:t>Software </a:t>
            </a:r>
            <a:r>
              <a:rPr lang="en-US" sz="31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attack surface </a:t>
            </a:r>
            <a:r>
              <a:rPr lang="en-US" sz="3100" spc="-5" dirty="0">
                <a:latin typeface="Palladio Uralic"/>
                <a:cs typeface="Palladio Uralic"/>
              </a:rPr>
              <a:t>refers to vulnerabilities </a:t>
            </a:r>
            <a:r>
              <a:rPr lang="en-US" sz="3100" spc="-10" dirty="0">
                <a:latin typeface="Palladio Uralic"/>
                <a:cs typeface="Palladio Uralic"/>
              </a:rPr>
              <a:t>in </a:t>
            </a:r>
            <a:r>
              <a:rPr lang="en-US" sz="3100" spc="-5" dirty="0">
                <a:latin typeface="Palladio Uralic"/>
                <a:cs typeface="Palladio Uralic"/>
              </a:rPr>
              <a:t>application,  utility or operating system code. A </a:t>
            </a:r>
            <a:r>
              <a:rPr lang="en-US" sz="3100" spc="-10" dirty="0">
                <a:latin typeface="Palladio Uralic"/>
                <a:cs typeface="Palladio Uralic"/>
              </a:rPr>
              <a:t>particular </a:t>
            </a:r>
            <a:r>
              <a:rPr lang="en-US" sz="3100" spc="-5" dirty="0">
                <a:latin typeface="Palladio Uralic"/>
                <a:cs typeface="Palladio Uralic"/>
              </a:rPr>
              <a:t>focus in </a:t>
            </a:r>
            <a:r>
              <a:rPr lang="en-US" sz="3100" spc="-10" dirty="0">
                <a:latin typeface="Palladio Uralic"/>
                <a:cs typeface="Palladio Uralic"/>
              </a:rPr>
              <a:t>this  </a:t>
            </a:r>
            <a:r>
              <a:rPr lang="en-US" sz="3100" spc="-5" dirty="0">
                <a:latin typeface="Palladio Uralic"/>
                <a:cs typeface="Palladio Uralic"/>
              </a:rPr>
              <a:t>category is Web server</a:t>
            </a:r>
            <a:r>
              <a:rPr lang="en-US" sz="3100" spc="-25" dirty="0">
                <a:latin typeface="Palladio Uralic"/>
                <a:cs typeface="Palladio Uralic"/>
              </a:rPr>
              <a:t> </a:t>
            </a:r>
            <a:r>
              <a:rPr lang="en-US" sz="3100" spc="-5" dirty="0">
                <a:latin typeface="Palladio Uralic"/>
                <a:cs typeface="Palladio Uralic"/>
              </a:rPr>
              <a:t>software.</a:t>
            </a:r>
            <a:endParaRPr lang="en-US" sz="3100" dirty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2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100" b="1" dirty="0">
                <a:solidFill>
                  <a:srgbClr val="C00000"/>
                </a:solidFill>
                <a:latin typeface="Palladio Uralic"/>
                <a:cs typeface="Palladio Uralic"/>
              </a:rPr>
              <a:t>Human attack surface </a:t>
            </a:r>
            <a:r>
              <a:rPr lang="en-US" sz="3100" spc="-5" dirty="0">
                <a:latin typeface="Palladio Uralic"/>
                <a:cs typeface="Palladio Uralic"/>
              </a:rPr>
              <a:t>refers to vulnerabilities </a:t>
            </a:r>
            <a:r>
              <a:rPr lang="en-US" sz="3100" spc="-10" dirty="0">
                <a:latin typeface="Palladio Uralic"/>
                <a:cs typeface="Palladio Uralic"/>
              </a:rPr>
              <a:t>created by  </a:t>
            </a:r>
            <a:r>
              <a:rPr lang="en-US" sz="3100" spc="-5" dirty="0">
                <a:latin typeface="Palladio Uralic"/>
                <a:cs typeface="Palladio Uralic"/>
              </a:rPr>
              <a:t>personnel or outsiders, </a:t>
            </a:r>
            <a:r>
              <a:rPr lang="en-US" sz="3100" spc="-10" dirty="0">
                <a:latin typeface="Palladio Uralic"/>
                <a:cs typeface="Palladio Uralic"/>
              </a:rPr>
              <a:t>such </a:t>
            </a:r>
            <a:r>
              <a:rPr lang="en-US" sz="3100" dirty="0">
                <a:latin typeface="Palladio Uralic"/>
                <a:cs typeface="Palladio Uralic"/>
              </a:rPr>
              <a:t>as </a:t>
            </a:r>
            <a:r>
              <a:rPr lang="en-US" sz="3100" spc="-5" dirty="0">
                <a:latin typeface="Palladio Uralic"/>
                <a:cs typeface="Palladio Uralic"/>
              </a:rPr>
              <a:t>social </a:t>
            </a:r>
            <a:r>
              <a:rPr lang="en-US" sz="3100" spc="-10" dirty="0">
                <a:latin typeface="Palladio Uralic"/>
                <a:cs typeface="Palladio Uralic"/>
              </a:rPr>
              <a:t>engineering, </a:t>
            </a:r>
            <a:r>
              <a:rPr lang="en-US" sz="3100" spc="-5" dirty="0">
                <a:latin typeface="Palladio Uralic"/>
                <a:cs typeface="Palladio Uralic"/>
              </a:rPr>
              <a:t>human error  and trusted</a:t>
            </a:r>
            <a:r>
              <a:rPr lang="en-US" sz="3100" spc="-10" dirty="0">
                <a:latin typeface="Palladio Uralic"/>
                <a:cs typeface="Palladio Uralic"/>
              </a:rPr>
              <a:t> </a:t>
            </a:r>
            <a:r>
              <a:rPr lang="en-US" sz="3100" spc="-5" dirty="0">
                <a:latin typeface="Palladio Uralic"/>
                <a:cs typeface="Palladio Uralic"/>
              </a:rPr>
              <a:t>insiders.</a:t>
            </a:r>
            <a:endParaRPr lang="en-US" sz="3100" dirty="0">
              <a:latin typeface="Palladio Uralic"/>
              <a:cs typeface="Palladio Ural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Surfaces</a:t>
            </a:r>
            <a:r>
              <a:rPr lang="en-US" spc="-60" dirty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419599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Keep the attack surface as small as possible is a basic security measure. </a:t>
            </a:r>
          </a:p>
          <a:p>
            <a:pPr algn="just"/>
            <a:r>
              <a:rPr lang="en-US" sz="2800" dirty="0" smtClean="0"/>
              <a:t>Use of layering (i.e. defense in depth) with attack surface reduction complements each other in mitigating security risk. </a:t>
            </a:r>
            <a:endParaRPr lang="en-US" sz="2800" dirty="0"/>
          </a:p>
        </p:txBody>
      </p:sp>
      <p:sp>
        <p:nvSpPr>
          <p:cNvPr id="4" name="object 9"/>
          <p:cNvSpPr/>
          <p:nvPr/>
        </p:nvSpPr>
        <p:spPr>
          <a:xfrm>
            <a:off x="4495800" y="1524000"/>
            <a:ext cx="4198622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001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Surfaces</a:t>
            </a:r>
            <a:r>
              <a:rPr lang="en-US" spc="-60" dirty="0"/>
              <a:t>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970" algn="just">
              <a:lnSpc>
                <a:spcPct val="100000"/>
              </a:lnSpc>
              <a:spcBef>
                <a:spcPts val="1475"/>
              </a:spcBef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Benefits of Attack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Surface</a:t>
            </a:r>
            <a:r>
              <a:rPr lang="en-US" sz="2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Analysis:</a:t>
            </a:r>
          </a:p>
          <a:p>
            <a:pPr marL="528955" indent="-515620" algn="just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529590" algn="l"/>
                <a:tab pos="530225" algn="l"/>
              </a:tabLst>
            </a:pP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Assessing the scale and severity of threats to a</a:t>
            </a:r>
            <a:r>
              <a:rPr lang="en-US" sz="2800" spc="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28955" marR="5715" indent="-515620" algn="just">
              <a:lnSpc>
                <a:spcPct val="114399"/>
              </a:lnSpc>
              <a:spcBef>
                <a:spcPts val="980"/>
              </a:spcBef>
              <a:buAutoNum type="arabicPeriod"/>
              <a:tabLst>
                <a:tab pos="529590" algn="l"/>
                <a:tab pos="530225" algn="l"/>
                <a:tab pos="1800860" algn="l"/>
                <a:tab pos="3769995" algn="l"/>
                <a:tab pos="4609465" algn="l"/>
                <a:tab pos="6097270" algn="l"/>
                <a:tab pos="7615555" algn="l"/>
                <a:tab pos="8815070" algn="l"/>
                <a:tab pos="9364980" algn="l"/>
              </a:tabLst>
            </a:pPr>
            <a:r>
              <a:rPr lang="en-US" sz="2800" spc="-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 developers and security analyst aware of where security mechanism are required.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28955" marR="5715" indent="-515620" algn="just">
              <a:lnSpc>
                <a:spcPct val="113999"/>
              </a:lnSpc>
              <a:spcBef>
                <a:spcPts val="994"/>
              </a:spcBef>
              <a:buAutoNum type="arabicPeriod"/>
              <a:tabLst>
                <a:tab pos="529590" algn="l"/>
                <a:tab pos="530225" algn="l"/>
              </a:tabLst>
            </a:pP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Designers may be able to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make 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attack 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surface  smaller, hence making the task of attacker more difficult.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28955" marR="5080" indent="-515620" algn="just">
              <a:lnSpc>
                <a:spcPct val="113999"/>
              </a:lnSpc>
              <a:spcBef>
                <a:spcPts val="1005"/>
              </a:spcBef>
              <a:buAutoNum type="arabicPeriod"/>
              <a:tabLst>
                <a:tab pos="529590" algn="l"/>
                <a:tab pos="530225" algn="l"/>
                <a:tab pos="2334260" algn="l"/>
                <a:tab pos="4193540" algn="l"/>
                <a:tab pos="5007610" algn="l"/>
                <a:tab pos="6482715" algn="l"/>
                <a:tab pos="8331834" algn="l"/>
                <a:tab pos="9199245" algn="l"/>
              </a:tabLst>
            </a:pP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	</a:t>
            </a:r>
            <a:r>
              <a:rPr lang="en-US" sz="2800" spc="-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idan</a:t>
            </a:r>
            <a:r>
              <a:rPr lang="en-US" sz="2800" spc="-2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prioritie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g,  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strengthening security and modifying services or</a:t>
            </a:r>
            <a:r>
              <a:rPr lang="en-US" sz="2800" spc="7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3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85" dirty="0"/>
              <a:t> </a:t>
            </a:r>
            <a:r>
              <a:rPr sz="6000" spc="-5" dirty="0"/>
              <a:t>You!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2674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r>
              <a:rPr lang="en-US" spc="-65" dirty="0" smtClean="0"/>
              <a:t> </a:t>
            </a:r>
            <a:r>
              <a:rPr lang="en-US" dirty="0" smtClean="0"/>
              <a:t>Incidents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41300" marR="8255" indent="-228600" algn="just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2018</a:t>
            </a:r>
            <a:r>
              <a:rPr lang="en-US" sz="2900" dirty="0" smtClean="0">
                <a:latin typeface="Palladio Uralic"/>
                <a:cs typeface="Palladio Uralic"/>
              </a:rPr>
              <a:t>, </a:t>
            </a:r>
            <a:r>
              <a:rPr lang="en-US" sz="2900" spc="-5" dirty="0" smtClean="0">
                <a:latin typeface="Palladio Uralic"/>
                <a:cs typeface="Palladio Uralic"/>
              </a:rPr>
              <a:t>Marriott International, </a:t>
            </a:r>
            <a:r>
              <a:rPr lang="en-US" sz="2900" dirty="0" smtClean="0">
                <a:latin typeface="Palladio Uralic"/>
                <a:cs typeface="Palladio Uralic"/>
              </a:rPr>
              <a:t>data </a:t>
            </a:r>
            <a:r>
              <a:rPr lang="en-US" sz="2900" spc="-5" dirty="0" smtClean="0">
                <a:latin typeface="Palladio Uralic"/>
                <a:cs typeface="Palladio Uralic"/>
              </a:rPr>
              <a:t>of </a:t>
            </a:r>
            <a:r>
              <a:rPr lang="en-US" sz="2900" dirty="0" smtClean="0">
                <a:latin typeface="Palladio Uralic"/>
                <a:cs typeface="Palladio Uralic"/>
              </a:rPr>
              <a:t>approximately 500 million  customers</a:t>
            </a:r>
            <a:r>
              <a:rPr lang="en-US" sz="2900" spc="-30" dirty="0" smtClean="0">
                <a:latin typeface="Palladio Uralic"/>
                <a:cs typeface="Palladio Uralic"/>
              </a:rPr>
              <a:t> </a:t>
            </a:r>
            <a:r>
              <a:rPr lang="en-US" sz="2900" spc="-5" dirty="0" smtClean="0">
                <a:latin typeface="Palladio Uralic"/>
                <a:cs typeface="Palladio Uralic"/>
              </a:rPr>
              <a:t>stolen.</a:t>
            </a:r>
            <a:endParaRPr lang="en-US" sz="2900" dirty="0" smtClean="0">
              <a:latin typeface="Palladio Uralic"/>
              <a:cs typeface="Palladio Uralic"/>
            </a:endParaRPr>
          </a:p>
          <a:p>
            <a:pPr marL="241300" indent="-228600" algn="just"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2016</a:t>
            </a:r>
            <a:r>
              <a:rPr lang="en-US" sz="2900" dirty="0" smtClean="0">
                <a:latin typeface="Palladio Uralic"/>
                <a:cs typeface="Palladio Uralic"/>
              </a:rPr>
              <a:t>, </a:t>
            </a:r>
            <a:r>
              <a:rPr lang="en-US" sz="2900" spc="-5" dirty="0" err="1" smtClean="0">
                <a:latin typeface="Palladio Uralic"/>
                <a:cs typeface="Palladio Uralic"/>
              </a:rPr>
              <a:t>Uber</a:t>
            </a:r>
            <a:r>
              <a:rPr lang="en-US" sz="2900" spc="-5" dirty="0" smtClean="0">
                <a:latin typeface="Palladio Uralic"/>
                <a:cs typeface="Palladio Uralic"/>
              </a:rPr>
              <a:t>, </a:t>
            </a:r>
            <a:r>
              <a:rPr lang="en-US" sz="2900" dirty="0" smtClean="0">
                <a:latin typeface="Palladio Uralic"/>
                <a:cs typeface="Palladio Uralic"/>
              </a:rPr>
              <a:t>data of 57 </a:t>
            </a:r>
            <a:r>
              <a:rPr lang="en-US" sz="2900" spc="-5" dirty="0" smtClean="0">
                <a:latin typeface="Palladio Uralic"/>
                <a:cs typeface="Palladio Uralic"/>
              </a:rPr>
              <a:t>million users </a:t>
            </a:r>
            <a:r>
              <a:rPr lang="en-US" sz="2900" dirty="0" smtClean="0">
                <a:latin typeface="Palladio Uralic"/>
                <a:cs typeface="Palladio Uralic"/>
              </a:rPr>
              <a:t>and 600,000 </a:t>
            </a:r>
            <a:r>
              <a:rPr lang="en-US" sz="2900" spc="-5" dirty="0" smtClean="0">
                <a:latin typeface="Palladio Uralic"/>
                <a:cs typeface="Palladio Uralic"/>
              </a:rPr>
              <a:t>drivers</a:t>
            </a:r>
            <a:r>
              <a:rPr lang="en-US" sz="2900" spc="-65" dirty="0" smtClean="0">
                <a:latin typeface="Palladio Uralic"/>
                <a:cs typeface="Palladio Uralic"/>
              </a:rPr>
              <a:t> </a:t>
            </a:r>
            <a:r>
              <a:rPr lang="en-US" sz="2900" spc="-5" dirty="0" smtClean="0">
                <a:latin typeface="Palladio Uralic"/>
                <a:cs typeface="Palladio Uralic"/>
              </a:rPr>
              <a:t>exposed.</a:t>
            </a:r>
            <a:endParaRPr lang="en-US" sz="2900" dirty="0" smtClean="0">
              <a:latin typeface="Palladio Uralic"/>
              <a:cs typeface="Palladio Uralic"/>
            </a:endParaRPr>
          </a:p>
          <a:p>
            <a:pPr marL="241300" marR="5080" indent="-228600" algn="just"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2015</a:t>
            </a:r>
            <a:r>
              <a:rPr lang="en-US" sz="2900" dirty="0" smtClean="0">
                <a:latin typeface="Palladio Uralic"/>
                <a:cs typeface="Palladio Uralic"/>
              </a:rPr>
              <a:t>, </a:t>
            </a:r>
            <a:r>
              <a:rPr lang="en-US" sz="2900" spc="-5" dirty="0" smtClean="0">
                <a:latin typeface="Palladio Uralic"/>
                <a:cs typeface="Palladio Uralic"/>
              </a:rPr>
              <a:t>Ukraine </a:t>
            </a:r>
            <a:r>
              <a:rPr lang="en-US" sz="2900" dirty="0" smtClean="0">
                <a:latin typeface="Palladio Uralic"/>
                <a:cs typeface="Palladio Uralic"/>
              </a:rPr>
              <a:t>Power </a:t>
            </a:r>
            <a:r>
              <a:rPr lang="en-US" sz="2900" spc="-10" dirty="0" smtClean="0">
                <a:latin typeface="Palladio Uralic"/>
                <a:cs typeface="Palladio Uralic"/>
              </a:rPr>
              <a:t>Grid, </a:t>
            </a:r>
            <a:r>
              <a:rPr lang="en-US" sz="2900" spc="5" dirty="0" smtClean="0">
                <a:latin typeface="Palladio Uralic"/>
                <a:cs typeface="Palladio Uralic"/>
              </a:rPr>
              <a:t>30 </a:t>
            </a:r>
            <a:r>
              <a:rPr lang="en-US" sz="2900" spc="-5" dirty="0" smtClean="0">
                <a:latin typeface="Palladio Uralic"/>
                <a:cs typeface="Palladio Uralic"/>
              </a:rPr>
              <a:t>substations switched off and </a:t>
            </a:r>
            <a:r>
              <a:rPr lang="en-US" sz="2900" dirty="0" smtClean="0">
                <a:latin typeface="Palladio Uralic"/>
                <a:cs typeface="Palladio Uralic"/>
              </a:rPr>
              <a:t>about  230 </a:t>
            </a:r>
            <a:r>
              <a:rPr lang="en-US" sz="2900" spc="-5" dirty="0" smtClean="0">
                <a:latin typeface="Palladio Uralic"/>
                <a:cs typeface="Palladio Uralic"/>
              </a:rPr>
              <a:t>thousand people </a:t>
            </a:r>
            <a:r>
              <a:rPr lang="en-US" sz="2900" dirty="0" smtClean="0">
                <a:latin typeface="Palladio Uralic"/>
                <a:cs typeface="Palladio Uralic"/>
              </a:rPr>
              <a:t>left without </a:t>
            </a:r>
            <a:r>
              <a:rPr lang="en-US" sz="2900" spc="-5" dirty="0" smtClean="0">
                <a:latin typeface="Palladio Uralic"/>
                <a:cs typeface="Palladio Uralic"/>
              </a:rPr>
              <a:t>electricity </a:t>
            </a:r>
            <a:r>
              <a:rPr lang="en-US" sz="2900" dirty="0" smtClean="0">
                <a:latin typeface="Palladio Uralic"/>
                <a:cs typeface="Palladio Uralic"/>
              </a:rPr>
              <a:t>for 1 </a:t>
            </a:r>
            <a:r>
              <a:rPr lang="en-US" sz="2900" spc="-5" dirty="0" smtClean="0">
                <a:latin typeface="Palladio Uralic"/>
                <a:cs typeface="Palladio Uralic"/>
              </a:rPr>
              <a:t>to </a:t>
            </a:r>
            <a:r>
              <a:rPr lang="en-US" sz="2900" dirty="0" smtClean="0">
                <a:latin typeface="Palladio Uralic"/>
                <a:cs typeface="Palladio Uralic"/>
              </a:rPr>
              <a:t>6</a:t>
            </a:r>
            <a:r>
              <a:rPr lang="en-US" sz="2900" spc="-85" dirty="0" smtClean="0">
                <a:latin typeface="Palladio Uralic"/>
                <a:cs typeface="Palladio Uralic"/>
              </a:rPr>
              <a:t> </a:t>
            </a:r>
            <a:r>
              <a:rPr lang="en-US" sz="2900" spc="-5" dirty="0" smtClean="0">
                <a:latin typeface="Palladio Uralic"/>
                <a:cs typeface="Palladio Uralic"/>
              </a:rPr>
              <a:t>hours.</a:t>
            </a:r>
            <a:endParaRPr lang="en-US" sz="2900" dirty="0" smtClean="0">
              <a:latin typeface="Palladio Uralic"/>
              <a:cs typeface="Palladio Uralic"/>
            </a:endParaRPr>
          </a:p>
          <a:p>
            <a:pPr marL="241300" marR="6350" indent="-228600" algn="just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2010</a:t>
            </a:r>
            <a:r>
              <a:rPr lang="en-US" sz="2900" dirty="0" smtClean="0">
                <a:latin typeface="Palladio Uralic"/>
                <a:cs typeface="Palladio Uralic"/>
              </a:rPr>
              <a:t>, </a:t>
            </a:r>
            <a:r>
              <a:rPr lang="en-US" sz="2900" spc="-5" dirty="0" smtClean="0">
                <a:latin typeface="Palladio Uralic"/>
                <a:cs typeface="Palladio Uralic"/>
              </a:rPr>
              <a:t>Iran Nuclear Program, </a:t>
            </a:r>
            <a:r>
              <a:rPr lang="en-US" sz="2900" spc="-5" dirty="0" err="1" smtClean="0">
                <a:latin typeface="Palladio Uralic"/>
                <a:cs typeface="Palladio Uralic"/>
              </a:rPr>
              <a:t>Stuxnet</a:t>
            </a:r>
            <a:r>
              <a:rPr lang="en-US" sz="2900" spc="-5" dirty="0" smtClean="0">
                <a:latin typeface="Palladio Uralic"/>
                <a:cs typeface="Palladio Uralic"/>
              </a:rPr>
              <a:t> </a:t>
            </a:r>
            <a:r>
              <a:rPr lang="en-US" sz="2900" dirty="0" smtClean="0">
                <a:latin typeface="Palladio Uralic"/>
                <a:cs typeface="Palladio Uralic"/>
              </a:rPr>
              <a:t>malware </a:t>
            </a:r>
            <a:r>
              <a:rPr lang="en-US" sz="2900" spc="-5" dirty="0" smtClean="0">
                <a:latin typeface="Palladio Uralic"/>
                <a:cs typeface="Palladio Uralic"/>
              </a:rPr>
              <a:t>designed to target  </a:t>
            </a:r>
            <a:r>
              <a:rPr lang="en-US" sz="2900" dirty="0" smtClean="0">
                <a:latin typeface="Palladio Uralic"/>
                <a:cs typeface="Palladio Uralic"/>
              </a:rPr>
              <a:t>Siemens </a:t>
            </a:r>
            <a:r>
              <a:rPr lang="en-US" sz="2900" spc="-5" dirty="0" smtClean="0">
                <a:latin typeface="Palladio Uralic"/>
                <a:cs typeface="Palladio Uralic"/>
              </a:rPr>
              <a:t>SCADA systems, destroying </a:t>
            </a:r>
            <a:r>
              <a:rPr lang="en-US" sz="2900" dirty="0" smtClean="0">
                <a:latin typeface="Palladio Uralic"/>
                <a:cs typeface="Palladio Uralic"/>
              </a:rPr>
              <a:t>an </a:t>
            </a:r>
            <a:r>
              <a:rPr lang="en-US" sz="2900" spc="-5" dirty="0" smtClean="0">
                <a:latin typeface="Palladio Uralic"/>
                <a:cs typeface="Palladio Uralic"/>
              </a:rPr>
              <a:t>estimated </a:t>
            </a:r>
            <a:r>
              <a:rPr lang="en-US" sz="2900" dirty="0" smtClean="0">
                <a:latin typeface="Palladio Uralic"/>
                <a:cs typeface="Palladio Uralic"/>
              </a:rPr>
              <a:t>984 </a:t>
            </a:r>
            <a:r>
              <a:rPr lang="en-US" sz="2900" spc="-5" dirty="0" smtClean="0">
                <a:latin typeface="Palladio Uralic"/>
                <a:cs typeface="Palladio Uralic"/>
              </a:rPr>
              <a:t>uranium  </a:t>
            </a:r>
            <a:r>
              <a:rPr lang="en-US" sz="2900" dirty="0" smtClean="0">
                <a:latin typeface="Palladio Uralic"/>
                <a:cs typeface="Palladio Uralic"/>
              </a:rPr>
              <a:t>enrichment</a:t>
            </a:r>
            <a:r>
              <a:rPr lang="en-US" sz="2900" spc="-30" dirty="0" smtClean="0">
                <a:latin typeface="Palladio Uralic"/>
                <a:cs typeface="Palladio Uralic"/>
              </a:rPr>
              <a:t> </a:t>
            </a:r>
            <a:r>
              <a:rPr lang="en-US" sz="2900" spc="-5" dirty="0" smtClean="0">
                <a:latin typeface="Palladio Uralic"/>
                <a:cs typeface="Palladio Uralic"/>
              </a:rPr>
              <a:t>centrifuges.</a:t>
            </a:r>
            <a:endParaRPr lang="en-US" sz="2900" dirty="0" smtClean="0">
              <a:latin typeface="Palladio Uralic"/>
              <a:cs typeface="Palladio Uralic"/>
            </a:endParaRPr>
          </a:p>
          <a:p>
            <a:pPr marL="241300" marR="6985" indent="-228600" algn="just"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In 2016, 758 Million malicious </a:t>
            </a:r>
            <a:r>
              <a:rPr lang="en-US" sz="29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attacks occurred (</a:t>
            </a:r>
            <a:r>
              <a:rPr lang="en-US" sz="2900" b="1" i="1" spc="-5" dirty="0" err="1" smtClean="0">
                <a:solidFill>
                  <a:srgbClr val="C00000"/>
                </a:solidFill>
                <a:latin typeface="TeXGyrePagella"/>
                <a:cs typeface="TeXGyrePagella"/>
              </a:rPr>
              <a:t>KasperskyLab</a:t>
            </a:r>
            <a:r>
              <a:rPr lang="en-US" sz="29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).  On average, an attack </a:t>
            </a:r>
            <a:r>
              <a:rPr lang="en-US" sz="29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launched every 40</a:t>
            </a:r>
            <a:r>
              <a:rPr lang="en-US" sz="2900" b="1" i="1" spc="-30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9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seconds!</a:t>
            </a:r>
            <a:endParaRPr lang="en-US" sz="29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r>
              <a:rPr lang="en-US" spc="-60" dirty="0" smtClean="0"/>
              <a:t> </a:t>
            </a:r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6985" indent="-228600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Palladio Uralic"/>
                <a:cs typeface="Palladio Uralic"/>
              </a:rPr>
              <a:t>The term </a:t>
            </a:r>
            <a:r>
              <a:rPr lang="en-US" sz="24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“security” </a:t>
            </a:r>
            <a:r>
              <a:rPr lang="en-US" sz="2400" spc="-5" dirty="0" smtClean="0">
                <a:latin typeface="Palladio Uralic"/>
                <a:cs typeface="Palladio Uralic"/>
              </a:rPr>
              <a:t>is used </a:t>
            </a:r>
            <a:r>
              <a:rPr lang="en-US" sz="2400" dirty="0" smtClean="0">
                <a:latin typeface="Palladio Uralic"/>
                <a:cs typeface="Palladio Uralic"/>
              </a:rPr>
              <a:t>in the </a:t>
            </a:r>
            <a:r>
              <a:rPr lang="en-US" sz="2400" spc="-5" dirty="0" smtClean="0">
                <a:latin typeface="Palladio Uralic"/>
                <a:cs typeface="Palladio Uralic"/>
              </a:rPr>
              <a:t>sense </a:t>
            </a:r>
            <a:r>
              <a:rPr lang="en-US" sz="2400" spc="-10" dirty="0" smtClean="0">
                <a:latin typeface="Palladio Uralic"/>
                <a:cs typeface="Palladio Uralic"/>
              </a:rPr>
              <a:t>of </a:t>
            </a:r>
            <a:r>
              <a:rPr lang="en-US" sz="2400" dirty="0" smtClean="0">
                <a:latin typeface="Palladio Uralic"/>
                <a:cs typeface="Palladio Uralic"/>
              </a:rPr>
              <a:t>minimizing </a:t>
            </a:r>
            <a:r>
              <a:rPr lang="en-US" sz="2400" spc="-5" dirty="0" smtClean="0">
                <a:latin typeface="Palladio Uralic"/>
                <a:cs typeface="Palladio Uralic"/>
              </a:rPr>
              <a:t>the </a:t>
            </a:r>
            <a:r>
              <a:rPr lang="en-US" sz="24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vulnerabilities </a:t>
            </a:r>
            <a:r>
              <a:rPr lang="en-US" sz="2400" spc="-5" dirty="0" smtClean="0">
                <a:latin typeface="Palladio Uralic"/>
                <a:cs typeface="Palladio Uralic"/>
              </a:rPr>
              <a:t>of </a:t>
            </a:r>
            <a:r>
              <a:rPr lang="en-US" sz="2400" dirty="0" smtClean="0">
                <a:latin typeface="Palladio Uralic"/>
                <a:cs typeface="Palladio Uralic"/>
              </a:rPr>
              <a:t>assets and</a:t>
            </a:r>
            <a:r>
              <a:rPr lang="en-US" sz="2400" spc="-30" dirty="0" smtClean="0"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latin typeface="Palladio Uralic"/>
                <a:cs typeface="Palladio Uralic"/>
              </a:rPr>
              <a:t>resources.</a:t>
            </a:r>
            <a:endParaRPr lang="en-US" sz="2400" dirty="0" smtClean="0">
              <a:latin typeface="Palladio Uralic"/>
              <a:cs typeface="Palladio Uralic"/>
            </a:endParaRP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917190" algn="l"/>
                <a:tab pos="3752850" algn="l"/>
                <a:tab pos="5591175" algn="l"/>
                <a:tab pos="6463030" algn="l"/>
                <a:tab pos="7622540" algn="l"/>
                <a:tab pos="8226425" algn="l"/>
                <a:tab pos="10013950" algn="l"/>
              </a:tabLst>
            </a:pPr>
            <a:r>
              <a:rPr lang="en-US" sz="24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Vuln</a:t>
            </a:r>
            <a:r>
              <a:rPr lang="en-US" sz="24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e</a:t>
            </a:r>
            <a:r>
              <a:rPr lang="en-US" sz="24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r</a:t>
            </a:r>
            <a:r>
              <a:rPr lang="en-US" sz="2400" b="1" spc="10" dirty="0" smtClean="0">
                <a:solidFill>
                  <a:srgbClr val="FF0000"/>
                </a:solidFill>
                <a:latin typeface="Palladio Uralic"/>
                <a:cs typeface="Palladio Uralic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bilit</a:t>
            </a:r>
            <a:r>
              <a:rPr lang="en-US" sz="2400" b="1" spc="-25" dirty="0" smtClean="0">
                <a:solidFill>
                  <a:srgbClr val="FF0000"/>
                </a:solidFill>
                <a:latin typeface="Palladio Uralic"/>
                <a:cs typeface="Palladio Uralic"/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: </a:t>
            </a:r>
            <a:r>
              <a:rPr lang="en-US" sz="2400" dirty="0" smtClean="0">
                <a:latin typeface="Palladio Uralic"/>
                <a:cs typeface="Palladio Uralic"/>
              </a:rPr>
              <a:t>a</a:t>
            </a:r>
            <a:r>
              <a:rPr lang="en-US" sz="2400" spc="5" dirty="0" smtClean="0">
                <a:latin typeface="Palladio Uralic"/>
                <a:cs typeface="Palladio Uralic"/>
              </a:rPr>
              <a:t>n</a:t>
            </a:r>
            <a:r>
              <a:rPr lang="en-US" sz="2400" dirty="0" smtClean="0">
                <a:latin typeface="Palladio Uralic"/>
                <a:cs typeface="Palladio Uralic"/>
              </a:rPr>
              <a:t>y	we</a:t>
            </a:r>
            <a:r>
              <a:rPr lang="en-US" sz="2400" spc="-15" dirty="0" smtClean="0">
                <a:latin typeface="Palladio Uralic"/>
                <a:cs typeface="Palladio Uralic"/>
              </a:rPr>
              <a:t>ak</a:t>
            </a:r>
            <a:r>
              <a:rPr lang="en-US" sz="2400" spc="-5" dirty="0" smtClean="0">
                <a:latin typeface="Palladio Uralic"/>
                <a:cs typeface="Palladio Uralic"/>
              </a:rPr>
              <a:t>n</a:t>
            </a:r>
            <a:r>
              <a:rPr lang="en-US" sz="2400" spc="5" dirty="0" smtClean="0">
                <a:latin typeface="Palladio Uralic"/>
                <a:cs typeface="Palladio Uralic"/>
              </a:rPr>
              <a:t>e</a:t>
            </a:r>
            <a:r>
              <a:rPr lang="en-US" sz="2400" spc="-5" dirty="0" smtClean="0">
                <a:latin typeface="Palladio Uralic"/>
                <a:cs typeface="Palladio Uralic"/>
              </a:rPr>
              <a:t>ss</a:t>
            </a:r>
            <a:r>
              <a:rPr lang="en-US" sz="2400" dirty="0"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latin typeface="Palladio Uralic"/>
                <a:cs typeface="Palladio Uralic"/>
              </a:rPr>
              <a:t>t</a:t>
            </a:r>
            <a:r>
              <a:rPr lang="en-US" sz="2400" spc="5" dirty="0" smtClean="0">
                <a:latin typeface="Palladio Uralic"/>
                <a:cs typeface="Palladio Uralic"/>
              </a:rPr>
              <a:t>h</a:t>
            </a:r>
            <a:r>
              <a:rPr lang="en-US" sz="2400" spc="-15" dirty="0" smtClean="0">
                <a:latin typeface="Palladio Uralic"/>
                <a:cs typeface="Palladio Uralic"/>
              </a:rPr>
              <a:t>a</a:t>
            </a:r>
            <a:r>
              <a:rPr lang="en-US" sz="2400" dirty="0" smtClean="0">
                <a:latin typeface="Palladio Uralic"/>
                <a:cs typeface="Palladio Uralic"/>
              </a:rPr>
              <a:t>t</a:t>
            </a:r>
            <a:r>
              <a:rPr lang="en-US" sz="2400" dirty="0">
                <a:latin typeface="Palladio Uralic"/>
                <a:cs typeface="Palladio Uralic"/>
              </a:rPr>
              <a:t> </a:t>
            </a:r>
            <a:r>
              <a:rPr lang="en-US" sz="2400" spc="-5" dirty="0" smtClean="0">
                <a:latin typeface="Palladio Uralic"/>
                <a:cs typeface="Palladio Uralic"/>
              </a:rPr>
              <a:t>could b</a:t>
            </a:r>
            <a:r>
              <a:rPr lang="en-US" sz="2400" dirty="0" smtClean="0">
                <a:latin typeface="Palladio Uralic"/>
                <a:cs typeface="Palladio Uralic"/>
              </a:rPr>
              <a:t>e exploit</a:t>
            </a:r>
            <a:r>
              <a:rPr lang="en-US" sz="2400" spc="5" dirty="0" smtClean="0">
                <a:latin typeface="Palladio Uralic"/>
                <a:cs typeface="Palladio Uralic"/>
              </a:rPr>
              <a:t>e</a:t>
            </a:r>
            <a:r>
              <a:rPr lang="en-US" sz="2400" spc="-5" dirty="0" smtClean="0">
                <a:latin typeface="Palladio Uralic"/>
                <a:cs typeface="Palladio Uralic"/>
              </a:rPr>
              <a:t>d</a:t>
            </a:r>
            <a:r>
              <a:rPr lang="en-US" sz="2400" dirty="0" smtClean="0">
                <a:latin typeface="Palladio Uralic"/>
                <a:cs typeface="Palladio Uralic"/>
              </a:rPr>
              <a:t> </a:t>
            </a:r>
            <a:r>
              <a:rPr lang="en-US" sz="2400" spc="5" dirty="0" smtClean="0">
                <a:latin typeface="Palladio Uralic"/>
                <a:cs typeface="Palladio Uralic"/>
              </a:rPr>
              <a:t>to  </a:t>
            </a:r>
            <a:r>
              <a:rPr lang="en-US" sz="2400" dirty="0" smtClean="0">
                <a:latin typeface="Palladio Uralic"/>
                <a:cs typeface="Palladio Uralic"/>
              </a:rPr>
              <a:t>violate a system </a:t>
            </a:r>
            <a:r>
              <a:rPr lang="en-US" sz="2400" spc="-5" dirty="0" smtClean="0">
                <a:latin typeface="Palladio Uralic"/>
                <a:cs typeface="Palladio Uralic"/>
              </a:rPr>
              <a:t>or </a:t>
            </a:r>
            <a:r>
              <a:rPr lang="en-US" sz="2400" dirty="0" smtClean="0">
                <a:latin typeface="Palladio Uralic"/>
                <a:cs typeface="Palladio Uralic"/>
              </a:rPr>
              <a:t>the information it</a:t>
            </a:r>
            <a:r>
              <a:rPr lang="en-US" sz="2400" spc="-65" dirty="0" smtClean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contains.</a:t>
            </a: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2667000" y="4495800"/>
            <a:ext cx="3883152" cy="154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18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Terminologies</a:t>
            </a:r>
            <a:r>
              <a:rPr lang="en-US" spc="-9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Network </a:t>
            </a:r>
            <a:r>
              <a:rPr lang="en-US" sz="28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and Internet </a:t>
            </a:r>
            <a:r>
              <a:rPr lang="en-US" sz="28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Security: </a:t>
            </a:r>
            <a:r>
              <a:rPr lang="en-US" sz="2800" spc="-5" dirty="0" smtClean="0">
                <a:latin typeface="Palladio Uralic"/>
                <a:cs typeface="Palladio Uralic"/>
              </a:rPr>
              <a:t>measures </a:t>
            </a:r>
            <a:r>
              <a:rPr lang="en-US" sz="2800" dirty="0" smtClean="0">
                <a:latin typeface="Palladio Uralic"/>
                <a:cs typeface="Palladio Uralic"/>
              </a:rPr>
              <a:t>to deter, </a:t>
            </a:r>
            <a:r>
              <a:rPr lang="en-US" sz="2800" spc="-5" dirty="0" smtClean="0">
                <a:latin typeface="Palladio Uralic"/>
                <a:cs typeface="Palladio Uralic"/>
              </a:rPr>
              <a:t>prevent,  </a:t>
            </a:r>
            <a:r>
              <a:rPr lang="en-US" sz="2800" dirty="0" smtClean="0">
                <a:latin typeface="Palladio Uralic"/>
                <a:cs typeface="Palladio Uralic"/>
              </a:rPr>
              <a:t>detect, </a:t>
            </a:r>
            <a:r>
              <a:rPr lang="en-US" sz="2800" spc="-10" dirty="0" smtClean="0">
                <a:latin typeface="Palladio Uralic"/>
                <a:cs typeface="Palladio Uralic"/>
              </a:rPr>
              <a:t>and </a:t>
            </a:r>
            <a:r>
              <a:rPr lang="en-US" sz="2800" dirty="0" smtClean="0">
                <a:latin typeface="Palladio Uralic"/>
                <a:cs typeface="Palladio Uralic"/>
              </a:rPr>
              <a:t>correct </a:t>
            </a:r>
            <a:r>
              <a:rPr lang="en-US" sz="2800" spc="-5" dirty="0" smtClean="0">
                <a:latin typeface="Palladio Uralic"/>
                <a:cs typeface="Palladio Uralic"/>
              </a:rPr>
              <a:t>security </a:t>
            </a:r>
            <a:r>
              <a:rPr lang="en-US" sz="2800" dirty="0" smtClean="0">
                <a:latin typeface="Palladio Uralic"/>
                <a:cs typeface="Palladio Uralic"/>
              </a:rPr>
              <a:t>violations </a:t>
            </a:r>
            <a:r>
              <a:rPr lang="en-US" sz="2800" spc="-5" dirty="0" smtClean="0">
                <a:latin typeface="Palladio Uralic"/>
                <a:cs typeface="Palladio Uralic"/>
              </a:rPr>
              <a:t>that </a:t>
            </a:r>
            <a:r>
              <a:rPr lang="en-US" sz="2800" dirty="0" smtClean="0">
                <a:latin typeface="Palladio Uralic"/>
                <a:cs typeface="Palladio Uralic"/>
              </a:rPr>
              <a:t>involve </a:t>
            </a:r>
            <a:r>
              <a:rPr lang="en-US" sz="2800" spc="-5" dirty="0" smtClean="0">
                <a:latin typeface="Palladio Uralic"/>
                <a:cs typeface="Palladio Uralic"/>
              </a:rPr>
              <a:t>the </a:t>
            </a:r>
            <a:r>
              <a:rPr lang="en-US" sz="28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 </a:t>
            </a:r>
            <a:r>
              <a:rPr lang="en-US" sz="28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transmission </a:t>
            </a:r>
            <a:r>
              <a:rPr lang="en-US" sz="2800" spc="-10" dirty="0" smtClean="0">
                <a:solidFill>
                  <a:srgbClr val="006FC0"/>
                </a:solidFill>
                <a:latin typeface="Palladio Uralic"/>
                <a:cs typeface="Palladio Uralic"/>
              </a:rPr>
              <a:t>of</a:t>
            </a:r>
            <a:r>
              <a:rPr lang="en-US" sz="2800" spc="-15" dirty="0" smtClean="0">
                <a:solidFill>
                  <a:srgbClr val="006FC0"/>
                </a:solidFill>
                <a:latin typeface="Palladio Uralic"/>
                <a:cs typeface="Palladio Uralic"/>
              </a:rPr>
              <a:t> </a:t>
            </a:r>
            <a:r>
              <a:rPr lang="en-US" sz="2800" dirty="0" smtClean="0">
                <a:solidFill>
                  <a:srgbClr val="006FC0"/>
                </a:solidFill>
                <a:latin typeface="Palladio Uralic"/>
                <a:cs typeface="Palladio Uralic"/>
              </a:rPr>
              <a:t>information</a:t>
            </a:r>
            <a:r>
              <a:rPr lang="en-US" sz="2800" dirty="0" smtClean="0">
                <a:latin typeface="Palladio Uralic"/>
                <a:cs typeface="Palladio Uralic"/>
              </a:rPr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4" name="object 5"/>
          <p:cNvSpPr/>
          <p:nvPr/>
        </p:nvSpPr>
        <p:spPr>
          <a:xfrm>
            <a:off x="2438400" y="3505200"/>
            <a:ext cx="4242816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63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spc="-80" dirty="0" smtClean="0"/>
              <a:t> </a:t>
            </a:r>
            <a:r>
              <a:rPr lang="en-US" spc="-5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spc="-5" dirty="0" smtClean="0">
                <a:latin typeface="Palladio Uralic"/>
                <a:cs typeface="Palladio Uralic"/>
              </a:rPr>
              <a:t>There </a:t>
            </a:r>
            <a:r>
              <a:rPr lang="en-US" sz="2800" dirty="0" smtClean="0">
                <a:latin typeface="Palladio Uralic"/>
                <a:cs typeface="Palladio Uralic"/>
              </a:rPr>
              <a:t>are </a:t>
            </a:r>
            <a:r>
              <a:rPr lang="en-US" sz="2800" spc="-5" dirty="0" smtClean="0">
                <a:latin typeface="Palladio Uralic"/>
                <a:cs typeface="Palladio Uralic"/>
              </a:rPr>
              <a:t>three well-established  major </a:t>
            </a:r>
            <a:r>
              <a:rPr lang="en-US" sz="2800" dirty="0" smtClean="0">
                <a:latin typeface="Palladio Uralic"/>
                <a:cs typeface="Palladio Uralic"/>
              </a:rPr>
              <a:t>security </a:t>
            </a:r>
            <a:r>
              <a:rPr lang="en-US" sz="2800" spc="-5" dirty="0" smtClean="0">
                <a:latin typeface="Palladio Uralic"/>
                <a:cs typeface="Palladio Uralic"/>
              </a:rPr>
              <a:t>goals for both </a:t>
            </a:r>
            <a:r>
              <a:rPr lang="en-US" sz="2800" b="1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data </a:t>
            </a:r>
            <a:r>
              <a:rPr lang="en-US" sz="2800" b="1" spc="-5" dirty="0" smtClean="0">
                <a:latin typeface="Palladio Uralic"/>
                <a:cs typeface="Palladio Uralic"/>
              </a:rPr>
              <a:t> </a:t>
            </a:r>
            <a:r>
              <a:rPr lang="en-US" sz="2800" dirty="0" smtClean="0">
                <a:latin typeface="Palladio Uralic"/>
                <a:cs typeface="Palladio Uralic"/>
              </a:rPr>
              <a:t>and </a:t>
            </a:r>
            <a:r>
              <a:rPr lang="en-US" sz="2800" spc="-5" dirty="0" smtClean="0">
                <a:latin typeface="Palladio Uralic"/>
                <a:cs typeface="Palladio Uralic"/>
              </a:rPr>
              <a:t>for </a:t>
            </a:r>
            <a:r>
              <a:rPr lang="en-US" sz="2800" dirty="0" smtClean="0">
                <a:latin typeface="Palladio Uralic"/>
                <a:cs typeface="Palladio Uralic"/>
              </a:rPr>
              <a:t>information and </a:t>
            </a:r>
            <a:r>
              <a:rPr lang="en-US" sz="2800" spc="-5" dirty="0" smtClean="0">
                <a:latin typeface="Palladio Uralic"/>
                <a:cs typeface="Palladio Uralic"/>
              </a:rPr>
              <a:t>computing </a:t>
            </a:r>
            <a:r>
              <a:rPr lang="en-US" sz="2800" spc="-5" dirty="0" smtClean="0">
                <a:solidFill>
                  <a:srgbClr val="006FC0"/>
                </a:solidFill>
                <a:latin typeface="Palladio Uralic"/>
                <a:cs typeface="Palladio Uralic"/>
              </a:rPr>
              <a:t> </a:t>
            </a:r>
            <a:r>
              <a:rPr lang="en-US" sz="2800" b="1" dirty="0" smtClean="0">
                <a:solidFill>
                  <a:srgbClr val="006FC0"/>
                </a:solidFill>
                <a:latin typeface="Palladio Uralic"/>
                <a:cs typeface="Palladio Uralic"/>
              </a:rPr>
              <a:t>services </a:t>
            </a:r>
            <a:r>
              <a:rPr lang="en-US" sz="2800" dirty="0" smtClean="0">
                <a:latin typeface="Palladio Uralic"/>
                <a:cs typeface="Palladio Uralic"/>
              </a:rPr>
              <a:t>(referred to </a:t>
            </a:r>
            <a:r>
              <a:rPr lang="en-US" sz="2800" spc="-5" dirty="0" smtClean="0">
                <a:latin typeface="Palladio Uralic"/>
                <a:cs typeface="Palladio Uralic"/>
              </a:rPr>
              <a:t>as </a:t>
            </a:r>
            <a:r>
              <a:rPr lang="en-US" sz="28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CIA</a:t>
            </a:r>
            <a:r>
              <a:rPr lang="en-US" sz="2800" b="1" spc="-40" dirty="0" smtClean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lang="en-US" sz="2800" b="1" spc="-5" dirty="0" smtClean="0">
                <a:solidFill>
                  <a:srgbClr val="C00000"/>
                </a:solidFill>
                <a:latin typeface="Palladio Uralic"/>
                <a:cs typeface="Palladio Uralic"/>
              </a:rPr>
              <a:t>Triad</a:t>
            </a:r>
            <a:r>
              <a:rPr lang="en-US" sz="2800" spc="-5" dirty="0" smtClean="0">
                <a:latin typeface="Palladio Uralic"/>
                <a:cs typeface="Palladio Uralic"/>
              </a:rPr>
              <a:t>):</a:t>
            </a:r>
            <a:endParaRPr lang="en-US" sz="2800" dirty="0" smtClean="0">
              <a:latin typeface="Palladio Uralic"/>
              <a:cs typeface="Palladio Uralic"/>
            </a:endParaRPr>
          </a:p>
          <a:p>
            <a:pPr marL="758190" lvl="1" indent="-515620">
              <a:lnSpc>
                <a:spcPct val="100000"/>
              </a:lnSpc>
              <a:spcBef>
                <a:spcPts val="2020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lang="en-US" sz="3000" b="1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Confidentiality</a:t>
            </a:r>
            <a:endParaRPr lang="en-US" sz="3000" dirty="0" smtClean="0">
              <a:latin typeface="Palladio Uralic"/>
              <a:cs typeface="Palladio Uralic"/>
            </a:endParaRPr>
          </a:p>
          <a:p>
            <a:pPr marL="758190" lvl="1" indent="-515620">
              <a:lnSpc>
                <a:spcPct val="100000"/>
              </a:lnSpc>
              <a:spcBef>
                <a:spcPts val="1989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lang="en-US" sz="3000" b="1" spc="-10" dirty="0" smtClean="0">
                <a:solidFill>
                  <a:srgbClr val="001F5F"/>
                </a:solidFill>
                <a:latin typeface="Palladio Uralic"/>
                <a:cs typeface="Palladio Uralic"/>
              </a:rPr>
              <a:t>Integrity</a:t>
            </a:r>
            <a:endParaRPr lang="en-US" sz="3000" dirty="0" smtClean="0">
              <a:latin typeface="Palladio Uralic"/>
              <a:cs typeface="Palladio Uralic"/>
            </a:endParaRPr>
          </a:p>
          <a:p>
            <a:pPr marL="758190" lvl="1" indent="-515620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lang="en-US" sz="3000" b="1" spc="-5" dirty="0" smtClean="0">
                <a:solidFill>
                  <a:srgbClr val="001F5F"/>
                </a:solidFill>
                <a:latin typeface="Palladio Uralic"/>
                <a:cs typeface="Palladio Uralic"/>
              </a:rPr>
              <a:t>Availability</a:t>
            </a:r>
            <a:endParaRPr lang="en-US" sz="3000" dirty="0" smtClean="0">
              <a:latin typeface="Palladio Uralic"/>
              <a:cs typeface="Palladio Uralic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5029200" y="2895600"/>
            <a:ext cx="3104389" cy="3112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116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spc="-5" dirty="0" smtClean="0"/>
              <a:t>Goals</a:t>
            </a:r>
            <a:r>
              <a:rPr lang="en-US" spc="-10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Confidentiality: </a:t>
            </a:r>
            <a:r>
              <a:rPr lang="en-US" sz="2800" dirty="0" smtClean="0"/>
              <a:t>maintaining authorized restriction on information access and disclosure. </a:t>
            </a:r>
          </a:p>
          <a:p>
            <a:pPr algn="just"/>
            <a:r>
              <a:rPr lang="en-US" sz="2800" b="1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Integrit</a:t>
            </a:r>
            <a:r>
              <a:rPr lang="en-US" sz="2800" b="1" spc="-20" dirty="0" smtClean="0">
                <a:solidFill>
                  <a:srgbClr val="FF0000"/>
                </a:solidFill>
                <a:latin typeface="Palladio Uralic"/>
                <a:cs typeface="Palladio Uralic"/>
              </a:rPr>
              <a:t>y</a:t>
            </a:r>
            <a:r>
              <a:rPr lang="en-US" sz="28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: </a:t>
            </a:r>
            <a:r>
              <a:rPr lang="en-US" sz="2800" dirty="0" smtClean="0">
                <a:latin typeface="Palladio Uralic"/>
                <a:cs typeface="Palladio Uralic"/>
              </a:rPr>
              <a:t>guarding again improper information, modification or destruction, including ensuring information nonrepudiation and authenticity. </a:t>
            </a:r>
          </a:p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Palladio Uralic"/>
                <a:cs typeface="Palladio Uralic"/>
              </a:rPr>
              <a:t>Availability: </a:t>
            </a:r>
            <a:r>
              <a:rPr lang="en-US" sz="2800" dirty="0" smtClean="0">
                <a:latin typeface="Palladio Uralic"/>
                <a:cs typeface="Palladio Uralic"/>
              </a:rPr>
              <a:t>ensuring timely and reliable access to entities when available.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78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spc="-5" dirty="0" smtClean="0"/>
              <a:t>Goals</a:t>
            </a:r>
            <a:r>
              <a:rPr lang="en-US" spc="-85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spc="-5" dirty="0" smtClean="0">
                <a:latin typeface="Palladio Uralic"/>
                <a:cs typeface="Palladio Uralic"/>
              </a:rPr>
              <a:t>Additional requirements for security goals</a:t>
            </a:r>
            <a:r>
              <a:rPr lang="en-US" sz="2400" spc="-40" dirty="0" smtClean="0">
                <a:latin typeface="Palladio Uralic"/>
                <a:cs typeface="Palladio Uralic"/>
              </a:rPr>
              <a:t> </a:t>
            </a:r>
            <a:r>
              <a:rPr lang="en-US" sz="2400" dirty="0" smtClean="0">
                <a:latin typeface="Palladio Uralic"/>
                <a:cs typeface="Palladio Uralic"/>
              </a:rPr>
              <a:t>are:</a:t>
            </a:r>
          </a:p>
          <a:p>
            <a:pPr marL="758190" marR="5080" lvl="1" indent="-515620" algn="just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75819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Palladio Uralic"/>
                <a:cs typeface="Palladio Uralic"/>
              </a:rPr>
              <a:t>Authenticity: </a:t>
            </a:r>
            <a:r>
              <a:rPr lang="en-US" sz="2000" spc="-5" dirty="0">
                <a:latin typeface="Palladio Uralic"/>
                <a:cs typeface="Palladio Uralic"/>
              </a:rPr>
              <a:t>the </a:t>
            </a:r>
            <a:r>
              <a:rPr lang="en-US" sz="2000" spc="-10" dirty="0">
                <a:latin typeface="Palladio Uralic"/>
                <a:cs typeface="Palladio Uralic"/>
              </a:rPr>
              <a:t>property </a:t>
            </a:r>
            <a:r>
              <a:rPr lang="en-US" sz="2000" spc="-5" dirty="0">
                <a:latin typeface="Palladio Uralic"/>
                <a:cs typeface="Palladio Uralic"/>
              </a:rPr>
              <a:t>of being </a:t>
            </a:r>
            <a:r>
              <a:rPr lang="en-US" sz="2000" spc="-10" dirty="0">
                <a:latin typeface="Palladio Uralic"/>
                <a:cs typeface="Palladio Uralic"/>
              </a:rPr>
              <a:t>genuine </a:t>
            </a:r>
            <a:r>
              <a:rPr lang="en-US" sz="2000" spc="-5" dirty="0">
                <a:latin typeface="Palladio Uralic"/>
                <a:cs typeface="Palladio Uralic"/>
              </a:rPr>
              <a:t>and to be  verified and trusted; </a:t>
            </a:r>
            <a:r>
              <a:rPr lang="en-US" sz="2000" spc="-10" dirty="0">
                <a:latin typeface="Palladio Uralic"/>
                <a:cs typeface="Palladio Uralic"/>
              </a:rPr>
              <a:t>hence </a:t>
            </a:r>
            <a:r>
              <a:rPr lang="en-US" sz="2000" spc="-5" dirty="0">
                <a:latin typeface="Palladio Uralic"/>
                <a:cs typeface="Palladio Uralic"/>
              </a:rPr>
              <a:t>confidence in </a:t>
            </a:r>
            <a:r>
              <a:rPr lang="en-US" sz="2000" spc="-10" dirty="0">
                <a:latin typeface="Palladio Uralic"/>
                <a:cs typeface="Palladio Uralic"/>
              </a:rPr>
              <a:t>the </a:t>
            </a:r>
            <a:r>
              <a:rPr lang="en-US" sz="2000" dirty="0">
                <a:latin typeface="Palladio Uralic"/>
                <a:cs typeface="Palladio Uralic"/>
              </a:rPr>
              <a:t>validity </a:t>
            </a:r>
            <a:r>
              <a:rPr lang="en-US" sz="2000" spc="-5" dirty="0">
                <a:latin typeface="Palladio Uralic"/>
                <a:cs typeface="Palladio Uralic"/>
              </a:rPr>
              <a:t>of a  transmission, a message, or message</a:t>
            </a:r>
            <a:r>
              <a:rPr lang="en-US" sz="2000" spc="-15" dirty="0">
                <a:latin typeface="Palladio Uralic"/>
                <a:cs typeface="Palladio Uralic"/>
              </a:rPr>
              <a:t> </a:t>
            </a:r>
            <a:r>
              <a:rPr lang="en-US" sz="2000" spc="-5" dirty="0">
                <a:latin typeface="Palladio Uralic"/>
                <a:cs typeface="Palladio Uralic"/>
              </a:rPr>
              <a:t>originator.</a:t>
            </a:r>
            <a:endParaRPr lang="en-US" sz="2000" dirty="0">
              <a:latin typeface="Palladio Uralic"/>
              <a:cs typeface="Palladio Uralic"/>
            </a:endParaRPr>
          </a:p>
          <a:p>
            <a:pPr marL="758190" marR="5080" lvl="1" indent="-515620" algn="just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75819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Palladio Uralic"/>
                <a:cs typeface="Palladio Uralic"/>
              </a:rPr>
              <a:t>Accountability: </a:t>
            </a:r>
            <a:r>
              <a:rPr lang="en-US" sz="2000" spc="-5" dirty="0">
                <a:latin typeface="Palladio Uralic"/>
                <a:cs typeface="Palladio Uralic"/>
              </a:rPr>
              <a:t>the </a:t>
            </a:r>
            <a:r>
              <a:rPr lang="en-US" sz="2000" spc="-10" dirty="0">
                <a:latin typeface="Palladio Uralic"/>
                <a:cs typeface="Palladio Uralic"/>
              </a:rPr>
              <a:t>requirement </a:t>
            </a:r>
            <a:r>
              <a:rPr lang="en-US" sz="2000" spc="-5" dirty="0">
                <a:latin typeface="Palladio Uralic"/>
                <a:cs typeface="Palladio Uralic"/>
              </a:rPr>
              <a:t>for actions </a:t>
            </a:r>
            <a:r>
              <a:rPr lang="en-US" sz="2000" spc="-10" dirty="0">
                <a:latin typeface="Palladio Uralic"/>
                <a:cs typeface="Palladio Uralic"/>
              </a:rPr>
              <a:t>so </a:t>
            </a:r>
            <a:r>
              <a:rPr lang="en-US" sz="2000" dirty="0">
                <a:latin typeface="Palladio Uralic"/>
                <a:cs typeface="Palladio Uralic"/>
              </a:rPr>
              <a:t>an </a:t>
            </a:r>
            <a:r>
              <a:rPr lang="en-US" sz="2000" spc="-5" dirty="0">
                <a:latin typeface="Palladio Uralic"/>
                <a:cs typeface="Palladio Uralic"/>
              </a:rPr>
              <a:t>entity can  be uniquely</a:t>
            </a:r>
            <a:r>
              <a:rPr lang="en-US" sz="2000" spc="-30" dirty="0">
                <a:latin typeface="Palladio Uralic"/>
                <a:cs typeface="Palladio Uralic"/>
              </a:rPr>
              <a:t> </a:t>
            </a:r>
            <a:r>
              <a:rPr lang="en-US" sz="2000" spc="-5" dirty="0">
                <a:latin typeface="Palladio Uralic"/>
                <a:cs typeface="Palladio Uralic"/>
              </a:rPr>
              <a:t>traceable.</a:t>
            </a:r>
            <a:endParaRPr lang="en-US" sz="2000" dirty="0">
              <a:latin typeface="Palladio Uralic"/>
              <a:cs typeface="Palladio Uralic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752600" y="4251959"/>
            <a:ext cx="2145792" cy="17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4515050" y="4444465"/>
            <a:ext cx="2528316" cy="1423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8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Breach of</a:t>
            </a:r>
            <a:r>
              <a:rPr lang="en-US" spc="-105" dirty="0" smtClean="0"/>
              <a:t>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Levels of Impact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on 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organizational operations,  organizational assets,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or 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individuals.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C:\Users\Ms Komal\Desktop\jkl;j;j;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57150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4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1279</Words>
  <Application>Microsoft Office PowerPoint</Application>
  <PresentationFormat>On-screen Show (4:3)</PresentationFormat>
  <Paragraphs>122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Encryption and Security </vt:lpstr>
      <vt:lpstr>Motivation</vt:lpstr>
      <vt:lpstr>Cyber Security Incidents</vt:lpstr>
      <vt:lpstr>Key Terminologies</vt:lpstr>
      <vt:lpstr>Key Terminologies (Cont.)</vt:lpstr>
      <vt:lpstr>Security Goals</vt:lpstr>
      <vt:lpstr>Security Goals (Cont.)</vt:lpstr>
      <vt:lpstr>Security Goals (Cont.)</vt:lpstr>
      <vt:lpstr>Breach of Security</vt:lpstr>
      <vt:lpstr>Breach of Security (Cont.)</vt:lpstr>
      <vt:lpstr>Security Attacks</vt:lpstr>
      <vt:lpstr>Security Attacks (Cont.)</vt:lpstr>
      <vt:lpstr>Passive Attack</vt:lpstr>
      <vt:lpstr>Passive Attack (Cont.)</vt:lpstr>
      <vt:lpstr>Active Attack</vt:lpstr>
      <vt:lpstr>Active Attack (Cont.)</vt:lpstr>
      <vt:lpstr>Active Attack (Cont.)</vt:lpstr>
      <vt:lpstr>Active Attack (Cont.)</vt:lpstr>
      <vt:lpstr>Attack on CIA Triad</vt:lpstr>
      <vt:lpstr>Attack on CIA Triad (Cont.)</vt:lpstr>
      <vt:lpstr>Security Services</vt:lpstr>
      <vt:lpstr>Security Services: Nonrepudiation</vt:lpstr>
      <vt:lpstr>Security Mechanisms</vt:lpstr>
      <vt:lpstr>Attack Surfaces</vt:lpstr>
      <vt:lpstr>Attack Surfaces (Cont.)</vt:lpstr>
      <vt:lpstr>Attack Surfaces (Cont.)</vt:lpstr>
      <vt:lpstr>Attack Surfaces (Cont.)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Encryption and Security</dc:title>
  <dc:creator>Ms Komal</dc:creator>
  <cp:lastModifiedBy>Ms Komal</cp:lastModifiedBy>
  <cp:revision>13</cp:revision>
  <dcterms:created xsi:type="dcterms:W3CDTF">2020-02-12T05:19:29Z</dcterms:created>
  <dcterms:modified xsi:type="dcterms:W3CDTF">2020-02-12T11:47:22Z</dcterms:modified>
</cp:coreProperties>
</file>