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63" r:id="rId2"/>
    <p:sldId id="256" r:id="rId3"/>
    <p:sldId id="257" r:id="rId4"/>
    <p:sldId id="267" r:id="rId5"/>
    <p:sldId id="258" r:id="rId6"/>
    <p:sldId id="259" r:id="rId7"/>
    <p:sldId id="265" r:id="rId8"/>
    <p:sldId id="260" r:id="rId9"/>
    <p:sldId id="261"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80"/>
    <a:srgbClr val="009999"/>
    <a:srgbClr val="006666"/>
    <a:srgbClr val="0D20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4AD20-69EE-45FF-8819-98A71EA5D069}" v="31" dt="2025-05-26T10:02:34.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9DA479E-0174-4866-9109-25E9F5939FE0}" type="datetimeFigureOut">
              <a:rPr lang="en-US" smtClean="0"/>
              <a:t>5/26/2025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2948532635"/>
      </p:ext>
    </p:extLst>
  </p:cSld>
  <p:clrMapOvr>
    <a:masterClrMapping/>
  </p:clrMapOvr>
  <p:transition spd="slow" advClick="0" advTm="4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DA479E-0174-4866-9109-25E9F5939FE0}"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1877336202"/>
      </p:ext>
    </p:extLst>
  </p:cSld>
  <p:clrMapOvr>
    <a:masterClrMapping/>
  </p:clrMapOvr>
  <p:transition spd="slow" advClick="0" advTm="4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9DA479E-0174-4866-9109-25E9F5939FE0}"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3886987351"/>
      </p:ext>
    </p:extLst>
  </p:cSld>
  <p:clrMapOvr>
    <a:masterClrMapping/>
  </p:clrMapOvr>
  <p:transition spd="slow" advClick="0" advTm="4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9DA479E-0174-4866-9109-25E9F5939FE0}"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3865782073"/>
      </p:ext>
    </p:extLst>
  </p:cSld>
  <p:clrMapOvr>
    <a:masterClrMapping/>
  </p:clrMapOvr>
  <p:transition spd="slow" advClick="0" advTm="40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A479E-0174-4866-9109-25E9F5939FE0}"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2262580669"/>
      </p:ext>
    </p:extLst>
  </p:cSld>
  <p:clrMapOvr>
    <a:masterClrMapping/>
  </p:clrMapOvr>
  <p:transition spd="slow" advClick="0" advTm="40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DA479E-0174-4866-9109-25E9F5939FE0}" type="datetimeFigureOut">
              <a:rPr lang="en-US" smtClean="0"/>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3543312119"/>
      </p:ext>
    </p:extLst>
  </p:cSld>
  <p:clrMapOvr>
    <a:masterClrMapping/>
  </p:clrMapOvr>
  <p:transition spd="slow" advClick="0" advTm="40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DA479E-0174-4866-9109-25E9F5939FE0}" type="datetimeFigureOut">
              <a:rPr lang="en-US" smtClean="0"/>
              <a:t>5/26/2025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164377245"/>
      </p:ext>
    </p:extLst>
  </p:cSld>
  <p:clrMapOvr>
    <a:masterClrMapping/>
  </p:clrMapOvr>
  <p:transition spd="slow" advClick="0" advTm="40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9DA479E-0174-4866-9109-25E9F5939FE0}"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365089230"/>
      </p:ext>
    </p:extLst>
  </p:cSld>
  <p:clrMapOvr>
    <a:masterClrMapping/>
  </p:clrMapOvr>
  <p:transition spd="slow" advClick="0" advTm="400">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DA479E-0174-4866-9109-25E9F5939FE0}"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3705132077"/>
      </p:ext>
    </p:extLst>
  </p:cSld>
  <p:clrMapOvr>
    <a:masterClrMapping/>
  </p:clrMapOvr>
  <p:transition spd="slow" advClick="0" advTm="400">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584B-D46E-43D8-8A66-D2356CCEB51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F8E887F-52D4-4DB2-9C53-B8ABC340D519}"/>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FAA58-4B01-4A96-AFA3-5546171A9C26}"/>
              </a:ext>
            </a:extLst>
          </p:cNvPr>
          <p:cNvSpPr>
            <a:spLocks noGrp="1"/>
          </p:cNvSpPr>
          <p:nvPr>
            <p:ph type="dt" sz="half" idx="10"/>
          </p:nvPr>
        </p:nvSpPr>
        <p:spPr/>
        <p:txBody>
          <a:bodyPr/>
          <a:lstStyle/>
          <a:p>
            <a:fld id="{A9DA479E-0174-4866-9109-25E9F5939FE0}" type="datetimeFigureOut">
              <a:rPr lang="en-US" smtClean="0"/>
              <a:t>5/26/2025</a:t>
            </a:fld>
            <a:endParaRPr lang="en-US"/>
          </a:p>
        </p:txBody>
      </p:sp>
      <p:sp>
        <p:nvSpPr>
          <p:cNvPr id="5" name="Footer Placeholder 4">
            <a:extLst>
              <a:ext uri="{FF2B5EF4-FFF2-40B4-BE49-F238E27FC236}">
                <a16:creationId xmlns:a16="http://schemas.microsoft.com/office/drawing/2014/main" id="{93892F7D-2A8F-4F89-800B-DB1B396F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FE060-0BBB-466E-9584-C802D218BEF6}"/>
              </a:ext>
            </a:extLst>
          </p:cNvPr>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1907855289"/>
      </p:ext>
    </p:extLst>
  </p:cSld>
  <p:clrMapOvr>
    <a:masterClrMapping/>
  </p:clrMapOvr>
  <p:transition spd="slow" advClick="0" advTm="4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A479E-0174-4866-9109-25E9F5939FE0}"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1316952695"/>
      </p:ext>
    </p:extLst>
  </p:cSld>
  <p:clrMapOvr>
    <a:masterClrMapping/>
  </p:clrMapOvr>
  <p:transition spd="slow" advClick="0" advTm="4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DA479E-0174-4866-9109-25E9F5939FE0}"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2187122413"/>
      </p:ext>
    </p:extLst>
  </p:cSld>
  <p:clrMapOvr>
    <a:masterClrMapping/>
  </p:clrMapOvr>
  <p:transition spd="slow" advClick="0" advTm="4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A479E-0174-4866-9109-25E9F5939FE0}"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83380618"/>
      </p:ext>
    </p:extLst>
  </p:cSld>
  <p:clrMapOvr>
    <a:masterClrMapping/>
  </p:clrMapOvr>
  <p:transition spd="slow" advClick="0" advTm="4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A479E-0174-4866-9109-25E9F5939FE0}" type="datetimeFigureOut">
              <a:rPr lang="en-US" smtClean="0"/>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552773069"/>
      </p:ext>
    </p:extLst>
  </p:cSld>
  <p:clrMapOvr>
    <a:masterClrMapping/>
  </p:clrMapOvr>
  <p:transition spd="slow" advClick="0" advTm="4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A479E-0174-4866-9109-25E9F5939FE0}" type="datetimeFigureOut">
              <a:rPr lang="en-US" smtClean="0"/>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2034346655"/>
      </p:ext>
    </p:extLst>
  </p:cSld>
  <p:clrMapOvr>
    <a:masterClrMapping/>
  </p:clrMapOvr>
  <p:transition spd="slow" advClick="0" advTm="4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A479E-0174-4866-9109-25E9F5939FE0}" type="datetimeFigureOut">
              <a:rPr lang="en-US" smtClean="0"/>
              <a:t>5/26/2025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1493736311"/>
      </p:ext>
    </p:extLst>
  </p:cSld>
  <p:clrMapOvr>
    <a:masterClrMapping/>
  </p:clrMapOvr>
  <p:transition spd="slow" advClick="0" advTm="4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DA479E-0174-4866-9109-25E9F5939FE0}"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426934704"/>
      </p:ext>
    </p:extLst>
  </p:cSld>
  <p:clrMapOvr>
    <a:masterClrMapping/>
  </p:clrMapOvr>
  <p:transition spd="slow" advClick="0" advTm="4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DA479E-0174-4866-9109-25E9F5939FE0}"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82ADB4-AA14-40EA-B0C3-EA8ABC4D3F82}" type="slidenum">
              <a:rPr lang="en-US" smtClean="0"/>
              <a:t>‹#›</a:t>
            </a:fld>
            <a:endParaRPr lang="en-US"/>
          </a:p>
        </p:txBody>
      </p:sp>
    </p:spTree>
    <p:extLst>
      <p:ext uri="{BB962C8B-B14F-4D97-AF65-F5344CB8AC3E}">
        <p14:creationId xmlns:p14="http://schemas.microsoft.com/office/powerpoint/2010/main" val="287180155"/>
      </p:ext>
    </p:extLst>
  </p:cSld>
  <p:clrMapOvr>
    <a:masterClrMapping/>
  </p:clrMapOvr>
  <p:transition spd="slow" advClick="0" advTm="4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9DA479E-0174-4866-9109-25E9F5939FE0}" type="datetimeFigureOut">
              <a:rPr lang="en-US" smtClean="0"/>
              <a:t>5/26/2025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282ADB4-AA14-40EA-B0C3-EA8ABC4D3F82}" type="slidenum">
              <a:rPr lang="en-US" smtClean="0"/>
              <a:t>‹#›</a:t>
            </a:fld>
            <a:endParaRPr lang="en-US"/>
          </a:p>
        </p:txBody>
      </p:sp>
    </p:spTree>
    <p:extLst>
      <p:ext uri="{BB962C8B-B14F-4D97-AF65-F5344CB8AC3E}">
        <p14:creationId xmlns:p14="http://schemas.microsoft.com/office/powerpoint/2010/main" val="34956950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ransition spd="slow" advClick="0" advTm="400">
    <p:wipe/>
  </p:transition>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8.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hyperlink" Target="http://www.robocraze.com/" TargetMode="External"/><Relationship Id="rId1" Type="http://schemas.openxmlformats.org/officeDocument/2006/relationships/slideLayout" Target="../slideLayouts/slideLayout1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hyperlink" Target="http://www.nordborobotic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8.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462073-0A3F-4670-BBFC-7A7449BC8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 y="0"/>
            <a:ext cx="12192000" cy="6858000"/>
          </a:xfrm>
          <a:prstGeom prst="rect">
            <a:avLst/>
          </a:prstGeom>
        </p:spPr>
      </p:pic>
      <p:graphicFrame>
        <p:nvGraphicFramePr>
          <p:cNvPr id="2" name="Table 1">
            <a:extLst>
              <a:ext uri="{FF2B5EF4-FFF2-40B4-BE49-F238E27FC236}">
                <a16:creationId xmlns:a16="http://schemas.microsoft.com/office/drawing/2014/main" id="{4C7F42D9-35C4-4C98-A51A-46AAD610C0C6}"/>
              </a:ext>
            </a:extLst>
          </p:cNvPr>
          <p:cNvGraphicFramePr>
            <a:graphicFrameLocks noGrp="1"/>
          </p:cNvGraphicFramePr>
          <p:nvPr>
            <p:extLst>
              <p:ext uri="{D42A27DB-BD31-4B8C-83A1-F6EECF244321}">
                <p14:modId xmlns:p14="http://schemas.microsoft.com/office/powerpoint/2010/main" val="1583600348"/>
              </p:ext>
            </p:extLst>
          </p:nvPr>
        </p:nvGraphicFramePr>
        <p:xfrm>
          <a:off x="0" y="0"/>
          <a:ext cx="12192000" cy="6858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418658462"/>
                    </a:ext>
                  </a:extLst>
                </a:gridCol>
                <a:gridCol w="2032000">
                  <a:extLst>
                    <a:ext uri="{9D8B030D-6E8A-4147-A177-3AD203B41FA5}">
                      <a16:colId xmlns:a16="http://schemas.microsoft.com/office/drawing/2014/main" val="2823066478"/>
                    </a:ext>
                  </a:extLst>
                </a:gridCol>
                <a:gridCol w="2032000">
                  <a:extLst>
                    <a:ext uri="{9D8B030D-6E8A-4147-A177-3AD203B41FA5}">
                      <a16:colId xmlns:a16="http://schemas.microsoft.com/office/drawing/2014/main" val="3761188003"/>
                    </a:ext>
                  </a:extLst>
                </a:gridCol>
                <a:gridCol w="2032000">
                  <a:extLst>
                    <a:ext uri="{9D8B030D-6E8A-4147-A177-3AD203B41FA5}">
                      <a16:colId xmlns:a16="http://schemas.microsoft.com/office/drawing/2014/main" val="1230246407"/>
                    </a:ext>
                  </a:extLst>
                </a:gridCol>
                <a:gridCol w="2032000">
                  <a:extLst>
                    <a:ext uri="{9D8B030D-6E8A-4147-A177-3AD203B41FA5}">
                      <a16:colId xmlns:a16="http://schemas.microsoft.com/office/drawing/2014/main" val="3927047766"/>
                    </a:ext>
                  </a:extLst>
                </a:gridCol>
                <a:gridCol w="2032000">
                  <a:extLst>
                    <a:ext uri="{9D8B030D-6E8A-4147-A177-3AD203B41FA5}">
                      <a16:colId xmlns:a16="http://schemas.microsoft.com/office/drawing/2014/main" val="539526245"/>
                    </a:ext>
                  </a:extLst>
                </a:gridCol>
              </a:tblGrid>
              <a:tr h="1371600">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9328548"/>
                  </a:ext>
                </a:extLst>
              </a:tr>
              <a:tr h="1371600">
                <a:tc>
                  <a:txBody>
                    <a:bodyPr/>
                    <a:lstStyle/>
                    <a:p>
                      <a:endParaRPr lang="en-US"/>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2999831"/>
                  </a:ext>
                </a:extLst>
              </a:tr>
              <a:tr h="1371600">
                <a:tc>
                  <a:txBody>
                    <a:bodyPr/>
                    <a:lstStyle/>
                    <a:p>
                      <a:r>
                        <a:rPr lang="en-US" sz="4000" dirty="0">
                          <a:latin typeface="Bahnschrift" panose="020B0502040204020203" pitchFamily="34" charset="0"/>
                        </a:rPr>
                        <a:t> </a:t>
                      </a:r>
                    </a:p>
                    <a:p>
                      <a:r>
                        <a:rPr lang="en-US" sz="4000" dirty="0">
                          <a:latin typeface="Bahnschrift" panose="020B0502040204020203" pitchFamily="34" charset="0"/>
                        </a:rPr>
                        <a:t>  </a:t>
                      </a:r>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2297405"/>
                  </a:ext>
                </a:extLst>
              </a:tr>
              <a:tr h="1371600">
                <a:tc>
                  <a:txBody>
                    <a:bodyPr/>
                    <a:lstStyle/>
                    <a:p>
                      <a:endParaRPr lang="en-US" dirty="0"/>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7564154"/>
                  </a:ext>
                </a:extLst>
              </a:tr>
              <a:tr h="1371600">
                <a:tc>
                  <a:txBody>
                    <a:bodyPr/>
                    <a:lstStyle/>
                    <a:p>
                      <a:endParaRPr lang="en-US"/>
                    </a:p>
                  </a:txBody>
                  <a:tcP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12236781"/>
                  </a:ext>
                </a:extLst>
              </a:tr>
            </a:tbl>
          </a:graphicData>
        </a:graphic>
      </p:graphicFrame>
      <p:sp>
        <p:nvSpPr>
          <p:cNvPr id="7" name="Rectangle 6">
            <a:extLst>
              <a:ext uri="{FF2B5EF4-FFF2-40B4-BE49-F238E27FC236}">
                <a16:creationId xmlns:a16="http://schemas.microsoft.com/office/drawing/2014/main" id="{6C9B0F24-F191-4FBD-BCFD-FAF90C3F58E5}"/>
              </a:ext>
            </a:extLst>
          </p:cNvPr>
          <p:cNvSpPr/>
          <p:nvPr/>
        </p:nvSpPr>
        <p:spPr>
          <a:xfrm>
            <a:off x="0" y="2728184"/>
            <a:ext cx="6096000" cy="2677656"/>
          </a:xfrm>
          <a:prstGeom prst="rect">
            <a:avLst/>
          </a:prstGeom>
          <a:noFill/>
        </p:spPr>
        <p:txBody>
          <a:bodyPr wrap="square" lIns="91440" tIns="45720" rIns="91440" bIns="45720">
            <a:spAutoFit/>
          </a:bodyPr>
          <a:lstStyle/>
          <a:p>
            <a:pPr algn="ctr"/>
            <a:r>
              <a:rPr lang="en-US" sz="5400" dirty="0">
                <a:ln w="0"/>
                <a:solidFill>
                  <a:srgbClr val="008080"/>
                </a:solidFill>
                <a:effectLst>
                  <a:outerShdw blurRad="38100" dist="19050" dir="2700000" algn="tl" rotWithShape="0">
                    <a:schemeClr val="dk1">
                      <a:alpha val="40000"/>
                    </a:schemeClr>
                  </a:outerShdw>
                </a:effectLst>
              </a:rPr>
              <a:t>SKILLX PROJECT </a:t>
            </a:r>
          </a:p>
          <a:p>
            <a:pPr algn="ctr"/>
            <a:r>
              <a:rPr lang="en-US" sz="5400" b="0" cap="none" spc="0" dirty="0">
                <a:ln w="0"/>
                <a:solidFill>
                  <a:srgbClr val="008080"/>
                </a:solidFill>
                <a:effectLst>
                  <a:outerShdw blurRad="38100" dist="19050" dir="2700000" algn="tl" rotWithShape="0">
                    <a:schemeClr val="dk1">
                      <a:alpha val="40000"/>
                    </a:schemeClr>
                  </a:outerShdw>
                </a:effectLst>
              </a:rPr>
              <a:t>PRESENTATION</a:t>
            </a:r>
          </a:p>
          <a:p>
            <a:endParaRPr lang="en-US" sz="2000" b="0" cap="none" spc="0" dirty="0">
              <a:ln w="0"/>
              <a:solidFill>
                <a:schemeClr val="tx1"/>
              </a:solidFill>
              <a:effectLst>
                <a:outerShdw blurRad="38100" dist="19050" dir="2700000" algn="tl" rotWithShape="0">
                  <a:schemeClr val="dk1">
                    <a:alpha val="40000"/>
                  </a:schemeClr>
                </a:outerShdw>
              </a:effectLst>
            </a:endParaRPr>
          </a:p>
          <a:p>
            <a:endParaRPr lang="en-US" sz="2000" dirty="0">
              <a:ln w="0"/>
              <a:effectLst>
                <a:outerShdw blurRad="38100" dist="19050" dir="2700000" algn="tl" rotWithShape="0">
                  <a:schemeClr val="dk1">
                    <a:alpha val="40000"/>
                  </a:schemeClr>
                </a:outerShdw>
              </a:effectLst>
            </a:endParaRPr>
          </a:p>
          <a:p>
            <a:r>
              <a:rPr lang="en-US" sz="2000" dirty="0">
                <a:ln w="0"/>
                <a:effectLst>
                  <a:outerShdw blurRad="38100" dist="19050" dir="2700000" algn="tl" rotWithShape="0">
                    <a:schemeClr val="dk1">
                      <a:alpha val="40000"/>
                    </a:schemeClr>
                  </a:outerShdw>
                </a:effectLst>
                <a:latin typeface="Bahnschrift SemiLight Condensed" panose="020B0502040204020203" pitchFamily="34" charset="0"/>
              </a:rPr>
              <a:t>By REHAN MERAJ ANSARI</a:t>
            </a:r>
          </a:p>
        </p:txBody>
      </p:sp>
      <p:pic>
        <p:nvPicPr>
          <p:cNvPr id="9" name="Graphic 8" descr="Robot">
            <a:extLst>
              <a:ext uri="{FF2B5EF4-FFF2-40B4-BE49-F238E27FC236}">
                <a16:creationId xmlns:a16="http://schemas.microsoft.com/office/drawing/2014/main" id="{BB7BD6B4-AC35-4C15-81D4-C893576543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3600" y="4491440"/>
            <a:ext cx="914400" cy="914400"/>
          </a:xfrm>
          <a:prstGeom prst="rect">
            <a:avLst/>
          </a:prstGeom>
        </p:spPr>
      </p:pic>
    </p:spTree>
    <p:extLst>
      <p:ext uri="{BB962C8B-B14F-4D97-AF65-F5344CB8AC3E}">
        <p14:creationId xmlns:p14="http://schemas.microsoft.com/office/powerpoint/2010/main" val="2368431771"/>
      </p:ext>
    </p:extLst>
  </p:cSld>
  <p:clrMapOvr>
    <a:masterClrMapping/>
  </p:clrMapOvr>
  <mc:AlternateContent xmlns:mc="http://schemas.openxmlformats.org/markup-compatibility/2006" xmlns:p14="http://schemas.microsoft.com/office/powerpoint/2010/main">
    <mc:Choice Requires="p14">
      <p:transition spd="slow" p14:dur="3250" advClick="0" advTm="400">
        <p14:reveal/>
      </p:transition>
    </mc:Choice>
    <mc:Fallback xmlns="">
      <p:transition spd="slow" advClick="0" advTm="4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D137-1D3A-4F87-B6F7-E47720207EC8}"/>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B3E5A670-DE20-4797-BAF3-FBE89D7AD83D}"/>
              </a:ext>
            </a:extLst>
          </p:cNvPr>
          <p:cNvSpPr>
            <a:spLocks noGrp="1"/>
          </p:cNvSpPr>
          <p:nvPr>
            <p:ph type="body" idx="1"/>
          </p:nvPr>
        </p:nvSpPr>
        <p:spPr>
          <a:xfrm>
            <a:off x="1154955" y="2603499"/>
            <a:ext cx="8761412" cy="4022384"/>
          </a:xfrm>
        </p:spPr>
        <p:txBody>
          <a:bodyPr>
            <a:normAutofit/>
          </a:bodyPr>
          <a:lstStyle/>
          <a:p>
            <a:r>
              <a:rPr lang="en-US" dirty="0">
                <a:solidFill>
                  <a:schemeClr val="tx1">
                    <a:lumMod val="95000"/>
                    <a:lumOff val="5000"/>
                  </a:schemeClr>
                </a:solidFill>
                <a:latin typeface="+mj-lt"/>
              </a:rPr>
              <a:t>In conclusion, the Arduino-based human-following robot represents a significant step in robotics, combining affordability, efficiency, and practicality. With its ability to track and follow humans autonomously, it offers innovative solutions across various fields, including caregiving, logistics, and industrial automation. This project not only demonstrates the potential of integrating sensors and microcontrollers but also paves the way for further advancements in human-robot interaction, enhancing convenience and productivity in everyday life.</a:t>
            </a:r>
          </a:p>
        </p:txBody>
      </p:sp>
      <p:pic>
        <p:nvPicPr>
          <p:cNvPr id="5" name="Graphic 4" descr="Lightbulb">
            <a:extLst>
              <a:ext uri="{FF2B5EF4-FFF2-40B4-BE49-F238E27FC236}">
                <a16:creationId xmlns:a16="http://schemas.microsoft.com/office/drawing/2014/main" id="{3C2C2334-A023-432B-8B7F-E8C36C4EF2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8985" y="766232"/>
            <a:ext cx="914400" cy="914400"/>
          </a:xfrm>
          <a:prstGeom prst="rect">
            <a:avLst/>
          </a:prstGeom>
        </p:spPr>
      </p:pic>
    </p:spTree>
    <p:extLst>
      <p:ext uri="{BB962C8B-B14F-4D97-AF65-F5344CB8AC3E}">
        <p14:creationId xmlns:p14="http://schemas.microsoft.com/office/powerpoint/2010/main" val="787310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advClick="0" advTm="400">
        <p159:morph option="byObject"/>
      </p:transition>
    </mc:Choice>
    <mc:Fallback xmlns="">
      <p:transition spd="slow" advClick="0" advTm="4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67F9-5066-443B-969F-809BFE0F7988}"/>
              </a:ext>
            </a:extLst>
          </p:cNvPr>
          <p:cNvSpPr>
            <a:spLocks noGrp="1"/>
          </p:cNvSpPr>
          <p:nvPr>
            <p:ph type="title"/>
          </p:nvPr>
        </p:nvSpPr>
        <p:spPr>
          <a:xfrm>
            <a:off x="656492" y="567491"/>
            <a:ext cx="4351025" cy="2283824"/>
          </a:xfrm>
        </p:spPr>
        <p:txBody>
          <a:bodyPr/>
          <a:lstStyle/>
          <a:p>
            <a:r>
              <a:rPr lang="en-US" dirty="0"/>
              <a:t>TEAM MEMBERS</a:t>
            </a:r>
          </a:p>
        </p:txBody>
      </p:sp>
      <p:sp>
        <p:nvSpPr>
          <p:cNvPr id="3" name="Text Placeholder 2">
            <a:extLst>
              <a:ext uri="{FF2B5EF4-FFF2-40B4-BE49-F238E27FC236}">
                <a16:creationId xmlns:a16="http://schemas.microsoft.com/office/drawing/2014/main" id="{3D3CC34A-B85A-4713-9D8B-A1F35B20022B}"/>
              </a:ext>
            </a:extLst>
          </p:cNvPr>
          <p:cNvSpPr>
            <a:spLocks noGrp="1"/>
          </p:cNvSpPr>
          <p:nvPr>
            <p:ph type="body" idx="1"/>
          </p:nvPr>
        </p:nvSpPr>
        <p:spPr>
          <a:xfrm>
            <a:off x="6895559" y="801858"/>
            <a:ext cx="4639949" cy="5120640"/>
          </a:xfrm>
        </p:spPr>
        <p:txBody>
          <a:bodyPr/>
          <a:lstStyle/>
          <a:p>
            <a:pPr marL="342900" indent="-342900">
              <a:buFont typeface="Arial" panose="020B0604020202020204" pitchFamily="34" charset="0"/>
              <a:buChar char="•"/>
            </a:pPr>
            <a:r>
              <a:rPr lang="en-US" b="1" dirty="0">
                <a:solidFill>
                  <a:schemeClr val="accent6">
                    <a:lumMod val="50000"/>
                  </a:schemeClr>
                </a:solidFill>
              </a:rPr>
              <a:t>Rehan Meraj ANSARI (</a:t>
            </a:r>
            <a:r>
              <a:rPr lang="en-US" b="1" dirty="0" err="1">
                <a:solidFill>
                  <a:schemeClr val="accent6">
                    <a:lumMod val="50000"/>
                  </a:schemeClr>
                </a:solidFill>
              </a:rPr>
              <a:t>B.tech</a:t>
            </a:r>
            <a:r>
              <a:rPr lang="en-US" b="1" dirty="0">
                <a:solidFill>
                  <a:schemeClr val="accent6">
                    <a:lumMod val="50000"/>
                  </a:schemeClr>
                </a:solidFill>
              </a:rPr>
              <a:t> in Ai &amp; ml)</a:t>
            </a:r>
          </a:p>
          <a:p>
            <a:pPr marL="342900" indent="-342900">
              <a:buFont typeface="Arial" panose="020B0604020202020204" pitchFamily="34" charset="0"/>
              <a:buChar char="•"/>
            </a:pPr>
            <a:r>
              <a:rPr lang="en-US" b="1" dirty="0">
                <a:solidFill>
                  <a:schemeClr val="accent6">
                    <a:lumMod val="50000"/>
                  </a:schemeClr>
                </a:solidFill>
              </a:rPr>
              <a:t>Md amir Ansari (</a:t>
            </a:r>
            <a:r>
              <a:rPr lang="en-US" b="1" dirty="0" err="1">
                <a:solidFill>
                  <a:schemeClr val="accent6">
                    <a:lumMod val="50000"/>
                  </a:schemeClr>
                </a:solidFill>
              </a:rPr>
              <a:t>B.tech</a:t>
            </a:r>
            <a:r>
              <a:rPr lang="en-US" b="1" dirty="0">
                <a:solidFill>
                  <a:schemeClr val="accent6">
                    <a:lumMod val="50000"/>
                  </a:schemeClr>
                </a:solidFill>
              </a:rPr>
              <a:t> </a:t>
            </a:r>
            <a:r>
              <a:rPr lang="en-US" b="1" dirty="0" err="1">
                <a:solidFill>
                  <a:schemeClr val="accent6">
                    <a:lumMod val="50000"/>
                  </a:schemeClr>
                </a:solidFill>
              </a:rPr>
              <a:t>cse</a:t>
            </a:r>
            <a:r>
              <a:rPr lang="en-US" b="1" dirty="0">
                <a:solidFill>
                  <a:schemeClr val="accent6">
                    <a:lumMod val="50000"/>
                  </a:schemeClr>
                </a:solidFill>
              </a:rPr>
              <a:t> Data Science) </a:t>
            </a:r>
          </a:p>
          <a:p>
            <a:pPr marL="342900" indent="-342900">
              <a:buFont typeface="Arial" panose="020B0604020202020204" pitchFamily="34" charset="0"/>
              <a:buChar char="•"/>
            </a:pPr>
            <a:r>
              <a:rPr lang="en-US" b="1" dirty="0">
                <a:solidFill>
                  <a:schemeClr val="accent6">
                    <a:lumMod val="50000"/>
                  </a:schemeClr>
                </a:solidFill>
              </a:rPr>
              <a:t>Yuvraj </a:t>
            </a:r>
            <a:r>
              <a:rPr lang="en-US" b="1" dirty="0" err="1">
                <a:solidFill>
                  <a:schemeClr val="accent6">
                    <a:lumMod val="50000"/>
                  </a:schemeClr>
                </a:solidFill>
              </a:rPr>
              <a:t>singh</a:t>
            </a:r>
            <a:r>
              <a:rPr lang="en-US" b="1" dirty="0">
                <a:solidFill>
                  <a:schemeClr val="accent6">
                    <a:lumMod val="50000"/>
                  </a:schemeClr>
                </a:solidFill>
              </a:rPr>
              <a:t> (</a:t>
            </a:r>
            <a:r>
              <a:rPr lang="en-US" b="1" dirty="0" err="1">
                <a:solidFill>
                  <a:schemeClr val="accent6">
                    <a:lumMod val="50000"/>
                  </a:schemeClr>
                </a:solidFill>
              </a:rPr>
              <a:t>b.tech</a:t>
            </a:r>
            <a:r>
              <a:rPr lang="en-US" b="1" dirty="0">
                <a:solidFill>
                  <a:schemeClr val="accent6">
                    <a:lumMod val="50000"/>
                  </a:schemeClr>
                </a:solidFill>
              </a:rPr>
              <a:t> CSE data science)</a:t>
            </a:r>
          </a:p>
          <a:p>
            <a:pPr marL="342900" indent="-342900">
              <a:buFont typeface="Arial" panose="020B0604020202020204" pitchFamily="34" charset="0"/>
              <a:buChar char="•"/>
            </a:pPr>
            <a:r>
              <a:rPr lang="en-US" b="1">
                <a:solidFill>
                  <a:schemeClr val="accent6">
                    <a:lumMod val="50000"/>
                  </a:schemeClr>
                </a:solidFill>
              </a:rPr>
              <a:t>Ankit gupta (</a:t>
            </a:r>
            <a:r>
              <a:rPr lang="en-US" b="1" err="1">
                <a:solidFill>
                  <a:schemeClr val="accent6">
                    <a:lumMod val="50000"/>
                  </a:schemeClr>
                </a:solidFill>
              </a:rPr>
              <a:t>B.tech</a:t>
            </a:r>
            <a:r>
              <a:rPr lang="en-US" b="1">
                <a:solidFill>
                  <a:schemeClr val="accent6">
                    <a:lumMod val="50000"/>
                  </a:schemeClr>
                </a:solidFill>
              </a:rPr>
              <a:t> CSe data science</a:t>
            </a:r>
            <a:r>
              <a:rPr lang="en-US" b="1" dirty="0">
                <a:solidFill>
                  <a:schemeClr val="accent6">
                    <a:lumMod val="50000"/>
                  </a:schemeClr>
                </a:solidFill>
              </a:rPr>
              <a:t>)</a:t>
            </a:r>
          </a:p>
          <a:p>
            <a:pPr marL="342900" indent="-342900">
              <a:buFont typeface="Arial" panose="020B0604020202020204" pitchFamily="34" charset="0"/>
              <a:buChar char="•"/>
            </a:pPr>
            <a:r>
              <a:rPr lang="en-US" b="1" dirty="0">
                <a:solidFill>
                  <a:schemeClr val="accent6">
                    <a:lumMod val="50000"/>
                  </a:schemeClr>
                </a:solidFill>
              </a:rPr>
              <a:t>Abdul </a:t>
            </a:r>
            <a:r>
              <a:rPr lang="en-US" b="1" err="1">
                <a:solidFill>
                  <a:schemeClr val="accent6">
                    <a:lumMod val="50000"/>
                  </a:schemeClr>
                </a:solidFill>
              </a:rPr>
              <a:t>qadir</a:t>
            </a:r>
            <a:r>
              <a:rPr lang="en-US" b="1" dirty="0">
                <a:solidFill>
                  <a:schemeClr val="accent6">
                    <a:lumMod val="50000"/>
                  </a:schemeClr>
                </a:solidFill>
              </a:rPr>
              <a:t> (</a:t>
            </a:r>
            <a:r>
              <a:rPr lang="en-US" b="1" err="1">
                <a:solidFill>
                  <a:schemeClr val="accent6">
                    <a:lumMod val="50000"/>
                  </a:schemeClr>
                </a:solidFill>
              </a:rPr>
              <a:t>b.tech</a:t>
            </a:r>
            <a:r>
              <a:rPr lang="en-US" b="1" dirty="0">
                <a:solidFill>
                  <a:schemeClr val="accent6">
                    <a:lumMod val="50000"/>
                  </a:schemeClr>
                </a:solidFill>
              </a:rPr>
              <a:t> </a:t>
            </a:r>
            <a:r>
              <a:rPr lang="en-US" b="1" err="1">
                <a:solidFill>
                  <a:schemeClr val="accent6">
                    <a:lumMod val="50000"/>
                  </a:schemeClr>
                </a:solidFill>
              </a:rPr>
              <a:t>cse</a:t>
            </a:r>
            <a:r>
              <a:rPr lang="en-US" b="1" dirty="0">
                <a:solidFill>
                  <a:schemeClr val="accent6">
                    <a:lumMod val="50000"/>
                  </a:schemeClr>
                </a:solidFill>
              </a:rPr>
              <a:t> data science)</a:t>
            </a:r>
          </a:p>
          <a:p>
            <a:pPr marL="342900" indent="-342900">
              <a:buFont typeface="Arial" panose="020B0604020202020204" pitchFamily="34" charset="0"/>
              <a:buChar char="•"/>
            </a:pPr>
            <a:r>
              <a:rPr lang="en-US" b="1" dirty="0">
                <a:solidFill>
                  <a:schemeClr val="accent6">
                    <a:lumMod val="50000"/>
                  </a:schemeClr>
                </a:solidFill>
              </a:rPr>
              <a:t>Mentor – Mr. </a:t>
            </a:r>
            <a:r>
              <a:rPr lang="en-US" b="1" err="1">
                <a:solidFill>
                  <a:schemeClr val="accent6">
                    <a:lumMod val="50000"/>
                  </a:schemeClr>
                </a:solidFill>
              </a:rPr>
              <a:t>Suprativ</a:t>
            </a:r>
            <a:r>
              <a:rPr lang="en-US" b="1" dirty="0">
                <a:solidFill>
                  <a:schemeClr val="accent6">
                    <a:lumMod val="50000"/>
                  </a:schemeClr>
                </a:solidFill>
              </a:rPr>
              <a:t> </a:t>
            </a:r>
            <a:r>
              <a:rPr lang="en-US" b="1" err="1">
                <a:solidFill>
                  <a:schemeClr val="accent6">
                    <a:lumMod val="50000"/>
                  </a:schemeClr>
                </a:solidFill>
              </a:rPr>
              <a:t>saha</a:t>
            </a:r>
            <a:endParaRPr lang="en-US" b="1">
              <a:solidFill>
                <a:schemeClr val="accent6">
                  <a:lumMod val="50000"/>
                </a:schemeClr>
              </a:solidFill>
            </a:endParaRPr>
          </a:p>
        </p:txBody>
      </p:sp>
      <p:pic>
        <p:nvPicPr>
          <p:cNvPr id="5" name="Graphic 4" descr="Cheers">
            <a:extLst>
              <a:ext uri="{FF2B5EF4-FFF2-40B4-BE49-F238E27FC236}">
                <a16:creationId xmlns:a16="http://schemas.microsoft.com/office/drawing/2014/main" id="{D5FF3E30-F85D-4008-9D9F-56C1588AD1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6093" y="2217837"/>
            <a:ext cx="3010485" cy="3205070"/>
          </a:xfrm>
          <a:prstGeom prst="rect">
            <a:avLst/>
          </a:prstGeom>
        </p:spPr>
      </p:pic>
    </p:spTree>
    <p:extLst>
      <p:ext uri="{BB962C8B-B14F-4D97-AF65-F5344CB8AC3E}">
        <p14:creationId xmlns:p14="http://schemas.microsoft.com/office/powerpoint/2010/main" val="4073806916"/>
      </p:ext>
    </p:extLst>
  </p:cSld>
  <p:clrMapOvr>
    <a:masterClrMapping/>
  </p:clrMapOvr>
  <mc:AlternateContent xmlns:mc="http://schemas.openxmlformats.org/markup-compatibility/2006" xmlns:p14="http://schemas.microsoft.com/office/powerpoint/2010/main">
    <mc:Choice Requires="p14">
      <p:transition spd="slow" p14:dur="3000" advClick="0" advTm="100">
        <p:fade/>
      </p:transition>
    </mc:Choice>
    <mc:Fallback xmlns="">
      <p:transition spd="slow" advClick="0" advTm="1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E59D-8FE5-4683-8E08-DAD9D379337C}"/>
              </a:ext>
            </a:extLst>
          </p:cNvPr>
          <p:cNvSpPr>
            <a:spLocks noGrp="1"/>
          </p:cNvSpPr>
          <p:nvPr>
            <p:ph type="ctrTitle"/>
          </p:nvPr>
        </p:nvSpPr>
        <p:spPr/>
        <p:txBody>
          <a:bodyPr/>
          <a:lstStyle/>
          <a:p>
            <a:r>
              <a:rPr lang="en-US" dirty="0"/>
              <a:t>Human Following Arduino-Based Robot</a:t>
            </a:r>
          </a:p>
        </p:txBody>
      </p:sp>
      <p:sp>
        <p:nvSpPr>
          <p:cNvPr id="3" name="Subtitle 2">
            <a:extLst>
              <a:ext uri="{FF2B5EF4-FFF2-40B4-BE49-F238E27FC236}">
                <a16:creationId xmlns:a16="http://schemas.microsoft.com/office/drawing/2014/main" id="{F3101004-62F2-4DD2-B464-74E4D16A7675}"/>
              </a:ext>
            </a:extLst>
          </p:cNvPr>
          <p:cNvSpPr>
            <a:spLocks noGrp="1"/>
          </p:cNvSpPr>
          <p:nvPr>
            <p:ph type="subTitle" idx="1"/>
          </p:nvPr>
        </p:nvSpPr>
        <p:spPr/>
        <p:txBody>
          <a:bodyPr/>
          <a:lstStyle/>
          <a:p>
            <a:r>
              <a:rPr lang="en-US" dirty="0"/>
              <a:t>An Innovative Application of Robotics and AI</a:t>
            </a:r>
          </a:p>
          <a:p>
            <a:r>
              <a:rPr lang="en-US" dirty="0"/>
              <a:t>By </a:t>
            </a:r>
            <a:r>
              <a:rPr lang="en-US" dirty="0" err="1"/>
              <a:t>b.tech</a:t>
            </a:r>
            <a:r>
              <a:rPr lang="en-US" dirty="0"/>
              <a:t> </a:t>
            </a:r>
            <a:r>
              <a:rPr lang="en-US" dirty="0" err="1"/>
              <a:t>cse</a:t>
            </a:r>
            <a:r>
              <a:rPr lang="en-US" dirty="0"/>
              <a:t> department, section - d</a:t>
            </a:r>
          </a:p>
        </p:txBody>
      </p:sp>
      <p:pic>
        <p:nvPicPr>
          <p:cNvPr id="7" name="Graphic 6" descr="Head with gears">
            <a:extLst>
              <a:ext uri="{FF2B5EF4-FFF2-40B4-BE49-F238E27FC236}">
                <a16:creationId xmlns:a16="http://schemas.microsoft.com/office/drawing/2014/main" id="{19F0DCF6-04AB-4FB7-80D0-1269AEF98C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9298" y="3001561"/>
            <a:ext cx="914400" cy="914400"/>
          </a:xfrm>
          <a:prstGeom prst="rect">
            <a:avLst/>
          </a:prstGeom>
        </p:spPr>
      </p:pic>
    </p:spTree>
    <p:extLst>
      <p:ext uri="{BB962C8B-B14F-4D97-AF65-F5344CB8AC3E}">
        <p14:creationId xmlns:p14="http://schemas.microsoft.com/office/powerpoint/2010/main" val="823351582"/>
      </p:ext>
    </p:extLst>
  </p:cSld>
  <p:clrMapOvr>
    <a:masterClrMapping/>
  </p:clrMapOvr>
  <mc:AlternateContent xmlns:mc="http://schemas.openxmlformats.org/markup-compatibility/2006" xmlns:p14="http://schemas.microsoft.com/office/powerpoint/2010/main">
    <mc:Choice Requires="p14">
      <p:transition spd="slow" p14:dur="3000" advClick="0" advTm="400">
        <p:push dir="u"/>
      </p:transition>
    </mc:Choice>
    <mc:Fallback xmlns="">
      <p:transition spd="slow" advClick="0" advTm="400">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01A3-01E0-481E-AC8B-045CCB46AEEB}"/>
              </a:ext>
            </a:extLst>
          </p:cNvPr>
          <p:cNvSpPr>
            <a:spLocks noGrp="1"/>
          </p:cNvSpPr>
          <p:nvPr>
            <p:ph type="title"/>
          </p:nvPr>
        </p:nvSpPr>
        <p:spPr/>
        <p:txBody>
          <a:bodyPr/>
          <a:lstStyle/>
          <a:p>
            <a:r>
              <a:rPr lang="en-US"/>
              <a:t>Introduction</a:t>
            </a:r>
          </a:p>
        </p:txBody>
      </p:sp>
      <p:sp>
        <p:nvSpPr>
          <p:cNvPr id="3" name="Text Placeholder 2">
            <a:extLst>
              <a:ext uri="{FF2B5EF4-FFF2-40B4-BE49-F238E27FC236}">
                <a16:creationId xmlns:a16="http://schemas.microsoft.com/office/drawing/2014/main" id="{E1EFE993-C352-4A87-81C8-10461EEC9AE9}"/>
              </a:ext>
            </a:extLst>
          </p:cNvPr>
          <p:cNvSpPr>
            <a:spLocks noGrp="1"/>
          </p:cNvSpPr>
          <p:nvPr>
            <p:ph type="body" idx="1"/>
          </p:nvPr>
        </p:nvSpPr>
        <p:spPr>
          <a:xfrm>
            <a:off x="212420" y="2716042"/>
            <a:ext cx="6976171" cy="3909842"/>
          </a:xfrm>
        </p:spPr>
        <p:txBody>
          <a:bodyPr/>
          <a:lstStyle/>
          <a:p>
            <a:r>
              <a:rPr lang="en-US" dirty="0"/>
              <a:t> An Arduino-based human-following robot is a robotic system designed to autonomously track and follow a human target using sensors and a microcontroller. It combines mobility and automation to provide practical solutions in fields like caregiving, logistics, and personal assistance. Built with components such as ultrasonic sensors, motor drivers, and an Arduino board, this robot adjusts its movements in real-time to maintain proximity to the user, showcasing the potential of robotics in enhancing everyday life.</a:t>
            </a:r>
          </a:p>
        </p:txBody>
      </p:sp>
      <p:pic>
        <p:nvPicPr>
          <p:cNvPr id="5" name="Picture 4">
            <a:extLst>
              <a:ext uri="{FF2B5EF4-FFF2-40B4-BE49-F238E27FC236}">
                <a16:creationId xmlns:a16="http://schemas.microsoft.com/office/drawing/2014/main" id="{F47BC77F-21C0-44C3-B45A-FCEB8D6C1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591" y="2716042"/>
            <a:ext cx="5003409" cy="3909842"/>
          </a:xfrm>
          <a:prstGeom prst="rect">
            <a:avLst/>
          </a:prstGeom>
        </p:spPr>
      </p:pic>
      <p:pic>
        <p:nvPicPr>
          <p:cNvPr id="7" name="Graphic 6" descr="Open book">
            <a:extLst>
              <a:ext uri="{FF2B5EF4-FFF2-40B4-BE49-F238E27FC236}">
                <a16:creationId xmlns:a16="http://schemas.microsoft.com/office/drawing/2014/main" id="{5B66D4C1-BF44-49DE-9872-2C057D0032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9489" y="865423"/>
            <a:ext cx="914400" cy="914400"/>
          </a:xfrm>
          <a:prstGeom prst="rect">
            <a:avLst/>
          </a:prstGeom>
        </p:spPr>
      </p:pic>
    </p:spTree>
    <p:extLst>
      <p:ext uri="{BB962C8B-B14F-4D97-AF65-F5344CB8AC3E}">
        <p14:creationId xmlns:p14="http://schemas.microsoft.com/office/powerpoint/2010/main" val="1694668491"/>
      </p:ext>
    </p:extLst>
  </p:cSld>
  <p:clrMapOvr>
    <a:masterClrMapping/>
  </p:clrMapOvr>
  <mc:AlternateContent xmlns:mc="http://schemas.openxmlformats.org/markup-compatibility/2006" xmlns:p14="http://schemas.microsoft.com/office/powerpoint/2010/main">
    <mc:Choice Requires="p14">
      <p:transition spd="slow" p14:dur="3000" advClick="0" advTm="400">
        <p:wipe/>
      </p:transition>
    </mc:Choice>
    <mc:Fallback xmlns="">
      <p:transition spd="slow" advClick="0" advTm="400">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2892F-E727-4B7F-9AB8-31E9C89C7DC6}"/>
              </a:ext>
            </a:extLst>
          </p:cNvPr>
          <p:cNvSpPr>
            <a:spLocks noGrp="1"/>
          </p:cNvSpPr>
          <p:nvPr>
            <p:ph type="title"/>
          </p:nvPr>
        </p:nvSpPr>
        <p:spPr/>
        <p:txBody>
          <a:bodyPr/>
          <a:lstStyle/>
          <a:p>
            <a:r>
              <a:rPr lang="en-US" dirty="0"/>
              <a:t>ACKNOWLEDGEMENT</a:t>
            </a:r>
          </a:p>
        </p:txBody>
      </p:sp>
      <p:sp>
        <p:nvSpPr>
          <p:cNvPr id="3" name="Text Placeholder 2">
            <a:extLst>
              <a:ext uri="{FF2B5EF4-FFF2-40B4-BE49-F238E27FC236}">
                <a16:creationId xmlns:a16="http://schemas.microsoft.com/office/drawing/2014/main" id="{C40F74CB-4992-4DD6-8386-C6C491FD2614}"/>
              </a:ext>
            </a:extLst>
          </p:cNvPr>
          <p:cNvSpPr>
            <a:spLocks noGrp="1"/>
          </p:cNvSpPr>
          <p:nvPr>
            <p:ph type="body" idx="1"/>
          </p:nvPr>
        </p:nvSpPr>
        <p:spPr>
          <a:xfrm>
            <a:off x="1154954" y="2250831"/>
            <a:ext cx="8761413" cy="4607169"/>
          </a:xfrm>
        </p:spPr>
        <p:txBody>
          <a:bodyPr>
            <a:normAutofit/>
          </a:bodyPr>
          <a:lstStyle/>
          <a:p>
            <a:pPr marL="0" indent="0">
              <a:buNone/>
            </a:pPr>
            <a:r>
              <a:rPr lang="en-US" dirty="0"/>
              <a:t>Thanks everyone for all of your support and guidance in completing this project! This project could not have been accomplished without the support and encouragement of my team. The deepest gratitude goes to JIS University for inviting me to </a:t>
            </a:r>
            <a:r>
              <a:rPr lang="en-US" dirty="0" err="1"/>
              <a:t>SkillX</a:t>
            </a:r>
            <a:r>
              <a:rPr lang="en-US" dirty="0"/>
              <a:t>, an engine of creativity and innovation. It has been rewarding, and an ever-learning process for me.</a:t>
            </a:r>
          </a:p>
          <a:p>
            <a:pPr marL="0" indent="0">
              <a:buNone/>
            </a:pPr>
            <a:r>
              <a:rPr lang="en-US" dirty="0"/>
              <a:t>I would also like to thank my sincere team members Md Amir Ansari, </a:t>
            </a:r>
            <a:r>
              <a:rPr lang="en-US" dirty="0" err="1"/>
              <a:t>Pintu</a:t>
            </a:r>
            <a:r>
              <a:rPr lang="en-US" dirty="0"/>
              <a:t> Kumar, </a:t>
            </a:r>
            <a:r>
              <a:rPr lang="en-US" dirty="0" err="1"/>
              <a:t>Zaheed</a:t>
            </a:r>
            <a:r>
              <a:rPr lang="en-US" dirty="0"/>
              <a:t> Hussain and Abdul Qadir and my mentor Mr. </a:t>
            </a:r>
            <a:r>
              <a:rPr lang="en-US" dirty="0" err="1"/>
              <a:t>Suprativ</a:t>
            </a:r>
            <a:r>
              <a:rPr lang="en-US" dirty="0"/>
              <a:t> </a:t>
            </a:r>
            <a:r>
              <a:rPr lang="en-US" dirty="0" err="1"/>
              <a:t>Saha</a:t>
            </a:r>
            <a:r>
              <a:rPr lang="en-US" dirty="0"/>
              <a:t> for helping me accomplish this project.</a:t>
            </a:r>
          </a:p>
          <a:p>
            <a:pPr marL="0" indent="0">
              <a:buNone/>
            </a:pPr>
            <a:r>
              <a:rPr lang="en-US" dirty="0"/>
              <a:t>In reference I would like to thank websites </a:t>
            </a:r>
            <a:r>
              <a:rPr lang="en-US" dirty="0">
                <a:hlinkClick r:id="rId2"/>
              </a:rPr>
              <a:t>www.robocraze.com</a:t>
            </a:r>
            <a:r>
              <a:rPr lang="en-US" dirty="0"/>
              <a:t>,  </a:t>
            </a:r>
            <a:r>
              <a:rPr lang="en-US" dirty="0">
                <a:hlinkClick r:id="rId3"/>
              </a:rPr>
              <a:t>www.youtube.com</a:t>
            </a:r>
            <a:r>
              <a:rPr lang="en-US" dirty="0"/>
              <a:t>, </a:t>
            </a:r>
            <a:r>
              <a:rPr lang="en-US" dirty="0">
                <a:hlinkClick r:id="rId4"/>
              </a:rPr>
              <a:t>www.nordborobotics</a:t>
            </a:r>
            <a:r>
              <a:rPr lang="en-US" dirty="0"/>
              <a:t>, for helping me overcome the difficult coding and programming tasks.</a:t>
            </a:r>
          </a:p>
          <a:p>
            <a:pPr marL="0" indent="0">
              <a:buNone/>
            </a:pPr>
            <a:r>
              <a:rPr lang="en-US" dirty="0" err="1"/>
              <a:t>Rehan</a:t>
            </a:r>
            <a:r>
              <a:rPr lang="en-US" dirty="0"/>
              <a:t> </a:t>
            </a:r>
            <a:r>
              <a:rPr lang="en-US" dirty="0" err="1"/>
              <a:t>Meraj</a:t>
            </a:r>
            <a:r>
              <a:rPr lang="en-US" dirty="0"/>
              <a:t> Ansari</a:t>
            </a:r>
          </a:p>
          <a:p>
            <a:pPr marL="0" indent="0">
              <a:buNone/>
            </a:pPr>
            <a:r>
              <a:rPr lang="en-US" dirty="0" err="1"/>
              <a:t>B.tech</a:t>
            </a:r>
            <a:r>
              <a:rPr lang="en-US" dirty="0"/>
              <a:t> in AI &amp; ML</a:t>
            </a:r>
          </a:p>
          <a:p>
            <a:pPr marL="0" indent="0">
              <a:buNone/>
            </a:pPr>
            <a:r>
              <a:rPr lang="en-US" dirty="0"/>
              <a:t>JIS UNIVERSITY</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Graphic 4" descr="Connections">
            <a:extLst>
              <a:ext uri="{FF2B5EF4-FFF2-40B4-BE49-F238E27FC236}">
                <a16:creationId xmlns:a16="http://schemas.microsoft.com/office/drawing/2014/main" id="{EF955E1D-3A48-4DD4-9765-8D2B1B6467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869949"/>
            <a:ext cx="1233268" cy="1183933"/>
          </a:xfrm>
          <a:prstGeom prst="rect">
            <a:avLst/>
          </a:prstGeom>
        </p:spPr>
      </p:pic>
    </p:spTree>
    <p:extLst>
      <p:ext uri="{BB962C8B-B14F-4D97-AF65-F5344CB8AC3E}">
        <p14:creationId xmlns:p14="http://schemas.microsoft.com/office/powerpoint/2010/main" val="1823405685"/>
      </p:ext>
    </p:extLst>
  </p:cSld>
  <p:clrMapOvr>
    <a:masterClrMapping/>
  </p:clrMapOvr>
  <mc:AlternateContent xmlns:mc="http://schemas.openxmlformats.org/markup-compatibility/2006" xmlns:p14="http://schemas.microsoft.com/office/powerpoint/2010/main">
    <mc:Choice Requires="p14">
      <p:transition spd="slow" p14:dur="3000" advClick="0" advTm="400">
        <p:wipe/>
      </p:transition>
    </mc:Choice>
    <mc:Fallback xmlns="">
      <p:transition spd="slow" advClick="0" advTm="400">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B358-0618-4D87-92E6-C82CC009CD60}"/>
              </a:ext>
            </a:extLst>
          </p:cNvPr>
          <p:cNvSpPr>
            <a:spLocks noGrp="1"/>
          </p:cNvSpPr>
          <p:nvPr>
            <p:ph type="title"/>
          </p:nvPr>
        </p:nvSpPr>
        <p:spPr/>
        <p:txBody>
          <a:bodyPr/>
          <a:lstStyle/>
          <a:p>
            <a:r>
              <a:rPr lang="en-US"/>
              <a:t>Objective</a:t>
            </a:r>
          </a:p>
        </p:txBody>
      </p:sp>
      <p:sp>
        <p:nvSpPr>
          <p:cNvPr id="3" name="Text Placeholder 2">
            <a:extLst>
              <a:ext uri="{FF2B5EF4-FFF2-40B4-BE49-F238E27FC236}">
                <a16:creationId xmlns:a16="http://schemas.microsoft.com/office/drawing/2014/main" id="{463D61A2-3060-406F-A8BD-B9E3BC94A4E8}"/>
              </a:ext>
            </a:extLst>
          </p:cNvPr>
          <p:cNvSpPr>
            <a:spLocks noGrp="1"/>
          </p:cNvSpPr>
          <p:nvPr>
            <p:ph type="body" idx="1"/>
          </p:nvPr>
        </p:nvSpPr>
        <p:spPr/>
        <p:txBody>
          <a:bodyPr/>
          <a:lstStyle/>
          <a:p>
            <a:r>
              <a:rPr lang="en-US" dirty="0"/>
              <a:t>The objective of making an Arduino-based human-following robot is to develop an intelligent system capable of autonomously tracking and following a human target. This robot aims to combine mobility with automation, utilizing sensors like ultrasonic or infrared to detect and maintain a safe distance from the user. Such a system is designed to enhance convenience and functionality in various applications, including assisting the elderly, aiding in logistics, and serving as personal companions. By leveraging Arduino’s flexibility and affordability, the project seeks to provide an innovative, efficient, and cost-effective solution for human-robot interaction.</a:t>
            </a:r>
          </a:p>
        </p:txBody>
      </p:sp>
      <p:pic>
        <p:nvPicPr>
          <p:cNvPr id="5" name="Graphic 4" descr="Bullseye">
            <a:extLst>
              <a:ext uri="{FF2B5EF4-FFF2-40B4-BE49-F238E27FC236}">
                <a16:creationId xmlns:a16="http://schemas.microsoft.com/office/drawing/2014/main" id="{6AE912E2-BA4B-46C7-871A-54AF0A45B4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55256" y="871122"/>
            <a:ext cx="914400" cy="914400"/>
          </a:xfrm>
          <a:prstGeom prst="rect">
            <a:avLst/>
          </a:prstGeom>
        </p:spPr>
      </p:pic>
    </p:spTree>
    <p:extLst>
      <p:ext uri="{BB962C8B-B14F-4D97-AF65-F5344CB8AC3E}">
        <p14:creationId xmlns:p14="http://schemas.microsoft.com/office/powerpoint/2010/main" val="4204120872"/>
      </p:ext>
    </p:extLst>
  </p:cSld>
  <p:clrMapOvr>
    <a:masterClrMapping/>
  </p:clrMapOvr>
  <mc:AlternateContent xmlns:mc="http://schemas.openxmlformats.org/markup-compatibility/2006" xmlns:p14="http://schemas.microsoft.com/office/powerpoint/2010/main">
    <mc:Choice Requires="p14">
      <p:transition spd="slow" p14:dur="3000" advClick="0" advTm="400">
        <p:push dir="u"/>
      </p:transition>
    </mc:Choice>
    <mc:Fallback xmlns="">
      <p:transition spd="slow" advClick="0" advTm="400">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6949-2052-4B61-8022-0D5058EA09A4}"/>
              </a:ext>
            </a:extLst>
          </p:cNvPr>
          <p:cNvSpPr>
            <a:spLocks noGrp="1"/>
          </p:cNvSpPr>
          <p:nvPr>
            <p:ph type="title"/>
          </p:nvPr>
        </p:nvSpPr>
        <p:spPr/>
        <p:txBody>
          <a:bodyPr/>
          <a:lstStyle/>
          <a:p>
            <a:r>
              <a:rPr lang="en-US"/>
              <a:t>Components Used</a:t>
            </a:r>
          </a:p>
        </p:txBody>
      </p:sp>
      <p:sp>
        <p:nvSpPr>
          <p:cNvPr id="3" name="Text Placeholder 2">
            <a:extLst>
              <a:ext uri="{FF2B5EF4-FFF2-40B4-BE49-F238E27FC236}">
                <a16:creationId xmlns:a16="http://schemas.microsoft.com/office/drawing/2014/main" id="{16959B79-6020-4610-8570-79E7A82918E8}"/>
              </a:ext>
            </a:extLst>
          </p:cNvPr>
          <p:cNvSpPr>
            <a:spLocks noGrp="1"/>
          </p:cNvSpPr>
          <p:nvPr>
            <p:ph type="body" idx="1"/>
          </p:nvPr>
        </p:nvSpPr>
        <p:spPr/>
        <p:txBody>
          <a:bodyPr/>
          <a:lstStyle/>
          <a:p>
            <a:r>
              <a:rPr lang="en-US" dirty="0"/>
              <a:t>The components required to build an Arduino-based human-following robot include an Arduino Uno, a motor driver shield, four wheels, and four TT gear motors. Additional components include a servo motor, an ultrasonic sensor, and two infrared sensors. Power is supplied by two 18650 Li-ion batteries along with a 18650 battery holder. For connections, male and female jumper wires are used. The structure of the robot can be built using an acrylic sheet (available in offline stores). Finally, a DC power switch is included to control the power supply.</a:t>
            </a:r>
          </a:p>
          <a:p>
            <a:pPr marL="0" indent="0">
              <a:buNone/>
            </a:pPr>
            <a:endParaRPr lang="en-US" dirty="0"/>
          </a:p>
        </p:txBody>
      </p:sp>
      <p:pic>
        <p:nvPicPr>
          <p:cNvPr id="5" name="Graphic 4" descr="Processor">
            <a:extLst>
              <a:ext uri="{FF2B5EF4-FFF2-40B4-BE49-F238E27FC236}">
                <a16:creationId xmlns:a16="http://schemas.microsoft.com/office/drawing/2014/main" id="{2060114E-F317-4CCE-ADDF-4D74C8E750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4984" y="871122"/>
            <a:ext cx="914400" cy="914400"/>
          </a:xfrm>
          <a:prstGeom prst="rect">
            <a:avLst/>
          </a:prstGeom>
        </p:spPr>
      </p:pic>
    </p:spTree>
    <p:extLst>
      <p:ext uri="{BB962C8B-B14F-4D97-AF65-F5344CB8AC3E}">
        <p14:creationId xmlns:p14="http://schemas.microsoft.com/office/powerpoint/2010/main" val="3986147759"/>
      </p:ext>
    </p:extLst>
  </p:cSld>
  <p:clrMapOvr>
    <a:masterClrMapping/>
  </p:clrMapOvr>
  <mc:AlternateContent xmlns:mc="http://schemas.openxmlformats.org/markup-compatibility/2006" xmlns:p14="http://schemas.microsoft.com/office/powerpoint/2010/main">
    <mc:Choice Requires="p14">
      <p:transition spd="slow" p14:dur="3000" advClick="0" advTm="400">
        <p:push dir="u"/>
      </p:transition>
    </mc:Choice>
    <mc:Fallback xmlns="">
      <p:transition spd="slow" advClick="0" advTm="400">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1816-72CB-409D-B2DE-AF94D41893C1}"/>
              </a:ext>
            </a:extLst>
          </p:cNvPr>
          <p:cNvSpPr>
            <a:spLocks noGrp="1"/>
          </p:cNvSpPr>
          <p:nvPr>
            <p:ph type="title"/>
          </p:nvPr>
        </p:nvSpPr>
        <p:spPr/>
        <p:txBody>
          <a:bodyPr/>
          <a:lstStyle/>
          <a:p>
            <a:r>
              <a:rPr lang="en-US" dirty="0"/>
              <a:t>CIRCUIT DIAGRAM</a:t>
            </a:r>
          </a:p>
        </p:txBody>
      </p:sp>
      <p:sp>
        <p:nvSpPr>
          <p:cNvPr id="3" name="Text Placeholder 2">
            <a:extLst>
              <a:ext uri="{FF2B5EF4-FFF2-40B4-BE49-F238E27FC236}">
                <a16:creationId xmlns:a16="http://schemas.microsoft.com/office/drawing/2014/main" id="{97F61AC4-6F87-4BD0-ABC2-6D7EB9555976}"/>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22FDAF49-700B-436D-A778-EF205EE2D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2603500"/>
            <a:ext cx="10199077" cy="4254500"/>
          </a:xfrm>
          <a:prstGeom prst="rect">
            <a:avLst/>
          </a:prstGeom>
        </p:spPr>
      </p:pic>
      <p:pic>
        <p:nvPicPr>
          <p:cNvPr id="7" name="Graphic 6" descr="Drawing compass">
            <a:extLst>
              <a:ext uri="{FF2B5EF4-FFF2-40B4-BE49-F238E27FC236}">
                <a16:creationId xmlns:a16="http://schemas.microsoft.com/office/drawing/2014/main" id="{EBC24FE0-EEC8-4DD4-8F93-A6E96D488E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96486" y="766232"/>
            <a:ext cx="914400" cy="914400"/>
          </a:xfrm>
          <a:prstGeom prst="rect">
            <a:avLst/>
          </a:prstGeom>
        </p:spPr>
      </p:pic>
    </p:spTree>
    <p:extLst>
      <p:ext uri="{BB962C8B-B14F-4D97-AF65-F5344CB8AC3E}">
        <p14:creationId xmlns:p14="http://schemas.microsoft.com/office/powerpoint/2010/main" val="2775836006"/>
      </p:ext>
    </p:extLst>
  </p:cSld>
  <p:clrMapOvr>
    <a:masterClrMapping/>
  </p:clrMapOvr>
  <mc:AlternateContent xmlns:mc="http://schemas.openxmlformats.org/markup-compatibility/2006" xmlns:p14="http://schemas.microsoft.com/office/powerpoint/2010/main">
    <mc:Choice Requires="p14">
      <p:transition spd="slow" p14:dur="3000" advClick="0" advTm="400">
        <p:push dir="u"/>
      </p:transition>
    </mc:Choice>
    <mc:Fallback xmlns="">
      <p:transition spd="slow" advClick="0" advTm="400">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7784-4080-475A-922D-C02122E588D4}"/>
              </a:ext>
            </a:extLst>
          </p:cNvPr>
          <p:cNvSpPr>
            <a:spLocks noGrp="1"/>
          </p:cNvSpPr>
          <p:nvPr>
            <p:ph type="title"/>
          </p:nvPr>
        </p:nvSpPr>
        <p:spPr/>
        <p:txBody>
          <a:bodyPr/>
          <a:lstStyle/>
          <a:p>
            <a:r>
              <a:rPr lang="en-US"/>
              <a:t>Working Principle</a:t>
            </a:r>
          </a:p>
        </p:txBody>
      </p:sp>
      <p:sp>
        <p:nvSpPr>
          <p:cNvPr id="3" name="Text Placeholder 2">
            <a:extLst>
              <a:ext uri="{FF2B5EF4-FFF2-40B4-BE49-F238E27FC236}">
                <a16:creationId xmlns:a16="http://schemas.microsoft.com/office/drawing/2014/main" id="{AEB9F54D-83C9-4513-B190-ACA0815CAB30}"/>
              </a:ext>
            </a:extLst>
          </p:cNvPr>
          <p:cNvSpPr>
            <a:spLocks noGrp="1"/>
          </p:cNvSpPr>
          <p:nvPr>
            <p:ph type="body" idx="1"/>
          </p:nvPr>
        </p:nvSpPr>
        <p:spPr/>
        <p:txBody>
          <a:bodyPr/>
          <a:lstStyle/>
          <a:p>
            <a:r>
              <a:rPr lang="en-US" dirty="0"/>
              <a:t>The working principle of an Arduino-based human-following robot involves detecting a human target and adjusting its movement accordingly. Ultrasonic and infrared sensors continuously measure the distance and direction of the target. This data is processed by the Arduino, which calculates the necessary movement commands. The motor driver then controls the wheels’ motors to adjust the robot’s speed and direction, enabling it to follow the target while maintaining a safe distance. This real-time feedback system ensures accurate and responsive tracking.</a:t>
            </a:r>
          </a:p>
        </p:txBody>
      </p:sp>
      <p:pic>
        <p:nvPicPr>
          <p:cNvPr id="6" name="Graphic 5" descr="Gears">
            <a:extLst>
              <a:ext uri="{FF2B5EF4-FFF2-40B4-BE49-F238E27FC236}">
                <a16:creationId xmlns:a16="http://schemas.microsoft.com/office/drawing/2014/main" id="{E63EFB19-80B3-4046-9218-0949EA8E1B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5415" y="838200"/>
            <a:ext cx="914400" cy="914400"/>
          </a:xfrm>
          <a:prstGeom prst="rect">
            <a:avLst/>
          </a:prstGeom>
        </p:spPr>
      </p:pic>
    </p:spTree>
    <p:extLst>
      <p:ext uri="{BB962C8B-B14F-4D97-AF65-F5344CB8AC3E}">
        <p14:creationId xmlns:p14="http://schemas.microsoft.com/office/powerpoint/2010/main" val="396487685"/>
      </p:ext>
    </p:extLst>
  </p:cSld>
  <p:clrMapOvr>
    <a:masterClrMapping/>
  </p:clrMapOvr>
  <mc:AlternateContent xmlns:mc="http://schemas.openxmlformats.org/markup-compatibility/2006" xmlns:p14="http://schemas.microsoft.com/office/powerpoint/2010/main">
    <mc:Choice Requires="p14">
      <p:transition spd="slow" p14:dur="3000" advClick="0" advTm="400">
        <p:push dir="u"/>
      </p:transition>
    </mc:Choice>
    <mc:Fallback xmlns="">
      <p:transition spd="slow" advClick="0" advTm="400">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12B57-2F33-4613-BCA3-15611FB5A451}"/>
              </a:ext>
            </a:extLst>
          </p:cNvPr>
          <p:cNvSpPr>
            <a:spLocks noGrp="1"/>
          </p:cNvSpPr>
          <p:nvPr>
            <p:ph type="title"/>
          </p:nvPr>
        </p:nvSpPr>
        <p:spPr/>
        <p:txBody>
          <a:bodyPr/>
          <a:lstStyle/>
          <a:p>
            <a:r>
              <a:rPr lang="en-US"/>
              <a:t>Applications</a:t>
            </a:r>
          </a:p>
        </p:txBody>
      </p:sp>
      <p:sp>
        <p:nvSpPr>
          <p:cNvPr id="3" name="Text Placeholder 2">
            <a:extLst>
              <a:ext uri="{FF2B5EF4-FFF2-40B4-BE49-F238E27FC236}">
                <a16:creationId xmlns:a16="http://schemas.microsoft.com/office/drawing/2014/main" id="{2791CB8A-FE07-4116-A12E-B73744425C7C}"/>
              </a:ext>
            </a:extLst>
          </p:cNvPr>
          <p:cNvSpPr>
            <a:spLocks noGrp="1"/>
          </p:cNvSpPr>
          <p:nvPr>
            <p:ph type="body" idx="1"/>
          </p:nvPr>
        </p:nvSpPr>
        <p:spPr>
          <a:xfrm>
            <a:off x="1154954" y="2603500"/>
            <a:ext cx="10408689" cy="1757485"/>
          </a:xfrm>
        </p:spPr>
        <p:txBody>
          <a:bodyPr/>
          <a:lstStyle/>
          <a:p>
            <a:r>
              <a:rPr lang="en-US" dirty="0"/>
              <a:t>The Arduino-based human-following robot has diverse applications, including assisting the elderly and disabled by carrying items or providing mobility support. It is used in logistics for automated material handling and delivery. Additionally, it serves as a personal companion for entertainment or guidance in smart homes and can be employed in industrial automation for tasks like warehouse management and transportation.</a:t>
            </a:r>
          </a:p>
        </p:txBody>
      </p:sp>
      <p:pic>
        <p:nvPicPr>
          <p:cNvPr id="7" name="Graphic 6" descr="Universal Access">
            <a:extLst>
              <a:ext uri="{FF2B5EF4-FFF2-40B4-BE49-F238E27FC236}">
                <a16:creationId xmlns:a16="http://schemas.microsoft.com/office/drawing/2014/main" id="{3F84838F-39AD-4532-BA8E-974353DC56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19489" y="766232"/>
            <a:ext cx="914400" cy="914400"/>
          </a:xfrm>
          <a:prstGeom prst="rect">
            <a:avLst/>
          </a:prstGeom>
        </p:spPr>
      </p:pic>
    </p:spTree>
    <p:extLst>
      <p:ext uri="{BB962C8B-B14F-4D97-AF65-F5344CB8AC3E}">
        <p14:creationId xmlns:p14="http://schemas.microsoft.com/office/powerpoint/2010/main" val="1630988658"/>
      </p:ext>
    </p:extLst>
  </p:cSld>
  <p:clrMapOvr>
    <a:masterClrMapping/>
  </p:clrMapOvr>
  <mc:AlternateContent xmlns:mc="http://schemas.openxmlformats.org/markup-compatibility/2006" xmlns:p14="http://schemas.microsoft.com/office/powerpoint/2010/main">
    <mc:Choice Requires="p14">
      <p:transition spd="slow" p14:dur="3000" advClick="0" advTm="400">
        <p:push dir="u"/>
      </p:transition>
    </mc:Choice>
    <mc:Fallback xmlns="">
      <p:transition spd="slow" advClick="0" advTm="400">
        <p:push dir="u"/>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212</TotalTime>
  <Words>768</Words>
  <Application>Microsoft Office PowerPoint</Application>
  <PresentationFormat>Widescreen</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PowerPoint Presentation</vt:lpstr>
      <vt:lpstr>Human Following Arduino-Based Robot</vt:lpstr>
      <vt:lpstr>Introduction</vt:lpstr>
      <vt:lpstr>ACKNOWLEDGEMENT</vt:lpstr>
      <vt:lpstr>Objective</vt:lpstr>
      <vt:lpstr>Components Used</vt:lpstr>
      <vt:lpstr>CIRCUIT DIAGRAM</vt:lpstr>
      <vt:lpstr>Working Principle</vt:lpstr>
      <vt:lpstr>Applications</vt:lpstr>
      <vt:lpstr>Conclusion</vt:lpstr>
      <vt:lpstr>TEAM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Following Arduino-Based Robot</dc:title>
  <dc:creator>Chand</dc:creator>
  <cp:lastModifiedBy>Chand</cp:lastModifiedBy>
  <cp:revision>30</cp:revision>
  <dcterms:created xsi:type="dcterms:W3CDTF">2024-12-01T10:55:25Z</dcterms:created>
  <dcterms:modified xsi:type="dcterms:W3CDTF">2025-05-26T10:02:46Z</dcterms:modified>
</cp:coreProperties>
</file>