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0"/>
  </p:notesMasterIdLst>
  <p:sldIdLst>
    <p:sldId id="711" r:id="rId4"/>
    <p:sldId id="709" r:id="rId5"/>
    <p:sldId id="712" r:id="rId6"/>
    <p:sldId id="723" r:id="rId7"/>
    <p:sldId id="724" r:id="rId8"/>
    <p:sldId id="725" r:id="rId9"/>
    <p:sldId id="726" r:id="rId10"/>
    <p:sldId id="713" r:id="rId11"/>
    <p:sldId id="715" r:id="rId12"/>
    <p:sldId id="716" r:id="rId13"/>
    <p:sldId id="717" r:id="rId14"/>
    <p:sldId id="718" r:id="rId15"/>
    <p:sldId id="719" r:id="rId16"/>
    <p:sldId id="720" r:id="rId17"/>
    <p:sldId id="722" r:id="rId18"/>
    <p:sldId id="721" r:id="rId19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09"/>
            <p14:sldId id="712"/>
            <p14:sldId id="723"/>
            <p14:sldId id="724"/>
            <p14:sldId id="725"/>
            <p14:sldId id="726"/>
            <p14:sldId id="713"/>
            <p14:sldId id="715"/>
            <p14:sldId id="716"/>
            <p14:sldId id="717"/>
            <p14:sldId id="718"/>
            <p14:sldId id="719"/>
            <p14:sldId id="720"/>
            <p14:sldId id="722"/>
            <p14:sldId id="7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89B2B-47B2-47FF-83DE-2CDE810CB986}" v="15" dt="2020-07-28T04:01:25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7" autoAdjust="0"/>
    <p:restoredTop sz="90985" autoAdjust="0"/>
  </p:normalViewPr>
  <p:slideViewPr>
    <p:cSldViewPr>
      <p:cViewPr varScale="1">
        <p:scale>
          <a:sx n="195" d="100"/>
          <a:sy n="195" d="100"/>
        </p:scale>
        <p:origin x="702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cap="all" dirty="0">
                <a:latin typeface="Arial Black" charset="0"/>
              </a:rPr>
              <a:t>J</a:t>
            </a:r>
            <a:r>
              <a:rPr lang="en-US" altLang="zh-CN" sz="1200" cap="all" dirty="0">
                <a:latin typeface="Arial Black" charset="0"/>
              </a:rPr>
              <a:t>uly</a:t>
            </a:r>
            <a:r>
              <a:rPr lang="en-US" sz="1200" b="0" i="0" cap="all" baseline="0" dirty="0">
                <a:latin typeface="Arial Black" charset="0"/>
              </a:rPr>
              <a:t> </a:t>
            </a:r>
            <a:r>
              <a:rPr lang="en-US" sz="1200" cap="all" dirty="0">
                <a:latin typeface="Arial Black" charset="0"/>
              </a:rPr>
              <a:t>2020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House Prices in  Ames, Iowa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/>
              <a:t>By Rehan </a:t>
            </a:r>
            <a:r>
              <a:rPr lang="en-US" dirty="0" err="1"/>
              <a:t>Daya</a:t>
            </a:r>
            <a:r>
              <a:rPr lang="en-US" dirty="0"/>
              <a:t>, Emmanuella </a:t>
            </a:r>
            <a:r>
              <a:rPr lang="en-US" dirty="0" err="1"/>
              <a:t>Eguche</a:t>
            </a:r>
            <a:r>
              <a:rPr lang="en-US" dirty="0"/>
              <a:t>, </a:t>
            </a:r>
            <a:r>
              <a:rPr lang="en-US" dirty="0" err="1"/>
              <a:t>Sitong</a:t>
            </a:r>
            <a:r>
              <a:rPr lang="en-US" dirty="0"/>
              <a:t> Li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dirty="0"/>
              <a:t>     Anqi Lou, Soumya Nayak, Matthew </a:t>
            </a:r>
            <a:r>
              <a:rPr lang="en-US" dirty="0" err="1"/>
              <a:t>Streichler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Forward Stepwise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2550"/>
            <a:ext cx="4953000" cy="3250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7400" y="1587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Running 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stepAIC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() returns model that contains all coefficients.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AIC = </a:t>
            </a:r>
            <a:r>
              <a:rPr lang="mr-IN" sz="1800" dirty="0">
                <a:latin typeface="Calibri" charset="0"/>
                <a:ea typeface="Calibri" charset="0"/>
                <a:cs typeface="Calibri" charset="0"/>
              </a:rPr>
              <a:t>-6325.657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6123" y="3409950"/>
            <a:ext cx="3030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Out-of-sample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RMSE: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0.097</a:t>
            </a:r>
          </a:p>
        </p:txBody>
      </p:sp>
    </p:spTree>
    <p:extLst>
      <p:ext uri="{BB962C8B-B14F-4D97-AF65-F5344CB8AC3E}">
        <p14:creationId xmlns:p14="http://schemas.microsoft.com/office/powerpoint/2010/main" val="62865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LASSO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EA9298E-72DA-4AAE-99A6-08277E2F8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6170"/>
            <a:ext cx="3564194" cy="2817329"/>
          </a:xfrm>
          <a:prstGeom prst="rect">
            <a:avLst/>
          </a:prstGeom>
        </p:spPr>
      </p:pic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D1491788-904A-462A-B3E6-B004BEBB1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66170"/>
            <a:ext cx="3703595" cy="2927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B61CF-A0D2-410B-9E3A-D3B8931AD12D}"/>
              </a:ext>
            </a:extLst>
          </p:cNvPr>
          <p:cNvSpPr txBox="1"/>
          <p:nvPr/>
        </p:nvSpPr>
        <p:spPr>
          <a:xfrm>
            <a:off x="2644384" y="4085231"/>
            <a:ext cx="3030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Out-of-sample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RMSE: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0.1276</a:t>
            </a:r>
          </a:p>
        </p:txBody>
      </p:sp>
    </p:spTree>
    <p:extLst>
      <p:ext uri="{BB962C8B-B14F-4D97-AF65-F5344CB8AC3E}">
        <p14:creationId xmlns:p14="http://schemas.microsoft.com/office/powerpoint/2010/main" val="40787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Random Forest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D52F495-6F13-4DAB-9203-EA1167613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02566"/>
            <a:ext cx="4408506" cy="2882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23863-5F0D-4714-A110-FE4E1FEA2570}"/>
              </a:ext>
            </a:extLst>
          </p:cNvPr>
          <p:cNvSpPr txBox="1"/>
          <p:nvPr/>
        </p:nvSpPr>
        <p:spPr>
          <a:xfrm>
            <a:off x="5638800" y="197158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Number of trees tested: 10, 200, 500,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Maximum number of nodes in each tree: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AC7D4-01B1-4A49-AEF8-C55C2040AD17}"/>
              </a:ext>
            </a:extLst>
          </p:cNvPr>
          <p:cNvSpPr txBox="1"/>
          <p:nvPr/>
        </p:nvSpPr>
        <p:spPr>
          <a:xfrm>
            <a:off x="5638800" y="333375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number of trees: 500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</a:rPr>
              <a:t>Out-of-sample 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RMSE: 0.02886456</a:t>
            </a:r>
          </a:p>
        </p:txBody>
      </p:sp>
    </p:spTree>
    <p:extLst>
      <p:ext uri="{BB962C8B-B14F-4D97-AF65-F5344CB8AC3E}">
        <p14:creationId xmlns:p14="http://schemas.microsoft.com/office/powerpoint/2010/main" val="153529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381000" y="671489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Partial </a:t>
            </a:r>
            <a:r>
              <a:rPr lang="en-US" sz="2800">
                <a:latin typeface="Arial Black" panose="020B0A04020102020204" pitchFamily="34" charset="0"/>
              </a:rPr>
              <a:t>Least Squares (PLS)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1428751"/>
            <a:ext cx="232135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7314" y="15049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Use 10-fold cross validation so this is just an example of how PLS model’s prediction looks like comparing to the 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splitted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-testing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The optimal 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ncomp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for training set is 3, but for test set is 4.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4019550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Out-of-sample 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RMSE: </a:t>
            </a:r>
            <a:r>
              <a:rPr lang="en-US" sz="1800" dirty="0">
                <a:solidFill>
                  <a:srgbClr val="C00000"/>
                </a:solidFill>
              </a:rPr>
              <a:t> 0.018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F0594-1009-43AA-A940-37626A024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8330"/>
            <a:ext cx="3892774" cy="914944"/>
          </a:xfrm>
          <a:prstGeom prst="rect">
            <a:avLst/>
          </a:prstGeom>
        </p:spPr>
      </p:pic>
      <p:pic>
        <p:nvPicPr>
          <p:cNvPr id="11" name="Picture 10" descr="A close up of a receipt&#10;&#10;Description automatically generated">
            <a:extLst>
              <a:ext uri="{FF2B5EF4-FFF2-40B4-BE49-F238E27FC236}">
                <a16:creationId xmlns:a16="http://schemas.microsoft.com/office/drawing/2014/main" id="{29DB7CF8-DEBF-468E-8AF8-AAE996285B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48865"/>
            <a:ext cx="2971800" cy="9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3789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Model Comparison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81C664A-14C3-4546-91DE-9E655F11F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42485"/>
              </p:ext>
            </p:extLst>
          </p:nvPr>
        </p:nvGraphicFramePr>
        <p:xfrm>
          <a:off x="990600" y="1657350"/>
          <a:ext cx="7159942" cy="2219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689519656"/>
                    </a:ext>
                  </a:extLst>
                </a:gridCol>
                <a:gridCol w="2206942">
                  <a:extLst>
                    <a:ext uri="{9D8B030D-6E8A-4147-A177-3AD203B41FA5}">
                      <a16:colId xmlns:a16="http://schemas.microsoft.com/office/drawing/2014/main" val="5259895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6757039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Out-of-sample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4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 Stepwise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0.1474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2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/>
                        <a:t>0.0188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0.13</a:t>
                      </a:r>
                      <a:r>
                        <a:rPr lang="en-US" dirty="0"/>
                        <a:t>5</a:t>
                      </a:r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505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C1425-D6AC-411B-949C-62C7ABB15921}"/>
              </a:ext>
            </a:extLst>
          </p:cNvPr>
          <p:cNvCxnSpPr>
            <a:cxnSpLocks/>
          </p:cNvCxnSpPr>
          <p:nvPr/>
        </p:nvCxnSpPr>
        <p:spPr>
          <a:xfrm flipV="1">
            <a:off x="4914894" y="392254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7C9A62-942C-4337-A274-4BF7D93A57D0}"/>
              </a:ext>
            </a:extLst>
          </p:cNvPr>
          <p:cNvSpPr txBox="1"/>
          <p:nvPr/>
        </p:nvSpPr>
        <p:spPr>
          <a:xfrm>
            <a:off x="3352800" y="4277960"/>
            <a:ext cx="3124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cross-validation,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log form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9162B9-55D5-4C77-84BC-B8EE1DEFD751}"/>
              </a:ext>
            </a:extLst>
          </p:cNvPr>
          <p:cNvCxnSpPr>
            <a:cxnSpLocks/>
          </p:cNvCxnSpPr>
          <p:nvPr/>
        </p:nvCxnSpPr>
        <p:spPr>
          <a:xfrm flipV="1">
            <a:off x="7048494" y="389714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F28866-9343-48B8-89B3-473FD578D182}"/>
              </a:ext>
            </a:extLst>
          </p:cNvPr>
          <p:cNvSpPr txBox="1"/>
          <p:nvPr/>
        </p:nvSpPr>
        <p:spPr>
          <a:xfrm>
            <a:off x="5410200" y="4194924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RMSE on test data,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Provided by Kaggle.</a:t>
            </a:r>
          </a:p>
        </p:txBody>
      </p:sp>
    </p:spTree>
    <p:extLst>
      <p:ext uri="{BB962C8B-B14F-4D97-AF65-F5344CB8AC3E}">
        <p14:creationId xmlns:p14="http://schemas.microsoft.com/office/powerpoint/2010/main" val="286819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BB86C-4105-4A11-9211-C98B537BF367}"/>
              </a:ext>
            </a:extLst>
          </p:cNvPr>
          <p:cNvSpPr txBox="1"/>
          <p:nvPr/>
        </p:nvSpPr>
        <p:spPr>
          <a:xfrm>
            <a:off x="838200" y="1817298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400" dirty="0"/>
              <a:t>Large number of multicollinear variables, might be subject to overfitting</a:t>
            </a:r>
          </a:p>
          <a:p>
            <a:r>
              <a:rPr lang="en-US" sz="2400" dirty="0"/>
              <a:t>Outliers reducing accuracy of models</a:t>
            </a:r>
          </a:p>
          <a:p>
            <a:r>
              <a:rPr lang="en-US" sz="2400" dirty="0"/>
              <a:t>Kaggle holds true data set, which caused us to split train dataset into a test and train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3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</a:t>
            </a:r>
            <a:r>
              <a:rPr lang="en-US" altLang="zh-CN" sz="2800" dirty="0">
                <a:latin typeface="Arial Black" panose="020B0A04020102020204" pitchFamily="34" charset="0"/>
              </a:rPr>
              <a:t>onclusion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BF49-2E9B-474B-91F7-4C2894B9BA35}"/>
              </a:ext>
            </a:extLst>
          </p:cNvPr>
          <p:cNvSpPr txBox="1"/>
          <p:nvPr/>
        </p:nvSpPr>
        <p:spPr>
          <a:xfrm>
            <a:off x="838200" y="135255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Our Results—PLS is the best predictive model</a:t>
            </a:r>
          </a:p>
          <a:p>
            <a:pPr marL="742950" lvl="1" indent="-285750">
              <a:buFontTx/>
              <a:buChar char="-"/>
            </a:pPr>
            <a:r>
              <a:rPr lang="en-US" sz="1800" dirty="0">
                <a:latin typeface="+mj-lt"/>
              </a:rPr>
              <a:t>RMSE = 0.0188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Kaggle’s Results—Lasso is the best predictive model</a:t>
            </a:r>
          </a:p>
          <a:p>
            <a:pPr marL="742950" lvl="1" indent="-285750">
              <a:buFontTx/>
              <a:buChar char="-"/>
            </a:pPr>
            <a:r>
              <a:rPr lang="en-US" sz="1800" dirty="0">
                <a:latin typeface="+mj-lt"/>
              </a:rPr>
              <a:t>RMSE = 0.1278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Kaggle Competition—1333/5089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About the 26</a:t>
            </a:r>
            <a:r>
              <a:rPr lang="en-US" sz="1800" baseline="30000" dirty="0">
                <a:latin typeface="+mj-lt"/>
              </a:rPr>
              <a:t>th</a:t>
            </a:r>
            <a:r>
              <a:rPr lang="en-US" sz="1800" dirty="0">
                <a:latin typeface="+mj-lt"/>
              </a:rPr>
              <a:t> percentile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Important Variables</a:t>
            </a:r>
          </a:p>
          <a:p>
            <a:pPr marL="742950" lvl="1" indent="-285750">
              <a:buFontTx/>
              <a:buChar char="-"/>
            </a:pPr>
            <a:r>
              <a:rPr lang="en-US" sz="1800" dirty="0" err="1">
                <a:latin typeface="+mj-lt"/>
              </a:rPr>
              <a:t>GrLivArea</a:t>
            </a:r>
            <a:endParaRPr lang="en-US" sz="18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en-US" sz="1800" dirty="0" err="1">
                <a:latin typeface="+mj-lt"/>
              </a:rPr>
              <a:t>OverallQual</a:t>
            </a:r>
            <a:endParaRPr lang="en-US" sz="18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en-US" sz="1800" dirty="0" err="1">
                <a:latin typeface="+mj-lt"/>
              </a:rPr>
              <a:t>YearBuilt</a:t>
            </a:r>
            <a:endParaRPr lang="en-US" sz="18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en-US" sz="1800" dirty="0" err="1">
                <a:latin typeface="+mj-lt"/>
              </a:rPr>
              <a:t>GarageCars</a:t>
            </a:r>
            <a:endParaRPr lang="en-US" sz="18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en-US" sz="1800" dirty="0" err="1">
                <a:latin typeface="+mj-lt"/>
              </a:rPr>
              <a:t>LotArea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51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57838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2800" dirty="0">
                <a:latin typeface="Arial Black" panose="020B0A04020102020204" pitchFamily="34" charset="0"/>
              </a:rPr>
              <a:t>Project</a:t>
            </a:r>
            <a:r>
              <a:rPr lang="en-US" sz="4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rPr>
              <a:t> </a:t>
            </a:r>
            <a:r>
              <a:rPr lang="en-US" sz="2800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FC80B-86CA-48E9-93E9-382F57F18BE0}"/>
              </a:ext>
            </a:extLst>
          </p:cNvPr>
          <p:cNvSpPr txBox="1"/>
          <p:nvPr/>
        </p:nvSpPr>
        <p:spPr>
          <a:xfrm>
            <a:off x="457200" y="1885950"/>
            <a:ext cx="4648200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Develop an algorithm to predict the final price of the houses in Ames, Iowa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79 variables (36 numerical + 43 categorical)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1460 observations in training dataset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1459 observations in test dataset</a:t>
            </a:r>
          </a:p>
        </p:txBody>
      </p:sp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28719AA5-CEED-48FC-B13A-F759D46A3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1881768"/>
            <a:ext cx="2254724" cy="22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2E7F1-EE58-4818-9510-0C4A668FB197}"/>
              </a:ext>
            </a:extLst>
          </p:cNvPr>
          <p:cNvSpPr txBox="1"/>
          <p:nvPr/>
        </p:nvSpPr>
        <p:spPr>
          <a:xfrm>
            <a:off x="622612" y="1599783"/>
            <a:ext cx="3893632" cy="2800767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Numerical Variables</a:t>
            </a:r>
          </a:p>
          <a:p>
            <a:pPr algn="ctr">
              <a:lnSpc>
                <a:spcPts val="15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Remove columns with more than 10%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entry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Impute the rest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NaNs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the mean of the column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Express “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Salesprice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 (the Y variable) in log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5B7D8-6830-4A65-AB6D-FF9E6487956A}"/>
              </a:ext>
            </a:extLst>
          </p:cNvPr>
          <p:cNvSpPr txBox="1"/>
          <p:nvPr/>
        </p:nvSpPr>
        <p:spPr>
          <a:xfrm>
            <a:off x="5257800" y="2114550"/>
            <a:ext cx="3369525" cy="188136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</a:p>
          <a:p>
            <a:pPr algn="ctr">
              <a:lnSpc>
                <a:spcPts val="15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Replace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NaNs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“None”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dummy variables (252)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2009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24B9-244A-4406-8F5F-6B43A2CE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4493"/>
            <a:ext cx="8229600" cy="523220"/>
          </a:xfr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  <a:cs typeface="Arial" charset="0"/>
              </a:rPr>
              <a:t>Right-Skewness and Correlation Matrix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5633EF-4991-4CE7-B3DD-5438DA14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81150"/>
            <a:ext cx="3652684" cy="28872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94977-BAB1-45D2-AA57-F0ACEBD974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67713"/>
            <a:ext cx="3796193" cy="30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B81-B103-4D6F-BFB1-8F0038F830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  <a:cs typeface="Arial" charset="0"/>
              </a:rPr>
              <a:t>Important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84C1D-3E6B-4AE9-9189-80CC63B8F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85901"/>
            <a:ext cx="2985618" cy="2359991"/>
          </a:xfrm>
        </p:spPr>
      </p:pic>
      <p:pic>
        <p:nvPicPr>
          <p:cNvPr id="7" name="Picture 6" descr="A picture containing photo, table, various, different&#10;&#10;Description automatically generated">
            <a:extLst>
              <a:ext uri="{FF2B5EF4-FFF2-40B4-BE49-F238E27FC236}">
                <a16:creationId xmlns:a16="http://schemas.microsoft.com/office/drawing/2014/main" id="{A0440F84-74B2-4F97-AC91-EA8E3ABFA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91" y="1485900"/>
            <a:ext cx="2985619" cy="2359992"/>
          </a:xfrm>
          <a:prstGeom prst="rect">
            <a:avLst/>
          </a:prstGeom>
        </p:spPr>
      </p:pic>
      <p:pic>
        <p:nvPicPr>
          <p:cNvPr id="9" name="Picture 8" descr="A picture containing photo, table, different, filled&#10;&#10;Description automatically generated">
            <a:extLst>
              <a:ext uri="{FF2B5EF4-FFF2-40B4-BE49-F238E27FC236}">
                <a16:creationId xmlns:a16="http://schemas.microsoft.com/office/drawing/2014/main" id="{79CCC289-2570-4FD9-BE85-59BDB483A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33" y="1485900"/>
            <a:ext cx="2985618" cy="23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F1817-888E-4BCD-84B9-30D2230D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4890"/>
            <a:ext cx="8229600" cy="52322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  <a:cs typeface="Arial" charset="0"/>
              </a:rPr>
              <a:t>Important Variables pt.2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599E6-BE02-4D69-B4BA-A119B3CC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441686"/>
            <a:ext cx="4151671" cy="3281702"/>
          </a:xfrm>
          <a:prstGeom prst="rect">
            <a:avLst/>
          </a:prstGeom>
        </p:spPr>
      </p:pic>
      <p:pic>
        <p:nvPicPr>
          <p:cNvPr id="6" name="Picture 5" descr="A picture containing photo, table, lot, computer&#10;&#10;Description automatically generated">
            <a:extLst>
              <a:ext uri="{FF2B5EF4-FFF2-40B4-BE49-F238E27FC236}">
                <a16:creationId xmlns:a16="http://schemas.microsoft.com/office/drawing/2014/main" id="{FB74F518-3E1B-48F5-AD1A-BEEE583EC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71" y="1473641"/>
            <a:ext cx="4114800" cy="32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AC73-7ECC-4E04-B366-ACFC0EC9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Log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49D2184-72D8-4C7B-888F-93333F39B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17" y="1638110"/>
            <a:ext cx="3172845" cy="250798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603338-C281-43C0-BA5C-C991221EAE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" y="1747685"/>
            <a:ext cx="2895600" cy="2288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D1E49-8FCC-4ED3-8D42-9EA0838CF981}"/>
              </a:ext>
            </a:extLst>
          </p:cNvPr>
          <p:cNvSpPr txBox="1"/>
          <p:nvPr/>
        </p:nvSpPr>
        <p:spPr>
          <a:xfrm>
            <a:off x="6615621" y="1634728"/>
            <a:ext cx="2438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800" dirty="0"/>
              <a:t>Taking log of </a:t>
            </a:r>
            <a:r>
              <a:rPr lang="en-US" sz="1800" dirty="0" err="1"/>
              <a:t>SalePrice</a:t>
            </a:r>
            <a:r>
              <a:rPr lang="en-US" sz="1800" dirty="0"/>
              <a:t>, our predictor variable, reduced the right skewness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79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Models Applied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0963B-8411-4C51-B443-C8E14ED9731B}"/>
              </a:ext>
            </a:extLst>
          </p:cNvPr>
          <p:cNvSpPr txBox="1"/>
          <p:nvPr/>
        </p:nvSpPr>
        <p:spPr>
          <a:xfrm>
            <a:off x="838200" y="1817298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400" dirty="0"/>
              <a:t>KNN</a:t>
            </a:r>
          </a:p>
          <a:p>
            <a:r>
              <a:rPr lang="en-US" sz="2400" dirty="0"/>
              <a:t>Forward Stepwise Regression</a:t>
            </a:r>
          </a:p>
          <a:p>
            <a:r>
              <a:rPr lang="en-US" sz="2400" dirty="0"/>
              <a:t>Lasso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PLS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5508F-5194-4376-ADC1-E2CA79EDBF5F}"/>
              </a:ext>
            </a:extLst>
          </p:cNvPr>
          <p:cNvSpPr txBox="1"/>
          <p:nvPr/>
        </p:nvSpPr>
        <p:spPr>
          <a:xfrm>
            <a:off x="2171700" y="44005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* All models are tested with 10-fold cross validation*</a:t>
            </a:r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8F2BC78B-D4E3-44E3-AA5E-D9D973E1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324600" y="1695268"/>
            <a:ext cx="1905000" cy="17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6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38E94-C045-4498-BD93-E7B1FBCFC166}"/>
              </a:ext>
            </a:extLst>
          </p:cNvPr>
          <p:cNvSpPr txBox="1"/>
          <p:nvPr/>
        </p:nvSpPr>
        <p:spPr>
          <a:xfrm>
            <a:off x="457200" y="7429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965CA-C1C6-9744-BB7F-FC06C1ED1319}"/>
              </a:ext>
            </a:extLst>
          </p:cNvPr>
          <p:cNvSpPr txBox="1"/>
          <p:nvPr/>
        </p:nvSpPr>
        <p:spPr>
          <a:xfrm>
            <a:off x="5638800" y="197158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Number of nearest neighbors tested: [1:100]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C4678-4325-5D4D-8DC0-AFCED6FE7C91}"/>
              </a:ext>
            </a:extLst>
          </p:cNvPr>
          <p:cNvSpPr txBox="1"/>
          <p:nvPr/>
        </p:nvSpPr>
        <p:spPr>
          <a:xfrm>
            <a:off x="5410200" y="333375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number of KNN: 9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Out-of-sample RMSE: 0.1987424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A4C4D92-F826-A942-90E5-3C4C28F4E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01693"/>
            <a:ext cx="4343400" cy="29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411</Words>
  <Application>Microsoft Office PowerPoint</Application>
  <PresentationFormat>On-screen Show (16:9)</PresentationFormat>
  <Paragraphs>96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PowerPoint Presentation</vt:lpstr>
      <vt:lpstr>PowerPoint Presentation</vt:lpstr>
      <vt:lpstr>Right-Skewness and Correlation Matrix</vt:lpstr>
      <vt:lpstr>Important Variables</vt:lpstr>
      <vt:lpstr>Important Variables pt.2</vt:lpstr>
      <vt:lpstr>Before and After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 Lou</dc:creator>
  <cp:lastModifiedBy>Rehankhan Daya</cp:lastModifiedBy>
  <cp:revision>51</cp:revision>
  <dcterms:created xsi:type="dcterms:W3CDTF">2020-07-27T15:40:35Z</dcterms:created>
  <dcterms:modified xsi:type="dcterms:W3CDTF">2020-07-28T15:49:02Z</dcterms:modified>
</cp:coreProperties>
</file>