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1332C4-429E-43FB-A900-637CB0131E47}">
  <a:tblStyle styleId="{111332C4-429E-43FB-A900-637CB0131E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illSans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f89aa9b3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f89aa9b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ffb0683f9_5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ffb0683f9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f89aa9b3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f89aa9b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ffb0683f9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ffb0683f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fb0683f9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fb0683f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f89aa9b3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f89aa9b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fb0683f9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ffb0683f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f89aa9b3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f89aa9b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ffb0683f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ffb0683f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ffb0683f9_5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ffb0683f9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ffb0683f9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ffb0683f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f89aa9b39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f89aa9b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f89aa9b3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f89aa9b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fb0683f9_5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fb0683f9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fb0683f9_5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fb0683f9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fb0683f9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fb0683f9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169100" y="680050"/>
            <a:ext cx="9853800" cy="1267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b="1" lang="en-US" sz="2400"/>
              <a:t>REDUCING COMMERCIAL AVIATION FATALITIES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644239" y="2854552"/>
            <a:ext cx="29034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Group 14</a:t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Emmanuella Eguche</a:t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Rehan Daya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Troy Walton</a:t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Yiwei Zhou</a:t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700"/>
          </a:p>
        </p:txBody>
      </p:sp>
      <p:sp>
        <p:nvSpPr>
          <p:cNvPr id="100" name="Google Shape;100;p1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1187213" y="5643525"/>
            <a:ext cx="9497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 can see that crew 1 is lacking in experiment SS which may cause some bias.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63" y="939363"/>
            <a:ext cx="8729925" cy="45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2147050" y="92324"/>
            <a:ext cx="7729800" cy="7260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 EXPLORATION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525" y="1075900"/>
            <a:ext cx="6309601" cy="41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367575" y="5448600"/>
            <a:ext cx="121023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●	In experiment CA, baseline event A occurs for 0.3431% of the time and event C occurs for 99.6568% of the time.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●	In experiment DA, baseline event A occurs for 85.8098% of the time and event D occurs for 14.1901%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●	In experiment SS, baseline event A occurs for 91.5779% of the time and event B occurs for 8.4221% of the time.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3" name="Google Shape;183;p2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2147050" y="92324"/>
            <a:ext cx="7729800" cy="7260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 EXPLORATION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2231100" y="90400"/>
            <a:ext cx="7729800" cy="889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90" name="Google Shape;190;p2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883950"/>
            <a:ext cx="3054300" cy="48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837" y="1863050"/>
            <a:ext cx="2786966" cy="485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7676350" y="1883950"/>
            <a:ext cx="3954600" cy="3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We believe someone in crew 1 may be having </a:t>
            </a: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absence</a:t>
            </a: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 seizures.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Unsurprisingly</a:t>
            </a: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, jump scares resulted in higher standard deviations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965475" y="1444125"/>
            <a:ext cx="155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Mean 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476750" y="1444125"/>
            <a:ext cx="2339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Standard Deviation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2231125" y="123275"/>
            <a:ext cx="7729800" cy="7989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0913" y="1028350"/>
            <a:ext cx="1926275" cy="508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4650" y="1028337"/>
            <a:ext cx="1926275" cy="508342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154900" y="2689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/>
              <a:t>Separated train/test datasets with </a:t>
            </a:r>
            <a:r>
              <a:rPr b="1" lang="en-US" sz="1550"/>
              <a:t>70/30 ratio</a:t>
            </a:r>
            <a:r>
              <a:rPr lang="en-US" sz="1550"/>
              <a:t>.</a:t>
            </a:r>
            <a:endParaRPr sz="15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/>
              <a:t>The accuracy of prediction without looking at the features is:  </a:t>
            </a:r>
            <a:r>
              <a:rPr b="1" lang="en-US" sz="1550"/>
              <a:t>62.62%</a:t>
            </a:r>
            <a:endParaRPr b="1" sz="1550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4902" y="2131477"/>
            <a:ext cx="4358366" cy="3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2166900" y="149850"/>
            <a:ext cx="7941600" cy="864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265100" y="1486850"/>
            <a:ext cx="11629800" cy="457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 b="1"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eeg_fp2</a:t>
            </a: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respiration</a:t>
            </a: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the most </a:t>
            </a: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weights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higher rating of </a:t>
            </a: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respiration</a:t>
            </a: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eeg_fp2</a:t>
            </a: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the pilot is less likely to be distracted (higher ⇒ less distracted)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seat = 0/1</a:t>
            </a: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high positive weight ⇒ more likely to be distracted when seat = 1 (right seat).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corresponds to the pilot on the right seat.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illustrates why captain is always seated on the left.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2231100" y="212173"/>
            <a:ext cx="7729800" cy="9060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1745250" y="1747899"/>
            <a:ext cx="9332100" cy="52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b="1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eeg_c4, eeg_p3, eeg_f8</a:t>
            </a: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b="1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weights at around 0.002-0.0025. They are the most predictive factors of pilots' distractedness.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○"/>
            </a:pP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 is related to the inhibition of brain alpha waves (high reading from c4 node indicates lack of concentration).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○"/>
            </a:pP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 node detects reactivity to external sensory stimulation.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○"/>
            </a:pP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f8 is correlated with frequent judgement control.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other hand, </a:t>
            </a:r>
            <a:r>
              <a:rPr b="1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galvanic skin response</a:t>
            </a:r>
            <a:r>
              <a:rPr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have relatively high weights (the more time into experiment and the more skin response, the more distracted the pilots are.)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50"/>
          </a:p>
        </p:txBody>
      </p:sp>
      <p:sp>
        <p:nvSpPr>
          <p:cNvPr id="220" name="Google Shape;220;p2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2231100" y="100225"/>
            <a:ext cx="77298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MODELS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6295588" y="2157750"/>
            <a:ext cx="5682300" cy="254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Separated training and testing sets with 70:30 split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Best predictors to split the data: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Electrocardiogram signal (ecr)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Galvanic skin response (gsr)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857850" y="5488350"/>
            <a:ext cx="8768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** These values are different than the initial testing accuracies but round to the same number in both instances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3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9" name="Google Shape;229;p30"/>
          <p:cNvGraphicFramePr/>
          <p:nvPr/>
        </p:nvGraphicFramePr>
        <p:xfrm>
          <a:off x="183350" y="228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{111332C4-429E-43FB-A900-637CB0131E47}</a:tableStyleId>
              </a:tblPr>
              <a:tblGrid>
                <a:gridCol w="2033500"/>
                <a:gridCol w="1486500"/>
                <a:gridCol w="1474575"/>
                <a:gridCol w="951350"/>
              </a:tblGrid>
              <a:tr h="5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Depth Limitation</a:t>
                      </a:r>
                      <a:endParaRPr b="1" sz="1100"/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Max. Depth = 2</a:t>
                      </a:r>
                      <a:endParaRPr b="1" sz="1100"/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Max. Depth = 3</a:t>
                      </a:r>
                      <a:endParaRPr b="1" sz="1100"/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None</a:t>
                      </a:r>
                      <a:endParaRPr b="1" sz="1100"/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Training accuracy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61.85%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63.44%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</a:tr>
              <a:tr h="6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61.95%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63.50%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99.96%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Testing accuracy w/ Bagging</a:t>
                      </a:r>
                      <a:endParaRPr/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/>
                        <a:t>61.95%**</a:t>
                      </a:r>
                      <a:endParaRPr/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/>
                        <a:t>63.50%**</a:t>
                      </a:r>
                      <a:endParaRPr/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2231100" y="279075"/>
            <a:ext cx="7729800" cy="889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MODELS</a:t>
            </a:r>
            <a:endParaRPr/>
          </a:p>
        </p:txBody>
      </p:sp>
      <p:sp>
        <p:nvSpPr>
          <p:cNvPr id="235" name="Google Shape;235;p3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300" y="2413925"/>
            <a:ext cx="6092800" cy="41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553250" y="1461700"/>
            <a:ext cx="10488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lang="en-US" sz="1800">
                <a:solidFill>
                  <a:srgbClr val="262626"/>
                </a:solidFill>
              </a:rPr>
              <a:t>To get a sense for the complexity of the model with no depth limitations, see below: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2231100" y="215498"/>
            <a:ext cx="7729800" cy="92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449525" y="1751950"/>
            <a:ext cx="11249400" cy="314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utilize models with more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neighbors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required 100+GB of RAM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settled for KNN=1 and Kfold=3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98.7% accuracy with runtime of 45 minutes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2231100" y="211300"/>
            <a:ext cx="7729800" cy="9297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COMPARISON</a:t>
            </a:r>
            <a:endParaRPr/>
          </a:p>
        </p:txBody>
      </p:sp>
      <p:sp>
        <p:nvSpPr>
          <p:cNvPr id="250" name="Google Shape;250;p33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1" name="Google Shape;251;p33"/>
          <p:cNvGraphicFramePr/>
          <p:nvPr/>
        </p:nvGraphicFramePr>
        <p:xfrm>
          <a:off x="2057163" y="21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{111332C4-429E-43FB-A900-637CB0131E47}</a:tableStyleId>
              </a:tblPr>
              <a:tblGrid>
                <a:gridCol w="2193000"/>
                <a:gridCol w="1871950"/>
                <a:gridCol w="1523800"/>
                <a:gridCol w="2488900"/>
              </a:tblGrid>
              <a:tr h="96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Model</a:t>
                      </a:r>
                      <a:endParaRPr b="1" sz="22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Accuracy</a:t>
                      </a:r>
                      <a:endParaRPr b="1" sz="22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Error</a:t>
                      </a:r>
                      <a:endParaRPr b="1" sz="22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Adjusted R^2</a:t>
                      </a:r>
                      <a:endParaRPr b="1" sz="22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Logistic Regression</a:t>
                      </a:r>
                      <a:endParaRPr b="1"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                    /</a:t>
                      </a:r>
                      <a:endParaRPr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               /</a:t>
                      </a:r>
                      <a:endParaRPr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51.6%</a:t>
                      </a:r>
                      <a:endParaRPr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0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KNN</a:t>
                      </a:r>
                      <a:endParaRPr b="1"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98.70%</a:t>
                      </a:r>
                      <a:endParaRPr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1.30%</a:t>
                      </a:r>
                      <a:endParaRPr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/</a:t>
                      </a:r>
                      <a:endParaRPr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Decision Tree</a:t>
                      </a:r>
                      <a:endParaRPr b="1"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99.96%</a:t>
                      </a:r>
                      <a:endParaRPr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0.04%</a:t>
                      </a:r>
                      <a:endParaRPr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/</a:t>
                      </a:r>
                      <a:endParaRPr sz="2000"/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231125" y="114447"/>
            <a:ext cx="7729800" cy="1176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26125" y="1740425"/>
            <a:ext cx="118734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had 28 variables and used 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dataset with real physiological data from eighteen pilots who were subjected to various distracting events.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training set includes a set of controlled experiments collected in a non-flight environment, outside of a flight simulator.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test set (LOFT = Line Oriented Flight Training) consists of a full flight (take off, flight, and landing) in a flight simulator.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2215075" y="180924"/>
            <a:ext cx="7729800" cy="9831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864450" y="1717375"/>
            <a:ext cx="10085400" cy="25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 and Train dataset combined was ~6GB in raw format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(639,311,792 cells) or 28 columns and 22,832,564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utilizes 1 CPU core (non-concurrent) and has no GPU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4 outputs were required and needed to show probability.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pivoted and made our </a:t>
            </a:r>
            <a:r>
              <a:rPr lang="en-US"/>
              <a:t>output</a:t>
            </a:r>
            <a:r>
              <a:rPr lang="en-US"/>
              <a:t> a binary prediction, of 0=No distraction (event A), 1=distraction (event B,C,D).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039" y="4551450"/>
            <a:ext cx="3803536" cy="11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475" y="4514351"/>
            <a:ext cx="1435217" cy="12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1967050" y="4199300"/>
            <a:ext cx="25872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Kaggle Sample Submission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6958400" y="4155900"/>
            <a:ext cx="25872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Binary Output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2231100" y="152248"/>
            <a:ext cx="7729800" cy="9657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84425" y="1781300"/>
            <a:ext cx="11883300" cy="433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devices monitoring pilots’ eef_c4, eeg_p3 and eeg_f8 nodes should be employed to detect distractedness.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Pilots on the right seat tend to be more distracted and fall into three abnormal states.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data on pilots’ basic information such as height, weight, gender and possibly health conditions should be taken into account for better analysis results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Pilots encountering startle/surprise states tend to suffer from the most fluctuation in eeg readings</a:t>
            </a:r>
            <a:r>
              <a:rPr lang="en-US"/>
              <a:t>.</a:t>
            </a:r>
            <a:endParaRPr/>
          </a:p>
        </p:txBody>
      </p:sp>
      <p:sp>
        <p:nvSpPr>
          <p:cNvPr id="269" name="Google Shape;269;p3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115886" y="10024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42050" y="1798075"/>
            <a:ext cx="11814300" cy="394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pilots experienced distractions which were intended to induce one of the following three cognitive states: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Channelized Attention (A) is induced in benchmarking by having the subjects play an engaging puzzle-based video game.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Diverted Attention (D) is induced by having the subjects solve a math problem before returning to the monitoring task.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Startle/Surprise (B) is induced by having the subjects watch movie clips with jump scares.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092800" y="77174"/>
            <a:ext cx="7729800" cy="10179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30525" y="1682800"/>
            <a:ext cx="11860200" cy="364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each experiment, a pair of pilots with their unique id was recorded over time and subject to the CA, DA, or SS states.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Our goal is to predict the probability of each state for each time in the test set. We assume that the non-flight environment is equivalent to a flight simulator.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During experiment CA, one can experience event A or C. During experiment DA, one can experience event A or D and in experiment SS, event A or B. It helps to associate “event” with reaction to the experiment. </a:t>
            </a:r>
            <a:endParaRPr b="1" i="1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138875" y="111774"/>
            <a:ext cx="7729800" cy="10293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979725" y="1726875"/>
            <a:ext cx="10350300" cy="22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23 of the variables were related to methods of collecting </a:t>
            </a:r>
            <a:r>
              <a:rPr lang="en-US"/>
              <a:t>response</a:t>
            </a:r>
            <a:r>
              <a:rPr lang="en-US"/>
              <a:t> signals from the body.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20 were EEG nodes on various points of the scalp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 measured Galvanic Response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 measured respiration through rise and fall of chest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 </a:t>
            </a:r>
            <a:r>
              <a:rPr lang="en-US"/>
              <a:t>measured</a:t>
            </a:r>
            <a:r>
              <a:rPr lang="en-US"/>
              <a:t> heart activity with an </a:t>
            </a:r>
            <a:r>
              <a:rPr lang="en-US"/>
              <a:t>electrocardiogram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remaining 5 variables were crew, seat, experiment, time, and event.</a:t>
            </a:r>
            <a:endParaRPr/>
          </a:p>
        </p:txBody>
      </p:sp>
      <p:sp>
        <p:nvSpPr>
          <p:cNvPr id="128" name="Google Shape;128;p1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226650" y="146374"/>
            <a:ext cx="7729800" cy="1006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475325" y="1393225"/>
            <a:ext cx="8771400" cy="154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tried to understand where each node was placed to figure out why certain nodes would light up during certain reactions. This helped find anomalies and correlations.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050" y="3102750"/>
            <a:ext cx="6270175" cy="34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161961" y="123267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75" y="1765613"/>
            <a:ext cx="59436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875" y="1765629"/>
            <a:ext cx="5605375" cy="258709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319925" y="4806475"/>
            <a:ext cx="568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Event A occurs most often, aggregated through all experiments</a:t>
            </a:r>
            <a:r>
              <a:rPr lang="en-US">
                <a:solidFill>
                  <a:srgbClr val="262626"/>
                </a:solidFill>
              </a:rPr>
              <a:t>		</a:t>
            </a:r>
            <a:r>
              <a:rPr lang="en-US" sz="1800">
                <a:solidFill>
                  <a:srgbClr val="262626"/>
                </a:solidFill>
              </a:rPr>
              <a:t>	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650525" y="4806475"/>
            <a:ext cx="5350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62626"/>
                </a:solidFill>
              </a:rPr>
              <a:t>Roughly the same number of observations are made in each experiment</a:t>
            </a:r>
            <a:endParaRPr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2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147050" y="92324"/>
            <a:ext cx="7729800" cy="7260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210207" y="1481960"/>
            <a:ext cx="11813627" cy="5283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62759" y="1334813"/>
            <a:ext cx="11771700" cy="5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		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														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00" y="1596000"/>
            <a:ext cx="5371151" cy="34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925" y="1596000"/>
            <a:ext cx="5465926" cy="30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463875" y="5245850"/>
            <a:ext cx="50457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Only some events are realized in each experiment	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523750" y="5245850"/>
            <a:ext cx="55833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Roughly the same number of observations are made in each seat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207475" y="4409900"/>
            <a:ext cx="52605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Approximately equal amounts of observations in seat 1 and seat 0 are used in each experiment			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74" y="1234100"/>
            <a:ext cx="5260371" cy="317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025" y="1103325"/>
            <a:ext cx="6243075" cy="31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6215975" y="4614575"/>
            <a:ext cx="54294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Oddly there are 9 crews but they are not named chronologically. </a:t>
            </a:r>
            <a:endParaRPr/>
          </a:p>
        </p:txBody>
      </p:sp>
      <p:sp>
        <p:nvSpPr>
          <p:cNvPr id="167" name="Google Shape;167;p23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2147050" y="92324"/>
            <a:ext cx="7729800" cy="7260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 EXPLORATION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