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60" r:id="rId4"/>
    <p:sldId id="257" r:id="rId5"/>
    <p:sldId id="258"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144" autoAdjust="0"/>
  </p:normalViewPr>
  <p:slideViewPr>
    <p:cSldViewPr snapToGrid="0">
      <p:cViewPr varScale="1">
        <p:scale>
          <a:sx n="80" d="100"/>
          <a:sy n="80" d="100"/>
        </p:scale>
        <p:origin x="13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82956-771D-4E8B-9279-56FB436304C9}" type="datetimeFigureOut">
              <a:rPr lang="en-US" smtClean="0"/>
              <a:t>3/14/2025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9B63B-6A4F-4EAA-962A-41E50874DC14}" type="slidenum">
              <a:rPr lang="en-US" smtClean="0"/>
              <a:t>‹#›</a:t>
            </a:fld>
            <a:endParaRPr lang="en-US"/>
          </a:p>
        </p:txBody>
      </p:sp>
    </p:spTree>
    <p:extLst>
      <p:ext uri="{BB962C8B-B14F-4D97-AF65-F5344CB8AC3E}">
        <p14:creationId xmlns:p14="http://schemas.microsoft.com/office/powerpoint/2010/main" val="378518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Thank you for being here. </a:t>
            </a:r>
          </a:p>
        </p:txBody>
      </p:sp>
      <p:sp>
        <p:nvSpPr>
          <p:cNvPr id="4" name="Slide Number Placeholder 3"/>
          <p:cNvSpPr>
            <a:spLocks noGrp="1"/>
          </p:cNvSpPr>
          <p:nvPr>
            <p:ph type="sldNum" sz="quarter" idx="5"/>
          </p:nvPr>
        </p:nvSpPr>
        <p:spPr/>
        <p:txBody>
          <a:bodyPr/>
          <a:lstStyle/>
          <a:p>
            <a:fld id="{4E39B63B-6A4F-4EAA-962A-41E50874DC14}" type="slidenum">
              <a:rPr lang="en-US" smtClean="0"/>
              <a:t>1</a:t>
            </a:fld>
            <a:endParaRPr lang="en-US"/>
          </a:p>
        </p:txBody>
      </p:sp>
    </p:spTree>
    <p:extLst>
      <p:ext uri="{BB962C8B-B14F-4D97-AF65-F5344CB8AC3E}">
        <p14:creationId xmlns:p14="http://schemas.microsoft.com/office/powerpoint/2010/main" val="3937529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Data splitting is crucial for honest model evaluation. While we already had separate training and test sets, I initially followed an approach where I created an additional stratified validation set early in the process. My original plan was to use this dedicated validation set for model tuning.</a:t>
            </a:r>
          </a:p>
          <a:p>
            <a:pPr>
              <a:buNone/>
            </a:pPr>
            <a:r>
              <a:rPr lang="en-US" dirty="0"/>
              <a:t>However, as I began modeling and reconsidered the imbalanced nature of our dataset, I pivoted toward using stratified cross-validation to maximize the training data available and ensure each fold maintained the class distribution. This created a redundancy, as I was now using both approaches simultaneously—the early validation split and cross-validation during model training.</a:t>
            </a:r>
          </a:p>
          <a:p>
            <a:pPr>
              <a:buNone/>
            </a:pPr>
            <a:r>
              <a:rPr lang="en-US" dirty="0"/>
              <a:t>This premature validation split reduced our training data by about 20%, potentially limiting the models' ability to learn patterns from the full dataset, especially concerning the minority class where only 6.35% of individuals earned over $50K. The more optimal approach would have been to pick one strategy from the beginning: either use the entire training set with cross-validation or stick with the dedicated validation set approach.</a:t>
            </a:r>
          </a:p>
          <a:p>
            <a:r>
              <a:rPr lang="en-US" dirty="0"/>
              <a:t>In production settings, we would be more methodical about our validation strategy, carefully considering data volume, class distribution, and computational constraints before deciding on the most appropriate approach.</a:t>
            </a:r>
          </a:p>
          <a:p>
            <a:pPr>
              <a:buNone/>
            </a:pPr>
            <a:endParaRPr lang="en-US" dirty="0"/>
          </a:p>
          <a:p>
            <a:pPr>
              <a:buNone/>
            </a:pPr>
            <a:r>
              <a:rPr lang="en-US" dirty="0"/>
              <a:t>Regarding imputation for missing values, I found that this dataset actually had no missing values, which was fortunate. However, I still included imputation steps in my pipeline as a best practice, since most real-world datasets have missing data.</a:t>
            </a:r>
          </a:p>
          <a:p>
            <a:pPr>
              <a:buNone/>
            </a:pPr>
            <a:r>
              <a:rPr lang="en-US" dirty="0"/>
              <a:t>My approach used median imputation for numerical features and most frequent value imputation for categorical features. These are simple but effective methods that maintain the overall distribution without introducing extreme values. In a production environment, more sophisticated techniques might be appropriate, such as KNN imputation or model-based approaches that consider relationships between features.</a:t>
            </a:r>
          </a:p>
          <a:p>
            <a:r>
              <a:rPr lang="en-US" dirty="0"/>
              <a:t>I generally prefer not to impute when possible, as it introduces assumptions about the missing data. When feasible, I'd rather drop rows with missing values, especially if they represent a small percentage of the data. However, this isn't always an option if missing values are prevalent or follow specific patterns that would create bias if removed. Imputation is essentially a guessing game, but it's often necessary to preserve sample size and information.</a:t>
            </a:r>
          </a:p>
          <a:p>
            <a:pPr>
              <a:buNone/>
            </a:pPr>
            <a:endParaRPr lang="en-US" dirty="0"/>
          </a:p>
          <a:p>
            <a:pPr>
              <a:buNone/>
            </a:pPr>
            <a:r>
              <a:rPr lang="en-US" dirty="0"/>
              <a:t>For outlier removal, standard statistical methods proved too aggressive for this dataset - they would have eliminated too many observations. Instead, I used a more lenient approach (5 times the IQR rather than the standard 1.5), which removed extreme outliers like those $10,000 per hour wages while preserving the legitimate variability in the data.</a:t>
            </a:r>
          </a:p>
          <a:p>
            <a:r>
              <a:rPr lang="en-US" dirty="0"/>
              <a:t>These preprocessing decisions involve trade-offs between data purity and information preservation. Too aggressive, and we lose valuable patterns; too lenient, and outliers might distort our models. Finding the right balance requires both technical knowledge and judgment informed by the business context.</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10</a:t>
            </a:fld>
            <a:endParaRPr lang="en-US"/>
          </a:p>
        </p:txBody>
      </p:sp>
    </p:spTree>
    <p:extLst>
      <p:ext uri="{BB962C8B-B14F-4D97-AF65-F5344CB8AC3E}">
        <p14:creationId xmlns:p14="http://schemas.microsoft.com/office/powerpoint/2010/main" val="1721353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These final preparation steps further refine our data for modeling. To handle skewness, I applied transformations that make the data distributions more symmetric - similar to adjusting the lighting in a photograph to reveal details in both shadows and highlights.</a:t>
            </a:r>
          </a:p>
          <a:p>
            <a:pPr>
              <a:buNone/>
            </a:pPr>
            <a:r>
              <a:rPr lang="en-US" dirty="0"/>
              <a:t>Scaling is particularly important for models that use distance calculations, like K-Nearest Neighbors. Without scaling, features measured in large units (like dollars) would dominate over features measured in small units (like hours), distorting the model's perception of similarity between observations. It's like ensuring we're comparing apples to apples.</a:t>
            </a:r>
          </a:p>
          <a:p>
            <a:pPr>
              <a:buNone/>
            </a:pPr>
            <a:r>
              <a:rPr lang="en-US" dirty="0"/>
              <a:t>I also applied Principal Component Analysis (PCA) to reduce dimensionality. This technique identifies patterns across multiple features and combines them into new composite features that capture most of the variation in the data. Think of it as distilling the essence of our data while reducing noise and redundancy.</a:t>
            </a:r>
          </a:p>
          <a:p>
            <a:pPr>
              <a:buNone/>
            </a:pPr>
            <a:endParaRPr lang="en-US" dirty="0"/>
          </a:p>
          <a:p>
            <a:pPr>
              <a:buNone/>
            </a:pPr>
            <a:r>
              <a:rPr lang="en-US" dirty="0"/>
              <a:t>If we hadn't used PCA, we would still need to address multicollinearity - where features are highly correlated with each other. I would have removed features with absolute correlation above 0.75, as highly correlated features can cause instability in some models and make interpretation difficult. A more sophisticated approach would be using Variance Inflation Factor (VIF), but the correlation threshold method provides a simpler and effective alternative.</a:t>
            </a:r>
          </a:p>
          <a:p>
            <a:pPr>
              <a:buNone/>
            </a:pPr>
            <a:endParaRPr lang="en-US" dirty="0"/>
          </a:p>
          <a:p>
            <a:r>
              <a:rPr lang="en-US" dirty="0"/>
              <a:t>Each of these transformations preserves the meaningful patterns in our data while making it more suitable for modeling, though they do affect interpretability. This trade-off between model performance and interpretability is something we need to consider based on business requirements.</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11</a:t>
            </a:fld>
            <a:endParaRPr lang="en-US"/>
          </a:p>
        </p:txBody>
      </p:sp>
    </p:spTree>
    <p:extLst>
      <p:ext uri="{BB962C8B-B14F-4D97-AF65-F5344CB8AC3E}">
        <p14:creationId xmlns:p14="http://schemas.microsoft.com/office/powerpoint/2010/main" val="2504480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When evaluating classification models, we need metrics that align with our business objectives. For this imbalanced dataset, where only 6.35% of individuals earn over $50,000, accuracy alone would be misleading - a model could achieve 93.65% accuracy simply by predicting everyone earns under $50K!</a:t>
            </a:r>
          </a:p>
          <a:p>
            <a:pPr>
              <a:buNone/>
            </a:pPr>
            <a:r>
              <a:rPr lang="en-US" dirty="0"/>
              <a:t>Instead, we focus on the F1 score, which balances precision and recall. In business terms, precision answers: 'When we predict someone earns over $50K, how often are we right?' High precision means fewer false alarms. Recall answers: 'Out of everyone who actually earns over $50K, how many did we correctly identify?' High recall means we're not missing potential high earners.</a:t>
            </a:r>
          </a:p>
          <a:p>
            <a:r>
              <a:rPr lang="en-US" dirty="0"/>
              <a:t>The F1 score combines these metrics into a single number and tells you how successful your overall strategy is.</a:t>
            </a:r>
          </a:p>
          <a:p>
            <a:endParaRPr lang="en-US" dirty="0"/>
          </a:p>
          <a:p>
            <a:pPr>
              <a:buNone/>
            </a:pPr>
            <a:r>
              <a:rPr lang="en-US" dirty="0"/>
              <a:t>We also look at ROC-AUC, which stands for 'Area Under the Receiver Operating Characteristic Curve.' This metric tells us how well our model can distinguish between classes across different threshold settings. Imagine our model assigns a probability score to each person. By adjusting the threshold for classifying someone as earning over $50K, we can trade off between catching more high earners (higher recall) versus making fewer false predictions (higher precision). The ROC curve plots these trade-offs, and the area under this curve gives us a single number between 0 and 1. A perfect model scores 1.0, while random guessing gives 0.5. This is particularly valuable for imbalanced datasets like ours.</a:t>
            </a:r>
          </a:p>
          <a:p>
            <a:pPr>
              <a:buNone/>
            </a:pPr>
            <a:r>
              <a:rPr lang="en-US" dirty="0"/>
              <a:t>PR-AUC or 'Precision-Recall Area Under the Curve' is similar but focuses specifically on the trade-off between precision and recall, making it especially useful for imbalanced classes. While ROC curves can sometimes look overly optimistic with imbalanced data, PR curves provide a more honest assessment of performance when we care more about the minority class.</a:t>
            </a:r>
          </a:p>
          <a:p>
            <a:pPr>
              <a:buNone/>
            </a:pPr>
            <a:r>
              <a:rPr lang="en-US" dirty="0"/>
              <a:t>Finally, Log Loss (or Cross-Entropy Loss) measures the uncertainty in our model's predictions. Rather than just considering whether predictions are right or wrong, it penalizes confident wrong predictions more heavily than uncertain ones. Lower values are better. This is like rewarding a weather forecaster who correctly expresses uncertainty rather than one who is confidently wrong.</a:t>
            </a:r>
          </a:p>
          <a:p>
            <a:r>
              <a:rPr lang="en-US" dirty="0"/>
              <a:t>Together, these metrics give us a comprehensive view of model performance beyond simple accuracy, allowing us to select models that align with specific business objectives.</a:t>
            </a:r>
          </a:p>
          <a:p>
            <a:endParaRPr lang="en-US" dirty="0"/>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12</a:t>
            </a:fld>
            <a:endParaRPr lang="en-US"/>
          </a:p>
        </p:txBody>
      </p:sp>
    </p:spTree>
    <p:extLst>
      <p:ext uri="{BB962C8B-B14F-4D97-AF65-F5344CB8AC3E}">
        <p14:creationId xmlns:p14="http://schemas.microsoft.com/office/powerpoint/2010/main" val="2893843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 tested a diverse set of models, each with different strengths. Logistic Regression offers simplicity and interpretability. Random Forest and XGBoost handle complex relationships but may overfit. KNN works well when similar individuals have similar incomes. I will note I left SVM out because it takes forever to run and I know it won’t perform as well as some other models here based off running a smaller dataset size.</a:t>
            </a:r>
          </a:p>
          <a:p>
            <a:pPr>
              <a:buNone/>
            </a:pPr>
            <a:endParaRPr lang="en-US" dirty="0"/>
          </a:p>
          <a:p>
            <a:pPr>
              <a:buNone/>
            </a:pPr>
            <a:r>
              <a:rPr lang="en-US" dirty="0"/>
              <a:t>It's interesting to note the trade-offs between different metrics. The KNN model achieved higher accuracy than Logistic Regression but a lower F1 score. This illustrates why choosing the right evaluation metric is so important - depending on our business objective, we might prefer different models.</a:t>
            </a:r>
          </a:p>
          <a:p>
            <a:pPr>
              <a:buNone/>
            </a:pPr>
            <a:r>
              <a:rPr lang="en-US" dirty="0"/>
              <a:t>The Multi-Layer Perceptron took significantly longer to train, which matters in production environments where time and computational resources have real costs. Sometimes a simpler model that delivers results quickly is more valuable than a marginally better but resource-intensive one.</a:t>
            </a:r>
          </a:p>
          <a:p>
            <a:r>
              <a:rPr lang="en-US" dirty="0"/>
              <a:t>Based on F1 scores, our top three models were Logistic Regression, KNN, and LDA. These became candidates for further refinement and possible ensemble methods.</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13</a:t>
            </a:fld>
            <a:endParaRPr lang="en-US"/>
          </a:p>
        </p:txBody>
      </p:sp>
    </p:spTree>
    <p:extLst>
      <p:ext uri="{BB962C8B-B14F-4D97-AF65-F5344CB8AC3E}">
        <p14:creationId xmlns:p14="http://schemas.microsoft.com/office/powerpoint/2010/main" val="2161493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Hyperparameter tuning is like fine-tuning a car's engine for optimal performance. I tested numerous configurations of our top three models to find the best settings for each.</a:t>
            </a:r>
          </a:p>
          <a:p>
            <a:pPr>
              <a:buNone/>
            </a:pPr>
            <a:r>
              <a:rPr lang="en-US" dirty="0"/>
              <a:t>Interestingly, tuning improved our Logistic Regression model only slightly, while it actually degraded KNN's performance. This highlights an important lesson: more complex isn't always better. Sometimes the default parameters are already well-optimized for certain datasets.</a:t>
            </a:r>
          </a:p>
          <a:p>
            <a:pPr>
              <a:buNone/>
            </a:pPr>
            <a:r>
              <a:rPr lang="en-US" dirty="0"/>
              <a:t>The degradation in KNN's performance suggests that the initial parameters were coincidentally well-suited to our specific data and that I should have spent more time on the parameter ranges I was testing on. These tuned models form the foundation for our ensemble approach, where we'll combine their strengths to potentially achieve better overall performance.</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14</a:t>
            </a:fld>
            <a:endParaRPr lang="en-US"/>
          </a:p>
        </p:txBody>
      </p:sp>
    </p:spTree>
    <p:extLst>
      <p:ext uri="{BB962C8B-B14F-4D97-AF65-F5344CB8AC3E}">
        <p14:creationId xmlns:p14="http://schemas.microsoft.com/office/powerpoint/2010/main" val="817003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Ensemble models combine multiple individual models to make predictions, similar to how a company might gather input from different departments before making a major decision. Our ensemble uses 'soft voting,' which averages the probability estimates from our three best models.</a:t>
            </a:r>
          </a:p>
          <a:p>
            <a:pPr>
              <a:buNone/>
            </a:pPr>
            <a:r>
              <a:rPr lang="en-US" dirty="0"/>
              <a:t>The intuition is that different models capture different aspects of the data - where one model might be weak, another might be strong. Together, they potentially provide a more robust prediction than any single model alone.</a:t>
            </a:r>
          </a:p>
          <a:p>
            <a:pPr>
              <a:buNone/>
            </a:pPr>
            <a:r>
              <a:rPr lang="en-US" dirty="0"/>
              <a:t>When evaluated on our validation set, the ensemble achieved an F1 score of 0.455, slightly below the tuned Logistic Regression's 0.461. This suggests that the weaker models (KNN and LDA) may be diluting the ensemble's performance rather than enhancing it.</a:t>
            </a:r>
          </a:p>
          <a:p>
            <a:r>
              <a:rPr lang="en-US" dirty="0"/>
              <a:t>In a business context, we'd need to weigh whether the slight performance decrease is worth the additional complexity of maintaining multiple models. Sometimes simplicity and interpretability outweigh marginal performance gains.</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15</a:t>
            </a:fld>
            <a:endParaRPr lang="en-US"/>
          </a:p>
        </p:txBody>
      </p:sp>
    </p:spTree>
    <p:extLst>
      <p:ext uri="{BB962C8B-B14F-4D97-AF65-F5344CB8AC3E}">
        <p14:creationId xmlns:p14="http://schemas.microsoft.com/office/powerpoint/2010/main" val="12209509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When evaluated on the unseen test data, our ensemble model outperformed the individual models, achieving an F1 score of 0.473 compared to Logistic Regression's 0.379. However, let's be clear - these results are still quite poor overall. An F1 score below 0.5 indicates significant room for improvement.</a:t>
            </a:r>
          </a:p>
          <a:p>
            <a:pPr>
              <a:buNone/>
            </a:pPr>
            <a:r>
              <a:rPr lang="en-US" dirty="0"/>
              <a:t>This underwhelming performance stems from several factors. Most obviously, the imbalanced nature of our dataset presents a fundamental challenge - with only 6.35% of individuals earning over $50K, our models struggle to identify patterns for the minority class.</a:t>
            </a:r>
          </a:p>
          <a:p>
            <a:pPr>
              <a:buNone/>
            </a:pPr>
            <a:r>
              <a:rPr lang="en-US" dirty="0"/>
              <a:t>I also need to acknowledge I performed EDA on the combined test and training datasets, which prevented me from identifying potential distribution differences between them. This is problematic because if the test data has a different distribution than the training data, our models would be unprepared for those differences. The surprisingly better performance of the ensemble on the test set might indicate that the test data differs significantly from the training data, and the ensemble's ability to average multiple perspectives happened to work better in this case - not necessarily because it's inherently superior.</a:t>
            </a:r>
          </a:p>
          <a:p>
            <a:pPr>
              <a:buNone/>
            </a:pPr>
            <a:r>
              <a:rPr lang="en-US" dirty="0"/>
              <a:t>The hyperparameter tuning process was also limited by time constraints and could have been more comprehensive. As we saw earlier, tuning actually degraded KNN's performance, suggesting our tuning strategy wasn't optimal.</a:t>
            </a:r>
          </a:p>
          <a:p>
            <a:pPr>
              <a:buNone/>
            </a:pPr>
            <a:r>
              <a:rPr lang="en-US" dirty="0"/>
              <a:t>Looking at the ROC curves, all models do perform better than random guessing (the diagonal line), but the AUC values aren't as high as we'd want for a reliable predictive model. The Precision-Recall curves similarly show mediocre performance, with precision dropping rapidly as recall increases.</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16</a:t>
            </a:fld>
            <a:endParaRPr lang="en-US"/>
          </a:p>
        </p:txBody>
      </p:sp>
    </p:spTree>
    <p:extLst>
      <p:ext uri="{BB962C8B-B14F-4D97-AF65-F5344CB8AC3E}">
        <p14:creationId xmlns:p14="http://schemas.microsoft.com/office/powerpoint/2010/main" val="3773524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Understanding which features drive our predictions is crucial for both technical validation and business insights. Due to our use of PCA for dimensionality reduction, the feature importance shown here represents the principal components rather than the original features.</a:t>
            </a:r>
          </a:p>
          <a:p>
            <a:pPr>
              <a:buNone/>
            </a:pPr>
            <a:r>
              <a:rPr lang="en-US" dirty="0"/>
              <a:t>The balanced distribution of positive and negative coefficients suggests our model is capturing complex patterns rather than being dominated by just a few factors. Some components strongly indicate higher income probability (positive coefficients), while others suggest lower income probability (negative coefficients).</a:t>
            </a:r>
          </a:p>
          <a:p>
            <a:pPr>
              <a:buNone/>
            </a:pPr>
            <a:endParaRPr lang="en-US" dirty="0"/>
          </a:p>
          <a:p>
            <a:pPr>
              <a:buNone/>
            </a:pPr>
            <a:r>
              <a:rPr lang="en-US" dirty="0"/>
              <a:t>It is possible to map these principal components back to the original features by examining the component loadings – essentially how much each original feature contributes to each principal component. For example, if PC1 has high loadings from education level and occupation type, and PC1 has a strong positive coefficient in our model, we could deduce that these original features are important positive predictors of higher income. This mapping would allow us to translate our technical findings into actionable business insights, such as identifying which demographic or employment factors most strongly influence income levels.</a:t>
            </a:r>
          </a:p>
          <a:p>
            <a:pPr>
              <a:buNone/>
            </a:pPr>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17</a:t>
            </a:fld>
            <a:endParaRPr lang="en-US"/>
          </a:p>
        </p:txBody>
      </p:sp>
    </p:spTree>
    <p:extLst>
      <p:ext uri="{BB962C8B-B14F-4D97-AF65-F5344CB8AC3E}">
        <p14:creationId xmlns:p14="http://schemas.microsoft.com/office/powerpoint/2010/main" val="3680439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While this analysis provides valuable insights, there are several areas where we could enhance both the technical approach and business value with additional time and resources.</a:t>
            </a:r>
          </a:p>
          <a:p>
            <a:pPr>
              <a:buNone/>
            </a:pPr>
            <a:r>
              <a:rPr lang="en-US" dirty="0"/>
              <a:t>I would leverage automated feature engineering tools like </a:t>
            </a:r>
            <a:r>
              <a:rPr lang="en-US" dirty="0" err="1"/>
              <a:t>OpenFE</a:t>
            </a:r>
            <a:r>
              <a:rPr lang="en-US" dirty="0"/>
              <a:t> to discover more predictive features, potentially revealing patterns we haven't considered. Working cross-functionally with domain experts would help focus on the most business-relevant features rather than treating all variables equally.</a:t>
            </a:r>
          </a:p>
          <a:p>
            <a:pPr>
              <a:buNone/>
            </a:pPr>
            <a:r>
              <a:rPr lang="en-US" dirty="0"/>
              <a:t>For model optimization, I would implement a systematic approach to testing preprocessing steps - similar to a function I've developed professionally that automatically evaluates which combination of techniques produces the best results for a given dataset.</a:t>
            </a:r>
          </a:p>
          <a:p>
            <a:pPr>
              <a:buNone/>
            </a:pPr>
            <a:r>
              <a:rPr lang="en-US" dirty="0"/>
              <a:t>On the presentation side, adding educational visualizations to explain model mechanics would make complex concepts more accessible to stakeholders across the organization. This improves not just the analysis itself, but also its adoption and impact within the business.</a:t>
            </a:r>
          </a:p>
          <a:p>
            <a:pPr>
              <a:buNone/>
            </a:pPr>
            <a:r>
              <a:rPr lang="en-US" dirty="0"/>
              <a:t>Adding a confusion matrix would provide a clearer picture of exactly where our model succeeds and fails - showing the specific numbers of correct and incorrect predictions for each income category. I would also include examples of 2-3 real individuals with their characteristics and how the model classifies them, which would help stakeholders understand the practical implications of our model's predictions. For instance, showing a 45-year-old manager with a bachelor's degree whom our model correctly predicts earns over $50K, alongside a 35-year-old service worker whom our model misclassifies, would make the model's strengths and limitations tangible.</a:t>
            </a:r>
          </a:p>
          <a:p>
            <a:r>
              <a:rPr lang="en-US" dirty="0"/>
              <a:t>These improvements would strengthen both the technical rigor and the business applicability of our findings, enabling more effective decision-making based on our predictions.</a:t>
            </a:r>
          </a:p>
          <a:p>
            <a:endParaRPr lang="en-US" dirty="0"/>
          </a:p>
          <a:p>
            <a:r>
              <a:rPr lang="en-US" dirty="0"/>
              <a:t>That concludes my presentation, is anyone still awake, and are there any questions?</a:t>
            </a:r>
          </a:p>
        </p:txBody>
      </p:sp>
      <p:sp>
        <p:nvSpPr>
          <p:cNvPr id="4" name="Slide Number Placeholder 3"/>
          <p:cNvSpPr>
            <a:spLocks noGrp="1"/>
          </p:cNvSpPr>
          <p:nvPr>
            <p:ph type="sldNum" sz="quarter" idx="5"/>
          </p:nvPr>
        </p:nvSpPr>
        <p:spPr/>
        <p:txBody>
          <a:bodyPr/>
          <a:lstStyle/>
          <a:p>
            <a:fld id="{4E39B63B-6A4F-4EAA-962A-41E50874DC14}" type="slidenum">
              <a:rPr lang="en-US" smtClean="0"/>
              <a:t>18</a:t>
            </a:fld>
            <a:endParaRPr lang="en-US"/>
          </a:p>
        </p:txBody>
      </p:sp>
    </p:spTree>
    <p:extLst>
      <p:ext uri="{BB962C8B-B14F-4D97-AF65-F5344CB8AC3E}">
        <p14:creationId xmlns:p14="http://schemas.microsoft.com/office/powerpoint/2010/main" val="205928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diving into the analysis, I want to be transparent about my approach. I allocated 2 days to this project while balancing my full-time job and in that time I prioritized analysis over visual aesthetics. To do this, that means that most of my time was spent on looking over the documentation provided and developing the code. My experience at Ernst and Young and other firms tells me that in real-world settings, we often work within established templates or platforms like Dataiku that standardize presentation formats. That said, I can certainly create polished presentations when needed - I've developed investor pitch decks for my startup, Roommate AI. Today, I've designed this presentation to provide value for both technical and non-technical team members, but if there's interest in exploring the code detail, it is available in my GitHub repository. I feel that the code is very busy though and so I decided to make this presentation to make it easier to convey my points.</a:t>
            </a:r>
          </a:p>
          <a:p>
            <a:endParaRPr lang="en-US" dirty="0"/>
          </a:p>
          <a:p>
            <a:endParaRPr lang="en-US" dirty="0"/>
          </a:p>
          <a:p>
            <a:r>
              <a:rPr lang="en-US" dirty="0"/>
              <a:t>I also wanted to note that while my computer is pretty nice, the pipeline I created is quite extensive and so it limited how much fine tunning I could perform within the given time frame. This means that model's effectiveness is quite poor, as I didn’t spend enough time on iterating</a:t>
            </a:r>
          </a:p>
        </p:txBody>
      </p:sp>
      <p:sp>
        <p:nvSpPr>
          <p:cNvPr id="4" name="Slide Number Placeholder 3"/>
          <p:cNvSpPr>
            <a:spLocks noGrp="1"/>
          </p:cNvSpPr>
          <p:nvPr>
            <p:ph type="sldNum" sz="quarter" idx="5"/>
          </p:nvPr>
        </p:nvSpPr>
        <p:spPr/>
        <p:txBody>
          <a:bodyPr/>
          <a:lstStyle/>
          <a:p>
            <a:fld id="{4E39B63B-6A4F-4EAA-962A-41E50874DC14}" type="slidenum">
              <a:rPr lang="en-US" smtClean="0"/>
              <a:t>2</a:t>
            </a:fld>
            <a:endParaRPr lang="en-US"/>
          </a:p>
        </p:txBody>
      </p:sp>
    </p:spTree>
    <p:extLst>
      <p:ext uri="{BB962C8B-B14F-4D97-AF65-F5344CB8AC3E}">
        <p14:creationId xmlns:p14="http://schemas.microsoft.com/office/powerpoint/2010/main" val="41177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Let's begin with an overview of the problem and the data.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objective is to predict whether individuals earn above or below $50,000 annually - a classic binary classification problem that has real-world implications for policy, program design, and resource allocation. For example, government agencies could use these predictions to target educational subsidies to communities with lower income prospects, businesses might develop financial products tailored to different income segments, and non-profits could optimize the distribution of their services based on regional income patterns.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We're working with anonymized census data covering approximately 300,000 individuals, provided by the </a:t>
            </a:r>
            <a:r>
              <a:rPr lang="en-US" sz="1800" b="0" i="0" u="none" strike="noStrike" baseline="0" dirty="0">
                <a:latin typeface="ArialMT"/>
              </a:rPr>
              <a:t>Federal Statistical System</a:t>
            </a:r>
            <a:r>
              <a:rPr lang="en-US" dirty="0"/>
              <a:t>. Fortunately, the dataset is complete without missing values, which simplified our initial preparation. I've analyzed the metadata to understand the available features, but in a real-world scenario, I would collaborate with domain experts to gain deeper insights into the data's context. This collaborative approach typically leads to more meaningful feature engineering and helps identify which variables are truly relevant to the business question at hand.</a:t>
            </a:r>
          </a:p>
        </p:txBody>
      </p:sp>
      <p:sp>
        <p:nvSpPr>
          <p:cNvPr id="4" name="Slide Number Placeholder 3"/>
          <p:cNvSpPr>
            <a:spLocks noGrp="1"/>
          </p:cNvSpPr>
          <p:nvPr>
            <p:ph type="sldNum" sz="quarter" idx="5"/>
          </p:nvPr>
        </p:nvSpPr>
        <p:spPr/>
        <p:txBody>
          <a:bodyPr/>
          <a:lstStyle/>
          <a:p>
            <a:fld id="{4E39B63B-6A4F-4EAA-962A-41E50874DC14}" type="slidenum">
              <a:rPr lang="en-US" smtClean="0"/>
              <a:t>3</a:t>
            </a:fld>
            <a:endParaRPr lang="en-US"/>
          </a:p>
        </p:txBody>
      </p:sp>
    </p:spTree>
    <p:extLst>
      <p:ext uri="{BB962C8B-B14F-4D97-AF65-F5344CB8AC3E}">
        <p14:creationId xmlns:p14="http://schemas.microsoft.com/office/powerpoint/2010/main" val="275972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 followed a standard data science pipeline that I've refined through practical experience. In fact, at my current role, I've developed functions that automate many of these steps, improving efficiency and consistency across projects.</a:t>
            </a:r>
          </a:p>
          <a:p>
            <a:pPr>
              <a:buNone/>
            </a:pPr>
            <a:r>
              <a:rPr lang="en-US" dirty="0"/>
              <a:t>First, we start with Exploratory Data Analysis or EDA - this is where we get to know our data through visualizations and statistics. It's like meeting someone new and learning about their background and personality before working closely with them.</a:t>
            </a:r>
          </a:p>
          <a:p>
            <a:pPr>
              <a:buNone/>
            </a:pPr>
            <a:r>
              <a:rPr lang="en-US" dirty="0"/>
              <a:t>Next comes Data Preparation, where we transform raw data into a format that models can effectively utilize. Think of this as translating between languages so our models can understand what the data is saying.</a:t>
            </a:r>
          </a:p>
          <a:p>
            <a:pPr>
              <a:buNone/>
            </a:pPr>
            <a:r>
              <a:rPr lang="en-US" dirty="0"/>
              <a:t>Finally, we reach the Modeling stage, where we build, refine, and evaluate predictive models. This is where the insights emerge that can drive business decisions.</a:t>
            </a:r>
          </a:p>
          <a:p>
            <a:r>
              <a:rPr lang="en-US" dirty="0"/>
              <a:t>Each of these stages is crucial - skipping steps would be like trying to build a house without proper blueprints or foundation. Let's explore what we discovered in our EDA.</a:t>
            </a:r>
          </a:p>
          <a:p>
            <a:pPr>
              <a:buNone/>
            </a:pPr>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4</a:t>
            </a:fld>
            <a:endParaRPr lang="en-US"/>
          </a:p>
        </p:txBody>
      </p:sp>
    </p:spTree>
    <p:extLst>
      <p:ext uri="{BB962C8B-B14F-4D97-AF65-F5344CB8AC3E}">
        <p14:creationId xmlns:p14="http://schemas.microsoft.com/office/powerpoint/2010/main" val="248069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To keep things simple, I combined my train and test dataset for the EDA portion. My initial exploration revealed an important characteristic of this dataset: it's significantly imbalanced, with only 6.35% of individuals earning over $50,000. This imbalance reflects real-world income distribution but presents a modeling challenge we'll need to address. The dataset contains 33 categorical features - things like occupation, education level, and marital status - and 7 numerical features like age and work hours. This mix of categorical and numerical data requires careful handling to extract meaningful patterns.</a:t>
            </a:r>
          </a:p>
          <a:p>
            <a:r>
              <a:rPr lang="en-US" dirty="0"/>
              <a:t>For categorical features, I needed to convert them into a format our models can process. I used two approaches: Label Encoding for features with a natural order (like education levels) and One-Hot Encoding for features without hierarchy (like types of occupations). This conversion preserves the information while making it accessible to our models - similar to how we might translate concepts from different languages while maintaining their original meaning.</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5</a:t>
            </a:fld>
            <a:endParaRPr lang="en-US"/>
          </a:p>
        </p:txBody>
      </p:sp>
    </p:spTree>
    <p:extLst>
      <p:ext uri="{BB962C8B-B14F-4D97-AF65-F5344CB8AC3E}">
        <p14:creationId xmlns:p14="http://schemas.microsoft.com/office/powerpoint/2010/main" val="1729162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Looking at the numerical features, I was searching for two key insights: outliers that might distort our analysis and relationships between variables.</a:t>
            </a:r>
          </a:p>
          <a:p>
            <a:pPr>
              <a:buNone/>
            </a:pPr>
            <a:r>
              <a:rPr lang="en-US" dirty="0"/>
              <a:t>The visualizations reveal some extreme outliers - notice the wage per hour feature, where some values exceed $10,000 per hour. Unless we're analyzing compensation for Fortune 500 CEOs or star athletes, these are likely data entry errors that could mislead our models.</a:t>
            </a:r>
          </a:p>
          <a:p>
            <a:pPr>
              <a:buNone/>
            </a:pPr>
            <a:r>
              <a:rPr lang="en-US" dirty="0"/>
              <a:t>I also examined correlations between numerical features. The strongest relationship appears between weeks worked per year and the number of employees at a person's workplace - suggesting that larger companies might provide more consistent employment throughout the year.</a:t>
            </a:r>
          </a:p>
          <a:p>
            <a:r>
              <a:rPr lang="en-US" dirty="0"/>
              <a:t>These observations inform our data preparation strategy - we'll need to handle outliers carefully to ensure they don't disproportionately influence our models, while preserving legitimate patterns in the data.</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6</a:t>
            </a:fld>
            <a:endParaRPr lang="en-US"/>
          </a:p>
        </p:txBody>
      </p:sp>
    </p:spTree>
    <p:extLst>
      <p:ext uri="{BB962C8B-B14F-4D97-AF65-F5344CB8AC3E}">
        <p14:creationId xmlns:p14="http://schemas.microsoft.com/office/powerpoint/2010/main" val="422223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Looking at the categorical features, these visualizations reveal patterns that align with what we might intuitively expect about income distribution in society. The data shows that higher education levels strongly correlate with incomes above $50,000, and earnings tend to peak in the 40-50 age range.</a:t>
            </a:r>
          </a:p>
          <a:p>
            <a:pPr>
              <a:buNone/>
            </a:pPr>
            <a:r>
              <a:rPr lang="en-US" dirty="0"/>
              <a:t>There are also clear differences in income distribution across occupations, with professional and managerial roles showing higher proportions of individuals earning above $50,000.</a:t>
            </a:r>
          </a:p>
          <a:p>
            <a:pPr>
              <a:buNone/>
            </a:pPr>
            <a:r>
              <a:rPr lang="en-US" dirty="0"/>
              <a:t>The gender and racial distributions reflect historical socioeconomic patterns - males and certain racial groups show higher proportions of high earners. As an Asian-American, I recognize the cultural emphasis often placed on pursuing high-paying professions like medicine, law, or engineering.</a:t>
            </a:r>
          </a:p>
          <a:p>
            <a:r>
              <a:rPr lang="en-US" dirty="0"/>
              <a:t>These insights aren't just academically interesting - they help us identify which features might be most predictive in our models and could inform targeted interventions to address income disparities. In a business context, understanding these patterns could help organizations design more effective services for different demographic segments. As I alluded to earlier though, I’d still recommend working with the teams that are close with this data to better understand their meaning.</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7</a:t>
            </a:fld>
            <a:endParaRPr lang="en-US"/>
          </a:p>
        </p:txBody>
      </p:sp>
    </p:spTree>
    <p:extLst>
      <p:ext uri="{BB962C8B-B14F-4D97-AF65-F5344CB8AC3E}">
        <p14:creationId xmlns:p14="http://schemas.microsoft.com/office/powerpoint/2010/main" val="23615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Moving to data preparation, my first challenge was addressing the missing column headers in the CSV files. I mapped the data to appropriate column names using the metadata file, which isn't ideal. I usually don’t see this happening in real world scenarios either as you’d simply pull data from a warehouse which maintains the column names. In this case though, if the data were to be scrapped online, then it might make sense for them to be separated as it won’t be as clean.</a:t>
            </a:r>
          </a:p>
          <a:p>
            <a:pPr>
              <a:buNone/>
            </a:pPr>
            <a:r>
              <a:rPr lang="en-US" dirty="0"/>
              <a:t>I converted the target variable into binary format (0 for under $50K, 1 for over $50K), carefully handling the padding in the original values that could have caused errors. What I mean by padding, is the spacing before and after the value, which can interfere with the coding process.</a:t>
            </a:r>
          </a:p>
          <a:p>
            <a:r>
              <a:rPr lang="en-US" dirty="0"/>
              <a:t>Interestingly, I discovered duplicate rows appearing in both training and test datasets - a potential source of data leakage that could artificially inflate model performance metrics. In practical terms, this could lead us to overestimate how well our model would perform on truly unseen data. I removed these duplicates to ensure a fair evaluation of our models' capabilities.</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8</a:t>
            </a:fld>
            <a:endParaRPr lang="en-US"/>
          </a:p>
        </p:txBody>
      </p:sp>
    </p:spTree>
    <p:extLst>
      <p:ext uri="{BB962C8B-B14F-4D97-AF65-F5344CB8AC3E}">
        <p14:creationId xmlns:p14="http://schemas.microsoft.com/office/powerpoint/2010/main" val="3401169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 engineering is where domain knowledge becomes particularly valuable. I could have also read through the 300 page supplemental documentation on this dataset, but I decided to skim over it to glean some basic insights. So, with limited time, I created some derived features, such as estimating work experience by subtracting 18 from age - assuming most people begin working around that age.</a:t>
            </a:r>
          </a:p>
          <a:p>
            <a:pPr>
              <a:buNone/>
            </a:pPr>
            <a:r>
              <a:rPr lang="en-US" dirty="0"/>
              <a:t>For categorical features, I used label encoding for features with a natural hierarchy - like assigning 0 to 'Female' and 1 to 'Male' for the sex feature. For features without inherent order, like citizenship status, I used one-hot encoding to create separate binary columns for each category.</a:t>
            </a:r>
          </a:p>
          <a:p>
            <a:r>
              <a:rPr lang="en-US" dirty="0"/>
              <a:t>An important observation during this process was finding categorical values in the training dataset that didn't appear in the test dataset after one hot encoding. This kind of inconsistency can cause models to fail when deployed, as they encounter values they weren't trained on - similar to asking someone to recognize a fruit they've never seen before. In a production environment, we would need a strategy for handling such novel values. I made a script that checks the overlap between test and train dataset to identify this issue and resolve it.</a:t>
            </a:r>
          </a:p>
          <a:p>
            <a:endParaRPr lang="en-US" dirty="0"/>
          </a:p>
        </p:txBody>
      </p:sp>
      <p:sp>
        <p:nvSpPr>
          <p:cNvPr id="4" name="Slide Number Placeholder 3"/>
          <p:cNvSpPr>
            <a:spLocks noGrp="1"/>
          </p:cNvSpPr>
          <p:nvPr>
            <p:ph type="sldNum" sz="quarter" idx="5"/>
          </p:nvPr>
        </p:nvSpPr>
        <p:spPr/>
        <p:txBody>
          <a:bodyPr/>
          <a:lstStyle/>
          <a:p>
            <a:fld id="{4E39B63B-6A4F-4EAA-962A-41E50874DC14}" type="slidenum">
              <a:rPr lang="en-US" smtClean="0"/>
              <a:t>9</a:t>
            </a:fld>
            <a:endParaRPr lang="en-US"/>
          </a:p>
        </p:txBody>
      </p:sp>
    </p:spTree>
    <p:extLst>
      <p:ext uri="{BB962C8B-B14F-4D97-AF65-F5344CB8AC3E}">
        <p14:creationId xmlns:p14="http://schemas.microsoft.com/office/powerpoint/2010/main" val="2073480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E049F-DDE2-3DA4-2DE6-B7EEBCD23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940E8B-3A97-44DC-7E42-AB71AD822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B44C1E-36DB-DB54-DFF0-F865B9A17F0F}"/>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5" name="Footer Placeholder 4">
            <a:extLst>
              <a:ext uri="{FF2B5EF4-FFF2-40B4-BE49-F238E27FC236}">
                <a16:creationId xmlns:a16="http://schemas.microsoft.com/office/drawing/2014/main" id="{1FA8DA2F-F631-7DE5-70AE-767F5B6AB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0061F-73BB-7776-7DD6-4498B16F231C}"/>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266734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91E8-95DE-5B8D-E6AC-4C038092E6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A6F9A8-A70D-F606-DC87-5C6806D472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DE8EBF-FB6E-5601-1F73-41F7D0565AC4}"/>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5" name="Footer Placeholder 4">
            <a:extLst>
              <a:ext uri="{FF2B5EF4-FFF2-40B4-BE49-F238E27FC236}">
                <a16:creationId xmlns:a16="http://schemas.microsoft.com/office/drawing/2014/main" id="{41808F5E-0DA4-D729-7E70-B9A61F0BE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B152F-07E4-7359-A582-BD423FC63C69}"/>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321129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C4DE90-7033-3026-51FB-1568CF434C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1184C1-4B0E-82BB-EF7B-44551F55C2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54D20F-2223-5C16-33ED-78D8ADE63F48}"/>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5" name="Footer Placeholder 4">
            <a:extLst>
              <a:ext uri="{FF2B5EF4-FFF2-40B4-BE49-F238E27FC236}">
                <a16:creationId xmlns:a16="http://schemas.microsoft.com/office/drawing/2014/main" id="{9C9878D7-BD09-03AC-FFB0-948E1E06E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675FE-7BF6-AC44-67C5-68A3DF7AF5DA}"/>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406677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7FF8-4A9F-941A-064A-1104F0FB0A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391969-4A7A-4A1D-87CB-149B52AB96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F16DA-796C-9E68-91E2-108E52F62D1B}"/>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5" name="Footer Placeholder 4">
            <a:extLst>
              <a:ext uri="{FF2B5EF4-FFF2-40B4-BE49-F238E27FC236}">
                <a16:creationId xmlns:a16="http://schemas.microsoft.com/office/drawing/2014/main" id="{DBB5B4A0-6654-19F2-7D56-D29E1BF37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82D7E-3F28-697E-611B-36D9186FEB06}"/>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1750279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8693-4C65-EFE0-FF59-71336AE66B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0D45BC-0ED6-DB22-52C7-6DA8F696A5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D8F49B-DB70-7686-286E-245A8F5CC0E1}"/>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5" name="Footer Placeholder 4">
            <a:extLst>
              <a:ext uri="{FF2B5EF4-FFF2-40B4-BE49-F238E27FC236}">
                <a16:creationId xmlns:a16="http://schemas.microsoft.com/office/drawing/2014/main" id="{EA6D9046-422C-9F20-EFE2-49937A1F1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6F7F6-0390-0138-B61F-F18733D71B4D}"/>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216053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1A9C-2679-A3E6-F7BB-48E763C19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D45EBD-2535-051D-20C3-07173F5FB1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C5EEA5-2923-F295-49A9-DEA1BE1F3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50C656-3BD5-2426-39DE-EC3A864890F2}"/>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6" name="Footer Placeholder 5">
            <a:extLst>
              <a:ext uri="{FF2B5EF4-FFF2-40B4-BE49-F238E27FC236}">
                <a16:creationId xmlns:a16="http://schemas.microsoft.com/office/drawing/2014/main" id="{5802D4C4-BB14-89F1-0CAA-CB8DA904E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18880A-AC5A-1A4A-5A97-5CE3A55B8F9F}"/>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4188530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5516-6F74-4878-55B0-7A33D074E9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7BFB33-84BE-0E07-1924-34DD7265E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881B4-D73E-C0C9-0664-D27566D8A0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91DACF-ED6C-806B-CE32-5A8D84E06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1CFD8-5C59-0BDE-1702-7CD0D04BBB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3AB928-40CF-DB38-41FB-953577A524CB}"/>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8" name="Footer Placeholder 7">
            <a:extLst>
              <a:ext uri="{FF2B5EF4-FFF2-40B4-BE49-F238E27FC236}">
                <a16:creationId xmlns:a16="http://schemas.microsoft.com/office/drawing/2014/main" id="{47B36421-CF03-D96F-EC46-AE80580705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999DE1-211F-6793-79EA-D1F36A0A1E2F}"/>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277917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30FD-ED0D-AB10-840C-B565AA71DA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54D0B6-32F9-FBEF-AE11-41E0270AA136}"/>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4" name="Footer Placeholder 3">
            <a:extLst>
              <a:ext uri="{FF2B5EF4-FFF2-40B4-BE49-F238E27FC236}">
                <a16:creationId xmlns:a16="http://schemas.microsoft.com/office/drawing/2014/main" id="{CF9FF8F0-8F8D-E428-340F-618FB33ECD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5205DA-4B8C-6ACE-DB0B-2D790F07CB49}"/>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4148953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39D9FA-2110-5DCF-1481-66A86C832195}"/>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3" name="Footer Placeholder 2">
            <a:extLst>
              <a:ext uri="{FF2B5EF4-FFF2-40B4-BE49-F238E27FC236}">
                <a16:creationId xmlns:a16="http://schemas.microsoft.com/office/drawing/2014/main" id="{AC582F99-0049-8438-2D1D-723625C5D9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38F906-B7B7-1429-EE0F-F9C61A78738B}"/>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80468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6B58-2899-AFD0-819C-44D0D124F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0DF3FF-F929-99AB-ECD2-AB8D8B980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9087E7-3885-46A9-5258-55B889AFE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F3D5C-F0B8-F32A-3EFE-D2458EFB50B4}"/>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6" name="Footer Placeholder 5">
            <a:extLst>
              <a:ext uri="{FF2B5EF4-FFF2-40B4-BE49-F238E27FC236}">
                <a16:creationId xmlns:a16="http://schemas.microsoft.com/office/drawing/2014/main" id="{1F0F3DCD-01EA-E470-5325-ED761F528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0D9DC-397C-F269-3E08-494ECD6CCF1B}"/>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1565486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09F2-D146-6F6E-3778-53C471F8D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9CCDDA-CC06-D225-E79F-6246D38F3F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40D988-5C11-7FE3-D59E-EBE3D79FB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A87FC6-AC76-B7D6-20C1-C6D211E2C686}"/>
              </a:ext>
            </a:extLst>
          </p:cNvPr>
          <p:cNvSpPr>
            <a:spLocks noGrp="1"/>
          </p:cNvSpPr>
          <p:nvPr>
            <p:ph type="dt" sz="half" idx="10"/>
          </p:nvPr>
        </p:nvSpPr>
        <p:spPr/>
        <p:txBody>
          <a:bodyPr/>
          <a:lstStyle/>
          <a:p>
            <a:fld id="{4414078B-24BB-4907-8FA6-BC01852AB82B}" type="datetimeFigureOut">
              <a:rPr lang="en-US" smtClean="0"/>
              <a:t>3/14/2025</a:t>
            </a:fld>
            <a:endParaRPr lang="en-US"/>
          </a:p>
        </p:txBody>
      </p:sp>
      <p:sp>
        <p:nvSpPr>
          <p:cNvPr id="6" name="Footer Placeholder 5">
            <a:extLst>
              <a:ext uri="{FF2B5EF4-FFF2-40B4-BE49-F238E27FC236}">
                <a16:creationId xmlns:a16="http://schemas.microsoft.com/office/drawing/2014/main" id="{656AEBB7-3E6B-3447-02E7-13A6B5572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0C72F4-B912-4EF7-47C0-8120B22B2F85}"/>
              </a:ext>
            </a:extLst>
          </p:cNvPr>
          <p:cNvSpPr>
            <a:spLocks noGrp="1"/>
          </p:cNvSpPr>
          <p:nvPr>
            <p:ph type="sldNum" sz="quarter" idx="12"/>
          </p:nvPr>
        </p:nvSpPr>
        <p:spPr/>
        <p:txBody>
          <a:bodyPr/>
          <a:lstStyle/>
          <a:p>
            <a:fld id="{5E9308C2-436D-4BF8-BC73-E44E406B612F}" type="slidenum">
              <a:rPr lang="en-US" smtClean="0"/>
              <a:t>‹#›</a:t>
            </a:fld>
            <a:endParaRPr lang="en-US"/>
          </a:p>
        </p:txBody>
      </p:sp>
    </p:spTree>
    <p:extLst>
      <p:ext uri="{BB962C8B-B14F-4D97-AF65-F5344CB8AC3E}">
        <p14:creationId xmlns:p14="http://schemas.microsoft.com/office/powerpoint/2010/main" val="411347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DA7294-744D-9825-6CBE-85A08E6D4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41A514-7554-4CE5-31E8-FCCCA9AE78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2DD93-606B-9C48-1526-6EA8F48171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14078B-24BB-4907-8FA6-BC01852AB82B}" type="datetimeFigureOut">
              <a:rPr lang="en-US" smtClean="0"/>
              <a:t>3/14/2025</a:t>
            </a:fld>
            <a:endParaRPr lang="en-US"/>
          </a:p>
        </p:txBody>
      </p:sp>
      <p:sp>
        <p:nvSpPr>
          <p:cNvPr id="5" name="Footer Placeholder 4">
            <a:extLst>
              <a:ext uri="{FF2B5EF4-FFF2-40B4-BE49-F238E27FC236}">
                <a16:creationId xmlns:a16="http://schemas.microsoft.com/office/drawing/2014/main" id="{8174A9E9-6D8D-2752-D93E-3F579DA3E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87EB40D-A0D6-8CC0-8530-8F799AA7C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9308C2-436D-4BF8-BC73-E44E406B612F}" type="slidenum">
              <a:rPr lang="en-US" smtClean="0"/>
              <a:t>‹#›</a:t>
            </a:fld>
            <a:endParaRPr lang="en-US"/>
          </a:p>
        </p:txBody>
      </p:sp>
    </p:spTree>
    <p:extLst>
      <p:ext uri="{BB962C8B-B14F-4D97-AF65-F5344CB8AC3E}">
        <p14:creationId xmlns:p14="http://schemas.microsoft.com/office/powerpoint/2010/main" val="2981536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0A89-3B2A-C1A2-10FC-5A09A7AB0EB0}"/>
              </a:ext>
            </a:extLst>
          </p:cNvPr>
          <p:cNvSpPr>
            <a:spLocks noGrp="1"/>
          </p:cNvSpPr>
          <p:nvPr>
            <p:ph type="ctrTitle"/>
          </p:nvPr>
        </p:nvSpPr>
        <p:spPr/>
        <p:txBody>
          <a:bodyPr/>
          <a:lstStyle/>
          <a:p>
            <a:r>
              <a:rPr lang="en-US" dirty="0"/>
              <a:t>U.S Census - Classification</a:t>
            </a:r>
          </a:p>
        </p:txBody>
      </p:sp>
      <p:sp>
        <p:nvSpPr>
          <p:cNvPr id="3" name="Subtitle 2">
            <a:extLst>
              <a:ext uri="{FF2B5EF4-FFF2-40B4-BE49-F238E27FC236}">
                <a16:creationId xmlns:a16="http://schemas.microsoft.com/office/drawing/2014/main" id="{264F96BB-4E1E-3144-9521-DD90F5463AFB}"/>
              </a:ext>
            </a:extLst>
          </p:cNvPr>
          <p:cNvSpPr>
            <a:spLocks noGrp="1"/>
          </p:cNvSpPr>
          <p:nvPr>
            <p:ph type="subTitle" idx="1"/>
          </p:nvPr>
        </p:nvSpPr>
        <p:spPr/>
        <p:txBody>
          <a:bodyPr/>
          <a:lstStyle/>
          <a:p>
            <a:r>
              <a:rPr lang="en-US" dirty="0"/>
              <a:t>By: Rehan Daya</a:t>
            </a:r>
          </a:p>
        </p:txBody>
      </p:sp>
    </p:spTree>
    <p:extLst>
      <p:ext uri="{BB962C8B-B14F-4D97-AF65-F5344CB8AC3E}">
        <p14:creationId xmlns:p14="http://schemas.microsoft.com/office/powerpoint/2010/main" val="2335780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2E4A8-414C-E5AB-2BCA-241EF724E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6D92C-5D64-3456-4E7C-187FC7377FE8}"/>
              </a:ext>
            </a:extLst>
          </p:cNvPr>
          <p:cNvSpPr>
            <a:spLocks noGrp="1"/>
          </p:cNvSpPr>
          <p:nvPr>
            <p:ph type="title"/>
          </p:nvPr>
        </p:nvSpPr>
        <p:spPr/>
        <p:txBody>
          <a:bodyPr/>
          <a:lstStyle/>
          <a:p>
            <a:r>
              <a:rPr lang="en-US" sz="4400" dirty="0"/>
              <a:t>Data Preparation (Imputation and Outliers)</a:t>
            </a:r>
            <a:endParaRPr lang="en-US" dirty="0"/>
          </a:p>
        </p:txBody>
      </p:sp>
      <p:sp>
        <p:nvSpPr>
          <p:cNvPr id="3" name="Content Placeholder 2">
            <a:extLst>
              <a:ext uri="{FF2B5EF4-FFF2-40B4-BE49-F238E27FC236}">
                <a16:creationId xmlns:a16="http://schemas.microsoft.com/office/drawing/2014/main" id="{F867B21C-8DCF-4E64-CEA5-8F1DAC9FF9A8}"/>
              </a:ext>
            </a:extLst>
          </p:cNvPr>
          <p:cNvSpPr>
            <a:spLocks noGrp="1"/>
          </p:cNvSpPr>
          <p:nvPr>
            <p:ph idx="1"/>
          </p:nvPr>
        </p:nvSpPr>
        <p:spPr/>
        <p:txBody>
          <a:bodyPr>
            <a:normAutofit lnSpcReduction="10000"/>
          </a:bodyPr>
          <a:lstStyle/>
          <a:p>
            <a:r>
              <a:rPr lang="en-US" dirty="0"/>
              <a:t>Split data into train and validation</a:t>
            </a:r>
          </a:p>
          <a:p>
            <a:pPr lvl="1"/>
            <a:r>
              <a:rPr lang="en-US" dirty="0"/>
              <a:t>Done before preprocessing to avoid data leakage</a:t>
            </a:r>
          </a:p>
          <a:p>
            <a:pPr lvl="2"/>
            <a:r>
              <a:rPr lang="en-US" dirty="0"/>
              <a:t>Preprocessing can change interpretation of features, but some models need this</a:t>
            </a:r>
          </a:p>
          <a:p>
            <a:pPr lvl="2"/>
            <a:r>
              <a:rPr lang="en-US" dirty="0"/>
              <a:t>Used stratified split</a:t>
            </a:r>
          </a:p>
          <a:p>
            <a:r>
              <a:rPr lang="en-US" dirty="0"/>
              <a:t>Imputation for missing values</a:t>
            </a:r>
          </a:p>
          <a:p>
            <a:pPr lvl="1"/>
            <a:r>
              <a:rPr lang="en-US" dirty="0"/>
              <a:t>For each numerical column, uses median value</a:t>
            </a:r>
          </a:p>
          <a:p>
            <a:pPr lvl="1"/>
            <a:r>
              <a:rPr lang="en-US" dirty="0"/>
              <a:t>For each categorical column, uses most frequent value</a:t>
            </a:r>
          </a:p>
          <a:p>
            <a:r>
              <a:rPr lang="en-US" dirty="0"/>
              <a:t>Remove outliers</a:t>
            </a:r>
          </a:p>
          <a:p>
            <a:pPr lvl="1"/>
            <a:r>
              <a:rPr lang="en-US" dirty="0"/>
              <a:t>Using IQR (visualized by a boxplot)</a:t>
            </a:r>
          </a:p>
          <a:p>
            <a:pPr lvl="1"/>
            <a:r>
              <a:rPr lang="en-US" dirty="0"/>
              <a:t>Typically Lower bound: Q1 - 1.5 * IQR and Upper bound: Q3 + 1.5 * IQR</a:t>
            </a:r>
          </a:p>
          <a:p>
            <a:pPr lvl="2"/>
            <a:r>
              <a:rPr lang="en-US" dirty="0"/>
              <a:t>I used 5 * IQR due to the process being too harsh</a:t>
            </a:r>
          </a:p>
        </p:txBody>
      </p:sp>
    </p:spTree>
    <p:extLst>
      <p:ext uri="{BB962C8B-B14F-4D97-AF65-F5344CB8AC3E}">
        <p14:creationId xmlns:p14="http://schemas.microsoft.com/office/powerpoint/2010/main" val="3485467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F9E97-B9EA-4924-8214-899426F04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556EF1-CE10-F49D-A5E9-74F13D0E62E4}"/>
              </a:ext>
            </a:extLst>
          </p:cNvPr>
          <p:cNvSpPr>
            <a:spLocks noGrp="1"/>
          </p:cNvSpPr>
          <p:nvPr>
            <p:ph type="title"/>
          </p:nvPr>
        </p:nvSpPr>
        <p:spPr/>
        <p:txBody>
          <a:bodyPr/>
          <a:lstStyle/>
          <a:p>
            <a:r>
              <a:rPr lang="en-US" sz="4400" dirty="0"/>
              <a:t>Data Preparation (Scale/Skew/Collinearity)</a:t>
            </a:r>
            <a:endParaRPr lang="en-US" dirty="0"/>
          </a:p>
        </p:txBody>
      </p:sp>
      <p:sp>
        <p:nvSpPr>
          <p:cNvPr id="3" name="Content Placeholder 2">
            <a:extLst>
              <a:ext uri="{FF2B5EF4-FFF2-40B4-BE49-F238E27FC236}">
                <a16:creationId xmlns:a16="http://schemas.microsoft.com/office/drawing/2014/main" id="{E260CEA8-C8F2-E678-AD47-0EA3209D6989}"/>
              </a:ext>
            </a:extLst>
          </p:cNvPr>
          <p:cNvSpPr>
            <a:spLocks noGrp="1"/>
          </p:cNvSpPr>
          <p:nvPr>
            <p:ph idx="1"/>
          </p:nvPr>
        </p:nvSpPr>
        <p:spPr/>
        <p:txBody>
          <a:bodyPr>
            <a:normAutofit fontScale="92500" lnSpcReduction="20000"/>
          </a:bodyPr>
          <a:lstStyle/>
          <a:p>
            <a:r>
              <a:rPr lang="en-US" dirty="0"/>
              <a:t>Handle Skewness</a:t>
            </a:r>
          </a:p>
          <a:p>
            <a:pPr lvl="1"/>
            <a:r>
              <a:rPr lang="en-US" dirty="0"/>
              <a:t>Applies log transformation (works with positive and negative values) to bring distribution of features closer to Gaussian distribution (normal distribution). Some models benefit from this.</a:t>
            </a:r>
          </a:p>
          <a:p>
            <a:r>
              <a:rPr lang="en-US" dirty="0"/>
              <a:t>Scale</a:t>
            </a:r>
          </a:p>
          <a:p>
            <a:pPr lvl="1"/>
            <a:r>
              <a:rPr lang="en-US" dirty="0"/>
              <a:t>Applies robust scaling (X - Median) / IQR. This makes it robust to outliers</a:t>
            </a:r>
          </a:p>
          <a:p>
            <a:pPr lvl="1"/>
            <a:r>
              <a:rPr lang="en-US" dirty="0"/>
              <a:t>Important for models like KNN, where difference in scales influence disproportionately.</a:t>
            </a:r>
          </a:p>
          <a:p>
            <a:r>
              <a:rPr lang="en-US" dirty="0"/>
              <a:t>Dimension Reduction</a:t>
            </a:r>
          </a:p>
          <a:p>
            <a:pPr lvl="1"/>
            <a:r>
              <a:rPr lang="en-US" dirty="0"/>
              <a:t>PCA used to reduce features to speed up model, but lose interpretability</a:t>
            </a:r>
          </a:p>
          <a:p>
            <a:pPr lvl="1"/>
            <a:r>
              <a:rPr lang="en-US" dirty="0"/>
              <a:t>Reduces correlation and noise, by capturing variance between features</a:t>
            </a:r>
          </a:p>
          <a:p>
            <a:r>
              <a:rPr lang="en-US" dirty="0"/>
              <a:t>Remove multicollinearity</a:t>
            </a:r>
          </a:p>
          <a:p>
            <a:pPr lvl="1"/>
            <a:r>
              <a:rPr lang="en-US" dirty="0"/>
              <a:t>Remove features with absolute correlation above .75</a:t>
            </a:r>
          </a:p>
          <a:p>
            <a:endParaRPr lang="en-US" dirty="0"/>
          </a:p>
        </p:txBody>
      </p:sp>
    </p:spTree>
    <p:extLst>
      <p:ext uri="{BB962C8B-B14F-4D97-AF65-F5344CB8AC3E}">
        <p14:creationId xmlns:p14="http://schemas.microsoft.com/office/powerpoint/2010/main" val="2878880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4E77-8EB3-AA93-3A90-2D22CADD47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2A97C0-5028-FE5F-8DA7-E7E455CB6C16}"/>
              </a:ext>
            </a:extLst>
          </p:cNvPr>
          <p:cNvSpPr>
            <a:spLocks noGrp="1"/>
          </p:cNvSpPr>
          <p:nvPr>
            <p:ph type="title"/>
          </p:nvPr>
        </p:nvSpPr>
        <p:spPr/>
        <p:txBody>
          <a:bodyPr/>
          <a:lstStyle/>
          <a:p>
            <a:r>
              <a:rPr lang="en-US" sz="4400" dirty="0"/>
              <a:t>Modeling Evaluation Method</a:t>
            </a:r>
            <a:endParaRPr lang="en-US" dirty="0"/>
          </a:p>
        </p:txBody>
      </p:sp>
      <p:sp>
        <p:nvSpPr>
          <p:cNvPr id="3" name="Content Placeholder 2">
            <a:extLst>
              <a:ext uri="{FF2B5EF4-FFF2-40B4-BE49-F238E27FC236}">
                <a16:creationId xmlns:a16="http://schemas.microsoft.com/office/drawing/2014/main" id="{D090CF43-F60D-4CF8-841F-56C11167470C}"/>
              </a:ext>
            </a:extLst>
          </p:cNvPr>
          <p:cNvSpPr>
            <a:spLocks noGrp="1"/>
          </p:cNvSpPr>
          <p:nvPr>
            <p:ph idx="1"/>
          </p:nvPr>
        </p:nvSpPr>
        <p:spPr/>
        <p:txBody>
          <a:bodyPr>
            <a:normAutofit/>
          </a:bodyPr>
          <a:lstStyle/>
          <a:p>
            <a:r>
              <a:rPr lang="en-US" sz="2000" dirty="0"/>
              <a:t>Train variety of models using default parameters first and evaluate them based on the following, with F1 score being the primary determinant.</a:t>
            </a:r>
          </a:p>
          <a:p>
            <a:pPr lvl="1"/>
            <a:endParaRPr lang="en-US" sz="1800" dirty="0"/>
          </a:p>
        </p:txBody>
      </p:sp>
      <p:pic>
        <p:nvPicPr>
          <p:cNvPr id="5" name="Picture 4">
            <a:extLst>
              <a:ext uri="{FF2B5EF4-FFF2-40B4-BE49-F238E27FC236}">
                <a16:creationId xmlns:a16="http://schemas.microsoft.com/office/drawing/2014/main" id="{580DC3DD-F59D-5DD8-3112-87D16BA13965}"/>
              </a:ext>
            </a:extLst>
          </p:cNvPr>
          <p:cNvPicPr>
            <a:picLocks noChangeAspect="1"/>
          </p:cNvPicPr>
          <p:nvPr/>
        </p:nvPicPr>
        <p:blipFill>
          <a:blip r:embed="rId3"/>
          <a:stretch>
            <a:fillRect/>
          </a:stretch>
        </p:blipFill>
        <p:spPr>
          <a:xfrm>
            <a:off x="146233" y="2451598"/>
            <a:ext cx="11934459" cy="4351338"/>
          </a:xfrm>
          <a:prstGeom prst="rect">
            <a:avLst/>
          </a:prstGeom>
        </p:spPr>
      </p:pic>
    </p:spTree>
    <p:extLst>
      <p:ext uri="{BB962C8B-B14F-4D97-AF65-F5344CB8AC3E}">
        <p14:creationId xmlns:p14="http://schemas.microsoft.com/office/powerpoint/2010/main" val="271771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720B4-AD53-954E-2494-BDF7DAE9AC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2935E-3780-E809-41E6-6BC2A5E7E67C}"/>
              </a:ext>
            </a:extLst>
          </p:cNvPr>
          <p:cNvSpPr>
            <a:spLocks noGrp="1"/>
          </p:cNvSpPr>
          <p:nvPr>
            <p:ph type="title"/>
          </p:nvPr>
        </p:nvSpPr>
        <p:spPr/>
        <p:txBody>
          <a:bodyPr/>
          <a:lstStyle/>
          <a:p>
            <a:r>
              <a:rPr lang="en-US" sz="4400" dirty="0"/>
              <a:t>Modeling Training (Using Default Param)</a:t>
            </a:r>
            <a:endParaRPr lang="en-US" dirty="0"/>
          </a:p>
        </p:txBody>
      </p:sp>
      <p:sp>
        <p:nvSpPr>
          <p:cNvPr id="3" name="Content Placeholder 2">
            <a:extLst>
              <a:ext uri="{FF2B5EF4-FFF2-40B4-BE49-F238E27FC236}">
                <a16:creationId xmlns:a16="http://schemas.microsoft.com/office/drawing/2014/main" id="{55F2630E-B843-12F5-EA1F-0DA72E8961EE}"/>
              </a:ext>
            </a:extLst>
          </p:cNvPr>
          <p:cNvSpPr>
            <a:spLocks noGrp="1"/>
          </p:cNvSpPr>
          <p:nvPr>
            <p:ph idx="1"/>
          </p:nvPr>
        </p:nvSpPr>
        <p:spPr>
          <a:xfrm>
            <a:off x="838199" y="1825625"/>
            <a:ext cx="10815321" cy="1325563"/>
          </a:xfrm>
        </p:spPr>
        <p:txBody>
          <a:bodyPr numCol="3">
            <a:normAutofit fontScale="85000" lnSpcReduction="20000"/>
          </a:bodyPr>
          <a:lstStyle/>
          <a:p>
            <a:r>
              <a:rPr lang="en-US" sz="2200" dirty="0"/>
              <a:t>Used the following models:</a:t>
            </a:r>
          </a:p>
          <a:p>
            <a:pPr lvl="1"/>
            <a:r>
              <a:rPr lang="en-US" sz="1800" dirty="0"/>
              <a:t>Logistic regression</a:t>
            </a:r>
          </a:p>
          <a:p>
            <a:pPr lvl="1"/>
            <a:r>
              <a:rPr lang="en-US" sz="1800" dirty="0"/>
              <a:t>Decision Tree</a:t>
            </a:r>
          </a:p>
          <a:p>
            <a:pPr lvl="1"/>
            <a:r>
              <a:rPr lang="en-US" sz="1800" dirty="0"/>
              <a:t>Random Forest</a:t>
            </a:r>
          </a:p>
          <a:p>
            <a:pPr lvl="1"/>
            <a:r>
              <a:rPr lang="en-US" sz="1800" dirty="0"/>
              <a:t>SVM (Support Vector Machine)</a:t>
            </a:r>
          </a:p>
          <a:p>
            <a:pPr lvl="1"/>
            <a:r>
              <a:rPr lang="en-US" sz="1800" dirty="0"/>
              <a:t>KNN (K-Nearest Neighbors</a:t>
            </a:r>
          </a:p>
          <a:p>
            <a:pPr lvl="1"/>
            <a:r>
              <a:rPr lang="en-US" sz="1800" dirty="0"/>
              <a:t>Naïve Bayes</a:t>
            </a:r>
          </a:p>
          <a:p>
            <a:pPr lvl="1"/>
            <a:r>
              <a:rPr lang="en-US" sz="1800" dirty="0"/>
              <a:t>XGBoost (Extreme Gradient Boosting)</a:t>
            </a:r>
          </a:p>
          <a:p>
            <a:pPr lvl="1"/>
            <a:r>
              <a:rPr lang="en-US" sz="1800" dirty="0"/>
              <a:t>LDA (Linear Discriminant Analysis)</a:t>
            </a:r>
          </a:p>
          <a:p>
            <a:pPr lvl="1"/>
            <a:r>
              <a:rPr lang="en-US" sz="1800" dirty="0"/>
              <a:t>MLP (Multi-layer Perceptron)</a:t>
            </a:r>
          </a:p>
          <a:p>
            <a:r>
              <a:rPr lang="en-US" sz="2200" dirty="0"/>
              <a:t>Used Stratified Cross Validation for imbalanced dataset</a:t>
            </a:r>
          </a:p>
          <a:p>
            <a:r>
              <a:rPr lang="en-US" sz="2200" dirty="0"/>
              <a:t>Selects top 3 models based on F1 score</a:t>
            </a:r>
          </a:p>
          <a:p>
            <a:endParaRPr lang="en-US" sz="2200" dirty="0"/>
          </a:p>
        </p:txBody>
      </p:sp>
      <p:pic>
        <p:nvPicPr>
          <p:cNvPr id="5" name="Picture 4">
            <a:extLst>
              <a:ext uri="{FF2B5EF4-FFF2-40B4-BE49-F238E27FC236}">
                <a16:creationId xmlns:a16="http://schemas.microsoft.com/office/drawing/2014/main" id="{B5B3EFCD-5417-F27E-8633-853E20AE101C}"/>
              </a:ext>
            </a:extLst>
          </p:cNvPr>
          <p:cNvPicPr>
            <a:picLocks noChangeAspect="1"/>
          </p:cNvPicPr>
          <p:nvPr/>
        </p:nvPicPr>
        <p:blipFill>
          <a:blip r:embed="rId3"/>
          <a:stretch>
            <a:fillRect/>
          </a:stretch>
        </p:blipFill>
        <p:spPr>
          <a:xfrm>
            <a:off x="1067267" y="3286125"/>
            <a:ext cx="10422328" cy="3407300"/>
          </a:xfrm>
          <a:prstGeom prst="rect">
            <a:avLst/>
          </a:prstGeom>
        </p:spPr>
      </p:pic>
    </p:spTree>
    <p:extLst>
      <p:ext uri="{BB962C8B-B14F-4D97-AF65-F5344CB8AC3E}">
        <p14:creationId xmlns:p14="http://schemas.microsoft.com/office/powerpoint/2010/main" val="3563447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0357D-684E-9CA1-ED4B-F42B541912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1F02E4-DAB8-4D6B-AE32-FDADB8F185AE}"/>
              </a:ext>
            </a:extLst>
          </p:cNvPr>
          <p:cNvSpPr>
            <a:spLocks noGrp="1"/>
          </p:cNvSpPr>
          <p:nvPr>
            <p:ph type="title"/>
          </p:nvPr>
        </p:nvSpPr>
        <p:spPr/>
        <p:txBody>
          <a:bodyPr/>
          <a:lstStyle/>
          <a:p>
            <a:r>
              <a:rPr lang="en-US" sz="4400" dirty="0" err="1"/>
              <a:t>Hypertuning</a:t>
            </a:r>
            <a:r>
              <a:rPr lang="en-US" sz="4400" dirty="0"/>
              <a:t> Top 3 models</a:t>
            </a:r>
            <a:endParaRPr lang="en-US" dirty="0"/>
          </a:p>
        </p:txBody>
      </p:sp>
      <p:sp>
        <p:nvSpPr>
          <p:cNvPr id="3" name="Content Placeholder 2">
            <a:extLst>
              <a:ext uri="{FF2B5EF4-FFF2-40B4-BE49-F238E27FC236}">
                <a16:creationId xmlns:a16="http://schemas.microsoft.com/office/drawing/2014/main" id="{02700534-B846-833E-0525-C48377B35D94}"/>
              </a:ext>
            </a:extLst>
          </p:cNvPr>
          <p:cNvSpPr>
            <a:spLocks noGrp="1"/>
          </p:cNvSpPr>
          <p:nvPr>
            <p:ph idx="1"/>
          </p:nvPr>
        </p:nvSpPr>
        <p:spPr/>
        <p:txBody>
          <a:bodyPr>
            <a:normAutofit/>
          </a:bodyPr>
          <a:lstStyle/>
          <a:p>
            <a:r>
              <a:rPr lang="en-US" sz="2200" dirty="0"/>
              <a:t>Uses </a:t>
            </a:r>
            <a:r>
              <a:rPr lang="en-US" sz="2200" dirty="0" err="1"/>
              <a:t>GridSearchCV</a:t>
            </a:r>
            <a:r>
              <a:rPr lang="en-US" sz="2200" dirty="0"/>
              <a:t> to search through wide variety of parameter ranges for our top 3 models. Chooses the best one to evaluation on validation dataset.</a:t>
            </a:r>
          </a:p>
          <a:p>
            <a:r>
              <a:rPr lang="en-US" sz="2200" dirty="0"/>
              <a:t>Sometimes, tuning can degrade performance, be mindful</a:t>
            </a:r>
          </a:p>
        </p:txBody>
      </p:sp>
      <p:pic>
        <p:nvPicPr>
          <p:cNvPr id="5" name="Picture 4">
            <a:extLst>
              <a:ext uri="{FF2B5EF4-FFF2-40B4-BE49-F238E27FC236}">
                <a16:creationId xmlns:a16="http://schemas.microsoft.com/office/drawing/2014/main" id="{729D0F20-8F16-D2EE-88FC-99972D85A2EE}"/>
              </a:ext>
            </a:extLst>
          </p:cNvPr>
          <p:cNvPicPr>
            <a:picLocks noChangeAspect="1"/>
          </p:cNvPicPr>
          <p:nvPr/>
        </p:nvPicPr>
        <p:blipFill>
          <a:blip r:embed="rId3"/>
          <a:stretch>
            <a:fillRect/>
          </a:stretch>
        </p:blipFill>
        <p:spPr>
          <a:xfrm>
            <a:off x="2231700" y="3527980"/>
            <a:ext cx="7728600" cy="1836500"/>
          </a:xfrm>
          <a:prstGeom prst="rect">
            <a:avLst/>
          </a:prstGeom>
        </p:spPr>
      </p:pic>
    </p:spTree>
    <p:extLst>
      <p:ext uri="{BB962C8B-B14F-4D97-AF65-F5344CB8AC3E}">
        <p14:creationId xmlns:p14="http://schemas.microsoft.com/office/powerpoint/2010/main" val="935376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3F54C-9577-49B8-E5CB-53D1C089F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56361-98C0-C595-79EE-02619032001F}"/>
              </a:ext>
            </a:extLst>
          </p:cNvPr>
          <p:cNvSpPr>
            <a:spLocks noGrp="1"/>
          </p:cNvSpPr>
          <p:nvPr>
            <p:ph type="title"/>
          </p:nvPr>
        </p:nvSpPr>
        <p:spPr/>
        <p:txBody>
          <a:bodyPr/>
          <a:lstStyle/>
          <a:p>
            <a:r>
              <a:rPr lang="en-US" sz="4400" dirty="0"/>
              <a:t>Ensemble Model</a:t>
            </a:r>
            <a:endParaRPr lang="en-US" dirty="0"/>
          </a:p>
        </p:txBody>
      </p:sp>
      <p:sp>
        <p:nvSpPr>
          <p:cNvPr id="3" name="Content Placeholder 2">
            <a:extLst>
              <a:ext uri="{FF2B5EF4-FFF2-40B4-BE49-F238E27FC236}">
                <a16:creationId xmlns:a16="http://schemas.microsoft.com/office/drawing/2014/main" id="{D31F2667-A1AA-5CB1-4B65-77B5DD65B1FB}"/>
              </a:ext>
            </a:extLst>
          </p:cNvPr>
          <p:cNvSpPr>
            <a:spLocks noGrp="1"/>
          </p:cNvSpPr>
          <p:nvPr>
            <p:ph idx="1"/>
          </p:nvPr>
        </p:nvSpPr>
        <p:spPr/>
        <p:txBody>
          <a:bodyPr>
            <a:normAutofit/>
          </a:bodyPr>
          <a:lstStyle/>
          <a:p>
            <a:r>
              <a:rPr lang="en-US" sz="2200" dirty="0"/>
              <a:t>Uses top 3 models to produce ensemble model called </a:t>
            </a:r>
            <a:r>
              <a:rPr lang="en-US" sz="2200" dirty="0" err="1"/>
              <a:t>VotingClassifier</a:t>
            </a:r>
            <a:r>
              <a:rPr lang="en-US" sz="2200" dirty="0"/>
              <a:t>. Soft voting is used, which averages the predicted probabilities of each model. </a:t>
            </a:r>
          </a:p>
          <a:p>
            <a:r>
              <a:rPr lang="en-US" sz="2200" dirty="0"/>
              <a:t>Then trained and evaluated on validation data.</a:t>
            </a:r>
          </a:p>
          <a:p>
            <a:r>
              <a:rPr lang="en-US" sz="2200" dirty="0"/>
              <a:t>Compares the ensemble model to the top 3 models it’s derived from.</a:t>
            </a:r>
          </a:p>
          <a:p>
            <a:pPr lvl="1"/>
            <a:r>
              <a:rPr lang="en-US" sz="1800" dirty="0"/>
              <a:t>Sometimes ensemble doesn’t perform as well</a:t>
            </a:r>
          </a:p>
          <a:p>
            <a:pPr lvl="1"/>
            <a:endParaRPr lang="en-US" sz="1800" dirty="0"/>
          </a:p>
          <a:p>
            <a:pPr lvl="1"/>
            <a:endParaRPr lang="en-US" sz="1800" dirty="0"/>
          </a:p>
        </p:txBody>
      </p:sp>
      <p:pic>
        <p:nvPicPr>
          <p:cNvPr id="5" name="Picture 4">
            <a:extLst>
              <a:ext uri="{FF2B5EF4-FFF2-40B4-BE49-F238E27FC236}">
                <a16:creationId xmlns:a16="http://schemas.microsoft.com/office/drawing/2014/main" id="{0384CBCC-E381-A60B-9393-39D0D77D3DBA}"/>
              </a:ext>
            </a:extLst>
          </p:cNvPr>
          <p:cNvPicPr>
            <a:picLocks noChangeAspect="1"/>
          </p:cNvPicPr>
          <p:nvPr/>
        </p:nvPicPr>
        <p:blipFill>
          <a:blip r:embed="rId3"/>
          <a:stretch>
            <a:fillRect/>
          </a:stretch>
        </p:blipFill>
        <p:spPr>
          <a:xfrm>
            <a:off x="106680" y="4213539"/>
            <a:ext cx="11978640" cy="1505742"/>
          </a:xfrm>
          <a:prstGeom prst="rect">
            <a:avLst/>
          </a:prstGeom>
        </p:spPr>
      </p:pic>
    </p:spTree>
    <p:extLst>
      <p:ext uri="{BB962C8B-B14F-4D97-AF65-F5344CB8AC3E}">
        <p14:creationId xmlns:p14="http://schemas.microsoft.com/office/powerpoint/2010/main" val="63179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751C1-CA16-3E59-DE31-4C73F28F50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7AF29E-1DF9-1EC9-4B71-348AB6A1D32F}"/>
              </a:ext>
            </a:extLst>
          </p:cNvPr>
          <p:cNvSpPr>
            <a:spLocks noGrp="1"/>
          </p:cNvSpPr>
          <p:nvPr>
            <p:ph type="title"/>
          </p:nvPr>
        </p:nvSpPr>
        <p:spPr/>
        <p:txBody>
          <a:bodyPr/>
          <a:lstStyle/>
          <a:p>
            <a:r>
              <a:rPr lang="en-US" sz="4400" dirty="0"/>
              <a:t>Final Evaluation</a:t>
            </a:r>
            <a:endParaRPr lang="en-US" dirty="0"/>
          </a:p>
        </p:txBody>
      </p:sp>
      <p:sp>
        <p:nvSpPr>
          <p:cNvPr id="3" name="Content Placeholder 2">
            <a:extLst>
              <a:ext uri="{FF2B5EF4-FFF2-40B4-BE49-F238E27FC236}">
                <a16:creationId xmlns:a16="http://schemas.microsoft.com/office/drawing/2014/main" id="{A3FAF465-E83A-1A8F-D997-5AB87F58FC81}"/>
              </a:ext>
            </a:extLst>
          </p:cNvPr>
          <p:cNvSpPr>
            <a:spLocks noGrp="1"/>
          </p:cNvSpPr>
          <p:nvPr>
            <p:ph idx="1"/>
          </p:nvPr>
        </p:nvSpPr>
        <p:spPr/>
        <p:txBody>
          <a:bodyPr>
            <a:normAutofit/>
          </a:bodyPr>
          <a:lstStyle/>
          <a:p>
            <a:r>
              <a:rPr lang="en-US" sz="2200" dirty="0"/>
              <a:t>Results show significant room for improvement (F1 &lt; 0.5)</a:t>
            </a:r>
          </a:p>
          <a:p>
            <a:r>
              <a:rPr lang="en-US" sz="2200" dirty="0"/>
              <a:t>Performance limitations stem from:</a:t>
            </a:r>
          </a:p>
          <a:p>
            <a:pPr lvl="1"/>
            <a:r>
              <a:rPr lang="en-US" sz="1800" dirty="0"/>
              <a:t>Highly imbalanced dataset (6.35% positive class)</a:t>
            </a:r>
          </a:p>
          <a:p>
            <a:pPr lvl="1"/>
            <a:r>
              <a:rPr lang="en-US" sz="1800" dirty="0"/>
              <a:t>Combined EDA prevented identifying test/train differences</a:t>
            </a:r>
          </a:p>
          <a:p>
            <a:pPr lvl="1"/>
            <a:r>
              <a:rPr lang="en-US" sz="1800" dirty="0"/>
              <a:t>Limited hyperparameter tuning</a:t>
            </a:r>
            <a:endParaRPr lang="en-US" sz="1400" dirty="0"/>
          </a:p>
          <a:p>
            <a:endParaRPr lang="en-US" sz="2200" dirty="0"/>
          </a:p>
        </p:txBody>
      </p:sp>
      <p:pic>
        <p:nvPicPr>
          <p:cNvPr id="7" name="Picture 6">
            <a:extLst>
              <a:ext uri="{FF2B5EF4-FFF2-40B4-BE49-F238E27FC236}">
                <a16:creationId xmlns:a16="http://schemas.microsoft.com/office/drawing/2014/main" id="{FA84980E-6307-8ACC-8214-F256FEB0A5C6}"/>
              </a:ext>
            </a:extLst>
          </p:cNvPr>
          <p:cNvPicPr>
            <a:picLocks noChangeAspect="1"/>
          </p:cNvPicPr>
          <p:nvPr/>
        </p:nvPicPr>
        <p:blipFill>
          <a:blip r:embed="rId3"/>
          <a:stretch>
            <a:fillRect/>
          </a:stretch>
        </p:blipFill>
        <p:spPr>
          <a:xfrm>
            <a:off x="4685140" y="3748619"/>
            <a:ext cx="3600588" cy="2876102"/>
          </a:xfrm>
          <a:prstGeom prst="rect">
            <a:avLst/>
          </a:prstGeom>
          <a:ln>
            <a:solidFill>
              <a:schemeClr val="tx1"/>
            </a:solidFill>
          </a:ln>
        </p:spPr>
      </p:pic>
      <p:pic>
        <p:nvPicPr>
          <p:cNvPr id="9" name="Picture 8">
            <a:extLst>
              <a:ext uri="{FF2B5EF4-FFF2-40B4-BE49-F238E27FC236}">
                <a16:creationId xmlns:a16="http://schemas.microsoft.com/office/drawing/2014/main" id="{9B78E856-050A-4CFC-E0A6-553D3EADE371}"/>
              </a:ext>
            </a:extLst>
          </p:cNvPr>
          <p:cNvPicPr>
            <a:picLocks noChangeAspect="1"/>
          </p:cNvPicPr>
          <p:nvPr/>
        </p:nvPicPr>
        <p:blipFill>
          <a:blip r:embed="rId4"/>
          <a:stretch>
            <a:fillRect/>
          </a:stretch>
        </p:blipFill>
        <p:spPr>
          <a:xfrm>
            <a:off x="8345105" y="3748619"/>
            <a:ext cx="3605919" cy="2880360"/>
          </a:xfrm>
          <a:prstGeom prst="rect">
            <a:avLst/>
          </a:prstGeom>
          <a:ln>
            <a:solidFill>
              <a:schemeClr val="tx1"/>
            </a:solidFill>
          </a:ln>
        </p:spPr>
      </p:pic>
      <p:pic>
        <p:nvPicPr>
          <p:cNvPr id="11" name="Picture 10">
            <a:extLst>
              <a:ext uri="{FF2B5EF4-FFF2-40B4-BE49-F238E27FC236}">
                <a16:creationId xmlns:a16="http://schemas.microsoft.com/office/drawing/2014/main" id="{5D5FEEC6-3F1E-F4A8-B435-9656AECA1AA7}"/>
              </a:ext>
            </a:extLst>
          </p:cNvPr>
          <p:cNvPicPr>
            <a:picLocks noChangeAspect="1"/>
          </p:cNvPicPr>
          <p:nvPr/>
        </p:nvPicPr>
        <p:blipFill>
          <a:blip r:embed="rId5"/>
          <a:stretch>
            <a:fillRect/>
          </a:stretch>
        </p:blipFill>
        <p:spPr>
          <a:xfrm>
            <a:off x="152786" y="4068511"/>
            <a:ext cx="4472977" cy="2415521"/>
          </a:xfrm>
          <a:prstGeom prst="rect">
            <a:avLst/>
          </a:prstGeom>
        </p:spPr>
      </p:pic>
    </p:spTree>
    <p:extLst>
      <p:ext uri="{BB962C8B-B14F-4D97-AF65-F5344CB8AC3E}">
        <p14:creationId xmlns:p14="http://schemas.microsoft.com/office/powerpoint/2010/main" val="247000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47C0-B776-3F6A-7F99-6D843F90201F}"/>
              </a:ext>
            </a:extLst>
          </p:cNvPr>
          <p:cNvSpPr>
            <a:spLocks noGrp="1"/>
          </p:cNvSpPr>
          <p:nvPr>
            <p:ph type="title"/>
          </p:nvPr>
        </p:nvSpPr>
        <p:spPr/>
        <p:txBody>
          <a:bodyPr/>
          <a:lstStyle/>
          <a:p>
            <a:r>
              <a:rPr lang="en-US" dirty="0"/>
              <a:t>Feature Importance (PCA)</a:t>
            </a:r>
          </a:p>
        </p:txBody>
      </p:sp>
      <p:pic>
        <p:nvPicPr>
          <p:cNvPr id="5" name="Content Placeholder 4">
            <a:extLst>
              <a:ext uri="{FF2B5EF4-FFF2-40B4-BE49-F238E27FC236}">
                <a16:creationId xmlns:a16="http://schemas.microsoft.com/office/drawing/2014/main" id="{1B5AF8A2-A9B7-023C-2035-6F072F7EF72A}"/>
              </a:ext>
            </a:extLst>
          </p:cNvPr>
          <p:cNvPicPr>
            <a:picLocks noGrp="1" noChangeAspect="1"/>
          </p:cNvPicPr>
          <p:nvPr>
            <p:ph idx="1"/>
          </p:nvPr>
        </p:nvPicPr>
        <p:blipFill>
          <a:blip r:embed="rId3"/>
          <a:stretch>
            <a:fillRect/>
          </a:stretch>
        </p:blipFill>
        <p:spPr>
          <a:xfrm>
            <a:off x="5928917" y="1756728"/>
            <a:ext cx="5231285" cy="4351338"/>
          </a:xfrm>
          <a:ln>
            <a:solidFill>
              <a:schemeClr val="tx1"/>
            </a:solidFill>
          </a:ln>
        </p:spPr>
      </p:pic>
      <p:sp>
        <p:nvSpPr>
          <p:cNvPr id="6" name="TextBox 5">
            <a:extLst>
              <a:ext uri="{FF2B5EF4-FFF2-40B4-BE49-F238E27FC236}">
                <a16:creationId xmlns:a16="http://schemas.microsoft.com/office/drawing/2014/main" id="{D548F2F8-95B7-D99C-29CE-C139D3B543B9}"/>
              </a:ext>
            </a:extLst>
          </p:cNvPr>
          <p:cNvSpPr txBox="1"/>
          <p:nvPr/>
        </p:nvSpPr>
        <p:spPr>
          <a:xfrm>
            <a:off x="670560" y="1899920"/>
            <a:ext cx="443992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PCA was used, and time wasn’t spent understanding those features</a:t>
            </a:r>
          </a:p>
          <a:p>
            <a:pPr marL="285750" indent="-285750">
              <a:buFont typeface="Arial" panose="020B0604020202020204" pitchFamily="34" charset="0"/>
              <a:buChar char="•"/>
            </a:pPr>
            <a:r>
              <a:rPr lang="en-US" dirty="0"/>
              <a:t>PCA components can be mapped back to original features through component loadings</a:t>
            </a:r>
          </a:p>
          <a:p>
            <a:pPr marL="285750" indent="-285750">
              <a:buFont typeface="Arial" panose="020B0604020202020204" pitchFamily="34" charset="0"/>
              <a:buChar char="•"/>
            </a:pPr>
            <a:r>
              <a:rPr lang="en-US" dirty="0"/>
              <a:t>Positive coefficients indicate features that increase likelihood of &gt;$50K income</a:t>
            </a:r>
          </a:p>
        </p:txBody>
      </p:sp>
    </p:spTree>
    <p:extLst>
      <p:ext uri="{BB962C8B-B14F-4D97-AF65-F5344CB8AC3E}">
        <p14:creationId xmlns:p14="http://schemas.microsoft.com/office/powerpoint/2010/main" val="250645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628A1-53D8-B0CE-3B93-92F3316D89DD}"/>
              </a:ext>
            </a:extLst>
          </p:cNvPr>
          <p:cNvSpPr>
            <a:spLocks noGrp="1"/>
          </p:cNvSpPr>
          <p:nvPr>
            <p:ph type="title"/>
          </p:nvPr>
        </p:nvSpPr>
        <p:spPr/>
        <p:txBody>
          <a:bodyPr/>
          <a:lstStyle/>
          <a:p>
            <a:r>
              <a:rPr lang="en-US" dirty="0"/>
              <a:t>Future Improvements</a:t>
            </a:r>
          </a:p>
        </p:txBody>
      </p:sp>
      <p:sp>
        <p:nvSpPr>
          <p:cNvPr id="6" name="Rectangle 3">
            <a:extLst>
              <a:ext uri="{FF2B5EF4-FFF2-40B4-BE49-F238E27FC236}">
                <a16:creationId xmlns:a16="http://schemas.microsoft.com/office/drawing/2014/main" id="{621A733C-87E2-9667-F503-6546628A51E9}"/>
              </a:ext>
            </a:extLst>
          </p:cNvPr>
          <p:cNvSpPr>
            <a:spLocks noGrp="1" noChangeArrowheads="1"/>
          </p:cNvSpPr>
          <p:nvPr>
            <p:ph idx="1"/>
          </p:nvPr>
        </p:nvSpPr>
        <p:spPr bwMode="auto">
          <a:xfrm>
            <a:off x="838200" y="1462137"/>
            <a:ext cx="840807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t>Enhanced Feature Engineering</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t>Utilize </a:t>
            </a:r>
            <a:r>
              <a:rPr lang="en-US" altLang="en-US" sz="1800" dirty="0" err="1"/>
              <a:t>OpenFE</a:t>
            </a:r>
            <a:r>
              <a:rPr lang="en-US" altLang="en-US" sz="1800" dirty="0"/>
              <a:t> package for automated feature creation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t>Collaborate with domain experts to identify business-relevant features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t>Improved Preprocessing &amp; Model Selection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t>Implement systematic testing of preprocessing combinations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t>Experiment with various outlier removal techniques (Z-score, IQR, LOF)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t>Test different skewness handling methods (Yeo-Johnson, Box-Cox)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t>Better Model Interpretability</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t>Map PCA features back to original variables for clearer insights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t>Add confusion matrices to visualize specific model errors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t>Include example individuals with characteristics to demonstrate predictions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t>More Robust Validation Approach</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t>Properly separate test/train data throughout the analysis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t>Allow ensemble to choose from both tuned and non-tuned models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t>Presentation Enhancements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t>Add educational visuals explaining model mechanics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t>Improve visualization legend and formatting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800" dirty="0"/>
              <a:t>Include examples showing real-world applications of predictions </a:t>
            </a:r>
          </a:p>
        </p:txBody>
      </p:sp>
    </p:spTree>
    <p:extLst>
      <p:ext uri="{BB962C8B-B14F-4D97-AF65-F5344CB8AC3E}">
        <p14:creationId xmlns:p14="http://schemas.microsoft.com/office/powerpoint/2010/main" val="308690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1AB8-E952-D711-6F40-A56E7EB6CDA3}"/>
              </a:ext>
            </a:extLst>
          </p:cNvPr>
          <p:cNvSpPr>
            <a:spLocks noGrp="1"/>
          </p:cNvSpPr>
          <p:nvPr>
            <p:ph type="title"/>
          </p:nvPr>
        </p:nvSpPr>
        <p:spPr/>
        <p:txBody>
          <a:bodyPr/>
          <a:lstStyle/>
          <a:p>
            <a:r>
              <a:rPr lang="en-US" dirty="0"/>
              <a:t>Preface - Limitations</a:t>
            </a:r>
          </a:p>
        </p:txBody>
      </p:sp>
      <p:sp>
        <p:nvSpPr>
          <p:cNvPr id="3" name="Content Placeholder 2">
            <a:extLst>
              <a:ext uri="{FF2B5EF4-FFF2-40B4-BE49-F238E27FC236}">
                <a16:creationId xmlns:a16="http://schemas.microsoft.com/office/drawing/2014/main" id="{FE641C00-21CC-711D-84B1-4A80378B3B01}"/>
              </a:ext>
            </a:extLst>
          </p:cNvPr>
          <p:cNvSpPr>
            <a:spLocks noGrp="1"/>
          </p:cNvSpPr>
          <p:nvPr>
            <p:ph idx="1"/>
          </p:nvPr>
        </p:nvSpPr>
        <p:spPr/>
        <p:txBody>
          <a:bodyPr/>
          <a:lstStyle/>
          <a:p>
            <a:r>
              <a:rPr lang="en-US" dirty="0"/>
              <a:t>Spent 2 day on this project while balancing full-time work</a:t>
            </a:r>
          </a:p>
          <a:p>
            <a:r>
              <a:rPr lang="en-US" dirty="0"/>
              <a:t>Focus on substantive analysis over visual aesthetics</a:t>
            </a:r>
          </a:p>
          <a:p>
            <a:r>
              <a:rPr lang="en-US" dirty="0"/>
              <a:t>Limited compute resources required dimension reduction</a:t>
            </a:r>
          </a:p>
          <a:p>
            <a:r>
              <a:rPr lang="en-US" dirty="0"/>
              <a:t>Presentation designed for both technical and non-technical audience members</a:t>
            </a:r>
          </a:p>
          <a:p>
            <a:r>
              <a:rPr lang="en-US" dirty="0"/>
              <a:t>Code available for deeper discussion if time permits</a:t>
            </a:r>
          </a:p>
        </p:txBody>
      </p:sp>
    </p:spTree>
    <p:extLst>
      <p:ext uri="{BB962C8B-B14F-4D97-AF65-F5344CB8AC3E}">
        <p14:creationId xmlns:p14="http://schemas.microsoft.com/office/powerpoint/2010/main" val="1014921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5CC9-28E4-1B90-C432-89B89BDED39F}"/>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1DA8F1D-890E-278E-28A8-EB159308236B}"/>
              </a:ext>
            </a:extLst>
          </p:cNvPr>
          <p:cNvSpPr>
            <a:spLocks noGrp="1"/>
          </p:cNvSpPr>
          <p:nvPr>
            <p:ph idx="1"/>
          </p:nvPr>
        </p:nvSpPr>
        <p:spPr/>
        <p:txBody>
          <a:bodyPr/>
          <a:lstStyle/>
          <a:p>
            <a:r>
              <a:rPr lang="en-US" dirty="0"/>
              <a:t>Build a model predicting whether individuals earn above/below $50K annually</a:t>
            </a:r>
          </a:p>
          <a:p>
            <a:r>
              <a:rPr lang="en-US" dirty="0"/>
              <a:t>Binary classification with real implications for policy, program design, and resource allocation</a:t>
            </a:r>
          </a:p>
          <a:p>
            <a:pPr lvl="1"/>
            <a:r>
              <a:rPr lang="en-US" dirty="0"/>
              <a:t>Example: Government educational subsidies targeting communities with lower income prospects</a:t>
            </a:r>
          </a:p>
          <a:p>
            <a:pPr lvl="1"/>
            <a:r>
              <a:rPr lang="en-US" dirty="0"/>
              <a:t>Example: Financial products tailored to different income segments</a:t>
            </a:r>
          </a:p>
          <a:p>
            <a:pPr lvl="1"/>
            <a:r>
              <a:rPr lang="en-US" dirty="0"/>
              <a:t>Example: Non-profit service distribution optimization</a:t>
            </a:r>
          </a:p>
          <a:p>
            <a:r>
              <a:rPr lang="en-US" dirty="0"/>
              <a:t>Dataset: ~300,000 anonymized Census records</a:t>
            </a:r>
          </a:p>
          <a:p>
            <a:r>
              <a:rPr lang="en-US" dirty="0"/>
              <a:t>Complete dataset (no missing values)</a:t>
            </a:r>
          </a:p>
        </p:txBody>
      </p:sp>
    </p:spTree>
    <p:extLst>
      <p:ext uri="{BB962C8B-B14F-4D97-AF65-F5344CB8AC3E}">
        <p14:creationId xmlns:p14="http://schemas.microsoft.com/office/powerpoint/2010/main" val="152829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55D6-D744-2BE4-1C72-1DAC4C8E2CFB}"/>
              </a:ext>
            </a:extLst>
          </p:cNvPr>
          <p:cNvSpPr>
            <a:spLocks noGrp="1"/>
          </p:cNvSpPr>
          <p:nvPr>
            <p:ph type="title"/>
          </p:nvPr>
        </p:nvSpPr>
        <p:spPr/>
        <p:txBody>
          <a:bodyPr/>
          <a:lstStyle/>
          <a:p>
            <a:r>
              <a:rPr lang="en-US" dirty="0"/>
              <a:t>Data Science Pipeline</a:t>
            </a:r>
          </a:p>
        </p:txBody>
      </p:sp>
      <p:sp>
        <p:nvSpPr>
          <p:cNvPr id="3" name="Content Placeholder 2">
            <a:extLst>
              <a:ext uri="{FF2B5EF4-FFF2-40B4-BE49-F238E27FC236}">
                <a16:creationId xmlns:a16="http://schemas.microsoft.com/office/drawing/2014/main" id="{C639D508-CEC3-1497-43DF-0590B32593BA}"/>
              </a:ext>
            </a:extLst>
          </p:cNvPr>
          <p:cNvSpPr>
            <a:spLocks noGrp="1"/>
          </p:cNvSpPr>
          <p:nvPr>
            <p:ph idx="1"/>
          </p:nvPr>
        </p:nvSpPr>
        <p:spPr>
          <a:xfrm>
            <a:off x="726991" y="1825625"/>
            <a:ext cx="2559654" cy="4351338"/>
          </a:xfrm>
          <a:ln>
            <a:solidFill>
              <a:schemeClr val="tx1"/>
            </a:solidFill>
          </a:ln>
        </p:spPr>
        <p:txBody>
          <a:bodyPr>
            <a:normAutofit/>
          </a:bodyPr>
          <a:lstStyle/>
          <a:p>
            <a:r>
              <a:rPr lang="en-US" sz="2400" dirty="0"/>
              <a:t>EDA</a:t>
            </a:r>
          </a:p>
          <a:p>
            <a:pPr marL="914400" lvl="1" indent="-457200">
              <a:buFont typeface="+mj-lt"/>
              <a:buAutoNum type="arabicPeriod"/>
            </a:pPr>
            <a:r>
              <a:rPr lang="en-US" sz="2000" dirty="0"/>
              <a:t>Target Variable Distribution</a:t>
            </a:r>
          </a:p>
          <a:p>
            <a:pPr marL="914400" lvl="1" indent="-457200">
              <a:buFont typeface="+mj-lt"/>
              <a:buAutoNum type="arabicPeriod"/>
            </a:pPr>
            <a:r>
              <a:rPr lang="en-US" sz="2000" dirty="0"/>
              <a:t>Numerical Features Analysis</a:t>
            </a:r>
          </a:p>
          <a:p>
            <a:pPr marL="914400" lvl="1" indent="-457200">
              <a:buFont typeface="+mj-lt"/>
              <a:buAutoNum type="arabicPeriod"/>
            </a:pPr>
            <a:r>
              <a:rPr lang="en-US" sz="2000" dirty="0"/>
              <a:t>Categorical Features Analysis</a:t>
            </a:r>
          </a:p>
        </p:txBody>
      </p:sp>
      <p:sp>
        <p:nvSpPr>
          <p:cNvPr id="4" name="Content Placeholder 2">
            <a:extLst>
              <a:ext uri="{FF2B5EF4-FFF2-40B4-BE49-F238E27FC236}">
                <a16:creationId xmlns:a16="http://schemas.microsoft.com/office/drawing/2014/main" id="{5226962D-A6DD-A828-EEF7-8E636B19B46F}"/>
              </a:ext>
            </a:extLst>
          </p:cNvPr>
          <p:cNvSpPr txBox="1">
            <a:spLocks/>
          </p:cNvSpPr>
          <p:nvPr/>
        </p:nvSpPr>
        <p:spPr>
          <a:xfrm>
            <a:off x="3729789" y="1825625"/>
            <a:ext cx="343301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6" name="Content Placeholder 2">
            <a:extLst>
              <a:ext uri="{FF2B5EF4-FFF2-40B4-BE49-F238E27FC236}">
                <a16:creationId xmlns:a16="http://schemas.microsoft.com/office/drawing/2014/main" id="{62D7E982-2BA2-103B-C474-314EA59B9779}"/>
              </a:ext>
            </a:extLst>
          </p:cNvPr>
          <p:cNvSpPr txBox="1">
            <a:spLocks/>
          </p:cNvSpPr>
          <p:nvPr/>
        </p:nvSpPr>
        <p:spPr>
          <a:xfrm>
            <a:off x="7687096" y="1825625"/>
            <a:ext cx="3846092" cy="4351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Modeling</a:t>
            </a:r>
          </a:p>
          <a:p>
            <a:pPr marL="914400" lvl="1" indent="-457200">
              <a:buFont typeface="+mj-lt"/>
              <a:buAutoNum type="arabicPeriod"/>
            </a:pPr>
            <a:r>
              <a:rPr lang="en-US" sz="2000" dirty="0"/>
              <a:t>Model Training and Evaluation</a:t>
            </a:r>
          </a:p>
          <a:p>
            <a:pPr marL="914400" lvl="1" indent="-457200">
              <a:buFont typeface="+mj-lt"/>
              <a:buAutoNum type="arabicPeriod"/>
            </a:pPr>
            <a:r>
              <a:rPr lang="en-US" sz="2000" dirty="0"/>
              <a:t>Hyperparameter tuning for Top models</a:t>
            </a:r>
          </a:p>
          <a:p>
            <a:pPr marL="914400" lvl="1" indent="-457200">
              <a:buFont typeface="+mj-lt"/>
              <a:buAutoNum type="arabicPeriod"/>
            </a:pPr>
            <a:r>
              <a:rPr lang="en-US" sz="2000" dirty="0"/>
              <a:t>Build Ensemble Model</a:t>
            </a:r>
          </a:p>
          <a:p>
            <a:pPr marL="914400" lvl="1" indent="-457200">
              <a:buFont typeface="+mj-lt"/>
              <a:buAutoNum type="arabicPeriod"/>
            </a:pPr>
            <a:r>
              <a:rPr lang="en-US" sz="2000" dirty="0"/>
              <a:t>Final Model Evaluation</a:t>
            </a:r>
          </a:p>
          <a:p>
            <a:pPr marL="914400" lvl="1" indent="-457200">
              <a:buFont typeface="+mj-lt"/>
              <a:buAutoNum type="arabicPeriod"/>
            </a:pPr>
            <a:r>
              <a:rPr lang="en-US" sz="2000" dirty="0"/>
              <a:t>Feature Importance Analyses</a:t>
            </a:r>
          </a:p>
        </p:txBody>
      </p:sp>
      <p:sp>
        <p:nvSpPr>
          <p:cNvPr id="18" name="TextBox 17">
            <a:extLst>
              <a:ext uri="{FF2B5EF4-FFF2-40B4-BE49-F238E27FC236}">
                <a16:creationId xmlns:a16="http://schemas.microsoft.com/office/drawing/2014/main" id="{05EE0C04-20E3-D82E-B94F-290993C0CC47}"/>
              </a:ext>
            </a:extLst>
          </p:cNvPr>
          <p:cNvSpPr txBox="1"/>
          <p:nvPr/>
        </p:nvSpPr>
        <p:spPr>
          <a:xfrm>
            <a:off x="1580988" y="1496065"/>
            <a:ext cx="810286" cy="369332"/>
          </a:xfrm>
          <a:prstGeom prst="rect">
            <a:avLst/>
          </a:prstGeom>
          <a:noFill/>
        </p:spPr>
        <p:txBody>
          <a:bodyPr wrap="none" rtlCol="0">
            <a:spAutoFit/>
          </a:bodyPr>
          <a:lstStyle/>
          <a:p>
            <a:r>
              <a:rPr lang="en-US" dirty="0"/>
              <a:t>Step 1</a:t>
            </a:r>
          </a:p>
        </p:txBody>
      </p:sp>
      <p:grpSp>
        <p:nvGrpSpPr>
          <p:cNvPr id="7" name="Group 6">
            <a:extLst>
              <a:ext uri="{FF2B5EF4-FFF2-40B4-BE49-F238E27FC236}">
                <a16:creationId xmlns:a16="http://schemas.microsoft.com/office/drawing/2014/main" id="{3078B790-483A-BCDB-A09C-FEFF02BFCF29}"/>
              </a:ext>
            </a:extLst>
          </p:cNvPr>
          <p:cNvGrpSpPr/>
          <p:nvPr/>
        </p:nvGrpSpPr>
        <p:grpSpPr>
          <a:xfrm>
            <a:off x="3286644" y="1458368"/>
            <a:ext cx="4400451" cy="4718595"/>
            <a:chOff x="3093658" y="1458368"/>
            <a:chExt cx="2206255" cy="4718595"/>
          </a:xfrm>
        </p:grpSpPr>
        <p:sp>
          <p:nvSpPr>
            <p:cNvPr id="5" name="Content Placeholder 2">
              <a:extLst>
                <a:ext uri="{FF2B5EF4-FFF2-40B4-BE49-F238E27FC236}">
                  <a16:creationId xmlns:a16="http://schemas.microsoft.com/office/drawing/2014/main" id="{64318842-3026-3DCA-F139-E850043D6F83}"/>
                </a:ext>
              </a:extLst>
            </p:cNvPr>
            <p:cNvSpPr txBox="1">
              <a:spLocks/>
            </p:cNvSpPr>
            <p:nvPr/>
          </p:nvSpPr>
          <p:spPr>
            <a:xfrm>
              <a:off x="3093658" y="1825625"/>
              <a:ext cx="2206255" cy="4351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Data Preparation</a:t>
              </a:r>
            </a:p>
            <a:p>
              <a:pPr marL="914400" lvl="1" indent="-457200">
                <a:buFont typeface="+mj-lt"/>
                <a:buAutoNum type="arabicPeriod"/>
              </a:pPr>
              <a:r>
                <a:rPr lang="en-US" sz="2000" dirty="0"/>
                <a:t>Data Cleaning</a:t>
              </a:r>
            </a:p>
            <a:p>
              <a:pPr marL="914400" lvl="1" indent="-457200">
                <a:buFont typeface="+mj-lt"/>
                <a:buAutoNum type="arabicPeriod"/>
              </a:pPr>
              <a:r>
                <a:rPr lang="en-US" sz="2000" dirty="0"/>
                <a:t>Feature Engineering</a:t>
              </a:r>
            </a:p>
            <a:p>
              <a:pPr marL="914400" lvl="1" indent="-457200">
                <a:buFont typeface="+mj-lt"/>
                <a:buAutoNum type="arabicPeriod"/>
              </a:pPr>
              <a:r>
                <a:rPr lang="en-US" sz="2000" dirty="0"/>
                <a:t>Encode Categorical Features</a:t>
              </a:r>
            </a:p>
            <a:p>
              <a:pPr marL="914400" lvl="1" indent="-457200">
                <a:buFont typeface="+mj-lt"/>
                <a:buAutoNum type="arabicPeriod"/>
              </a:pPr>
              <a:r>
                <a:rPr lang="en-US" sz="2000" dirty="0"/>
                <a:t>Split Data</a:t>
              </a:r>
            </a:p>
            <a:p>
              <a:pPr marL="914400" lvl="1" indent="-457200">
                <a:buFont typeface="+mj-lt"/>
                <a:buAutoNum type="arabicPeriod"/>
              </a:pPr>
              <a:r>
                <a:rPr lang="en-US" sz="2000" dirty="0"/>
                <a:t>Imputation</a:t>
              </a:r>
            </a:p>
            <a:p>
              <a:pPr marL="914400" lvl="1" indent="-457200">
                <a:buFont typeface="+mj-lt"/>
                <a:buAutoNum type="arabicPeriod"/>
              </a:pPr>
              <a:r>
                <a:rPr lang="en-US" sz="2000" dirty="0"/>
                <a:t>Handle Outliers</a:t>
              </a:r>
            </a:p>
            <a:p>
              <a:pPr marL="914400" lvl="1" indent="-457200">
                <a:buFont typeface="+mj-lt"/>
                <a:buAutoNum type="arabicPeriod"/>
              </a:pPr>
              <a:r>
                <a:rPr lang="en-US" sz="2000" dirty="0"/>
                <a:t>Handle Skewness</a:t>
              </a:r>
            </a:p>
            <a:p>
              <a:pPr marL="914400" lvl="1" indent="-457200">
                <a:buFont typeface="+mj-lt"/>
                <a:buAutoNum type="arabicPeriod"/>
              </a:pPr>
              <a:r>
                <a:rPr lang="en-US" sz="2000" dirty="0"/>
                <a:t>Scale</a:t>
              </a:r>
            </a:p>
            <a:p>
              <a:pPr marL="914400" lvl="1" indent="-457200">
                <a:buFont typeface="+mj-lt"/>
                <a:buAutoNum type="arabicPeriod"/>
              </a:pPr>
              <a:r>
                <a:rPr lang="en-US" sz="2000" dirty="0"/>
                <a:t>Dimension Reduction – PCA (optional)</a:t>
              </a:r>
            </a:p>
            <a:p>
              <a:pPr marL="914400" lvl="1" indent="-457200">
                <a:buFont typeface="+mj-lt"/>
                <a:buAutoNum type="arabicPeriod"/>
              </a:pPr>
              <a:r>
                <a:rPr lang="en-US" sz="2000" dirty="0"/>
                <a:t>Remove Multicollinearity</a:t>
              </a:r>
            </a:p>
          </p:txBody>
        </p:sp>
        <p:sp>
          <p:nvSpPr>
            <p:cNvPr id="19" name="TextBox 18">
              <a:extLst>
                <a:ext uri="{FF2B5EF4-FFF2-40B4-BE49-F238E27FC236}">
                  <a16:creationId xmlns:a16="http://schemas.microsoft.com/office/drawing/2014/main" id="{4A30E2F6-4063-D028-84D8-4B21419887DB}"/>
                </a:ext>
              </a:extLst>
            </p:cNvPr>
            <p:cNvSpPr txBox="1"/>
            <p:nvPr/>
          </p:nvSpPr>
          <p:spPr>
            <a:xfrm>
              <a:off x="4048737" y="1458368"/>
              <a:ext cx="810286" cy="369332"/>
            </a:xfrm>
            <a:prstGeom prst="rect">
              <a:avLst/>
            </a:prstGeom>
            <a:noFill/>
          </p:spPr>
          <p:txBody>
            <a:bodyPr wrap="none" rtlCol="0">
              <a:spAutoFit/>
            </a:bodyPr>
            <a:lstStyle/>
            <a:p>
              <a:r>
                <a:rPr lang="en-US" dirty="0"/>
                <a:t>Step 2</a:t>
              </a:r>
            </a:p>
          </p:txBody>
        </p:sp>
      </p:grpSp>
      <p:sp>
        <p:nvSpPr>
          <p:cNvPr id="20" name="TextBox 19">
            <a:extLst>
              <a:ext uri="{FF2B5EF4-FFF2-40B4-BE49-F238E27FC236}">
                <a16:creationId xmlns:a16="http://schemas.microsoft.com/office/drawing/2014/main" id="{D9CC4852-5B10-0C07-0899-E32FF28B1820}"/>
              </a:ext>
            </a:extLst>
          </p:cNvPr>
          <p:cNvSpPr txBox="1"/>
          <p:nvPr/>
        </p:nvSpPr>
        <p:spPr>
          <a:xfrm>
            <a:off x="9204999" y="1506022"/>
            <a:ext cx="810286" cy="369332"/>
          </a:xfrm>
          <a:prstGeom prst="rect">
            <a:avLst/>
          </a:prstGeom>
          <a:noFill/>
        </p:spPr>
        <p:txBody>
          <a:bodyPr wrap="none" rtlCol="0">
            <a:spAutoFit/>
          </a:bodyPr>
          <a:lstStyle/>
          <a:p>
            <a:r>
              <a:rPr lang="en-US" dirty="0"/>
              <a:t>Step 3</a:t>
            </a:r>
          </a:p>
        </p:txBody>
      </p:sp>
    </p:spTree>
    <p:extLst>
      <p:ext uri="{BB962C8B-B14F-4D97-AF65-F5344CB8AC3E}">
        <p14:creationId xmlns:p14="http://schemas.microsoft.com/office/powerpoint/2010/main" val="283505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8A25-27E1-C86E-F1EB-01096DC5C89C}"/>
              </a:ext>
            </a:extLst>
          </p:cNvPr>
          <p:cNvSpPr>
            <a:spLocks noGrp="1"/>
          </p:cNvSpPr>
          <p:nvPr>
            <p:ph type="title"/>
          </p:nvPr>
        </p:nvSpPr>
        <p:spPr/>
        <p:txBody>
          <a:bodyPr/>
          <a:lstStyle/>
          <a:p>
            <a:r>
              <a:rPr lang="en-US" dirty="0"/>
              <a:t>EDA (Exploratory Data Analysis)</a:t>
            </a:r>
          </a:p>
        </p:txBody>
      </p:sp>
      <p:sp>
        <p:nvSpPr>
          <p:cNvPr id="3" name="Content Placeholder 2">
            <a:extLst>
              <a:ext uri="{FF2B5EF4-FFF2-40B4-BE49-F238E27FC236}">
                <a16:creationId xmlns:a16="http://schemas.microsoft.com/office/drawing/2014/main" id="{1460C6C6-43F6-405A-F779-41A75B4B43C0}"/>
              </a:ext>
            </a:extLst>
          </p:cNvPr>
          <p:cNvSpPr>
            <a:spLocks noGrp="1"/>
          </p:cNvSpPr>
          <p:nvPr>
            <p:ph idx="1"/>
          </p:nvPr>
        </p:nvSpPr>
        <p:spPr/>
        <p:txBody>
          <a:bodyPr>
            <a:normAutofit fontScale="92500" lnSpcReduction="20000"/>
          </a:bodyPr>
          <a:lstStyle/>
          <a:p>
            <a:r>
              <a:rPr lang="en-US" dirty="0"/>
              <a:t>Purpose of EDA:</a:t>
            </a:r>
          </a:p>
          <a:p>
            <a:pPr lvl="1"/>
            <a:r>
              <a:rPr lang="en-US" dirty="0"/>
              <a:t>Is to validate patterns and find anomalies</a:t>
            </a:r>
          </a:p>
          <a:p>
            <a:pPr lvl="2"/>
            <a:r>
              <a:rPr lang="en-US" dirty="0"/>
              <a:t>May uncover improper ETL process</a:t>
            </a:r>
          </a:p>
          <a:p>
            <a:pPr lvl="2"/>
            <a:r>
              <a:rPr lang="en-US" dirty="0"/>
              <a:t>Show potential features to engineer</a:t>
            </a:r>
          </a:p>
          <a:p>
            <a:pPr lvl="2"/>
            <a:r>
              <a:rPr lang="en-US" dirty="0"/>
              <a:t>Provide a means to tie models coefficients to business insights</a:t>
            </a:r>
          </a:p>
          <a:p>
            <a:pPr lvl="2"/>
            <a:r>
              <a:rPr lang="en-US" dirty="0"/>
              <a:t>Find outliers</a:t>
            </a:r>
          </a:p>
          <a:p>
            <a:r>
              <a:rPr lang="en-US" dirty="0"/>
              <a:t>Results:</a:t>
            </a:r>
          </a:p>
          <a:p>
            <a:pPr lvl="1"/>
            <a:r>
              <a:rPr lang="en-US" dirty="0"/>
              <a:t>Imbalanced dataset</a:t>
            </a:r>
          </a:p>
          <a:p>
            <a:pPr lvl="2"/>
            <a:r>
              <a:rPr lang="en-US" dirty="0"/>
              <a:t>93.65% under $50K</a:t>
            </a:r>
          </a:p>
          <a:p>
            <a:pPr lvl="2"/>
            <a:r>
              <a:rPr lang="en-US" dirty="0"/>
              <a:t>6.35% over $50K</a:t>
            </a:r>
          </a:p>
          <a:p>
            <a:pPr lvl="2"/>
            <a:r>
              <a:rPr lang="en-US" dirty="0"/>
              <a:t>Reflects real-world income distribution</a:t>
            </a:r>
          </a:p>
          <a:p>
            <a:pPr lvl="2"/>
            <a:r>
              <a:rPr lang="en-US" dirty="0"/>
              <a:t>Presents modeling challenge requiring special handling</a:t>
            </a:r>
          </a:p>
          <a:p>
            <a:pPr lvl="1"/>
            <a:r>
              <a:rPr lang="en-US" dirty="0"/>
              <a:t>33 categorical features, 7 numerical features</a:t>
            </a:r>
          </a:p>
          <a:p>
            <a:pPr lvl="2"/>
            <a:r>
              <a:rPr lang="en-US" dirty="0"/>
              <a:t>Label encoding vs. One-hot encoding approaches</a:t>
            </a:r>
          </a:p>
          <a:p>
            <a:endParaRPr lang="en-US" dirty="0"/>
          </a:p>
        </p:txBody>
      </p:sp>
    </p:spTree>
    <p:extLst>
      <p:ext uri="{BB962C8B-B14F-4D97-AF65-F5344CB8AC3E}">
        <p14:creationId xmlns:p14="http://schemas.microsoft.com/office/powerpoint/2010/main" val="34293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D639C-A391-10A2-76CF-CA73AC0B6CC0}"/>
              </a:ext>
            </a:extLst>
          </p:cNvPr>
          <p:cNvSpPr>
            <a:spLocks noGrp="1"/>
          </p:cNvSpPr>
          <p:nvPr>
            <p:ph type="title"/>
          </p:nvPr>
        </p:nvSpPr>
        <p:spPr/>
        <p:txBody>
          <a:bodyPr/>
          <a:lstStyle/>
          <a:p>
            <a:r>
              <a:rPr lang="en-US" dirty="0"/>
              <a:t>EDA Numeric</a:t>
            </a:r>
          </a:p>
        </p:txBody>
      </p:sp>
      <p:pic>
        <p:nvPicPr>
          <p:cNvPr id="5" name="Content Placeholder 4">
            <a:extLst>
              <a:ext uri="{FF2B5EF4-FFF2-40B4-BE49-F238E27FC236}">
                <a16:creationId xmlns:a16="http://schemas.microsoft.com/office/drawing/2014/main" id="{D28661E8-4211-529D-5073-A53E275882BA}"/>
              </a:ext>
            </a:extLst>
          </p:cNvPr>
          <p:cNvPicPr>
            <a:picLocks noGrp="1" noChangeAspect="1"/>
          </p:cNvPicPr>
          <p:nvPr>
            <p:ph idx="1"/>
          </p:nvPr>
        </p:nvPicPr>
        <p:blipFill>
          <a:blip r:embed="rId3"/>
          <a:stretch>
            <a:fillRect/>
          </a:stretch>
        </p:blipFill>
        <p:spPr>
          <a:xfrm>
            <a:off x="294026" y="1970004"/>
            <a:ext cx="6216714" cy="4651602"/>
          </a:xfrm>
          <a:ln>
            <a:solidFill>
              <a:schemeClr val="tx1"/>
            </a:solidFill>
          </a:ln>
        </p:spPr>
      </p:pic>
      <p:pic>
        <p:nvPicPr>
          <p:cNvPr id="7" name="Picture 6">
            <a:extLst>
              <a:ext uri="{FF2B5EF4-FFF2-40B4-BE49-F238E27FC236}">
                <a16:creationId xmlns:a16="http://schemas.microsoft.com/office/drawing/2014/main" id="{A3894DA4-3272-DE42-332C-DF22C400EB1A}"/>
              </a:ext>
            </a:extLst>
          </p:cNvPr>
          <p:cNvPicPr>
            <a:picLocks noChangeAspect="1"/>
          </p:cNvPicPr>
          <p:nvPr/>
        </p:nvPicPr>
        <p:blipFill>
          <a:blip r:embed="rId4"/>
          <a:stretch>
            <a:fillRect/>
          </a:stretch>
        </p:blipFill>
        <p:spPr>
          <a:xfrm>
            <a:off x="6640253" y="1970004"/>
            <a:ext cx="5257721" cy="4651603"/>
          </a:xfrm>
          <a:prstGeom prst="rect">
            <a:avLst/>
          </a:prstGeom>
          <a:ln>
            <a:solidFill>
              <a:schemeClr val="tx1"/>
            </a:solidFill>
          </a:ln>
        </p:spPr>
      </p:pic>
      <p:sp>
        <p:nvSpPr>
          <p:cNvPr id="6" name="Oval 5">
            <a:extLst>
              <a:ext uri="{FF2B5EF4-FFF2-40B4-BE49-F238E27FC236}">
                <a16:creationId xmlns:a16="http://schemas.microsoft.com/office/drawing/2014/main" id="{835CB853-F195-66C8-0EEB-54C3FFB8E7CF}"/>
              </a:ext>
            </a:extLst>
          </p:cNvPr>
          <p:cNvSpPr/>
          <p:nvPr/>
        </p:nvSpPr>
        <p:spPr>
          <a:xfrm>
            <a:off x="2875547" y="2213811"/>
            <a:ext cx="397042" cy="34891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FFB43ED-44F2-68CC-753D-64EC8146BB98}"/>
              </a:ext>
            </a:extLst>
          </p:cNvPr>
          <p:cNvSpPr/>
          <p:nvPr/>
        </p:nvSpPr>
        <p:spPr>
          <a:xfrm>
            <a:off x="3739147" y="2191753"/>
            <a:ext cx="397042" cy="348915"/>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8B3B287-F68E-E2C8-8FBF-0AB3B8E29201}"/>
              </a:ext>
            </a:extLst>
          </p:cNvPr>
          <p:cNvSpPr/>
          <p:nvPr/>
        </p:nvSpPr>
        <p:spPr>
          <a:xfrm>
            <a:off x="10323096" y="4800600"/>
            <a:ext cx="529390" cy="62564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D66515C-B470-1DAE-C2C7-00711657B822}"/>
              </a:ext>
            </a:extLst>
          </p:cNvPr>
          <p:cNvSpPr txBox="1"/>
          <p:nvPr/>
        </p:nvSpPr>
        <p:spPr>
          <a:xfrm>
            <a:off x="786962" y="1506022"/>
            <a:ext cx="5561144" cy="369332"/>
          </a:xfrm>
          <a:prstGeom prst="rect">
            <a:avLst/>
          </a:prstGeom>
          <a:noFill/>
        </p:spPr>
        <p:txBody>
          <a:bodyPr wrap="square" rtlCol="0">
            <a:spAutoFit/>
          </a:bodyPr>
          <a:lstStyle/>
          <a:p>
            <a:r>
              <a:rPr lang="en-US" dirty="0"/>
              <a:t>Highlight extreme outliers (e.g., $10,000/hour wages)</a:t>
            </a:r>
          </a:p>
        </p:txBody>
      </p:sp>
      <p:sp>
        <p:nvSpPr>
          <p:cNvPr id="15" name="TextBox 14">
            <a:extLst>
              <a:ext uri="{FF2B5EF4-FFF2-40B4-BE49-F238E27FC236}">
                <a16:creationId xmlns:a16="http://schemas.microsoft.com/office/drawing/2014/main" id="{E84F3253-D9BA-7E23-4D50-B79DFDB16F65}"/>
              </a:ext>
            </a:extLst>
          </p:cNvPr>
          <p:cNvSpPr txBox="1"/>
          <p:nvPr/>
        </p:nvSpPr>
        <p:spPr>
          <a:xfrm>
            <a:off x="7293758" y="1506022"/>
            <a:ext cx="4111280" cy="369332"/>
          </a:xfrm>
          <a:prstGeom prst="rect">
            <a:avLst/>
          </a:prstGeom>
          <a:noFill/>
          <a:ln>
            <a:solidFill>
              <a:schemeClr val="tx1"/>
            </a:solidFill>
          </a:ln>
        </p:spPr>
        <p:txBody>
          <a:bodyPr wrap="square" rtlCol="0">
            <a:spAutoFit/>
          </a:bodyPr>
          <a:lstStyle/>
          <a:p>
            <a:r>
              <a:rPr lang="en-US" dirty="0"/>
              <a:t>Note key correlations between features</a:t>
            </a:r>
          </a:p>
        </p:txBody>
      </p:sp>
    </p:spTree>
    <p:extLst>
      <p:ext uri="{BB962C8B-B14F-4D97-AF65-F5344CB8AC3E}">
        <p14:creationId xmlns:p14="http://schemas.microsoft.com/office/powerpoint/2010/main" val="66090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2C26-32D1-A916-D410-8B18A26CE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13275-ED78-BD5A-6A44-FE7661A45384}"/>
              </a:ext>
            </a:extLst>
          </p:cNvPr>
          <p:cNvSpPr>
            <a:spLocks noGrp="1"/>
          </p:cNvSpPr>
          <p:nvPr>
            <p:ph type="title"/>
          </p:nvPr>
        </p:nvSpPr>
        <p:spPr/>
        <p:txBody>
          <a:bodyPr/>
          <a:lstStyle/>
          <a:p>
            <a:r>
              <a:rPr lang="en-US" dirty="0"/>
              <a:t>EDA Categorical</a:t>
            </a:r>
          </a:p>
        </p:txBody>
      </p:sp>
      <p:pic>
        <p:nvPicPr>
          <p:cNvPr id="14" name="Picture 13">
            <a:extLst>
              <a:ext uri="{FF2B5EF4-FFF2-40B4-BE49-F238E27FC236}">
                <a16:creationId xmlns:a16="http://schemas.microsoft.com/office/drawing/2014/main" id="{A9E33B08-5FF9-E6B6-867A-50A5B0283C6A}"/>
              </a:ext>
            </a:extLst>
          </p:cNvPr>
          <p:cNvPicPr>
            <a:picLocks noChangeAspect="1"/>
          </p:cNvPicPr>
          <p:nvPr/>
        </p:nvPicPr>
        <p:blipFill>
          <a:blip r:embed="rId3"/>
          <a:stretch>
            <a:fillRect/>
          </a:stretch>
        </p:blipFill>
        <p:spPr>
          <a:xfrm>
            <a:off x="3782321" y="1419226"/>
            <a:ext cx="3793787" cy="2286000"/>
          </a:xfrm>
          <a:prstGeom prst="rect">
            <a:avLst/>
          </a:prstGeom>
        </p:spPr>
      </p:pic>
      <p:pic>
        <p:nvPicPr>
          <p:cNvPr id="18" name="Picture 17">
            <a:extLst>
              <a:ext uri="{FF2B5EF4-FFF2-40B4-BE49-F238E27FC236}">
                <a16:creationId xmlns:a16="http://schemas.microsoft.com/office/drawing/2014/main" id="{0C65C0A1-630E-3626-D2A0-AF80305E3817}"/>
              </a:ext>
            </a:extLst>
          </p:cNvPr>
          <p:cNvPicPr>
            <a:picLocks noChangeAspect="1"/>
          </p:cNvPicPr>
          <p:nvPr/>
        </p:nvPicPr>
        <p:blipFill>
          <a:blip r:embed="rId4"/>
          <a:stretch>
            <a:fillRect/>
          </a:stretch>
        </p:blipFill>
        <p:spPr>
          <a:xfrm>
            <a:off x="398292" y="3732547"/>
            <a:ext cx="3312810" cy="2286000"/>
          </a:xfrm>
          <a:prstGeom prst="rect">
            <a:avLst/>
          </a:prstGeom>
          <a:ln>
            <a:solidFill>
              <a:schemeClr val="tx1"/>
            </a:solidFill>
          </a:ln>
        </p:spPr>
      </p:pic>
      <p:pic>
        <p:nvPicPr>
          <p:cNvPr id="22" name="Picture 21">
            <a:extLst>
              <a:ext uri="{FF2B5EF4-FFF2-40B4-BE49-F238E27FC236}">
                <a16:creationId xmlns:a16="http://schemas.microsoft.com/office/drawing/2014/main" id="{A36BDFD1-4E23-58C9-B0D4-964D624BB30D}"/>
              </a:ext>
            </a:extLst>
          </p:cNvPr>
          <p:cNvPicPr>
            <a:picLocks noChangeAspect="1"/>
          </p:cNvPicPr>
          <p:nvPr/>
        </p:nvPicPr>
        <p:blipFill>
          <a:blip r:embed="rId3"/>
          <a:stretch>
            <a:fillRect/>
          </a:stretch>
        </p:blipFill>
        <p:spPr>
          <a:xfrm>
            <a:off x="3711102" y="1419225"/>
            <a:ext cx="3793787" cy="2286000"/>
          </a:xfrm>
          <a:prstGeom prst="rect">
            <a:avLst/>
          </a:prstGeom>
          <a:ln>
            <a:solidFill>
              <a:schemeClr val="tx1"/>
            </a:solidFill>
          </a:ln>
        </p:spPr>
      </p:pic>
      <p:pic>
        <p:nvPicPr>
          <p:cNvPr id="23" name="Picture 22">
            <a:extLst>
              <a:ext uri="{FF2B5EF4-FFF2-40B4-BE49-F238E27FC236}">
                <a16:creationId xmlns:a16="http://schemas.microsoft.com/office/drawing/2014/main" id="{7DC0D950-75B9-FDFC-4D1E-E5241D8C903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711102" y="3718886"/>
            <a:ext cx="3793787" cy="2299661"/>
          </a:xfrm>
          <a:prstGeom prst="rect">
            <a:avLst/>
          </a:prstGeom>
          <a:ln>
            <a:solidFill>
              <a:schemeClr val="tx1"/>
            </a:solidFill>
          </a:ln>
        </p:spPr>
      </p:pic>
      <p:pic>
        <p:nvPicPr>
          <p:cNvPr id="25" name="Picture 24">
            <a:extLst>
              <a:ext uri="{FF2B5EF4-FFF2-40B4-BE49-F238E27FC236}">
                <a16:creationId xmlns:a16="http://schemas.microsoft.com/office/drawing/2014/main" id="{CD320B1F-624D-987E-0345-04486EB72F43}"/>
              </a:ext>
            </a:extLst>
          </p:cNvPr>
          <p:cNvPicPr>
            <a:picLocks noChangeAspect="1"/>
          </p:cNvPicPr>
          <p:nvPr/>
        </p:nvPicPr>
        <p:blipFill>
          <a:blip r:embed="rId6"/>
          <a:stretch>
            <a:fillRect/>
          </a:stretch>
        </p:blipFill>
        <p:spPr>
          <a:xfrm>
            <a:off x="7504889" y="1432886"/>
            <a:ext cx="4032115" cy="2286000"/>
          </a:xfrm>
          <a:prstGeom prst="rect">
            <a:avLst/>
          </a:prstGeom>
          <a:ln>
            <a:solidFill>
              <a:schemeClr val="tx1"/>
            </a:solidFill>
          </a:ln>
        </p:spPr>
      </p:pic>
      <p:pic>
        <p:nvPicPr>
          <p:cNvPr id="27" name="Picture 26">
            <a:extLst>
              <a:ext uri="{FF2B5EF4-FFF2-40B4-BE49-F238E27FC236}">
                <a16:creationId xmlns:a16="http://schemas.microsoft.com/office/drawing/2014/main" id="{E61A7A7A-BD05-2174-CF6F-7CB2261C02F0}"/>
              </a:ext>
            </a:extLst>
          </p:cNvPr>
          <p:cNvPicPr>
            <a:picLocks noChangeAspect="1"/>
          </p:cNvPicPr>
          <p:nvPr/>
        </p:nvPicPr>
        <p:blipFill>
          <a:blip r:embed="rId7"/>
          <a:stretch>
            <a:fillRect/>
          </a:stretch>
        </p:blipFill>
        <p:spPr>
          <a:xfrm>
            <a:off x="7512349" y="3732547"/>
            <a:ext cx="4032114" cy="2286000"/>
          </a:xfrm>
          <a:prstGeom prst="rect">
            <a:avLst/>
          </a:prstGeom>
          <a:ln>
            <a:solidFill>
              <a:schemeClr val="tx1"/>
            </a:solidFill>
          </a:ln>
        </p:spPr>
      </p:pic>
      <p:pic>
        <p:nvPicPr>
          <p:cNvPr id="35" name="Picture 34">
            <a:extLst>
              <a:ext uri="{FF2B5EF4-FFF2-40B4-BE49-F238E27FC236}">
                <a16:creationId xmlns:a16="http://schemas.microsoft.com/office/drawing/2014/main" id="{4C18ED56-2D73-A193-16BC-562700A4C1C3}"/>
              </a:ext>
            </a:extLst>
          </p:cNvPr>
          <p:cNvPicPr>
            <a:picLocks noChangeAspect="1"/>
          </p:cNvPicPr>
          <p:nvPr/>
        </p:nvPicPr>
        <p:blipFill>
          <a:blip r:embed="rId8"/>
          <a:stretch>
            <a:fillRect/>
          </a:stretch>
        </p:blipFill>
        <p:spPr>
          <a:xfrm>
            <a:off x="398292" y="1419225"/>
            <a:ext cx="3312810" cy="2286000"/>
          </a:xfrm>
          <a:prstGeom prst="rect">
            <a:avLst/>
          </a:prstGeom>
          <a:ln>
            <a:solidFill>
              <a:schemeClr val="tx1"/>
            </a:solidFill>
          </a:ln>
        </p:spPr>
      </p:pic>
      <p:sp>
        <p:nvSpPr>
          <p:cNvPr id="4" name="Oval 3">
            <a:extLst>
              <a:ext uri="{FF2B5EF4-FFF2-40B4-BE49-F238E27FC236}">
                <a16:creationId xmlns:a16="http://schemas.microsoft.com/office/drawing/2014/main" id="{441F186B-812C-D544-E2E5-8808CF61F3D5}"/>
              </a:ext>
            </a:extLst>
          </p:cNvPr>
          <p:cNvSpPr/>
          <p:nvPr/>
        </p:nvSpPr>
        <p:spPr>
          <a:xfrm>
            <a:off x="2165685" y="1576136"/>
            <a:ext cx="529390" cy="2021306"/>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9F9B638-1C1A-211A-001E-E67F9D9DE654}"/>
              </a:ext>
            </a:extLst>
          </p:cNvPr>
          <p:cNvSpPr/>
          <p:nvPr/>
        </p:nvSpPr>
        <p:spPr>
          <a:xfrm>
            <a:off x="3898231" y="4014536"/>
            <a:ext cx="3793787" cy="625642"/>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A88361D-EC01-2C06-AB7D-BED17CA4BF70}"/>
              </a:ext>
            </a:extLst>
          </p:cNvPr>
          <p:cNvSpPr/>
          <p:nvPr/>
        </p:nvSpPr>
        <p:spPr>
          <a:xfrm>
            <a:off x="4235116" y="2641725"/>
            <a:ext cx="2661020" cy="306011"/>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93C441A-9EBB-8142-D814-191F25486089}"/>
              </a:ext>
            </a:extLst>
          </p:cNvPr>
          <p:cNvSpPr/>
          <p:nvPr/>
        </p:nvSpPr>
        <p:spPr>
          <a:xfrm>
            <a:off x="3782321" y="1884236"/>
            <a:ext cx="3036208" cy="306011"/>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F44445-C9B6-685B-D3B2-C430306E5AE6}"/>
              </a:ext>
            </a:extLst>
          </p:cNvPr>
          <p:cNvSpPr/>
          <p:nvPr/>
        </p:nvSpPr>
        <p:spPr>
          <a:xfrm>
            <a:off x="7647327" y="2636168"/>
            <a:ext cx="3277347" cy="464574"/>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A7AB33-7011-24DD-DE6F-5A75D2013454}"/>
              </a:ext>
            </a:extLst>
          </p:cNvPr>
          <p:cNvSpPr/>
          <p:nvPr/>
        </p:nvSpPr>
        <p:spPr>
          <a:xfrm>
            <a:off x="8259657" y="5425113"/>
            <a:ext cx="3277347" cy="232287"/>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E4E5D51-7E57-025F-3DA2-C8B470C6B604}"/>
              </a:ext>
            </a:extLst>
          </p:cNvPr>
          <p:cNvSpPr/>
          <p:nvPr/>
        </p:nvSpPr>
        <p:spPr>
          <a:xfrm>
            <a:off x="7792438" y="4579409"/>
            <a:ext cx="3561362" cy="427797"/>
          </a:xfrm>
          <a:prstGeom prst="ellipse">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D9F40ED-58AA-7970-C9B5-86CDCE153007}"/>
              </a:ext>
            </a:extLst>
          </p:cNvPr>
          <p:cNvSpPr txBox="1"/>
          <p:nvPr/>
        </p:nvSpPr>
        <p:spPr>
          <a:xfrm>
            <a:off x="4539040" y="6078549"/>
            <a:ext cx="6506796" cy="369332"/>
          </a:xfrm>
          <a:prstGeom prst="rect">
            <a:avLst/>
          </a:prstGeom>
          <a:noFill/>
          <a:ln>
            <a:solidFill>
              <a:schemeClr val="tx1"/>
            </a:solidFill>
          </a:ln>
        </p:spPr>
        <p:txBody>
          <a:bodyPr wrap="square" rtlCol="0">
            <a:spAutoFit/>
          </a:bodyPr>
          <a:lstStyle/>
          <a:p>
            <a:r>
              <a:rPr lang="en-US" dirty="0"/>
              <a:t>Higher education levels strongly correlate with &gt;$50K income</a:t>
            </a:r>
          </a:p>
        </p:txBody>
      </p:sp>
      <p:sp>
        <p:nvSpPr>
          <p:cNvPr id="12" name="TextBox 11">
            <a:extLst>
              <a:ext uri="{FF2B5EF4-FFF2-40B4-BE49-F238E27FC236}">
                <a16:creationId xmlns:a16="http://schemas.microsoft.com/office/drawing/2014/main" id="{44359026-FA6F-37FF-BDB4-4317393A4CEE}"/>
              </a:ext>
            </a:extLst>
          </p:cNvPr>
          <p:cNvSpPr txBox="1"/>
          <p:nvPr/>
        </p:nvSpPr>
        <p:spPr>
          <a:xfrm>
            <a:off x="398292" y="6078549"/>
            <a:ext cx="4111280" cy="369332"/>
          </a:xfrm>
          <a:prstGeom prst="rect">
            <a:avLst/>
          </a:prstGeom>
          <a:noFill/>
          <a:ln>
            <a:solidFill>
              <a:schemeClr val="tx1"/>
            </a:solidFill>
          </a:ln>
        </p:spPr>
        <p:txBody>
          <a:bodyPr wrap="square" rtlCol="0">
            <a:spAutoFit/>
          </a:bodyPr>
          <a:lstStyle/>
          <a:p>
            <a:r>
              <a:rPr lang="en-US" dirty="0"/>
              <a:t>Income peaks in 40-50 age range</a:t>
            </a:r>
          </a:p>
        </p:txBody>
      </p:sp>
    </p:spTree>
    <p:extLst>
      <p:ext uri="{BB962C8B-B14F-4D97-AF65-F5344CB8AC3E}">
        <p14:creationId xmlns:p14="http://schemas.microsoft.com/office/powerpoint/2010/main" val="3556593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04CA-722D-36AF-16D3-5E852E5C93C0}"/>
              </a:ext>
            </a:extLst>
          </p:cNvPr>
          <p:cNvSpPr>
            <a:spLocks noGrp="1"/>
          </p:cNvSpPr>
          <p:nvPr>
            <p:ph type="title"/>
          </p:nvPr>
        </p:nvSpPr>
        <p:spPr/>
        <p:txBody>
          <a:bodyPr/>
          <a:lstStyle/>
          <a:p>
            <a:r>
              <a:rPr lang="en-US" sz="4400" dirty="0"/>
              <a:t>Data Preparation</a:t>
            </a:r>
            <a:endParaRPr lang="en-US" dirty="0"/>
          </a:p>
        </p:txBody>
      </p:sp>
      <p:sp>
        <p:nvSpPr>
          <p:cNvPr id="3" name="Content Placeholder 2">
            <a:extLst>
              <a:ext uri="{FF2B5EF4-FFF2-40B4-BE49-F238E27FC236}">
                <a16:creationId xmlns:a16="http://schemas.microsoft.com/office/drawing/2014/main" id="{0F225CE3-605B-4FF3-8CFC-9F38324BCF3A}"/>
              </a:ext>
            </a:extLst>
          </p:cNvPr>
          <p:cNvSpPr>
            <a:spLocks noGrp="1"/>
          </p:cNvSpPr>
          <p:nvPr>
            <p:ph idx="1"/>
          </p:nvPr>
        </p:nvSpPr>
        <p:spPr/>
        <p:txBody>
          <a:bodyPr>
            <a:normAutofit fontScale="92500" lnSpcReduction="10000"/>
          </a:bodyPr>
          <a:lstStyle/>
          <a:p>
            <a:r>
              <a:rPr lang="en-US" dirty="0"/>
              <a:t>Use metadata file to map column headers to data, since they are missing in CSV</a:t>
            </a:r>
          </a:p>
          <a:p>
            <a:r>
              <a:rPr lang="en-US" dirty="0"/>
              <a:t>Convert target to binary with the correct values</a:t>
            </a:r>
          </a:p>
          <a:p>
            <a:pPr lvl="1"/>
            <a:r>
              <a:rPr lang="en-US" dirty="0"/>
              <a:t>There’s some padding in its value, tricky</a:t>
            </a:r>
          </a:p>
          <a:p>
            <a:pPr lvl="1"/>
            <a:r>
              <a:rPr lang="en-US" dirty="0"/>
              <a:t>{' - 50000.': 0, ' 50000+.': 1}</a:t>
            </a:r>
          </a:p>
          <a:p>
            <a:r>
              <a:rPr lang="en-US" dirty="0"/>
              <a:t>There are duplicate rows in train and test, causing data leakage, drop those</a:t>
            </a:r>
          </a:p>
          <a:p>
            <a:pPr lvl="1"/>
            <a:r>
              <a:rPr lang="en-US" dirty="0"/>
              <a:t>Data leakage occurs when information from outside the training dataset is used to create the model.</a:t>
            </a:r>
          </a:p>
          <a:p>
            <a:r>
              <a:rPr lang="en-US" dirty="0"/>
              <a:t>Each preprocessing step involves tradeoffs between information preservation and model performance</a:t>
            </a:r>
          </a:p>
        </p:txBody>
      </p:sp>
    </p:spTree>
    <p:extLst>
      <p:ext uri="{BB962C8B-B14F-4D97-AF65-F5344CB8AC3E}">
        <p14:creationId xmlns:p14="http://schemas.microsoft.com/office/powerpoint/2010/main" val="298273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E4A03-D0E3-111D-3AB4-A99936E08671}"/>
              </a:ext>
            </a:extLst>
          </p:cNvPr>
          <p:cNvSpPr>
            <a:spLocks noGrp="1"/>
          </p:cNvSpPr>
          <p:nvPr>
            <p:ph type="title"/>
          </p:nvPr>
        </p:nvSpPr>
        <p:spPr/>
        <p:txBody>
          <a:bodyPr/>
          <a:lstStyle/>
          <a:p>
            <a:r>
              <a:rPr lang="en-US" sz="4400" dirty="0"/>
              <a:t>Data Preparation (Feature Engineer/Encode)</a:t>
            </a:r>
            <a:endParaRPr lang="en-US" dirty="0"/>
          </a:p>
        </p:txBody>
      </p:sp>
      <p:sp>
        <p:nvSpPr>
          <p:cNvPr id="3" name="Content Placeholder 2">
            <a:extLst>
              <a:ext uri="{FF2B5EF4-FFF2-40B4-BE49-F238E27FC236}">
                <a16:creationId xmlns:a16="http://schemas.microsoft.com/office/drawing/2014/main" id="{7A5A1A13-12DD-59B7-2C86-B74200D2741D}"/>
              </a:ext>
            </a:extLst>
          </p:cNvPr>
          <p:cNvSpPr>
            <a:spLocks noGrp="1"/>
          </p:cNvSpPr>
          <p:nvPr>
            <p:ph idx="1"/>
          </p:nvPr>
        </p:nvSpPr>
        <p:spPr/>
        <p:txBody>
          <a:bodyPr>
            <a:normAutofit fontScale="92500" lnSpcReduction="20000"/>
          </a:bodyPr>
          <a:lstStyle/>
          <a:p>
            <a:r>
              <a:rPr lang="en-US" dirty="0"/>
              <a:t>Feature Engineer</a:t>
            </a:r>
          </a:p>
          <a:p>
            <a:pPr lvl="1"/>
            <a:r>
              <a:rPr lang="en-US" dirty="0"/>
              <a:t>Reach out to experienced management to better derive features</a:t>
            </a:r>
          </a:p>
          <a:p>
            <a:pPr lvl="1"/>
            <a:r>
              <a:rPr lang="en-US" dirty="0"/>
              <a:t>Created some simple ones:</a:t>
            </a:r>
          </a:p>
          <a:p>
            <a:pPr lvl="2"/>
            <a:r>
              <a:rPr lang="en-US" dirty="0"/>
              <a:t>Work experience = age minus 18, assuming people start working at 18</a:t>
            </a:r>
          </a:p>
          <a:p>
            <a:r>
              <a:rPr lang="en-US" dirty="0"/>
              <a:t>Encode Categorical Features</a:t>
            </a:r>
          </a:p>
          <a:p>
            <a:pPr lvl="1"/>
            <a:r>
              <a:rPr lang="en-US" dirty="0"/>
              <a:t>Label encode features with hierarchy</a:t>
            </a:r>
          </a:p>
          <a:p>
            <a:pPr lvl="2"/>
            <a:r>
              <a:rPr lang="en-US" dirty="0"/>
              <a:t>'sex': {' Female': 0, ' Male': 1},</a:t>
            </a:r>
          </a:p>
          <a:p>
            <a:pPr lvl="1"/>
            <a:r>
              <a:rPr lang="en-US" dirty="0"/>
              <a:t>One hot encode features without hierarchy</a:t>
            </a:r>
          </a:p>
          <a:p>
            <a:pPr lvl="2"/>
            <a:r>
              <a:rPr lang="en-US" dirty="0"/>
              <a:t>citizenship: 5 unique values</a:t>
            </a:r>
          </a:p>
          <a:p>
            <a:pPr lvl="2"/>
            <a:r>
              <a:rPr lang="en-US" dirty="0"/>
              <a:t>Unique values: [' Native- Born in the United States'</a:t>
            </a:r>
          </a:p>
          <a:p>
            <a:pPr lvl="2"/>
            <a:r>
              <a:rPr lang="en-US" dirty="0"/>
              <a:t> ' Foreign born- Not a citizen of U S '</a:t>
            </a:r>
          </a:p>
          <a:p>
            <a:pPr lvl="2"/>
            <a:r>
              <a:rPr lang="en-US" dirty="0"/>
              <a:t> ' Foreign born- U S citizen by naturalization'</a:t>
            </a:r>
          </a:p>
          <a:p>
            <a:pPr lvl="2"/>
            <a:r>
              <a:rPr lang="en-US" dirty="0"/>
              <a:t> ' Native- Born abroad of American Parent(s)'</a:t>
            </a:r>
          </a:p>
          <a:p>
            <a:pPr lvl="2"/>
            <a:r>
              <a:rPr lang="en-US" dirty="0"/>
              <a:t> ' Native- Born in Puerto Rico or U S Outlying']</a:t>
            </a:r>
          </a:p>
          <a:p>
            <a:pPr lvl="2"/>
            <a:endParaRPr lang="en-US" dirty="0"/>
          </a:p>
        </p:txBody>
      </p:sp>
    </p:spTree>
    <p:extLst>
      <p:ext uri="{BB962C8B-B14F-4D97-AF65-F5344CB8AC3E}">
        <p14:creationId xmlns:p14="http://schemas.microsoft.com/office/powerpoint/2010/main" val="1339819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1020</TotalTime>
  <Words>5128</Words>
  <Application>Microsoft Office PowerPoint</Application>
  <PresentationFormat>Widescreen</PresentationFormat>
  <Paragraphs>264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ArialMT</vt:lpstr>
      <vt:lpstr>Office Theme</vt:lpstr>
      <vt:lpstr>U.S Census - Classification</vt:lpstr>
      <vt:lpstr>Preface - Limitations</vt:lpstr>
      <vt:lpstr>Overview</vt:lpstr>
      <vt:lpstr>Data Science Pipeline</vt:lpstr>
      <vt:lpstr>EDA (Exploratory Data Analysis)</vt:lpstr>
      <vt:lpstr>EDA Numeric</vt:lpstr>
      <vt:lpstr>EDA Categorical</vt:lpstr>
      <vt:lpstr>Data Preparation</vt:lpstr>
      <vt:lpstr>Data Preparation (Feature Engineer/Encode)</vt:lpstr>
      <vt:lpstr>Data Preparation (Imputation and Outliers)</vt:lpstr>
      <vt:lpstr>Data Preparation (Scale/Skew/Collinearity)</vt:lpstr>
      <vt:lpstr>Modeling Evaluation Method</vt:lpstr>
      <vt:lpstr>Modeling Training (Using Default Param)</vt:lpstr>
      <vt:lpstr>Hypertuning Top 3 models</vt:lpstr>
      <vt:lpstr>Ensemble Model</vt:lpstr>
      <vt:lpstr>Final Evaluation</vt:lpstr>
      <vt:lpstr>Feature Importance (PCA)</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Rehankhan Daya</dc:creator>
  <cp:lastModifiedBy>Rehankhan Daya</cp:lastModifiedBy>
  <cp:revision>81</cp:revision>
  <dcterms:created xsi:type="dcterms:W3CDTF">2025-03-13T05:03:46Z</dcterms:created>
  <dcterms:modified xsi:type="dcterms:W3CDTF">2025-03-14T21:05:04Z</dcterms:modified>
</cp:coreProperties>
</file>