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Poppins Bold" charset="1" panose="00000800000000000000"/>
      <p:regular r:id="rId11"/>
    </p:embeddedFont>
    <p:embeddedFont>
      <p:font typeface="Poppins" charset="1" panose="0000050000000000000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900" t="0" r="-890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48230" y="7338851"/>
            <a:ext cx="2967069" cy="807119"/>
            <a:chOff x="0" y="0"/>
            <a:chExt cx="418225" cy="11376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18225" cy="113768"/>
            </a:xfrm>
            <a:custGeom>
              <a:avLst/>
              <a:gdLst/>
              <a:ahLst/>
              <a:cxnLst/>
              <a:rect r="r" b="b" t="t" l="l"/>
              <a:pathLst>
                <a:path h="113768" w="418225">
                  <a:moveTo>
                    <a:pt x="56884" y="0"/>
                  </a:moveTo>
                  <a:lnTo>
                    <a:pt x="361341" y="0"/>
                  </a:lnTo>
                  <a:cubicBezTo>
                    <a:pt x="376427" y="0"/>
                    <a:pt x="390896" y="5993"/>
                    <a:pt x="401564" y="16661"/>
                  </a:cubicBezTo>
                  <a:cubicBezTo>
                    <a:pt x="412232" y="27329"/>
                    <a:pt x="418225" y="41797"/>
                    <a:pt x="418225" y="56884"/>
                  </a:cubicBezTo>
                  <a:lnTo>
                    <a:pt x="418225" y="56884"/>
                  </a:lnTo>
                  <a:cubicBezTo>
                    <a:pt x="418225" y="88300"/>
                    <a:pt x="392757" y="113768"/>
                    <a:pt x="361341" y="113768"/>
                  </a:cubicBezTo>
                  <a:lnTo>
                    <a:pt x="56884" y="113768"/>
                  </a:lnTo>
                  <a:cubicBezTo>
                    <a:pt x="25468" y="113768"/>
                    <a:pt x="0" y="88300"/>
                    <a:pt x="0" y="56884"/>
                  </a:cubicBezTo>
                  <a:lnTo>
                    <a:pt x="0" y="56884"/>
                  </a:lnTo>
                  <a:cubicBezTo>
                    <a:pt x="0" y="25468"/>
                    <a:pt x="25468" y="0"/>
                    <a:pt x="5688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gradFill>
                <a:gsLst>
                  <a:gs pos="0">
                    <a:srgbClr val="B900BC">
                      <a:alpha val="100000"/>
                    </a:srgbClr>
                  </a:gs>
                  <a:gs pos="100000">
                    <a:srgbClr val="009CFF">
                      <a:alpha val="100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18225" cy="1518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4708892" y="7338851"/>
            <a:ext cx="807119" cy="807119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gradFill>
                <a:gsLst>
                  <a:gs pos="0">
                    <a:srgbClr val="B900BC">
                      <a:alpha val="100000"/>
                    </a:srgbClr>
                  </a:gs>
                  <a:gs pos="100000">
                    <a:srgbClr val="009CFF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5400000">
            <a:off x="4990214" y="7610450"/>
            <a:ext cx="301625" cy="263922"/>
            <a:chOff x="0" y="0"/>
            <a:chExt cx="812800" cy="7112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1184083">
            <a:off x="6921658" y="6179923"/>
            <a:ext cx="5755537" cy="6731622"/>
          </a:xfrm>
          <a:custGeom>
            <a:avLst/>
            <a:gdLst/>
            <a:ahLst/>
            <a:cxnLst/>
            <a:rect r="r" b="b" t="t" l="l"/>
            <a:pathLst>
              <a:path h="6731622" w="5755537">
                <a:moveTo>
                  <a:pt x="0" y="0"/>
                </a:moveTo>
                <a:lnTo>
                  <a:pt x="5755536" y="0"/>
                </a:lnTo>
                <a:lnTo>
                  <a:pt x="5755536" y="6731622"/>
                </a:lnTo>
                <a:lnTo>
                  <a:pt x="0" y="673162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9999"/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548230" y="2827790"/>
            <a:ext cx="11522708" cy="2820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27"/>
              </a:lnSpc>
            </a:pPr>
            <a:r>
              <a:rPr lang="en-US" sz="10122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Sales Dashboard Analysis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98434" y="7467773"/>
            <a:ext cx="2466661" cy="425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00"/>
              </a:lnSpc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Start Slide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751538" y="1028700"/>
            <a:ext cx="507762" cy="308350"/>
          </a:xfrm>
          <a:custGeom>
            <a:avLst/>
            <a:gdLst/>
            <a:ahLst/>
            <a:cxnLst/>
            <a:rect r="r" b="b" t="t" l="l"/>
            <a:pathLst>
              <a:path h="308350" w="507762">
                <a:moveTo>
                  <a:pt x="0" y="0"/>
                </a:moveTo>
                <a:lnTo>
                  <a:pt x="507762" y="0"/>
                </a:lnTo>
                <a:lnTo>
                  <a:pt x="507762" y="308350"/>
                </a:lnTo>
                <a:lnTo>
                  <a:pt x="0" y="3083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149554" y="2034789"/>
            <a:ext cx="12779862" cy="1018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6999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Objective &amp; Dataset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816387" y="3643253"/>
            <a:ext cx="13929996" cy="4765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01383" indent="-400692" lvl="1">
              <a:lnSpc>
                <a:spcPts val="6310"/>
              </a:lnSpc>
              <a:buFont typeface="Arial"/>
              <a:buChar char="•"/>
            </a:pPr>
            <a:r>
              <a:rPr lang="en-US" sz="371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Obj</a:t>
            </a:r>
            <a:r>
              <a:rPr lang="en-US" sz="371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ective: To create an interactive dashboard for business stakeholders to monitor sales and profit KPIs.</a:t>
            </a:r>
          </a:p>
          <a:p>
            <a:pPr algn="just" marL="801383" indent="-400692" lvl="1">
              <a:lnSpc>
                <a:spcPts val="6310"/>
              </a:lnSpc>
              <a:buFont typeface="Arial"/>
              <a:buChar char="•"/>
            </a:pPr>
            <a:r>
              <a:rPr lang="en-US" sz="371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Dataset: Superstore Dataset from Kaggle</a:t>
            </a:r>
          </a:p>
          <a:p>
            <a:pPr algn="just" marL="801383" indent="-400692" lvl="1">
              <a:lnSpc>
                <a:spcPts val="6310"/>
              </a:lnSpc>
              <a:buFont typeface="Arial"/>
              <a:buChar char="•"/>
            </a:pPr>
            <a:r>
              <a:rPr lang="en-US" sz="371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Fields Used: Order Date, Sales, Profit, Category, Region, etc.</a:t>
            </a:r>
          </a:p>
          <a:p>
            <a:pPr algn="just">
              <a:lnSpc>
                <a:spcPts val="6310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751538" y="1028700"/>
            <a:ext cx="507762" cy="308350"/>
          </a:xfrm>
          <a:custGeom>
            <a:avLst/>
            <a:gdLst/>
            <a:ahLst/>
            <a:cxnLst/>
            <a:rect r="r" b="b" t="t" l="l"/>
            <a:pathLst>
              <a:path h="308350" w="507762">
                <a:moveTo>
                  <a:pt x="0" y="0"/>
                </a:moveTo>
                <a:lnTo>
                  <a:pt x="507762" y="0"/>
                </a:lnTo>
                <a:lnTo>
                  <a:pt x="507762" y="308350"/>
                </a:lnTo>
                <a:lnTo>
                  <a:pt x="0" y="3083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149554" y="2034789"/>
            <a:ext cx="12779862" cy="1018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6999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KPI Definitions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816387" y="3643253"/>
            <a:ext cx="13929996" cy="4765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01383" indent="-400692" lvl="1">
              <a:lnSpc>
                <a:spcPts val="6310"/>
              </a:lnSpc>
              <a:buFont typeface="Arial"/>
              <a:buChar char="•"/>
            </a:pPr>
            <a:r>
              <a:rPr lang="en-US" sz="371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To</a:t>
            </a:r>
            <a:r>
              <a:rPr lang="en-US" sz="371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tal Sales: Total revenue generated</a:t>
            </a:r>
          </a:p>
          <a:p>
            <a:pPr algn="just" marL="801383" indent="-400692" lvl="1">
              <a:lnSpc>
                <a:spcPts val="6310"/>
              </a:lnSpc>
              <a:buFont typeface="Arial"/>
              <a:buChar char="•"/>
            </a:pPr>
            <a:r>
              <a:rPr lang="en-US" sz="371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Total Profit: Total profit earned</a:t>
            </a:r>
          </a:p>
          <a:p>
            <a:pPr algn="just" marL="801383" indent="-400692" lvl="1">
              <a:lnSpc>
                <a:spcPts val="6310"/>
              </a:lnSpc>
              <a:buFont typeface="Arial"/>
              <a:buChar char="•"/>
            </a:pPr>
            <a:r>
              <a:rPr lang="en-US" sz="371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Profit Margin: Profit ÷ Sales</a:t>
            </a:r>
          </a:p>
          <a:p>
            <a:pPr algn="just" marL="801383" indent="-400692" lvl="1">
              <a:lnSpc>
                <a:spcPts val="6310"/>
              </a:lnSpc>
              <a:buFont typeface="Arial"/>
              <a:buChar char="•"/>
            </a:pPr>
            <a:r>
              <a:rPr lang="en-US" sz="371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Sal</a:t>
            </a:r>
            <a:r>
              <a:rPr lang="en-US" sz="371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es Trend: Sales over time (monthly)</a:t>
            </a:r>
          </a:p>
          <a:p>
            <a:pPr algn="just" marL="801383" indent="-400692" lvl="1">
              <a:lnSpc>
                <a:spcPts val="6310"/>
              </a:lnSpc>
              <a:buFont typeface="Arial"/>
              <a:buChar char="•"/>
            </a:pPr>
            <a:r>
              <a:rPr lang="en-US" sz="371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Performance: By Region and Category</a:t>
            </a:r>
          </a:p>
          <a:p>
            <a:pPr algn="just">
              <a:lnSpc>
                <a:spcPts val="631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751538" y="1028700"/>
            <a:ext cx="507762" cy="308350"/>
          </a:xfrm>
          <a:custGeom>
            <a:avLst/>
            <a:gdLst/>
            <a:ahLst/>
            <a:cxnLst/>
            <a:rect r="r" b="b" t="t" l="l"/>
            <a:pathLst>
              <a:path h="308350" w="507762">
                <a:moveTo>
                  <a:pt x="0" y="0"/>
                </a:moveTo>
                <a:lnTo>
                  <a:pt x="507762" y="0"/>
                </a:lnTo>
                <a:lnTo>
                  <a:pt x="507762" y="308350"/>
                </a:lnTo>
                <a:lnTo>
                  <a:pt x="0" y="3083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149554" y="3480217"/>
            <a:ext cx="6659162" cy="3911034"/>
          </a:xfrm>
          <a:custGeom>
            <a:avLst/>
            <a:gdLst/>
            <a:ahLst/>
            <a:cxnLst/>
            <a:rect r="r" b="b" t="t" l="l"/>
            <a:pathLst>
              <a:path h="3911034" w="6659162">
                <a:moveTo>
                  <a:pt x="0" y="0"/>
                </a:moveTo>
                <a:lnTo>
                  <a:pt x="6659163" y="0"/>
                </a:lnTo>
                <a:lnTo>
                  <a:pt x="6659163" y="3911035"/>
                </a:lnTo>
                <a:lnTo>
                  <a:pt x="0" y="39110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632" t="0" r="-1632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144000" y="3480217"/>
            <a:ext cx="6906904" cy="3911034"/>
          </a:xfrm>
          <a:custGeom>
            <a:avLst/>
            <a:gdLst/>
            <a:ahLst/>
            <a:cxnLst/>
            <a:rect r="r" b="b" t="t" l="l"/>
            <a:pathLst>
              <a:path h="3911034" w="6906904">
                <a:moveTo>
                  <a:pt x="0" y="0"/>
                </a:moveTo>
                <a:lnTo>
                  <a:pt x="6906904" y="0"/>
                </a:lnTo>
                <a:lnTo>
                  <a:pt x="6906904" y="3911035"/>
                </a:lnTo>
                <a:lnTo>
                  <a:pt x="0" y="391103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149554" y="2034789"/>
            <a:ext cx="12779862" cy="1018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6999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Dashboard Screenshot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751538" y="1028700"/>
            <a:ext cx="507762" cy="308350"/>
          </a:xfrm>
          <a:custGeom>
            <a:avLst/>
            <a:gdLst/>
            <a:ahLst/>
            <a:cxnLst/>
            <a:rect r="r" b="b" t="t" l="l"/>
            <a:pathLst>
              <a:path h="308350" w="507762">
                <a:moveTo>
                  <a:pt x="0" y="0"/>
                </a:moveTo>
                <a:lnTo>
                  <a:pt x="507762" y="0"/>
                </a:lnTo>
                <a:lnTo>
                  <a:pt x="507762" y="308350"/>
                </a:lnTo>
                <a:lnTo>
                  <a:pt x="0" y="3083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149554" y="2034789"/>
            <a:ext cx="12779862" cy="1018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6999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Key Insights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816387" y="3643253"/>
            <a:ext cx="13929996" cy="31748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01383" indent="-400692" lvl="1">
              <a:lnSpc>
                <a:spcPts val="6310"/>
              </a:lnSpc>
              <a:buFont typeface="Arial"/>
              <a:buChar char="•"/>
            </a:pPr>
            <a:r>
              <a:rPr lang="en-US" sz="371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</a:t>
            </a:r>
            <a:r>
              <a:rPr lang="en-US" sz="371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echnology has the highest profit margin</a:t>
            </a:r>
          </a:p>
          <a:p>
            <a:pPr algn="just" marL="801383" indent="-400692" lvl="1">
              <a:lnSpc>
                <a:spcPts val="6310"/>
              </a:lnSpc>
              <a:buFont typeface="Arial"/>
              <a:buChar char="•"/>
            </a:pPr>
            <a:r>
              <a:rPr lang="en-US" sz="371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West Region shows lowest sales growth</a:t>
            </a:r>
          </a:p>
          <a:p>
            <a:pPr algn="just" marL="801383" indent="-400692" lvl="1">
              <a:lnSpc>
                <a:spcPts val="6310"/>
              </a:lnSpc>
              <a:buFont typeface="Arial"/>
              <a:buChar char="•"/>
            </a:pPr>
            <a:r>
              <a:rPr lang="en-US" sz="371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Q4 consistently delivers peak sales</a:t>
            </a:r>
          </a:p>
          <a:p>
            <a:pPr algn="just">
              <a:lnSpc>
                <a:spcPts val="6310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DAGpev8kZ8M</dc:identifier>
  <dcterms:modified xsi:type="dcterms:W3CDTF">2011-08-01T06:04:30Z</dcterms:modified>
  <cp:revision>1</cp:revision>
  <dc:title>Task-3 (Sales Dashboard Analysis)</dc:title>
</cp:coreProperties>
</file>