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6"/>
  </p:notesMasterIdLst>
  <p:sldIdLst>
    <p:sldId id="256" r:id="rId2"/>
    <p:sldId id="714" r:id="rId3"/>
    <p:sldId id="713" r:id="rId4"/>
    <p:sldId id="712" r:id="rId5"/>
    <p:sldId id="715" r:id="rId6"/>
    <p:sldId id="720" r:id="rId7"/>
    <p:sldId id="719" r:id="rId8"/>
    <p:sldId id="718" r:id="rId9"/>
    <p:sldId id="717" r:id="rId10"/>
    <p:sldId id="721" r:id="rId11"/>
    <p:sldId id="722" r:id="rId12"/>
    <p:sldId id="728" r:id="rId13"/>
    <p:sldId id="727" r:id="rId14"/>
    <p:sldId id="730" r:id="rId15"/>
    <p:sldId id="729" r:id="rId16"/>
    <p:sldId id="725" r:id="rId17"/>
    <p:sldId id="724" r:id="rId18"/>
    <p:sldId id="723" r:id="rId19"/>
    <p:sldId id="731" r:id="rId20"/>
    <p:sldId id="732" r:id="rId21"/>
    <p:sldId id="733" r:id="rId22"/>
    <p:sldId id="734" r:id="rId23"/>
    <p:sldId id="711" r:id="rId24"/>
    <p:sldId id="30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93385" autoAdjust="0"/>
  </p:normalViewPr>
  <p:slideViewPr>
    <p:cSldViewPr snapToGrid="0">
      <p:cViewPr>
        <p:scale>
          <a:sx n="76" d="100"/>
          <a:sy n="76" d="100"/>
        </p:scale>
        <p:origin x="-408" y="-174"/>
      </p:cViewPr>
      <p:guideLst>
        <p:guide orient="horz" pos="2160"/>
        <p:guide pos="3840"/>
      </p:guideLst>
    </p:cSldViewPr>
  </p:slideViewPr>
  <p:outlineViewPr>
    <p:cViewPr>
      <p:scale>
        <a:sx n="33" d="100"/>
        <a:sy n="33" d="100"/>
      </p:scale>
      <p:origin x="0" y="16806"/>
    </p:cViewPr>
  </p:outlin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26-10-2025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a:xfrm>
            <a:off x="550863" y="6507212"/>
            <a:ext cx="2628900" cy="153888"/>
          </a:xfrm>
          <a:prstGeom prst="rect">
            <a:avLst/>
          </a:prstGeom>
        </p:spPr>
        <p:txBody>
          <a:bodyPr/>
          <a:lstStyle/>
          <a:p>
            <a:r>
              <a:rPr lang="en-US"/>
              <a:t>20XX</a:t>
            </a:r>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a:xfrm>
            <a:off x="3359150" y="6507212"/>
            <a:ext cx="6379210" cy="153888"/>
          </a:xfrm>
          <a:prstGeom prst="rect">
            <a:avLst/>
          </a:prstGeom>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a:xfrm>
            <a:off x="9948863" y="6507212"/>
            <a:ext cx="1692274" cy="153888"/>
          </a:xfrm>
          <a:prstGeom prst="rect">
            <a:avLst/>
          </a:prstGeom>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146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 xmlns:a16="http://schemas.microsoft.com/office/drawing/2014/main" id="{D55A4135-B2E5-3A1C-9614-E010D1062B85}"/>
              </a:ext>
            </a:extLst>
          </p:cNvPr>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 id="2147483678" r:id="rId17"/>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b="1" dirty="0" smtClean="0">
              <a:latin typeface="Calibri" panose="020F0502020204030204" pitchFamily="34" charset="0"/>
            </a:endParaRPr>
          </a:p>
          <a:p>
            <a:pPr algn="ctr"/>
            <a:r>
              <a:rPr lang="en-US" sz="4400" b="1" dirty="0" smtClean="0">
                <a:latin typeface="Calibri" panose="020F0502020204030204" pitchFamily="34" charset="0"/>
              </a:rPr>
              <a:t>FRAUD DETECTION SYSTEM</a:t>
            </a:r>
          </a:p>
          <a:p>
            <a:pPr algn="ctr"/>
            <a:endParaRPr lang="en-US" sz="4400" b="1" dirty="0">
              <a:latin typeface="Calibri" panose="020F0502020204030204" pitchFamily="34" charset="0"/>
            </a:endParaRPr>
          </a:p>
        </p:txBody>
      </p:sp>
    </p:spTree>
    <p:extLst>
      <p:ext uri="{BB962C8B-B14F-4D97-AF65-F5344CB8AC3E}">
        <p14:creationId xmlns:p14="http://schemas.microsoft.com/office/powerpoint/2010/main" val="1024334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393" y="240412"/>
            <a:ext cx="10834234" cy="612775"/>
          </a:xfrm>
        </p:spPr>
        <p:txBody>
          <a:bodyPr/>
          <a:lstStyle/>
          <a:p>
            <a:r>
              <a:rPr lang="en-IN" sz="3600" dirty="0" smtClean="0">
                <a:latin typeface="+mj-lt"/>
                <a:cs typeface="Times New Roman" pitchFamily="18" charset="0"/>
              </a:rPr>
              <a:t>    TIME-BASED </a:t>
            </a:r>
            <a:r>
              <a:rPr lang="en-IN" sz="3600" dirty="0">
                <a:latin typeface="+mj-lt"/>
                <a:cs typeface="Times New Roman" pitchFamily="18" charset="0"/>
              </a:rPr>
              <a:t>PATTERN ANALYSIS </a:t>
            </a:r>
            <a:endParaRPr lang="en-IN" dirty="0">
              <a:latin typeface="+mj-lt"/>
            </a:endParaRPr>
          </a:p>
        </p:txBody>
      </p:sp>
      <p:sp>
        <p:nvSpPr>
          <p:cNvPr id="3" name="Content Placeholder 2"/>
          <p:cNvSpPr>
            <a:spLocks noGrp="1"/>
          </p:cNvSpPr>
          <p:nvPr>
            <p:ph idx="1"/>
          </p:nvPr>
        </p:nvSpPr>
        <p:spPr>
          <a:xfrm>
            <a:off x="325677" y="826718"/>
            <a:ext cx="11285950" cy="5523978"/>
          </a:xfrm>
        </p:spPr>
        <p:txBody>
          <a:bodyPr>
            <a:noAutofit/>
          </a:bodyPr>
          <a:lstStyle/>
          <a:p>
            <a:r>
              <a:rPr lang="en-US" sz="1200" b="1" dirty="0">
                <a:latin typeface="+mn-lt"/>
                <a:cs typeface="Times New Roman" pitchFamily="18" charset="0"/>
              </a:rPr>
              <a:t>Key Findings:</a:t>
            </a:r>
          </a:p>
          <a:p>
            <a:r>
              <a:rPr lang="en-US" sz="1200" b="1" dirty="0">
                <a:latin typeface="+mn-lt"/>
                <a:cs typeface="Times New Roman" pitchFamily="18" charset="0"/>
              </a:rPr>
              <a:t>Hourly Fraud Patterns:</a:t>
            </a:r>
          </a:p>
          <a:p>
            <a:r>
              <a:rPr lang="en-US" sz="1200" b="1" dirty="0">
                <a:latin typeface="+mn-lt"/>
                <a:cs typeface="Times New Roman" pitchFamily="18" charset="0"/>
              </a:rPr>
              <a:t>Peak fraud hours: 7-8 AM and 18-19 PM (evening)</a:t>
            </a:r>
          </a:p>
          <a:p>
            <a:r>
              <a:rPr lang="en-US" sz="1200" b="1" dirty="0">
                <a:latin typeface="+mn-lt"/>
                <a:cs typeface="Times New Roman" pitchFamily="18" charset="0"/>
              </a:rPr>
              <a:t>Fraud count: 45-70 transactions during peak hours</a:t>
            </a:r>
          </a:p>
          <a:p>
            <a:r>
              <a:rPr lang="en-US" sz="1200" b="1" dirty="0">
                <a:latin typeface="+mn-lt"/>
                <a:cs typeface="Times New Roman" pitchFamily="18" charset="0"/>
              </a:rPr>
              <a:t>Fraud rate: Remains relatively stable (~100%) after hour 7</a:t>
            </a:r>
          </a:p>
          <a:p>
            <a:r>
              <a:rPr lang="en-US" sz="1200" b="1" dirty="0">
                <a:latin typeface="+mn-lt"/>
                <a:cs typeface="Times New Roman" pitchFamily="18" charset="0"/>
              </a:rPr>
              <a:t>Lower activity: Hours 0-6 AM and late night show reduced fraud counts</a:t>
            </a:r>
          </a:p>
          <a:p>
            <a:r>
              <a:rPr lang="en-US" sz="1200" b="1" dirty="0">
                <a:latin typeface="+mn-lt"/>
                <a:cs typeface="Times New Roman" pitchFamily="18" charset="0"/>
              </a:rPr>
              <a:t>Day vs Night Comparison:</a:t>
            </a:r>
          </a:p>
          <a:p>
            <a:r>
              <a:rPr lang="en-US" sz="1200" b="1" dirty="0">
                <a:latin typeface="+mn-lt"/>
                <a:cs typeface="Times New Roman" pitchFamily="18" charset="0"/>
              </a:rPr>
              <a:t>Day fraud rate: 23.35% (significantly higher risk)</a:t>
            </a:r>
          </a:p>
          <a:p>
            <a:r>
              <a:rPr lang="en-US" sz="1200" b="1" dirty="0">
                <a:latin typeface="+mn-lt"/>
                <a:cs typeface="Times New Roman" pitchFamily="18" charset="0"/>
              </a:rPr>
              <a:t>Night fraud rate: 3.51% (6.6x lower than day)</a:t>
            </a:r>
          </a:p>
          <a:p>
            <a:r>
              <a:rPr lang="en-US" sz="1200" b="1" dirty="0">
                <a:latin typeface="+mn-lt"/>
                <a:cs typeface="Times New Roman" pitchFamily="18" charset="0"/>
              </a:rPr>
              <a:t>⚠️ Daytime transactions are 6.6 times more likely to be fraudulent</a:t>
            </a:r>
          </a:p>
          <a:p>
            <a:r>
              <a:rPr lang="en-US" sz="1200" b="1" dirty="0">
                <a:latin typeface="+mn-lt"/>
                <a:cs typeface="Times New Roman" pitchFamily="18" charset="0"/>
              </a:rPr>
              <a:t>Transaction Volume Over Time:</a:t>
            </a:r>
          </a:p>
          <a:p>
            <a:r>
              <a:rPr lang="en-US" sz="1200" b="1" dirty="0">
                <a:latin typeface="+mn-lt"/>
                <a:cs typeface="Times New Roman" pitchFamily="18" charset="0"/>
              </a:rPr>
              <a:t>Massive spike at time step 1 (~2,900 transactions)</a:t>
            </a:r>
          </a:p>
          <a:p>
            <a:r>
              <a:rPr lang="en-US" sz="1200" b="1" dirty="0">
                <a:latin typeface="+mn-lt"/>
                <a:cs typeface="Times New Roman" pitchFamily="18" charset="0"/>
              </a:rPr>
              <a:t>Normal activity drops to ~50 transactions per time step afterward</a:t>
            </a:r>
          </a:p>
          <a:p>
            <a:r>
              <a:rPr lang="en-US" sz="1200" b="1" dirty="0">
                <a:latin typeface="+mn-lt"/>
                <a:cs typeface="Times New Roman" pitchFamily="18" charset="0"/>
              </a:rPr>
              <a:t>Consistent low volume throughout the 30-day period</a:t>
            </a:r>
          </a:p>
          <a:p>
            <a:r>
              <a:rPr lang="en-US" sz="1200" b="1" dirty="0">
                <a:latin typeface="+mn-lt"/>
                <a:cs typeface="Times New Roman" pitchFamily="18" charset="0"/>
              </a:rPr>
              <a:t>Fraud Transactions Over Time:</a:t>
            </a:r>
          </a:p>
          <a:p>
            <a:r>
              <a:rPr lang="en-US" sz="1200" b="1" dirty="0">
                <a:latin typeface="+mn-lt"/>
                <a:cs typeface="Times New Roman" pitchFamily="18" charset="0"/>
              </a:rPr>
              <a:t>Fluctuating pattern: 4-24 fraud cases per time step</a:t>
            </a:r>
          </a:p>
          <a:p>
            <a:r>
              <a:rPr lang="en-US" sz="1200" b="1" dirty="0">
                <a:latin typeface="+mn-lt"/>
                <a:cs typeface="Times New Roman" pitchFamily="18" charset="0"/>
              </a:rPr>
              <a:t>Peak fraud activity: Around time step 60 (~24 cases)</a:t>
            </a:r>
          </a:p>
          <a:p>
            <a:r>
              <a:rPr lang="en-US" sz="1200" b="1" dirty="0">
                <a:latin typeface="+mn-lt"/>
                <a:cs typeface="Times New Roman" pitchFamily="18" charset="0"/>
              </a:rPr>
              <a:t>Cyclical patterns visible with periodic spikes</a:t>
            </a:r>
          </a:p>
          <a:p>
            <a:r>
              <a:rPr lang="en-US" sz="1200" b="1" dirty="0">
                <a:latin typeface="+mn-lt"/>
                <a:cs typeface="Times New Roman" pitchFamily="18" charset="0"/>
              </a:rPr>
              <a:t>Average: 12-16 fraud cases per time step</a:t>
            </a:r>
          </a:p>
          <a:p>
            <a:endParaRPr lang="en-IN" sz="1200" b="1" dirty="0">
              <a:latin typeface="+mn-lt"/>
              <a:cs typeface="Times New Roman" pitchFamily="18" charset="0"/>
            </a:endParaRPr>
          </a:p>
          <a:p>
            <a:endParaRPr lang="en-IN" sz="1200" b="1" dirty="0">
              <a:latin typeface="+mn-lt"/>
            </a:endParaRPr>
          </a:p>
        </p:txBody>
      </p:sp>
      <p:pic>
        <p:nvPicPr>
          <p:cNvPr id="4"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2048" y="1302707"/>
            <a:ext cx="5010411" cy="4717494"/>
          </a:xfrm>
          <a:prstGeom prst="rect">
            <a:avLst/>
          </a:prstGeom>
        </p:spPr>
      </p:pic>
    </p:spTree>
    <p:extLst>
      <p:ext uri="{BB962C8B-B14F-4D97-AF65-F5344CB8AC3E}">
        <p14:creationId xmlns:p14="http://schemas.microsoft.com/office/powerpoint/2010/main" val="1106826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mj-lt"/>
                <a:cs typeface="Times New Roman" pitchFamily="18" charset="0"/>
              </a:rPr>
              <a:t>BALANCE PATTERN ANALYSIS</a:t>
            </a:r>
            <a:endParaRPr lang="en-IN" dirty="0">
              <a:latin typeface="+mj-lt"/>
            </a:endParaRPr>
          </a:p>
        </p:txBody>
      </p:sp>
      <p:pic>
        <p:nvPicPr>
          <p:cNvPr id="4"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277622" y="1240077"/>
            <a:ext cx="4731778" cy="4398962"/>
          </a:xfrm>
        </p:spPr>
      </p:pic>
      <p:sp>
        <p:nvSpPr>
          <p:cNvPr id="5" name="Rectangle 4"/>
          <p:cNvSpPr/>
          <p:nvPr/>
        </p:nvSpPr>
        <p:spPr>
          <a:xfrm>
            <a:off x="751562" y="1240077"/>
            <a:ext cx="6526060" cy="4832092"/>
          </a:xfrm>
          <a:prstGeom prst="rect">
            <a:avLst/>
          </a:prstGeom>
        </p:spPr>
        <p:txBody>
          <a:bodyPr wrap="square">
            <a:spAutoFit/>
          </a:bodyPr>
          <a:lstStyle/>
          <a:p>
            <a:r>
              <a:rPr lang="en-US" sz="1400" dirty="0">
                <a:cs typeface="Times New Roman" pitchFamily="18" charset="0"/>
              </a:rPr>
              <a:t>1. Origin Balance Before Transaction</a:t>
            </a:r>
          </a:p>
          <a:p>
            <a:r>
              <a:rPr lang="en-US" sz="1400" dirty="0">
                <a:cs typeface="Times New Roman" pitchFamily="18" charset="0"/>
              </a:rPr>
              <a:t>Most legitimate transactions begin with a non-zero origin balance, but many have a zero balance as well.</a:t>
            </a:r>
          </a:p>
          <a:p>
            <a:r>
              <a:rPr lang="en-US" sz="1400" dirty="0">
                <a:cs typeface="Times New Roman" pitchFamily="18" charset="0"/>
              </a:rPr>
              <a:t>Fraudulent transactions show very few high pre-transaction balances.</a:t>
            </a:r>
          </a:p>
          <a:p>
            <a:r>
              <a:rPr lang="en-US" sz="1400" dirty="0">
                <a:cs typeface="Times New Roman" pitchFamily="18" charset="0"/>
              </a:rPr>
              <a:t>2. Origin Balance After Transaction</a:t>
            </a:r>
          </a:p>
          <a:p>
            <a:r>
              <a:rPr lang="en-US" sz="1400" dirty="0">
                <a:cs typeface="Times New Roman" pitchFamily="18" charset="0"/>
              </a:rPr>
              <a:t>After legitimate transactions, many accounts still retain balance, but for fraudulent transactions, most new balances drop to zero.</a:t>
            </a:r>
          </a:p>
          <a:p>
            <a:r>
              <a:rPr lang="en-US" sz="1400" dirty="0">
                <a:cs typeface="Times New Roman" pitchFamily="18" charset="0"/>
              </a:rPr>
              <a:t>3. Origin Balance Change</a:t>
            </a:r>
          </a:p>
          <a:p>
            <a:r>
              <a:rPr lang="en-US" sz="1400" dirty="0">
                <a:cs typeface="Times New Roman" pitchFamily="18" charset="0"/>
              </a:rPr>
              <a:t>Boxplot indicates that legitimate transactions have minor balance changes, while fraud often wipes out the account, resulting in large negative changes with minimal variance.</a:t>
            </a:r>
          </a:p>
          <a:p>
            <a:r>
              <a:rPr lang="en-US" sz="1400" dirty="0">
                <a:cs typeface="Times New Roman" pitchFamily="18" charset="0"/>
              </a:rPr>
              <a:t>4. Destination Balance Before Transaction</a:t>
            </a:r>
          </a:p>
          <a:p>
            <a:r>
              <a:rPr lang="en-US" sz="1400" dirty="0">
                <a:cs typeface="Times New Roman" pitchFamily="18" charset="0"/>
              </a:rPr>
              <a:t>Majority of destination accounts for both transaction types start at zero, but more so for fraudulent ones.</a:t>
            </a:r>
          </a:p>
          <a:p>
            <a:r>
              <a:rPr lang="en-US" sz="1400" dirty="0">
                <a:cs typeface="Times New Roman" pitchFamily="18" charset="0"/>
              </a:rPr>
              <a:t>5. Destination Balance After Transaction</a:t>
            </a:r>
          </a:p>
          <a:p>
            <a:r>
              <a:rPr lang="en-US" sz="1400" dirty="0">
                <a:cs typeface="Times New Roman" pitchFamily="18" charset="0"/>
              </a:rPr>
              <a:t>Legitimate destination balances remain distributed, but fraudulent destination accounts are almost always at zero after the transaction.</a:t>
            </a:r>
          </a:p>
          <a:p>
            <a:r>
              <a:rPr lang="en-US" sz="1400" dirty="0">
                <a:cs typeface="Times New Roman" pitchFamily="18" charset="0"/>
              </a:rPr>
              <a:t>6. Zero Balance Occurrence (%)</a:t>
            </a:r>
          </a:p>
          <a:p>
            <a:r>
              <a:rPr lang="en-US" sz="1400" dirty="0">
                <a:cs typeface="Times New Roman" pitchFamily="18" charset="0"/>
              </a:rPr>
              <a:t>For fraudulent transactions, nearly 100% of the destination accounts have a new balance of zero, compared to about 25-30% for legitimate cases.</a:t>
            </a:r>
          </a:p>
          <a:p>
            <a:r>
              <a:rPr lang="en-US" sz="1400" dirty="0">
                <a:cs typeface="Times New Roman" pitchFamily="18" charset="0"/>
              </a:rPr>
              <a:t>Old balance zero occurrence is less than 10% for fraud, higher for legitimate.</a:t>
            </a:r>
          </a:p>
          <a:p>
            <a:endParaRPr lang="en-IN" sz="1400" dirty="0">
              <a:cs typeface="Times New Roman" pitchFamily="18" charset="0"/>
            </a:endParaRPr>
          </a:p>
          <a:p>
            <a:endParaRPr lang="en-IN" sz="1400" dirty="0"/>
          </a:p>
        </p:txBody>
      </p:sp>
    </p:spTree>
    <p:extLst>
      <p:ext uri="{BB962C8B-B14F-4D97-AF65-F5344CB8AC3E}">
        <p14:creationId xmlns:p14="http://schemas.microsoft.com/office/powerpoint/2010/main" val="2542484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mj-lt"/>
                <a:cs typeface="Times New Roman" pitchFamily="18" charset="0"/>
              </a:rPr>
              <a:t>FEATURE CORRELATION ANALYSIS</a:t>
            </a:r>
            <a:endParaRPr lang="en-IN" dirty="0">
              <a:latin typeface="+mj-lt"/>
            </a:endParaRPr>
          </a:p>
        </p:txBody>
      </p:sp>
      <p:sp>
        <p:nvSpPr>
          <p:cNvPr id="3" name="Content Placeholder 2"/>
          <p:cNvSpPr>
            <a:spLocks noGrp="1"/>
          </p:cNvSpPr>
          <p:nvPr>
            <p:ph idx="1"/>
          </p:nvPr>
        </p:nvSpPr>
        <p:spPr>
          <a:xfrm>
            <a:off x="678884" y="1374449"/>
            <a:ext cx="10281390" cy="4763303"/>
          </a:xfrm>
        </p:spPr>
        <p:txBody>
          <a:bodyPr>
            <a:noAutofit/>
          </a:bodyPr>
          <a:lstStyle/>
          <a:p>
            <a:r>
              <a:rPr lang="en-US" sz="1800" b="1" dirty="0">
                <a:latin typeface="+mn-lt"/>
                <a:cs typeface="Times New Roman" pitchFamily="18" charset="0"/>
              </a:rPr>
              <a:t>Top 15 Features Correlated with Fraud:</a:t>
            </a:r>
          </a:p>
          <a:p>
            <a:r>
              <a:rPr lang="en-US" sz="1800" b="1" dirty="0">
                <a:latin typeface="+mn-lt"/>
                <a:cs typeface="Times New Roman" pitchFamily="18" charset="0"/>
              </a:rPr>
              <a:t>Highest Correlation (Strongest Fraud Indicators):</a:t>
            </a:r>
            <a:endParaRPr lang="en-US" sz="1800" dirty="0">
              <a:latin typeface="+mn-lt"/>
              <a:cs typeface="Times New Roman" pitchFamily="18" charset="0"/>
            </a:endParaRPr>
          </a:p>
          <a:p>
            <a:r>
              <a:rPr lang="en-US" sz="1800" b="1" dirty="0">
                <a:latin typeface="+mn-lt"/>
                <a:cs typeface="Times New Roman" pitchFamily="18" charset="0"/>
              </a:rPr>
              <a:t>step</a:t>
            </a:r>
            <a:r>
              <a:rPr lang="en-US" sz="1800" dirty="0">
                <a:latin typeface="+mn-lt"/>
                <a:cs typeface="Times New Roman" pitchFamily="18" charset="0"/>
              </a:rPr>
              <a:t> (0.85) - Time step shows strongest correlation</a:t>
            </a:r>
          </a:p>
          <a:p>
            <a:r>
              <a:rPr lang="en-US" sz="1800" b="1" dirty="0">
                <a:latin typeface="+mn-lt"/>
                <a:cs typeface="Times New Roman" pitchFamily="18" charset="0"/>
              </a:rPr>
              <a:t>hour</a:t>
            </a:r>
            <a:r>
              <a:rPr lang="en-US" sz="1800" dirty="0">
                <a:latin typeface="+mn-lt"/>
                <a:cs typeface="Times New Roman" pitchFamily="18" charset="0"/>
              </a:rPr>
              <a:t> (0.60) - Hour of day is highly predictive</a:t>
            </a:r>
          </a:p>
          <a:p>
            <a:r>
              <a:rPr lang="en-US" sz="1800" b="1" dirty="0">
                <a:latin typeface="+mn-lt"/>
                <a:cs typeface="Times New Roman" pitchFamily="18" charset="0"/>
              </a:rPr>
              <a:t>HighAmount_AND_NewOrigin</a:t>
            </a:r>
            <a:r>
              <a:rPr lang="en-US" sz="1800" dirty="0">
                <a:latin typeface="+mn-lt"/>
                <a:cs typeface="Times New Roman" pitchFamily="18" charset="0"/>
              </a:rPr>
              <a:t> (0.40) - High amounts from new accounts</a:t>
            </a:r>
          </a:p>
          <a:p>
            <a:r>
              <a:rPr lang="en-US" sz="1800" b="1" dirty="0">
                <a:latin typeface="+mn-lt"/>
                <a:cs typeface="Times New Roman" pitchFamily="18" charset="0"/>
              </a:rPr>
              <a:t>amount</a:t>
            </a:r>
            <a:r>
              <a:rPr lang="en-US" sz="1800" dirty="0">
                <a:latin typeface="+mn-lt"/>
                <a:cs typeface="Times New Roman" pitchFamily="18" charset="0"/>
              </a:rPr>
              <a:t> (0.38) - Transaction amount</a:t>
            </a:r>
          </a:p>
          <a:p>
            <a:r>
              <a:rPr lang="en-US" sz="1800" b="1" dirty="0">
                <a:latin typeface="+mn-lt"/>
                <a:cs typeface="Times New Roman" pitchFamily="18" charset="0"/>
              </a:rPr>
              <a:t>log_amount</a:t>
            </a:r>
            <a:r>
              <a:rPr lang="en-US" sz="1800" dirty="0">
                <a:latin typeface="+mn-lt"/>
                <a:cs typeface="Times New Roman" pitchFamily="18" charset="0"/>
              </a:rPr>
              <a:t> (0.38) - Logarithmic transformation of amount</a:t>
            </a:r>
          </a:p>
          <a:p>
            <a:r>
              <a:rPr lang="en-US" sz="1800" b="1" dirty="0">
                <a:latin typeface="+mn-lt"/>
                <a:cs typeface="Times New Roman" pitchFamily="18" charset="0"/>
              </a:rPr>
              <a:t>Moderate Correlation:</a:t>
            </a:r>
            <a:r>
              <a:rPr lang="en-US" sz="1800" dirty="0">
                <a:latin typeface="+mn-lt"/>
                <a:cs typeface="Times New Roman" pitchFamily="18" charset="0"/>
              </a:rPr>
              <a:t> 6. </a:t>
            </a:r>
            <a:r>
              <a:rPr lang="en-US" sz="1800" b="1" dirty="0">
                <a:latin typeface="+mn-lt"/>
                <a:cs typeface="Times New Roman" pitchFamily="18" charset="0"/>
              </a:rPr>
              <a:t>Empties_Origin_Account</a:t>
            </a:r>
            <a:r>
              <a:rPr lang="en-US" sz="1800" dirty="0">
                <a:latin typeface="+mn-lt"/>
                <a:cs typeface="Times New Roman" pitchFamily="18" charset="0"/>
              </a:rPr>
              <a:t> (0.35) - Account draining behavior 7. </a:t>
            </a:r>
            <a:r>
              <a:rPr lang="en-US" sz="1800" b="1" dirty="0">
                <a:latin typeface="+mn-lt"/>
                <a:cs typeface="Times New Roman" pitchFamily="18" charset="0"/>
              </a:rPr>
              <a:t>Both_NewAccounts</a:t>
            </a:r>
            <a:r>
              <a:rPr lang="en-US" sz="1800" dirty="0">
                <a:latin typeface="+mn-lt"/>
                <a:cs typeface="Times New Roman" pitchFamily="18" charset="0"/>
              </a:rPr>
              <a:t> (0.25) - Both parties are new accounts 8. </a:t>
            </a:r>
            <a:r>
              <a:rPr lang="en-US" sz="1800" b="1" dirty="0">
                <a:latin typeface="+mn-lt"/>
                <a:cs typeface="Times New Roman" pitchFamily="18" charset="0"/>
              </a:rPr>
              <a:t>amount_x_error</a:t>
            </a:r>
            <a:r>
              <a:rPr lang="en-US" sz="1800" dirty="0">
                <a:latin typeface="+mn-lt"/>
                <a:cs typeface="Times New Roman" pitchFamily="18" charset="0"/>
              </a:rPr>
              <a:t> (0.20) - Amount multiplied by balance error 9. </a:t>
            </a:r>
            <a:r>
              <a:rPr lang="en-US" sz="1800" b="1" dirty="0">
                <a:latin typeface="+mn-lt"/>
                <a:cs typeface="Times New Roman" pitchFamily="18" charset="0"/>
              </a:rPr>
              <a:t>IsNight_AND_HighAmount</a:t>
            </a:r>
            <a:r>
              <a:rPr lang="en-US" sz="1800" dirty="0">
                <a:latin typeface="+mn-lt"/>
                <a:cs typeface="Times New Roman" pitchFamily="18" charset="0"/>
              </a:rPr>
              <a:t> (0.18) - High value night transactions 10. </a:t>
            </a:r>
            <a:r>
              <a:rPr lang="en-US" sz="1800" b="1" dirty="0">
                <a:latin typeface="+mn-lt"/>
                <a:cs typeface="Times New Roman" pitchFamily="18" charset="0"/>
              </a:rPr>
              <a:t>dest_balance_change</a:t>
            </a:r>
            <a:r>
              <a:rPr lang="en-US" sz="1800" dirty="0">
                <a:latin typeface="+mn-lt"/>
                <a:cs typeface="Times New Roman" pitchFamily="18" charset="0"/>
              </a:rPr>
              <a:t> (0.15) - Destination balance changes</a:t>
            </a:r>
          </a:p>
          <a:p>
            <a:r>
              <a:rPr lang="en-US" sz="1800" b="1" dirty="0">
                <a:latin typeface="+mn-lt"/>
                <a:cs typeface="Times New Roman" pitchFamily="18" charset="0"/>
              </a:rPr>
              <a:t>Lower Correlation (Still Significant):</a:t>
            </a:r>
            <a:r>
              <a:rPr lang="en-US" sz="1800" dirty="0">
                <a:latin typeface="+mn-lt"/>
                <a:cs typeface="Times New Roman" pitchFamily="18" charset="0"/>
              </a:rPr>
              <a:t> 11. </a:t>
            </a:r>
            <a:r>
              <a:rPr lang="en-US" sz="1800" b="1" dirty="0">
                <a:latin typeface="+mn-lt"/>
                <a:cs typeface="Times New Roman" pitchFamily="18" charset="0"/>
              </a:rPr>
              <a:t>receiver_error</a:t>
            </a:r>
            <a:r>
              <a:rPr lang="en-US" sz="1800" dirty="0">
                <a:latin typeface="+mn-lt"/>
                <a:cs typeface="Times New Roman" pitchFamily="18" charset="0"/>
              </a:rPr>
              <a:t> (0.12) - Destination balance discrepancies 12. </a:t>
            </a:r>
            <a:r>
              <a:rPr lang="en-US" sz="1800" b="1" dirty="0">
                <a:latin typeface="+mn-lt"/>
                <a:cs typeface="Times New Roman" pitchFamily="18" charset="0"/>
              </a:rPr>
              <a:t>total_balance_error</a:t>
            </a:r>
            <a:r>
              <a:rPr lang="en-US" sz="1800" dirty="0">
                <a:latin typeface="+mn-lt"/>
                <a:cs typeface="Times New Roman" pitchFamily="18" charset="0"/>
              </a:rPr>
              <a:t> (0.10) - Combined balance errors 13. </a:t>
            </a:r>
            <a:r>
              <a:rPr lang="en-US" sz="1800" b="1" dirty="0">
                <a:latin typeface="+mn-lt"/>
                <a:cs typeface="Times New Roman" pitchFamily="18" charset="0"/>
              </a:rPr>
              <a:t>oldbalanceOrg</a:t>
            </a:r>
            <a:r>
              <a:rPr lang="en-US" sz="1800" dirty="0">
                <a:latin typeface="+mn-lt"/>
                <a:cs typeface="Times New Roman" pitchFamily="18" charset="0"/>
              </a:rPr>
              <a:t> (0.08) - Origin starting balance 14. </a:t>
            </a:r>
            <a:r>
              <a:rPr lang="en-US" sz="1800" b="1" dirty="0">
                <a:latin typeface="+mn-lt"/>
                <a:cs typeface="Times New Roman" pitchFamily="18" charset="0"/>
              </a:rPr>
              <a:t>amount_to_oldbalance_dest_ratio</a:t>
            </a:r>
            <a:r>
              <a:rPr lang="en-US" sz="1800" dirty="0">
                <a:latin typeface="+mn-lt"/>
                <a:cs typeface="Times New Roman" pitchFamily="18" charset="0"/>
              </a:rPr>
              <a:t> (0.07) - Amount-to-balance ratio 15. </a:t>
            </a:r>
            <a:r>
              <a:rPr lang="en-US" sz="1800" b="1" dirty="0">
                <a:latin typeface="+mn-lt"/>
                <a:cs typeface="Times New Roman" pitchFamily="18" charset="0"/>
              </a:rPr>
              <a:t>newbalanceDest</a:t>
            </a:r>
            <a:r>
              <a:rPr lang="en-US" sz="1800" dirty="0">
                <a:latin typeface="+mn-lt"/>
                <a:cs typeface="Times New Roman" pitchFamily="18" charset="0"/>
              </a:rPr>
              <a:t> (0.05) - Destination ending balance</a:t>
            </a:r>
          </a:p>
          <a:p>
            <a:endParaRPr lang="en-IN" sz="1800" dirty="0">
              <a:latin typeface="+mn-lt"/>
              <a:cs typeface="Times New Roman" pitchFamily="18" charset="0"/>
            </a:endParaRPr>
          </a:p>
          <a:p>
            <a:endParaRPr lang="en-IN" sz="1800" dirty="0">
              <a:latin typeface="+mn-lt"/>
              <a:cs typeface="Times New Roman" pitchFamily="18" charset="0"/>
            </a:endParaRPr>
          </a:p>
        </p:txBody>
      </p:sp>
    </p:spTree>
    <p:extLst>
      <p:ext uri="{BB962C8B-B14F-4D97-AF65-F5344CB8AC3E}">
        <p14:creationId xmlns:p14="http://schemas.microsoft.com/office/powerpoint/2010/main" val="3213008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34" y="166950"/>
            <a:ext cx="11724361" cy="6033434"/>
          </a:xfrm>
          <a:prstGeom prst="rect">
            <a:avLst/>
          </a:prstGeom>
        </p:spPr>
      </p:pic>
    </p:spTree>
    <p:extLst>
      <p:ext uri="{BB962C8B-B14F-4D97-AF65-F5344CB8AC3E}">
        <p14:creationId xmlns:p14="http://schemas.microsoft.com/office/powerpoint/2010/main" val="1114341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410" y="277990"/>
            <a:ext cx="10834234" cy="612775"/>
          </a:xfrm>
        </p:spPr>
        <p:txBody>
          <a:bodyPr/>
          <a:lstStyle/>
          <a:p>
            <a:r>
              <a:rPr lang="en-IN" sz="3600" dirty="0">
                <a:latin typeface="+mj-lt"/>
                <a:cs typeface="Times New Roman" pitchFamily="18" charset="0"/>
              </a:rPr>
              <a:t>FEATURE ENGINEERING</a:t>
            </a:r>
            <a:endParaRPr lang="en-IN" dirty="0">
              <a:latin typeface="+mj-lt"/>
            </a:endParaRPr>
          </a:p>
        </p:txBody>
      </p:sp>
      <p:sp>
        <p:nvSpPr>
          <p:cNvPr id="3" name="Content Placeholder 2"/>
          <p:cNvSpPr>
            <a:spLocks noGrp="1"/>
          </p:cNvSpPr>
          <p:nvPr>
            <p:ph idx="1"/>
          </p:nvPr>
        </p:nvSpPr>
        <p:spPr>
          <a:xfrm>
            <a:off x="313151" y="814192"/>
            <a:ext cx="11448789" cy="5724395"/>
          </a:xfrm>
        </p:spPr>
        <p:txBody>
          <a:bodyPr>
            <a:noAutofit/>
          </a:bodyPr>
          <a:lstStyle/>
          <a:p>
            <a:pPr algn="just"/>
            <a:r>
              <a:rPr lang="en-US" sz="1400" dirty="0">
                <a:latin typeface="Times New Roman" pitchFamily="18" charset="0"/>
                <a:cs typeface="Times New Roman" pitchFamily="18" charset="0"/>
              </a:rPr>
              <a:t>Feature engineering was a critical part of the project, resulting in over 30 intelligent features to boost fraud detection performance.</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Mathematical transformations included applying log transformation to transaction amounts to address skewed value distributions.</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Time-based features were derived, such as extracting the hour of the day, a binary indicator for night transactions (0-6 AM), and a weekend indicator.</a:t>
            </a:r>
          </a:p>
          <a:p>
            <a:pPr algn="just"/>
            <a:r>
              <a:rPr lang="en-US" sz="1400" dirty="0">
                <a:latin typeface="Times New Roman" pitchFamily="18" charset="0"/>
                <a:cs typeface="Times New Roman" pitchFamily="18" charset="0"/>
              </a:rPr>
              <a:t>Customer behavior features were created to capture transaction frequency for both senders and receivers, and to identify whether accounts belonged to merchants.</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Balance analysis features measured changes in both origin and destination balances, and calculated balance errors to find discrepancies between expected and actual balances.</a:t>
            </a:r>
          </a:p>
          <a:p>
            <a:pPr algn="just"/>
            <a:r>
              <a:rPr lang="en-US" sz="1400" dirty="0">
                <a:latin typeface="Times New Roman" pitchFamily="18" charset="0"/>
                <a:cs typeface="Times New Roman" pitchFamily="18" charset="0"/>
              </a:rPr>
              <a:t>Ratio features were engineered, comparing each transaction amount to respective account balances for both origin and destination accounts.</a:t>
            </a:r>
          </a:p>
          <a:p>
            <a:pPr algn="just"/>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Seven advanced suspicious pattern flags were incorporated, including:</a:t>
            </a:r>
          </a:p>
          <a:p>
            <a:pPr lvl="1" algn="just"/>
            <a:r>
              <a:rPr lang="en-US" sz="1400" dirty="0">
                <a:latin typeface="Times New Roman" pitchFamily="18" charset="0"/>
                <a:cs typeface="Times New Roman" pitchFamily="18" charset="0"/>
              </a:rPr>
              <a:t>Indicators for transactions with zero-balance origins but positive amounts.</a:t>
            </a:r>
          </a:p>
          <a:p>
            <a:pPr lvl="1" algn="just"/>
            <a:r>
              <a:rPr lang="en-US" sz="1400" dirty="0">
                <a:latin typeface="Times New Roman" pitchFamily="18" charset="0"/>
                <a:cs typeface="Times New Roman" pitchFamily="18" charset="0"/>
              </a:rPr>
              <a:t>Destinations that did not increase in balance despite receiving funds.</a:t>
            </a:r>
          </a:p>
          <a:p>
            <a:pPr lvl="1" algn="just"/>
            <a:r>
              <a:rPr lang="en-US" sz="1400" dirty="0">
                <a:latin typeface="Times New Roman" pitchFamily="18" charset="0"/>
                <a:cs typeface="Times New Roman" pitchFamily="18" charset="0"/>
              </a:rPr>
              <a:t>High transaction amounts from new origin accounts.</a:t>
            </a:r>
          </a:p>
          <a:p>
            <a:pPr lvl="1" algn="just"/>
            <a:r>
              <a:rPr lang="en-US" sz="1400" dirty="0">
                <a:latin typeface="Times New Roman" pitchFamily="18" charset="0"/>
                <a:cs typeface="Times New Roman" pitchFamily="18" charset="0"/>
              </a:rPr>
              <a:t>Accounts being completely emptied.</a:t>
            </a:r>
          </a:p>
          <a:p>
            <a:pPr lvl="1" algn="just"/>
            <a:r>
              <a:rPr lang="en-US" sz="1400" dirty="0">
                <a:latin typeface="Times New Roman" pitchFamily="18" charset="0"/>
                <a:cs typeface="Times New Roman" pitchFamily="18" charset="0"/>
              </a:rPr>
              <a:t>High-value transactions occurring during night hours.</a:t>
            </a:r>
          </a:p>
          <a:p>
            <a:pPr algn="just"/>
            <a:r>
              <a:rPr lang="en-US" sz="1400" dirty="0">
                <a:latin typeface="Times New Roman" pitchFamily="18" charset="0"/>
                <a:cs typeface="Times New Roman" pitchFamily="18" charset="0"/>
              </a:rPr>
              <a:t>These engineered features significantly enhanced the model’s ability to identify subtle and complex fraud patterns.</a:t>
            </a:r>
          </a:p>
          <a:p>
            <a:pPr algn="just"/>
            <a:endParaRPr lang="en-IN" sz="1400" dirty="0">
              <a:latin typeface="Times New Roman" pitchFamily="18" charset="0"/>
              <a:cs typeface="Times New Roman" pitchFamily="18" charset="0"/>
            </a:endParaRPr>
          </a:p>
          <a:p>
            <a:endParaRPr lang="en-IN" sz="1400" dirty="0"/>
          </a:p>
        </p:txBody>
      </p:sp>
    </p:spTree>
    <p:extLst>
      <p:ext uri="{BB962C8B-B14F-4D97-AF65-F5344CB8AC3E}">
        <p14:creationId xmlns:p14="http://schemas.microsoft.com/office/powerpoint/2010/main" val="4042645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mj-lt"/>
                <a:cs typeface="Times New Roman" pitchFamily="18" charset="0"/>
              </a:rPr>
              <a:t>DATA SPLITTING</a:t>
            </a:r>
            <a:endParaRPr lang="en-IN" dirty="0">
              <a:latin typeface="+mj-lt"/>
            </a:endParaRPr>
          </a:p>
        </p:txBody>
      </p:sp>
      <p:sp>
        <p:nvSpPr>
          <p:cNvPr id="3" name="Content Placeholder 2"/>
          <p:cNvSpPr>
            <a:spLocks noGrp="1"/>
          </p:cNvSpPr>
          <p:nvPr>
            <p:ph idx="1"/>
          </p:nvPr>
        </p:nvSpPr>
        <p:spPr/>
        <p:txBody>
          <a:bodyPr>
            <a:normAutofit fontScale="62500" lnSpcReduction="20000"/>
          </a:bodyPr>
          <a:lstStyle/>
          <a:p>
            <a:pPr algn="just"/>
            <a:r>
              <a:rPr lang="en-US" dirty="0">
                <a:latin typeface="Times New Roman" pitchFamily="18" charset="0"/>
                <a:cs typeface="Times New Roman" pitchFamily="18" charset="0"/>
              </a:rPr>
              <a:t>Dataset Size: 11,142 samples with 34 engineered features.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Class Imbalance: Fraud accounts for only 10.25% of the data, with an imbalance ratio of approximately 1:8.76.</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Data Splitting: Stratified split into training (60%), validation (20%), and test (20%) sets:</a:t>
            </a:r>
          </a:p>
          <a:p>
            <a:pPr algn="just"/>
            <a:r>
              <a:rPr lang="en-US" dirty="0">
                <a:latin typeface="Times New Roman" pitchFamily="18" charset="0"/>
                <a:cs typeface="Times New Roman" pitchFamily="18" charset="0"/>
              </a:rPr>
              <a:t>Training: 6,684 samples</a:t>
            </a:r>
          </a:p>
          <a:p>
            <a:pPr algn="just"/>
            <a:r>
              <a:rPr lang="en-US" dirty="0">
                <a:latin typeface="Times New Roman" pitchFamily="18" charset="0"/>
                <a:cs typeface="Times New Roman" pitchFamily="18" charset="0"/>
              </a:rPr>
              <a:t>Validation: 2,229 samples</a:t>
            </a:r>
          </a:p>
          <a:p>
            <a:pPr algn="just"/>
            <a:r>
              <a:rPr lang="en-US" dirty="0">
                <a:latin typeface="Times New Roman" pitchFamily="18" charset="0"/>
                <a:cs typeface="Times New Roman" pitchFamily="18" charset="0"/>
              </a:rPr>
              <a:t>Test: 2,229 samples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Fraud rate remains consistent across all splits (~10.2%), preserving class proportions.</a:t>
            </a:r>
          </a:p>
          <a:p>
            <a:pPr algn="just"/>
            <a:r>
              <a:rPr lang="en-US" dirty="0">
                <a:latin typeface="Times New Roman" pitchFamily="18" charset="0"/>
                <a:cs typeface="Times New Roman" pitchFamily="18" charset="0"/>
              </a:rPr>
              <a:t>Feature Scaling: Applied and saved for reuse (scaler.pkl), ensuring consistent preprocessing across training and deployment.</a:t>
            </a:r>
          </a:p>
          <a:p>
            <a:pPr algn="just"/>
            <a:r>
              <a:rPr lang="en-US" dirty="0">
                <a:latin typeface="Times New Roman" pitchFamily="18" charset="0"/>
                <a:cs typeface="Times New Roman" pitchFamily="18" charset="0"/>
              </a:rPr>
              <a:t>This setup ensures balanced evaluation, reproducibility, and readiness for model experimentation.</a:t>
            </a:r>
          </a:p>
          <a:p>
            <a:pPr algn="just"/>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351568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mj-lt"/>
                <a:cs typeface="Times New Roman" pitchFamily="18" charset="0"/>
              </a:rPr>
              <a:t>MODEL </a:t>
            </a:r>
            <a:r>
              <a:rPr lang="en-IN" sz="3600" dirty="0" smtClean="0">
                <a:latin typeface="+mj-lt"/>
                <a:cs typeface="Times New Roman" pitchFamily="18" charset="0"/>
              </a:rPr>
              <a:t>SELECTION</a:t>
            </a:r>
            <a:endParaRPr lang="en-IN" dirty="0">
              <a:latin typeface="+mj-lt"/>
            </a:endParaRPr>
          </a:p>
        </p:txBody>
      </p:sp>
      <p:sp>
        <p:nvSpPr>
          <p:cNvPr id="3" name="Content Placeholder 2"/>
          <p:cNvSpPr>
            <a:spLocks noGrp="1"/>
          </p:cNvSpPr>
          <p:nvPr>
            <p:ph idx="1"/>
          </p:nvPr>
        </p:nvSpPr>
        <p:spPr/>
        <p:txBody>
          <a:bodyPr>
            <a:normAutofit fontScale="55000" lnSpcReduction="20000"/>
          </a:bodyPr>
          <a:lstStyle/>
          <a:p>
            <a:r>
              <a:rPr lang="en-IN" dirty="0">
                <a:latin typeface="Times New Roman" pitchFamily="18" charset="0"/>
                <a:cs typeface="Times New Roman" pitchFamily="18" charset="0"/>
              </a:rPr>
              <a:t>We implemented and compared five different machine learning models to identify the optimal approach for fraud detection. </a:t>
            </a:r>
          </a:p>
          <a:p>
            <a:endParaRPr lang="en-IN" dirty="0">
              <a:latin typeface="Times New Roman" pitchFamily="18" charset="0"/>
              <a:cs typeface="Times New Roman" pitchFamily="18" charset="0"/>
            </a:endParaRPr>
          </a:p>
          <a:p>
            <a:r>
              <a:rPr lang="en-US" b="1" dirty="0">
                <a:latin typeface="Times New Roman" pitchFamily="18" charset="0"/>
                <a:cs typeface="Times New Roman" pitchFamily="18" charset="0"/>
              </a:rPr>
              <a:t>Logistic Regression </a:t>
            </a:r>
            <a:r>
              <a:rPr lang="en-US" dirty="0">
                <a:latin typeface="Times New Roman" pitchFamily="18" charset="0"/>
                <a:cs typeface="Times New Roman" pitchFamily="18" charset="0"/>
              </a:rPr>
              <a:t>served as a simple, interpretable baseline model.</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Random Forest Classifier</a:t>
            </a:r>
            <a:r>
              <a:rPr lang="en-US" dirty="0">
                <a:latin typeface="Times New Roman" pitchFamily="18" charset="0"/>
                <a:cs typeface="Times New Roman" pitchFamily="18" charset="0"/>
              </a:rPr>
              <a:t>, an ensemble of decision trees, was the best performer overall.</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XGBoos</a:t>
            </a:r>
            <a:r>
              <a:rPr lang="en-US" dirty="0">
                <a:latin typeface="Times New Roman" pitchFamily="18" charset="0"/>
                <a:cs typeface="Times New Roman" pitchFamily="18" charset="0"/>
              </a:rPr>
              <a:t>t offered powerful gradient boosting, effective for structured data.</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LightGBM</a:t>
            </a:r>
            <a:r>
              <a:rPr lang="en-US" dirty="0">
                <a:latin typeface="Times New Roman" pitchFamily="18" charset="0"/>
                <a:cs typeface="Times New Roman" pitchFamily="18" charset="0"/>
              </a:rPr>
              <a:t> provided fast and efficient gradient boosting with low training times.</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Isolation Forest </a:t>
            </a:r>
            <a:r>
              <a:rPr lang="en-US" dirty="0">
                <a:latin typeface="Times New Roman" pitchFamily="18" charset="0"/>
                <a:cs typeface="Times New Roman" pitchFamily="18" charset="0"/>
              </a:rPr>
              <a:t>was used as an unsupervised anomaly detection method.</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All models were trained and evaluated on the same preprocessed data using identical metrics for fair comparison.</a:t>
            </a:r>
          </a:p>
          <a:p>
            <a:r>
              <a:rPr lang="en-US" dirty="0">
                <a:latin typeface="Times New Roman" pitchFamily="18" charset="0"/>
                <a:cs typeface="Times New Roman" pitchFamily="18" charset="0"/>
              </a:rPr>
              <a:t>This approach allowed thorough exploration of different algorithms to select the most effective model for the fraud detection task.</a:t>
            </a:r>
          </a:p>
          <a:p>
            <a:r>
              <a:rPr lang="en-US" dirty="0">
                <a:latin typeface="Times New Roman" pitchFamily="18" charset="0"/>
                <a:cs typeface="Times New Roman" pitchFamily="18" charset="0"/>
              </a:rPr>
              <a:t>This model comparison strategy ensured a well-rounded evaluation and selection of the optimal fraud detection approach.</a:t>
            </a:r>
          </a:p>
          <a:p>
            <a:endParaRPr lang="en-IN" dirty="0"/>
          </a:p>
        </p:txBody>
      </p:sp>
    </p:spTree>
    <p:extLst>
      <p:ext uri="{BB962C8B-B14F-4D97-AF65-F5344CB8AC3E}">
        <p14:creationId xmlns:p14="http://schemas.microsoft.com/office/powerpoint/2010/main" val="2095916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mj-lt"/>
                <a:cs typeface="Times New Roman" pitchFamily="18" charset="0"/>
              </a:rPr>
              <a:t> MODEL COMPARISON</a:t>
            </a:r>
            <a:endParaRPr lang="en-IN" dirty="0">
              <a:latin typeface="+mj-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3266574"/>
              </p:ext>
            </p:extLst>
          </p:nvPr>
        </p:nvGraphicFramePr>
        <p:xfrm>
          <a:off x="679450" y="1674813"/>
          <a:ext cx="10833102" cy="3723640"/>
        </p:xfrm>
        <a:graphic>
          <a:graphicData uri="http://schemas.openxmlformats.org/drawingml/2006/table">
            <a:tbl>
              <a:tblPr firstRow="1" bandRow="1">
                <a:tableStyleId>{5C22544A-7EE6-4342-B048-85BDC9FD1C3A}</a:tableStyleId>
              </a:tblPr>
              <a:tblGrid>
                <a:gridCol w="1203678"/>
                <a:gridCol w="1203678"/>
                <a:gridCol w="1203678"/>
                <a:gridCol w="1203678"/>
                <a:gridCol w="1203678"/>
                <a:gridCol w="1203678"/>
                <a:gridCol w="1203678"/>
                <a:gridCol w="1203678"/>
                <a:gridCol w="1203678"/>
              </a:tblGrid>
              <a:tr h="370840">
                <a:tc>
                  <a:txBody>
                    <a:bodyPr/>
                    <a:lstStyle/>
                    <a:p>
                      <a:pPr algn="l"/>
                      <a:r>
                        <a:rPr lang="en-US" sz="1800" b="0" dirty="0" smtClean="0">
                          <a:latin typeface="Times New Roman" pitchFamily="18" charset="0"/>
                          <a:cs typeface="Times New Roman" pitchFamily="18" charset="0"/>
                        </a:rPr>
                        <a:t>Models</a:t>
                      </a:r>
                      <a:endParaRPr lang="en-US" sz="1800" b="0" i="0" dirty="0">
                        <a:latin typeface="Times New Roman" pitchFamily="18" charset="0"/>
                        <a:cs typeface="Times New Roman" pitchFamily="18" charset="0"/>
                      </a:endParaRPr>
                    </a:p>
                  </a:txBody>
                  <a:tcPr anchor="ctr"/>
                </a:tc>
                <a:tc>
                  <a:txBody>
                    <a:bodyPr/>
                    <a:lstStyle/>
                    <a:p>
                      <a:pPr algn="l"/>
                      <a:r>
                        <a:rPr lang="en-IN" sz="1400" b="1" i="0" kern="1200" dirty="0" smtClean="0">
                          <a:solidFill>
                            <a:schemeClr val="bg1"/>
                          </a:solidFill>
                          <a:effectLst/>
                          <a:latin typeface="Times New Roman" pitchFamily="18" charset="0"/>
                          <a:ea typeface="+mn-ea"/>
                          <a:cs typeface="Times New Roman" pitchFamily="18" charset="0"/>
                        </a:rPr>
                        <a:t>Train Accuracy</a:t>
                      </a:r>
                      <a:endParaRPr lang="en-US" sz="1400" b="0" i="0" dirty="0">
                        <a:latin typeface="Times New Roman" pitchFamily="18" charset="0"/>
                        <a:cs typeface="Times New Roman" pitchFamily="18" charset="0"/>
                      </a:endParaRPr>
                    </a:p>
                  </a:txBody>
                  <a:tcPr anchor="ctr"/>
                </a:tc>
                <a:tc>
                  <a:txBody>
                    <a:bodyPr/>
                    <a:lstStyle/>
                    <a:p>
                      <a:pPr algn="l"/>
                      <a:r>
                        <a:rPr lang="en-IN" sz="1400" b="1" i="0" kern="1200" dirty="0" smtClean="0">
                          <a:solidFill>
                            <a:schemeClr val="bg1"/>
                          </a:solidFill>
                          <a:effectLst/>
                          <a:latin typeface="Times New Roman" pitchFamily="18" charset="0"/>
                          <a:ea typeface="+mn-ea"/>
                          <a:cs typeface="Times New Roman" pitchFamily="18" charset="0"/>
                        </a:rPr>
                        <a:t>Validation Accuracy</a:t>
                      </a:r>
                      <a:endParaRPr lang="en-US" sz="1400" b="0" i="0" dirty="0">
                        <a:latin typeface="Times New Roman" pitchFamily="18" charset="0"/>
                        <a:cs typeface="Times New Roman" pitchFamily="18" charset="0"/>
                      </a:endParaRPr>
                    </a:p>
                  </a:txBody>
                  <a:tcPr anchor="ctr"/>
                </a:tc>
                <a:tc>
                  <a:txBody>
                    <a:bodyPr/>
                    <a:lstStyle/>
                    <a:p>
                      <a:pPr algn="r"/>
                      <a:r>
                        <a:rPr lang="en-IN" sz="1400" b="1" dirty="0">
                          <a:effectLst/>
                          <a:latin typeface="Times New Roman" pitchFamily="18" charset="0"/>
                          <a:cs typeface="Times New Roman" pitchFamily="18" charset="0"/>
                        </a:rPr>
                        <a:t>Overfitting Gap</a:t>
                      </a:r>
                    </a:p>
                  </a:txBody>
                  <a:tcPr anchor="ctr"/>
                </a:tc>
                <a:tc>
                  <a:txBody>
                    <a:bodyPr/>
                    <a:lstStyle/>
                    <a:p>
                      <a:pPr algn="r"/>
                      <a:r>
                        <a:rPr lang="en-IN" sz="1400" b="1" dirty="0">
                          <a:effectLst/>
                          <a:latin typeface="Times New Roman" pitchFamily="18" charset="0"/>
                          <a:cs typeface="Times New Roman" pitchFamily="18" charset="0"/>
                        </a:rPr>
                        <a:t>Validation </a:t>
                      </a:r>
                      <a:r>
                        <a:rPr lang="en-IN" sz="1400" b="1" i="0" kern="1200" dirty="0" smtClean="0">
                          <a:solidFill>
                            <a:schemeClr val="bg1"/>
                          </a:solidFill>
                          <a:effectLst/>
                          <a:latin typeface="Times New Roman" pitchFamily="18" charset="0"/>
                          <a:ea typeface="+mn-ea"/>
                          <a:cs typeface="Times New Roman" pitchFamily="18" charset="0"/>
                        </a:rPr>
                        <a:t>Precision</a:t>
                      </a:r>
                      <a:endParaRPr lang="en-IN" sz="1400" b="1" dirty="0">
                        <a:effectLst/>
                        <a:latin typeface="Times New Roman" pitchFamily="18" charset="0"/>
                        <a:cs typeface="Times New Roman" pitchFamily="18" charset="0"/>
                      </a:endParaRPr>
                    </a:p>
                  </a:txBody>
                  <a:tcPr anchor="ctr"/>
                </a:tc>
                <a:tc>
                  <a:txBody>
                    <a:bodyPr/>
                    <a:lstStyle/>
                    <a:p>
                      <a:pPr algn="r"/>
                      <a:r>
                        <a:rPr lang="en-IN" sz="1400" b="1" dirty="0">
                          <a:effectLst/>
                          <a:latin typeface="Times New Roman" pitchFamily="18" charset="0"/>
                          <a:cs typeface="Times New Roman" pitchFamily="18" charset="0"/>
                        </a:rPr>
                        <a:t>Validation Recall</a:t>
                      </a:r>
                    </a:p>
                  </a:txBody>
                  <a:tcPr anchor="ctr"/>
                </a:tc>
                <a:tc>
                  <a:txBody>
                    <a:bodyPr/>
                    <a:lstStyle/>
                    <a:p>
                      <a:pPr algn="r"/>
                      <a:r>
                        <a:rPr lang="en-IN" sz="1400" b="1" dirty="0">
                          <a:effectLst/>
                          <a:latin typeface="Times New Roman" pitchFamily="18" charset="0"/>
                          <a:cs typeface="Times New Roman" pitchFamily="18" charset="0"/>
                        </a:rPr>
                        <a:t>Validation F1-Score</a:t>
                      </a:r>
                    </a:p>
                  </a:txBody>
                  <a:tcPr anchor="ctr"/>
                </a:tc>
                <a:tc>
                  <a:txBody>
                    <a:bodyPr/>
                    <a:lstStyle/>
                    <a:p>
                      <a:pPr algn="r"/>
                      <a:r>
                        <a:rPr lang="en-IN" sz="1400" b="1" dirty="0">
                          <a:effectLst/>
                          <a:latin typeface="Times New Roman" pitchFamily="18" charset="0"/>
                          <a:cs typeface="Times New Roman" pitchFamily="18" charset="0"/>
                        </a:rPr>
                        <a:t>Validation ROC AUC</a:t>
                      </a:r>
                    </a:p>
                  </a:txBody>
                  <a:tcPr anchor="ctr"/>
                </a:tc>
                <a:tc>
                  <a:txBody>
                    <a:bodyPr/>
                    <a:lstStyle/>
                    <a:p>
                      <a:pPr algn="l"/>
                      <a:r>
                        <a:rPr lang="en-IN" sz="1400" b="1" i="0" kern="1200" dirty="0" smtClean="0">
                          <a:solidFill>
                            <a:schemeClr val="bg1"/>
                          </a:solidFill>
                          <a:effectLst/>
                          <a:latin typeface="Times New Roman" pitchFamily="18" charset="0"/>
                          <a:ea typeface="+mn-ea"/>
                          <a:cs typeface="Times New Roman" pitchFamily="18" charset="0"/>
                        </a:rPr>
                        <a:t>Training Time (s)</a:t>
                      </a:r>
                      <a:endParaRPr lang="en-US" sz="1400" b="0" i="0" dirty="0">
                        <a:latin typeface="Times New Roman" pitchFamily="18" charset="0"/>
                        <a:cs typeface="Times New Roman" pitchFamily="18" charset="0"/>
                      </a:endParaRPr>
                    </a:p>
                  </a:txBody>
                  <a:tcPr anchor="ctr"/>
                </a:tc>
              </a:tr>
              <a:tr h="370840">
                <a:tc>
                  <a:txBody>
                    <a:bodyPr/>
                    <a:lstStyle/>
                    <a:p>
                      <a:pPr fontAlgn="ctr"/>
                      <a:r>
                        <a:rPr lang="en-IN" b="1" dirty="0">
                          <a:effectLst/>
                          <a:latin typeface="Times New Roman" pitchFamily="18" charset="0"/>
                          <a:cs typeface="Times New Roman" pitchFamily="18" charset="0"/>
                        </a:rPr>
                        <a:t>Random Forest</a:t>
                      </a:r>
                    </a:p>
                  </a:txBody>
                  <a:tcPr anchor="ctr"/>
                </a:tc>
                <a:tc>
                  <a:txBody>
                    <a:bodyPr/>
                    <a:lstStyle/>
                    <a:p>
                      <a:pPr algn="r"/>
                      <a:r>
                        <a:rPr lang="en-IN" dirty="0">
                          <a:effectLst/>
                          <a:latin typeface="Times New Roman" pitchFamily="18" charset="0"/>
                          <a:cs typeface="Times New Roman" pitchFamily="18" charset="0"/>
                        </a:rPr>
                        <a:t>1.000</a:t>
                      </a:r>
                    </a:p>
                  </a:txBody>
                  <a:tcPr anchor="ctr"/>
                </a:tc>
                <a:tc>
                  <a:txBody>
                    <a:bodyPr/>
                    <a:lstStyle/>
                    <a:p>
                      <a:pPr algn="r"/>
                      <a:r>
                        <a:rPr lang="en-IN" dirty="0">
                          <a:effectLst/>
                          <a:latin typeface="Times New Roman" pitchFamily="18" charset="0"/>
                          <a:cs typeface="Times New Roman" pitchFamily="18" charset="0"/>
                        </a:rPr>
                        <a:t>1.000</a:t>
                      </a:r>
                    </a:p>
                  </a:txBody>
                  <a:tcPr anchor="ctr"/>
                </a:tc>
                <a:tc>
                  <a:txBody>
                    <a:bodyPr/>
                    <a:lstStyle/>
                    <a:p>
                      <a:pPr algn="r"/>
                      <a:r>
                        <a:rPr lang="en-IN" dirty="0" smtClean="0">
                          <a:effectLst/>
                          <a:latin typeface="Times New Roman" pitchFamily="18" charset="0"/>
                          <a:cs typeface="Times New Roman" pitchFamily="18" charset="0"/>
                        </a:rPr>
                        <a:t>0.000</a:t>
                      </a:r>
                      <a:endParaRPr lang="en-IN" dirty="0">
                        <a:effectLst/>
                        <a:latin typeface="Times New Roman" pitchFamily="18" charset="0"/>
                        <a:cs typeface="Times New Roman" pitchFamily="18" charset="0"/>
                      </a:endParaRPr>
                    </a:p>
                  </a:txBody>
                  <a:tcPr anchor="ctr"/>
                </a:tc>
                <a:tc>
                  <a:txBody>
                    <a:bodyPr/>
                    <a:lstStyle/>
                    <a:p>
                      <a:pPr algn="r"/>
                      <a:r>
                        <a:rPr lang="en-IN" dirty="0">
                          <a:effectLst/>
                          <a:latin typeface="Times New Roman" pitchFamily="18" charset="0"/>
                          <a:cs typeface="Times New Roman" pitchFamily="18" charset="0"/>
                        </a:rPr>
                        <a:t>1.000</a:t>
                      </a:r>
                    </a:p>
                  </a:txBody>
                  <a:tcPr anchor="ctr"/>
                </a:tc>
                <a:tc>
                  <a:txBody>
                    <a:bodyPr/>
                    <a:lstStyle/>
                    <a:p>
                      <a:pPr algn="r"/>
                      <a:r>
                        <a:rPr lang="en-IN" sz="1800" b="0" i="0" kern="1200" dirty="0" smtClean="0">
                          <a:solidFill>
                            <a:schemeClr val="tx1"/>
                          </a:solidFill>
                          <a:effectLst/>
                          <a:latin typeface="Times New Roman" pitchFamily="18" charset="0"/>
                          <a:ea typeface="+mn-ea"/>
                          <a:cs typeface="Times New Roman" pitchFamily="18" charset="0"/>
                        </a:rPr>
                        <a:t>0.996</a:t>
                      </a:r>
                      <a:endParaRPr lang="en-IN" dirty="0">
                        <a:effectLst/>
                        <a:latin typeface="Times New Roman" pitchFamily="18" charset="0"/>
                        <a:cs typeface="Times New Roman" pitchFamily="18" charset="0"/>
                      </a:endParaRPr>
                    </a:p>
                  </a:txBody>
                  <a:tcPr anchor="ctr"/>
                </a:tc>
                <a:tc>
                  <a:txBody>
                    <a:bodyPr/>
                    <a:lstStyle/>
                    <a:p>
                      <a:pPr algn="l"/>
                      <a:r>
                        <a:rPr lang="en-IN" sz="1800" b="0" i="0" kern="1200" dirty="0" smtClean="0">
                          <a:solidFill>
                            <a:schemeClr val="tx1"/>
                          </a:solidFill>
                          <a:effectLst/>
                          <a:latin typeface="Times New Roman" pitchFamily="18" charset="0"/>
                          <a:ea typeface="+mn-ea"/>
                          <a:cs typeface="Times New Roman" pitchFamily="18" charset="0"/>
                        </a:rPr>
                        <a:t>     0.998</a:t>
                      </a:r>
                      <a:endParaRPr lang="en-US" b="0" i="0" dirty="0">
                        <a:latin typeface="Times New Roman" pitchFamily="18" charset="0"/>
                        <a:cs typeface="Times New Roman" pitchFamily="18" charset="0"/>
                      </a:endParaRPr>
                    </a:p>
                  </a:txBody>
                  <a:tcPr anchor="ctr"/>
                </a:tc>
                <a:tc>
                  <a:txBody>
                    <a:bodyPr/>
                    <a:lstStyle/>
                    <a:p>
                      <a:pPr algn="r"/>
                      <a:r>
                        <a:rPr lang="en-IN" dirty="0">
                          <a:effectLst/>
                          <a:latin typeface="Times New Roman" pitchFamily="18" charset="0"/>
                          <a:cs typeface="Times New Roman" pitchFamily="18" charset="0"/>
                        </a:rPr>
                        <a:t>1.000</a:t>
                      </a:r>
                    </a:p>
                  </a:txBody>
                  <a:tcPr anchor="ctr"/>
                </a:tc>
                <a:tc>
                  <a:txBody>
                    <a:bodyPr/>
                    <a:lstStyle/>
                    <a:p>
                      <a:pPr algn="r"/>
                      <a:r>
                        <a:rPr lang="en-IN" dirty="0" smtClean="0">
                          <a:effectLst/>
                          <a:latin typeface="Times New Roman" pitchFamily="18" charset="0"/>
                          <a:cs typeface="Times New Roman" pitchFamily="18" charset="0"/>
                        </a:rPr>
                        <a:t>1.749</a:t>
                      </a:r>
                      <a:endParaRPr lang="en-IN" dirty="0">
                        <a:effectLst/>
                        <a:latin typeface="Times New Roman" pitchFamily="18" charset="0"/>
                        <a:cs typeface="Times New Roman" pitchFamily="18" charset="0"/>
                      </a:endParaRPr>
                    </a:p>
                  </a:txBody>
                  <a:tcPr anchor="ctr"/>
                </a:tc>
              </a:tr>
              <a:tr h="370840">
                <a:tc>
                  <a:txBody>
                    <a:bodyPr/>
                    <a:lstStyle/>
                    <a:p>
                      <a:pPr algn="l"/>
                      <a:r>
                        <a:rPr lang="en-IN" sz="1800" b="1" i="0" kern="1200" dirty="0" smtClean="0">
                          <a:solidFill>
                            <a:schemeClr val="tx1"/>
                          </a:solidFill>
                          <a:effectLst/>
                          <a:latin typeface="Times New Roman" pitchFamily="18" charset="0"/>
                          <a:ea typeface="+mn-ea"/>
                          <a:cs typeface="Times New Roman" pitchFamily="18" charset="0"/>
                        </a:rPr>
                        <a:t>XGBoost</a:t>
                      </a:r>
                      <a:endParaRPr lang="en-US" b="0" i="0" dirty="0">
                        <a:latin typeface="Times New Roman" pitchFamily="18" charset="0"/>
                        <a:cs typeface="Times New Roman" pitchFamily="18" charset="0"/>
                      </a:endParaRPr>
                    </a:p>
                  </a:txBody>
                  <a:tcPr anchor="ctr"/>
                </a:tc>
                <a:tc>
                  <a:txBody>
                    <a:bodyPr/>
                    <a:lstStyle/>
                    <a:p>
                      <a:pPr algn="r"/>
                      <a:r>
                        <a:rPr lang="en-IN" dirty="0">
                          <a:effectLst/>
                          <a:latin typeface="Times New Roman" pitchFamily="18" charset="0"/>
                          <a:cs typeface="Times New Roman" pitchFamily="18" charset="0"/>
                        </a:rPr>
                        <a:t>1.000</a:t>
                      </a:r>
                    </a:p>
                  </a:txBody>
                  <a:tcPr anchor="ctr"/>
                </a:tc>
                <a:tc>
                  <a:txBody>
                    <a:bodyPr/>
                    <a:lstStyle/>
                    <a:p>
                      <a:pPr algn="r"/>
                      <a:r>
                        <a:rPr lang="en-IN" dirty="0">
                          <a:effectLst/>
                          <a:latin typeface="Times New Roman" pitchFamily="18" charset="0"/>
                          <a:cs typeface="Times New Roman" pitchFamily="18" charset="0"/>
                        </a:rPr>
                        <a:t>1.000</a:t>
                      </a:r>
                    </a:p>
                  </a:txBody>
                  <a:tcPr anchor="ctr"/>
                </a:tc>
                <a:tc>
                  <a:txBody>
                    <a:bodyPr/>
                    <a:lstStyle/>
                    <a:p>
                      <a:pPr algn="r"/>
                      <a:r>
                        <a:rPr lang="en-IN" dirty="0" smtClean="0">
                          <a:effectLst/>
                          <a:latin typeface="Times New Roman" pitchFamily="18" charset="0"/>
                          <a:cs typeface="Times New Roman" pitchFamily="18" charset="0"/>
                        </a:rPr>
                        <a:t>0.000</a:t>
                      </a:r>
                      <a:endParaRPr lang="en-IN" dirty="0">
                        <a:effectLst/>
                        <a:latin typeface="Times New Roman" pitchFamily="18" charset="0"/>
                        <a:cs typeface="Times New Roman" pitchFamily="18" charset="0"/>
                      </a:endParaRPr>
                    </a:p>
                  </a:txBody>
                  <a:tcPr anchor="ctr"/>
                </a:tc>
                <a:tc>
                  <a:txBody>
                    <a:bodyPr/>
                    <a:lstStyle/>
                    <a:p>
                      <a:pPr algn="r"/>
                      <a:r>
                        <a:rPr lang="en-IN" dirty="0">
                          <a:effectLst/>
                          <a:latin typeface="Times New Roman" pitchFamily="18" charset="0"/>
                          <a:cs typeface="Times New Roman" pitchFamily="18" charset="0"/>
                        </a:rPr>
                        <a:t>1.000</a:t>
                      </a:r>
                    </a:p>
                  </a:txBody>
                  <a:tcPr anchor="ctr"/>
                </a:tc>
                <a:tc>
                  <a:txBody>
                    <a:bodyPr/>
                    <a:lstStyle/>
                    <a:p>
                      <a:pPr algn="r"/>
                      <a:r>
                        <a:rPr lang="en-IN" sz="1800" b="0" i="0" kern="1200" dirty="0" smtClean="0">
                          <a:solidFill>
                            <a:schemeClr val="tx1"/>
                          </a:solidFill>
                          <a:effectLst/>
                          <a:latin typeface="Times New Roman" pitchFamily="18" charset="0"/>
                          <a:ea typeface="+mn-ea"/>
                          <a:cs typeface="Times New Roman" pitchFamily="18" charset="0"/>
                        </a:rPr>
                        <a:t>0.996</a:t>
                      </a:r>
                      <a:endParaRPr lang="en-IN" dirty="0">
                        <a:effectLst/>
                        <a:latin typeface="Times New Roman" pitchFamily="18" charset="0"/>
                        <a:cs typeface="Times New Roman"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tx1"/>
                          </a:solidFill>
                          <a:effectLst/>
                          <a:latin typeface="Times New Roman" pitchFamily="18" charset="0"/>
                          <a:ea typeface="+mn-ea"/>
                          <a:cs typeface="Times New Roman" pitchFamily="18" charset="0"/>
                        </a:rPr>
                        <a:t>     0.998</a:t>
                      </a:r>
                      <a:endParaRPr lang="en-US" b="0" i="0" dirty="0" smtClean="0">
                        <a:latin typeface="Times New Roman" pitchFamily="18" charset="0"/>
                        <a:cs typeface="Times New Roman" pitchFamily="18" charset="0"/>
                      </a:endParaRPr>
                    </a:p>
                  </a:txBody>
                  <a:tcPr anchor="ctr"/>
                </a:tc>
                <a:tc>
                  <a:txBody>
                    <a:bodyPr/>
                    <a:lstStyle/>
                    <a:p>
                      <a:pPr algn="r"/>
                      <a:r>
                        <a:rPr lang="en-IN" dirty="0">
                          <a:effectLst/>
                          <a:latin typeface="Times New Roman" pitchFamily="18" charset="0"/>
                          <a:cs typeface="Times New Roman" pitchFamily="18" charset="0"/>
                        </a:rPr>
                        <a:t>1.000</a:t>
                      </a:r>
                    </a:p>
                  </a:txBody>
                  <a:tcPr anchor="ctr"/>
                </a:tc>
                <a:tc>
                  <a:txBody>
                    <a:bodyPr/>
                    <a:lstStyle/>
                    <a:p>
                      <a:pPr algn="r"/>
                      <a:r>
                        <a:rPr lang="en-IN" dirty="0" smtClean="0">
                          <a:effectLst/>
                          <a:latin typeface="Times New Roman" pitchFamily="18" charset="0"/>
                          <a:cs typeface="Times New Roman" pitchFamily="18" charset="0"/>
                        </a:rPr>
                        <a:t>1.049</a:t>
                      </a:r>
                      <a:endParaRPr lang="en-IN" dirty="0">
                        <a:effectLst/>
                        <a:latin typeface="Times New Roman" pitchFamily="18" charset="0"/>
                        <a:cs typeface="Times New Roman" pitchFamily="18" charset="0"/>
                      </a:endParaRPr>
                    </a:p>
                  </a:txBody>
                  <a:tcPr anchor="ctr"/>
                </a:tc>
              </a:tr>
              <a:tr h="370840">
                <a:tc>
                  <a:txBody>
                    <a:bodyPr/>
                    <a:lstStyle/>
                    <a:p>
                      <a:pPr algn="l"/>
                      <a:r>
                        <a:rPr lang="en-IN" sz="1800" b="1" i="0" kern="1200" dirty="0" smtClean="0">
                          <a:solidFill>
                            <a:schemeClr val="tx1"/>
                          </a:solidFill>
                          <a:effectLst/>
                          <a:latin typeface="Times New Roman" pitchFamily="18" charset="0"/>
                          <a:ea typeface="+mn-ea"/>
                          <a:cs typeface="Times New Roman" pitchFamily="18" charset="0"/>
                        </a:rPr>
                        <a:t>LightGBM</a:t>
                      </a:r>
                      <a:endParaRPr lang="en-US" b="0" i="0" dirty="0">
                        <a:latin typeface="Times New Roman" pitchFamily="18" charset="0"/>
                        <a:cs typeface="Times New Roman" pitchFamily="18" charset="0"/>
                      </a:endParaRPr>
                    </a:p>
                  </a:txBody>
                  <a:tcPr anchor="ctr"/>
                </a:tc>
                <a:tc>
                  <a:txBody>
                    <a:bodyPr/>
                    <a:lstStyle/>
                    <a:p>
                      <a:pPr algn="r"/>
                      <a:r>
                        <a:rPr lang="en-IN" dirty="0">
                          <a:effectLst/>
                          <a:latin typeface="Times New Roman" pitchFamily="18" charset="0"/>
                          <a:cs typeface="Times New Roman" pitchFamily="18" charset="0"/>
                        </a:rPr>
                        <a:t>1.000</a:t>
                      </a:r>
                    </a:p>
                  </a:txBody>
                  <a:tcPr anchor="ctr"/>
                </a:tc>
                <a:tc>
                  <a:txBody>
                    <a:bodyPr/>
                    <a:lstStyle/>
                    <a:p>
                      <a:pPr algn="r"/>
                      <a:r>
                        <a:rPr lang="en-IN" dirty="0">
                          <a:effectLst/>
                          <a:latin typeface="Times New Roman" pitchFamily="18" charset="0"/>
                          <a:cs typeface="Times New Roman" pitchFamily="18" charset="0"/>
                        </a:rPr>
                        <a:t>1.000</a:t>
                      </a:r>
                    </a:p>
                  </a:txBody>
                  <a:tcPr anchor="ctr"/>
                </a:tc>
                <a:tc>
                  <a:txBody>
                    <a:bodyPr/>
                    <a:lstStyle/>
                    <a:p>
                      <a:pPr algn="r"/>
                      <a:r>
                        <a:rPr lang="en-IN" dirty="0" smtClean="0">
                          <a:effectLst/>
                          <a:latin typeface="Times New Roman" pitchFamily="18" charset="0"/>
                          <a:cs typeface="Times New Roman" pitchFamily="18" charset="0"/>
                        </a:rPr>
                        <a:t>0.000</a:t>
                      </a:r>
                      <a:endParaRPr lang="en-IN" dirty="0">
                        <a:effectLst/>
                        <a:latin typeface="Times New Roman" pitchFamily="18" charset="0"/>
                        <a:cs typeface="Times New Roman" pitchFamily="18" charset="0"/>
                      </a:endParaRPr>
                    </a:p>
                  </a:txBody>
                  <a:tcPr anchor="ctr"/>
                </a:tc>
                <a:tc>
                  <a:txBody>
                    <a:bodyPr/>
                    <a:lstStyle/>
                    <a:p>
                      <a:pPr algn="r"/>
                      <a:r>
                        <a:rPr lang="en-IN" dirty="0">
                          <a:effectLst/>
                          <a:latin typeface="Times New Roman" pitchFamily="18" charset="0"/>
                          <a:cs typeface="Times New Roman" pitchFamily="18" charset="0"/>
                        </a:rPr>
                        <a:t>1.000</a:t>
                      </a:r>
                    </a:p>
                  </a:txBody>
                  <a:tcPr anchor="ctr"/>
                </a:tc>
                <a:tc>
                  <a:txBody>
                    <a:bodyPr/>
                    <a:lstStyle/>
                    <a:p>
                      <a:pPr algn="r"/>
                      <a:r>
                        <a:rPr lang="en-IN" sz="1800" b="0" i="0" kern="1200" dirty="0" smtClean="0">
                          <a:solidFill>
                            <a:schemeClr val="tx1"/>
                          </a:solidFill>
                          <a:effectLst/>
                          <a:latin typeface="Times New Roman" pitchFamily="18" charset="0"/>
                          <a:ea typeface="+mn-ea"/>
                          <a:cs typeface="Times New Roman" pitchFamily="18" charset="0"/>
                        </a:rPr>
                        <a:t>0.996</a:t>
                      </a:r>
                      <a:endParaRPr lang="en-IN" dirty="0">
                        <a:effectLst/>
                        <a:latin typeface="Times New Roman" pitchFamily="18" charset="0"/>
                        <a:cs typeface="Times New Roman"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tx1"/>
                          </a:solidFill>
                          <a:effectLst/>
                          <a:latin typeface="Times New Roman" pitchFamily="18" charset="0"/>
                          <a:ea typeface="+mn-ea"/>
                          <a:cs typeface="Times New Roman" pitchFamily="18" charset="0"/>
                        </a:rPr>
                        <a:t>      0.998</a:t>
                      </a:r>
                      <a:endParaRPr lang="en-US" b="0" i="0" dirty="0" smtClean="0">
                        <a:latin typeface="Times New Roman" pitchFamily="18" charset="0"/>
                        <a:cs typeface="Times New Roman" pitchFamily="18" charset="0"/>
                      </a:endParaRPr>
                    </a:p>
                  </a:txBody>
                  <a:tcPr anchor="ctr"/>
                </a:tc>
                <a:tc>
                  <a:txBody>
                    <a:bodyPr/>
                    <a:lstStyle/>
                    <a:p>
                      <a:pPr algn="l"/>
                      <a:r>
                        <a:rPr lang="en-US" b="0" i="0" dirty="0" smtClean="0">
                          <a:latin typeface="Times New Roman" pitchFamily="18" charset="0"/>
                          <a:cs typeface="Times New Roman" pitchFamily="18" charset="0"/>
                        </a:rPr>
                        <a:t>        0.996</a:t>
                      </a:r>
                      <a:endParaRPr lang="en-US" b="0" i="0" dirty="0">
                        <a:latin typeface="Times New Roman" pitchFamily="18" charset="0"/>
                        <a:cs typeface="Times New Roman" pitchFamily="18" charset="0"/>
                      </a:endParaRPr>
                    </a:p>
                  </a:txBody>
                  <a:tcPr anchor="ctr"/>
                </a:tc>
                <a:tc>
                  <a:txBody>
                    <a:bodyPr/>
                    <a:lstStyle/>
                    <a:p>
                      <a:pPr algn="l"/>
                      <a:r>
                        <a:rPr lang="en-US" b="0" i="0" dirty="0" smtClean="0">
                          <a:latin typeface="Times New Roman" pitchFamily="18" charset="0"/>
                          <a:cs typeface="Times New Roman" pitchFamily="18" charset="0"/>
                        </a:rPr>
                        <a:t>        1.363</a:t>
                      </a:r>
                      <a:endParaRPr lang="en-US" b="0" i="0" dirty="0">
                        <a:latin typeface="Times New Roman" pitchFamily="18" charset="0"/>
                        <a:cs typeface="Times New Roman" pitchFamily="18" charset="0"/>
                      </a:endParaRPr>
                    </a:p>
                  </a:txBody>
                  <a:tcPr anchor="ctr"/>
                </a:tc>
              </a:tr>
              <a:tr h="370840">
                <a:tc>
                  <a:txBody>
                    <a:bodyPr/>
                    <a:lstStyle/>
                    <a:p>
                      <a:pPr algn="l"/>
                      <a:r>
                        <a:rPr lang="en-IN" sz="1800" b="1" i="0" kern="1200" dirty="0" smtClean="0">
                          <a:solidFill>
                            <a:schemeClr val="tx1"/>
                          </a:solidFill>
                          <a:effectLst/>
                          <a:latin typeface="Times New Roman" pitchFamily="18" charset="0"/>
                          <a:ea typeface="+mn-ea"/>
                          <a:cs typeface="Times New Roman" pitchFamily="18" charset="0"/>
                        </a:rPr>
                        <a:t>Logistic Regression</a:t>
                      </a:r>
                      <a:endParaRPr lang="en-US" b="0" i="0" dirty="0">
                        <a:latin typeface="Times New Roman" pitchFamily="18" charset="0"/>
                        <a:cs typeface="Times New Roman" pitchFamily="18" charset="0"/>
                      </a:endParaRPr>
                    </a:p>
                  </a:txBody>
                  <a:tcPr anchor="ctr"/>
                </a:tc>
                <a:tc>
                  <a:txBody>
                    <a:bodyPr/>
                    <a:lstStyle/>
                    <a:p>
                      <a:pPr algn="r"/>
                      <a:r>
                        <a:rPr lang="en-IN" dirty="0">
                          <a:effectLst/>
                          <a:latin typeface="Times New Roman" pitchFamily="18" charset="0"/>
                          <a:cs typeface="Times New Roman" pitchFamily="18" charset="0"/>
                        </a:rPr>
                        <a:t>0.995</a:t>
                      </a:r>
                    </a:p>
                  </a:txBody>
                  <a:tcPr anchor="ctr"/>
                </a:tc>
                <a:tc>
                  <a:txBody>
                    <a:bodyPr/>
                    <a:lstStyle/>
                    <a:p>
                      <a:pPr algn="r"/>
                      <a:r>
                        <a:rPr lang="en-IN">
                          <a:effectLst/>
                          <a:latin typeface="Times New Roman" pitchFamily="18" charset="0"/>
                          <a:cs typeface="Times New Roman" pitchFamily="18" charset="0"/>
                        </a:rPr>
                        <a:t>0.996</a:t>
                      </a:r>
                    </a:p>
                  </a:txBody>
                  <a:tcPr anchor="ctr"/>
                </a:tc>
                <a:tc>
                  <a:txBody>
                    <a:bodyPr/>
                    <a:lstStyle/>
                    <a:p>
                      <a:pPr algn="r"/>
                      <a:r>
                        <a:rPr lang="en-IN" dirty="0">
                          <a:effectLst/>
                          <a:latin typeface="Times New Roman" pitchFamily="18" charset="0"/>
                          <a:cs typeface="Times New Roman" pitchFamily="18" charset="0"/>
                        </a:rPr>
                        <a:t>-0.001</a:t>
                      </a:r>
                    </a:p>
                  </a:txBody>
                  <a:tcPr anchor="ctr"/>
                </a:tc>
                <a:tc>
                  <a:txBody>
                    <a:bodyPr/>
                    <a:lstStyle/>
                    <a:p>
                      <a:pPr algn="r"/>
                      <a:r>
                        <a:rPr lang="en-IN" dirty="0">
                          <a:effectLst/>
                          <a:latin typeface="Times New Roman" pitchFamily="18" charset="0"/>
                          <a:cs typeface="Times New Roman" pitchFamily="18" charset="0"/>
                        </a:rPr>
                        <a:t>0.991</a:t>
                      </a:r>
                    </a:p>
                  </a:txBody>
                  <a:tcPr anchor="ctr"/>
                </a:tc>
                <a:tc>
                  <a:txBody>
                    <a:bodyPr/>
                    <a:lstStyle/>
                    <a:p>
                      <a:pPr algn="r"/>
                      <a:r>
                        <a:rPr lang="en-IN" dirty="0">
                          <a:effectLst/>
                          <a:latin typeface="Times New Roman" pitchFamily="18" charset="0"/>
                          <a:cs typeface="Times New Roman" pitchFamily="18" charset="0"/>
                        </a:rPr>
                        <a:t>0.969</a:t>
                      </a: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dirty="0" smtClean="0">
                          <a:effectLst/>
                          <a:latin typeface="Times New Roman" pitchFamily="18" charset="0"/>
                          <a:cs typeface="Times New Roman" pitchFamily="18" charset="0"/>
                        </a:rPr>
                        <a:t>0.980</a:t>
                      </a:r>
                    </a:p>
                  </a:txBody>
                  <a:tcPr anchor="ctr"/>
                </a:tc>
                <a:tc>
                  <a:txBody>
                    <a:bodyPr/>
                    <a:lstStyle/>
                    <a:p>
                      <a:pPr algn="r"/>
                      <a:r>
                        <a:rPr lang="en-IN" dirty="0">
                          <a:effectLst/>
                          <a:latin typeface="Times New Roman" pitchFamily="18" charset="0"/>
                          <a:cs typeface="Times New Roman" pitchFamily="18" charset="0"/>
                        </a:rPr>
                        <a:t>0.999</a:t>
                      </a:r>
                    </a:p>
                  </a:txBody>
                  <a:tcPr anchor="ctr"/>
                </a:tc>
                <a:tc>
                  <a:txBody>
                    <a:bodyPr/>
                    <a:lstStyle/>
                    <a:p>
                      <a:pPr algn="l"/>
                      <a:r>
                        <a:rPr lang="en-US" b="0" i="0" dirty="0" smtClean="0">
                          <a:latin typeface="Times New Roman" pitchFamily="18" charset="0"/>
                          <a:cs typeface="Times New Roman" pitchFamily="18" charset="0"/>
                        </a:rPr>
                        <a:t>        0.357</a:t>
                      </a:r>
                      <a:endParaRPr lang="en-US" b="0" i="0" dirty="0">
                        <a:latin typeface="Times New Roman" pitchFamily="18" charset="0"/>
                        <a:cs typeface="Times New Roman" pitchFamily="18" charset="0"/>
                      </a:endParaRPr>
                    </a:p>
                  </a:txBody>
                  <a:tcPr anchor="ctr"/>
                </a:tc>
              </a:tr>
              <a:tr h="370840">
                <a:tc>
                  <a:txBody>
                    <a:bodyPr/>
                    <a:lstStyle/>
                    <a:p>
                      <a:pPr fontAlgn="ctr"/>
                      <a:r>
                        <a:rPr lang="en-IN" b="1" dirty="0">
                          <a:effectLst/>
                          <a:latin typeface="Times New Roman" pitchFamily="18" charset="0"/>
                          <a:cs typeface="Times New Roman" pitchFamily="18" charset="0"/>
                        </a:rPr>
                        <a:t>Isolation Forest</a:t>
                      </a:r>
                    </a:p>
                  </a:txBody>
                  <a:tcPr anchor="ctr"/>
                </a:tc>
                <a:tc>
                  <a:txBody>
                    <a:bodyPr/>
                    <a:lstStyle/>
                    <a:p>
                      <a:pPr algn="r"/>
                      <a:r>
                        <a:rPr lang="en-IN" dirty="0">
                          <a:effectLst/>
                          <a:latin typeface="Times New Roman" pitchFamily="18" charset="0"/>
                          <a:cs typeface="Times New Roman" pitchFamily="18" charset="0"/>
                        </a:rPr>
                        <a:t>0.863</a:t>
                      </a:r>
                    </a:p>
                  </a:txBody>
                  <a:tcPr anchor="ctr"/>
                </a:tc>
                <a:tc>
                  <a:txBody>
                    <a:bodyPr/>
                    <a:lstStyle/>
                    <a:p>
                      <a:pPr algn="r"/>
                      <a:r>
                        <a:rPr lang="en-IN">
                          <a:effectLst/>
                          <a:latin typeface="Times New Roman" pitchFamily="18" charset="0"/>
                          <a:cs typeface="Times New Roman" pitchFamily="18" charset="0"/>
                        </a:rPr>
                        <a:t>0.866</a:t>
                      </a:r>
                    </a:p>
                  </a:txBody>
                  <a:tcPr anchor="ctr"/>
                </a:tc>
                <a:tc>
                  <a:txBody>
                    <a:bodyPr/>
                    <a:lstStyle/>
                    <a:p>
                      <a:pPr algn="r"/>
                      <a:r>
                        <a:rPr lang="en-IN" dirty="0">
                          <a:effectLst/>
                          <a:latin typeface="Times New Roman" pitchFamily="18" charset="0"/>
                          <a:cs typeface="Times New Roman" pitchFamily="18" charset="0"/>
                        </a:rPr>
                        <a:t>-0.003</a:t>
                      </a:r>
                    </a:p>
                  </a:txBody>
                  <a:tcPr anchor="ctr"/>
                </a:tc>
                <a:tc>
                  <a:txBody>
                    <a:bodyPr/>
                    <a:lstStyle/>
                    <a:p>
                      <a:pPr algn="r"/>
                      <a:r>
                        <a:rPr lang="en-IN" dirty="0">
                          <a:effectLst/>
                          <a:latin typeface="Times New Roman" pitchFamily="18" charset="0"/>
                          <a:cs typeface="Times New Roman" pitchFamily="18" charset="0"/>
                        </a:rPr>
                        <a:t>0.330</a:t>
                      </a:r>
                    </a:p>
                  </a:txBody>
                  <a:tcPr anchor="ctr"/>
                </a:tc>
                <a:tc>
                  <a:txBody>
                    <a:bodyPr/>
                    <a:lstStyle/>
                    <a:p>
                      <a:pPr algn="r"/>
                      <a:r>
                        <a:rPr lang="en-IN">
                          <a:effectLst/>
                          <a:latin typeface="Times New Roman" pitchFamily="18" charset="0"/>
                          <a:cs typeface="Times New Roman" pitchFamily="18" charset="0"/>
                        </a:rPr>
                        <a:t>0.297</a:t>
                      </a:r>
                    </a:p>
                  </a:txBody>
                  <a:tcPr anchor="ctr"/>
                </a:tc>
                <a:tc>
                  <a:txBody>
                    <a:bodyPr/>
                    <a:lstStyle/>
                    <a:p>
                      <a:pPr algn="r"/>
                      <a:r>
                        <a:rPr lang="en-IN" dirty="0">
                          <a:effectLst/>
                          <a:latin typeface="Times New Roman" pitchFamily="18" charset="0"/>
                          <a:cs typeface="Times New Roman" pitchFamily="18" charset="0"/>
                        </a:rPr>
                        <a:t>0.313</a:t>
                      </a:r>
                    </a:p>
                  </a:txBody>
                  <a:tcPr anchor="ctr"/>
                </a:tc>
                <a:tc>
                  <a:txBody>
                    <a:bodyPr/>
                    <a:lstStyle/>
                    <a:p>
                      <a:pPr algn="r"/>
                      <a:r>
                        <a:rPr lang="en-IN" dirty="0">
                          <a:effectLst/>
                          <a:latin typeface="Times New Roman" pitchFamily="18" charset="0"/>
                          <a:cs typeface="Times New Roman" pitchFamily="18" charset="0"/>
                        </a:rPr>
                        <a:t>NaN</a:t>
                      </a:r>
                    </a:p>
                  </a:txBody>
                  <a:tcPr anchor="ctr"/>
                </a:tc>
                <a:tc>
                  <a:txBody>
                    <a:bodyPr/>
                    <a:lstStyle/>
                    <a:p>
                      <a:pPr algn="l"/>
                      <a:r>
                        <a:rPr lang="en-US" b="0" i="0" dirty="0" smtClean="0">
                          <a:latin typeface="Times New Roman" pitchFamily="18" charset="0"/>
                          <a:cs typeface="Times New Roman" pitchFamily="18" charset="0"/>
                        </a:rPr>
                        <a:t>        0.655</a:t>
                      </a:r>
                      <a:endParaRPr lang="en-US" b="0" i="0" dirty="0">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1267720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j-lt"/>
              </a:rPr>
              <a:t>MODEL EVALUATION</a:t>
            </a:r>
            <a:endParaRPr lang="en-IN" dirty="0">
              <a:latin typeface="+mj-lt"/>
            </a:endParaRPr>
          </a:p>
        </p:txBody>
      </p:sp>
      <p:sp>
        <p:nvSpPr>
          <p:cNvPr id="3" name="Content Placeholder 2"/>
          <p:cNvSpPr>
            <a:spLocks noGrp="1"/>
          </p:cNvSpPr>
          <p:nvPr>
            <p:ph idx="1"/>
          </p:nvPr>
        </p:nvSpPr>
        <p:spPr/>
        <p:txBody>
          <a:bodyPr>
            <a:normAutofit/>
          </a:bodyPr>
          <a:lstStyle/>
          <a:p>
            <a:r>
              <a:rPr lang="en-US" sz="1800" dirty="0">
                <a:latin typeface="+mn-lt"/>
                <a:cs typeface="Times New Roman" pitchFamily="18" charset="0"/>
              </a:rPr>
              <a:t>The </a:t>
            </a:r>
            <a:r>
              <a:rPr lang="en-US" sz="1800" b="1" dirty="0">
                <a:latin typeface="+mn-lt"/>
                <a:cs typeface="Times New Roman" pitchFamily="18" charset="0"/>
              </a:rPr>
              <a:t>Random Forest </a:t>
            </a:r>
            <a:r>
              <a:rPr lang="en-US" sz="1800" dirty="0">
                <a:latin typeface="+mn-lt"/>
                <a:cs typeface="Times New Roman" pitchFamily="18" charset="0"/>
              </a:rPr>
              <a:t>model was evaluated on the test set to detect fraudulent transactions. Metrics like precision, recall, F1-score, and ROC-AUC show that the model effectively identifies most fraud cases while keeping false </a:t>
            </a:r>
            <a:r>
              <a:rPr lang="en-US" sz="1800" dirty="0" smtClean="0">
                <a:latin typeface="+mn-lt"/>
                <a:cs typeface="Times New Roman" pitchFamily="18" charset="0"/>
              </a:rPr>
              <a:t>alarms </a:t>
            </a:r>
            <a:r>
              <a:rPr lang="en-US" sz="1800" dirty="0">
                <a:latin typeface="+mn-lt"/>
                <a:cs typeface="Times New Roman" pitchFamily="18" charset="0"/>
              </a:rPr>
              <a:t>low, demonstrating </a:t>
            </a:r>
            <a:r>
              <a:rPr lang="en-US" sz="1800" dirty="0" smtClean="0">
                <a:latin typeface="+mn-lt"/>
                <a:cs typeface="Times New Roman" pitchFamily="18" charset="0"/>
              </a:rPr>
              <a:t>strong </a:t>
            </a:r>
            <a:r>
              <a:rPr lang="en-US" sz="1800" dirty="0">
                <a:latin typeface="+mn-lt"/>
                <a:cs typeface="Times New Roman" pitchFamily="18" charset="0"/>
              </a:rPr>
              <a:t>overall performance.</a:t>
            </a:r>
            <a:endParaRPr lang="en-IN" sz="18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871927330"/>
              </p:ext>
            </p:extLst>
          </p:nvPr>
        </p:nvGraphicFramePr>
        <p:xfrm>
          <a:off x="1004865" y="2949299"/>
          <a:ext cx="6773335" cy="2494280"/>
        </p:xfrm>
        <a:graphic>
          <a:graphicData uri="http://schemas.openxmlformats.org/drawingml/2006/table">
            <a:tbl>
              <a:tblPr firstRow="1" bandRow="1">
                <a:tableStyleId>{5C22544A-7EE6-4342-B048-85BDC9FD1C3A}</a:tableStyleId>
              </a:tblPr>
              <a:tblGrid>
                <a:gridCol w="1354667"/>
                <a:gridCol w="1354667"/>
                <a:gridCol w="1354667"/>
                <a:gridCol w="1354667"/>
                <a:gridCol w="1354667"/>
              </a:tblGrid>
              <a:tr h="370840">
                <a:tc>
                  <a:txBody>
                    <a:bodyPr/>
                    <a:lstStyle/>
                    <a:p>
                      <a:pPr algn="l"/>
                      <a:endParaRPr lang="en-US" sz="1800" b="0" i="0" dirty="0">
                        <a:latin typeface="Gill Sans MT" panose="020B0502020104020203" pitchFamily="34" charset="77"/>
                      </a:endParaRPr>
                    </a:p>
                  </a:txBody>
                  <a:tcPr anchor="ctr"/>
                </a:tc>
                <a:tc>
                  <a:txBody>
                    <a:bodyPr/>
                    <a:lstStyle/>
                    <a:p>
                      <a:pPr algn="l"/>
                      <a:r>
                        <a:rPr lang="en-IN" sz="1400" b="1" i="0" kern="1200" dirty="0" smtClean="0">
                          <a:solidFill>
                            <a:schemeClr val="bg1"/>
                          </a:solidFill>
                          <a:effectLst/>
                          <a:latin typeface="+mn-lt"/>
                          <a:ea typeface="+mn-ea"/>
                          <a:cs typeface="+mn-cs"/>
                        </a:rPr>
                        <a:t>Precession</a:t>
                      </a:r>
                      <a:endParaRPr lang="en-US" sz="1400" b="0" i="0" dirty="0">
                        <a:latin typeface="Gill Sans MT" panose="020B0502020104020203" pitchFamily="34" charset="77"/>
                      </a:endParaRPr>
                    </a:p>
                  </a:txBody>
                  <a:tcPr anchor="ctr"/>
                </a:tc>
                <a:tc>
                  <a:txBody>
                    <a:bodyPr/>
                    <a:lstStyle/>
                    <a:p>
                      <a:pPr algn="l"/>
                      <a:r>
                        <a:rPr lang="en-IN" sz="1400" b="1" i="0" kern="1200" dirty="0" smtClean="0">
                          <a:solidFill>
                            <a:schemeClr val="bg1"/>
                          </a:solidFill>
                          <a:effectLst/>
                          <a:latin typeface="+mn-lt"/>
                          <a:ea typeface="+mn-ea"/>
                          <a:cs typeface="+mn-cs"/>
                        </a:rPr>
                        <a:t>Recall </a:t>
                      </a:r>
                      <a:endParaRPr lang="en-US" sz="1400" b="0" i="0" dirty="0">
                        <a:latin typeface="Gill Sans MT" panose="020B0502020104020203" pitchFamily="34" charset="77"/>
                      </a:endParaRPr>
                    </a:p>
                  </a:txBody>
                  <a:tcPr anchor="ctr"/>
                </a:tc>
                <a:tc>
                  <a:txBody>
                    <a:bodyPr/>
                    <a:lstStyle/>
                    <a:p>
                      <a:pPr algn="r"/>
                      <a:r>
                        <a:rPr lang="en-IN" sz="1400" b="1" dirty="0" smtClean="0">
                          <a:effectLst/>
                        </a:rPr>
                        <a:t>F1 Score </a:t>
                      </a:r>
                      <a:endParaRPr lang="en-IN" sz="1400" b="1" dirty="0">
                        <a:effectLst/>
                      </a:endParaRPr>
                    </a:p>
                  </a:txBody>
                  <a:tcPr anchor="ctr"/>
                </a:tc>
                <a:tc>
                  <a:txBody>
                    <a:bodyPr/>
                    <a:lstStyle/>
                    <a:p>
                      <a:pPr algn="r"/>
                      <a:r>
                        <a:rPr lang="en-IN" sz="1400" b="1" dirty="0" smtClean="0">
                          <a:effectLst/>
                        </a:rPr>
                        <a:t>Support</a:t>
                      </a:r>
                      <a:endParaRPr lang="en-IN" sz="1400" b="1" dirty="0">
                        <a:effectLst/>
                      </a:endParaRPr>
                    </a:p>
                  </a:txBody>
                  <a:tcPr anchor="ctr"/>
                </a:tc>
              </a:tr>
              <a:tr h="370840">
                <a:tc>
                  <a:txBody>
                    <a:bodyPr/>
                    <a:lstStyle/>
                    <a:p>
                      <a:pPr fontAlgn="ctr"/>
                      <a:r>
                        <a:rPr lang="en-IN" b="0" dirty="0" smtClean="0">
                          <a:effectLst/>
                        </a:rPr>
                        <a:t>0</a:t>
                      </a:r>
                      <a:endParaRPr lang="en-IN" b="0" dirty="0">
                        <a:effectLst/>
                      </a:endParaRPr>
                    </a:p>
                  </a:txBody>
                  <a:tcPr anchor="ctr"/>
                </a:tc>
                <a:tc>
                  <a:txBody>
                    <a:bodyPr/>
                    <a:lstStyle/>
                    <a:p>
                      <a:pPr algn="r"/>
                      <a:r>
                        <a:rPr lang="en-IN" dirty="0">
                          <a:effectLst/>
                        </a:rPr>
                        <a:t>1.000</a:t>
                      </a:r>
                    </a:p>
                  </a:txBody>
                  <a:tcPr anchor="ctr"/>
                </a:tc>
                <a:tc>
                  <a:txBody>
                    <a:bodyPr/>
                    <a:lstStyle/>
                    <a:p>
                      <a:pPr algn="r"/>
                      <a:r>
                        <a:rPr lang="en-IN" dirty="0">
                          <a:effectLst/>
                        </a:rPr>
                        <a:t>1.000</a:t>
                      </a:r>
                    </a:p>
                  </a:txBody>
                  <a:tcPr anchor="ctr"/>
                </a:tc>
                <a:tc>
                  <a:txBody>
                    <a:bodyPr/>
                    <a:lstStyle/>
                    <a:p>
                      <a:pPr algn="r"/>
                      <a:r>
                        <a:rPr lang="en-IN" dirty="0" smtClean="0">
                          <a:effectLst/>
                        </a:rPr>
                        <a:t>0.000</a:t>
                      </a:r>
                      <a:endParaRPr lang="en-IN" dirty="0">
                        <a:effectLst/>
                      </a:endParaRPr>
                    </a:p>
                  </a:txBody>
                  <a:tcPr anchor="ctr"/>
                </a:tc>
                <a:tc>
                  <a:txBody>
                    <a:bodyPr/>
                    <a:lstStyle/>
                    <a:p>
                      <a:pPr algn="r"/>
                      <a:r>
                        <a:rPr lang="en-IN" dirty="0">
                          <a:effectLst/>
                        </a:rPr>
                        <a:t>1.000</a:t>
                      </a:r>
                    </a:p>
                  </a:txBody>
                  <a:tcPr anchor="ctr"/>
                </a:tc>
              </a:tr>
              <a:tr h="370840">
                <a:tc>
                  <a:txBody>
                    <a:bodyPr/>
                    <a:lstStyle/>
                    <a:p>
                      <a:pPr algn="l"/>
                      <a:r>
                        <a:rPr lang="en-IN" sz="1800" b="0" i="0" kern="1200" dirty="0" smtClean="0">
                          <a:solidFill>
                            <a:schemeClr val="tx1"/>
                          </a:solidFill>
                          <a:effectLst/>
                          <a:latin typeface="+mn-lt"/>
                          <a:ea typeface="+mn-ea"/>
                          <a:cs typeface="+mn-cs"/>
                        </a:rPr>
                        <a:t>1</a:t>
                      </a:r>
                      <a:endParaRPr lang="en-US" b="0" i="0" dirty="0">
                        <a:latin typeface="Gill Sans MT" panose="020B0502020104020203" pitchFamily="34" charset="77"/>
                      </a:endParaRPr>
                    </a:p>
                  </a:txBody>
                  <a:tcPr anchor="ctr"/>
                </a:tc>
                <a:tc>
                  <a:txBody>
                    <a:bodyPr/>
                    <a:lstStyle/>
                    <a:p>
                      <a:pPr algn="r"/>
                      <a:r>
                        <a:rPr lang="en-IN" dirty="0">
                          <a:effectLst/>
                        </a:rPr>
                        <a:t>1.000</a:t>
                      </a:r>
                    </a:p>
                  </a:txBody>
                  <a:tcPr anchor="ctr"/>
                </a:tc>
                <a:tc>
                  <a:txBody>
                    <a:bodyPr/>
                    <a:lstStyle/>
                    <a:p>
                      <a:pPr algn="r"/>
                      <a:r>
                        <a:rPr lang="en-IN" dirty="0">
                          <a:effectLst/>
                        </a:rPr>
                        <a:t>1.000</a:t>
                      </a:r>
                    </a:p>
                  </a:txBody>
                  <a:tcPr anchor="ctr"/>
                </a:tc>
                <a:tc>
                  <a:txBody>
                    <a:bodyPr/>
                    <a:lstStyle/>
                    <a:p>
                      <a:pPr algn="r"/>
                      <a:r>
                        <a:rPr lang="en-IN" dirty="0" smtClean="0">
                          <a:effectLst/>
                        </a:rPr>
                        <a:t>0.000</a:t>
                      </a:r>
                      <a:endParaRPr lang="en-IN" dirty="0">
                        <a:effectLst/>
                      </a:endParaRPr>
                    </a:p>
                  </a:txBody>
                  <a:tcPr anchor="ctr"/>
                </a:tc>
                <a:tc>
                  <a:txBody>
                    <a:bodyPr/>
                    <a:lstStyle/>
                    <a:p>
                      <a:pPr algn="r"/>
                      <a:r>
                        <a:rPr lang="en-IN" dirty="0">
                          <a:effectLst/>
                        </a:rPr>
                        <a:t>1.000</a:t>
                      </a:r>
                    </a:p>
                  </a:txBody>
                  <a:tcPr anchor="ctr"/>
                </a:tc>
              </a:tr>
              <a:tr h="370840">
                <a:tc>
                  <a:txBody>
                    <a:bodyPr/>
                    <a:lstStyle/>
                    <a:p>
                      <a:pPr algn="l"/>
                      <a:r>
                        <a:rPr lang="en-IN" sz="1800" b="0" i="0" kern="1200" dirty="0" smtClean="0">
                          <a:solidFill>
                            <a:schemeClr val="tx1"/>
                          </a:solidFill>
                          <a:effectLst/>
                          <a:latin typeface="+mn-lt"/>
                          <a:ea typeface="+mn-ea"/>
                          <a:cs typeface="+mn-cs"/>
                        </a:rPr>
                        <a:t>accuracy</a:t>
                      </a:r>
                      <a:endParaRPr lang="en-US" b="0" i="0" dirty="0">
                        <a:latin typeface="Gill Sans MT" panose="020B0502020104020203" pitchFamily="34" charset="77"/>
                      </a:endParaRPr>
                    </a:p>
                  </a:txBody>
                  <a:tcPr anchor="ctr"/>
                </a:tc>
                <a:tc>
                  <a:txBody>
                    <a:bodyPr/>
                    <a:lstStyle/>
                    <a:p>
                      <a:pPr algn="r"/>
                      <a:r>
                        <a:rPr lang="en-IN" dirty="0">
                          <a:effectLst/>
                        </a:rPr>
                        <a:t>1.000</a:t>
                      </a:r>
                    </a:p>
                  </a:txBody>
                  <a:tcPr anchor="ctr"/>
                </a:tc>
                <a:tc>
                  <a:txBody>
                    <a:bodyPr/>
                    <a:lstStyle/>
                    <a:p>
                      <a:pPr algn="r"/>
                      <a:r>
                        <a:rPr lang="en-IN" dirty="0">
                          <a:effectLst/>
                        </a:rPr>
                        <a:t>1.000</a:t>
                      </a:r>
                    </a:p>
                  </a:txBody>
                  <a:tcPr anchor="ctr"/>
                </a:tc>
                <a:tc>
                  <a:txBody>
                    <a:bodyPr/>
                    <a:lstStyle/>
                    <a:p>
                      <a:pPr algn="r"/>
                      <a:r>
                        <a:rPr lang="en-IN" dirty="0" smtClean="0">
                          <a:effectLst/>
                        </a:rPr>
                        <a:t>0.000</a:t>
                      </a:r>
                      <a:endParaRPr lang="en-IN" dirty="0">
                        <a:effectLst/>
                      </a:endParaRPr>
                    </a:p>
                  </a:txBody>
                  <a:tcPr anchor="ctr"/>
                </a:tc>
                <a:tc>
                  <a:txBody>
                    <a:bodyPr/>
                    <a:lstStyle/>
                    <a:p>
                      <a:pPr algn="r"/>
                      <a:r>
                        <a:rPr lang="en-IN" dirty="0">
                          <a:effectLst/>
                        </a:rPr>
                        <a:t>1.000</a:t>
                      </a:r>
                    </a:p>
                  </a:txBody>
                  <a:tcPr anchor="ctr"/>
                </a:tc>
              </a:tr>
              <a:tr h="370840">
                <a:tc>
                  <a:txBody>
                    <a:bodyPr/>
                    <a:lstStyle/>
                    <a:p>
                      <a:pPr algn="l"/>
                      <a:r>
                        <a:rPr lang="en-IN" sz="1800" b="0" i="0" kern="1200" dirty="0" smtClean="0">
                          <a:solidFill>
                            <a:schemeClr val="tx1"/>
                          </a:solidFill>
                          <a:effectLst/>
                          <a:latin typeface="+mn-lt"/>
                          <a:ea typeface="+mn-ea"/>
                          <a:cs typeface="+mn-cs"/>
                        </a:rPr>
                        <a:t>Macro</a:t>
                      </a:r>
                      <a:r>
                        <a:rPr lang="en-IN" sz="1800" b="0" i="0" kern="1200" baseline="0" dirty="0" smtClean="0">
                          <a:solidFill>
                            <a:schemeClr val="tx1"/>
                          </a:solidFill>
                          <a:effectLst/>
                          <a:latin typeface="+mn-lt"/>
                          <a:ea typeface="+mn-ea"/>
                          <a:cs typeface="+mn-cs"/>
                        </a:rPr>
                        <a:t> avg</a:t>
                      </a:r>
                      <a:endParaRPr lang="en-US" b="0" i="0" dirty="0">
                        <a:latin typeface="Gill Sans MT" panose="020B0502020104020203" pitchFamily="34" charset="77"/>
                      </a:endParaRPr>
                    </a:p>
                  </a:txBody>
                  <a:tcPr anchor="ctr"/>
                </a:tc>
                <a:tc>
                  <a:txBody>
                    <a:bodyPr/>
                    <a:lstStyle/>
                    <a:p>
                      <a:pPr algn="r"/>
                      <a:r>
                        <a:rPr lang="en-IN" dirty="0">
                          <a:effectLst/>
                        </a:rPr>
                        <a:t>0.995</a:t>
                      </a:r>
                    </a:p>
                  </a:txBody>
                  <a:tcPr anchor="ctr"/>
                </a:tc>
                <a:tc>
                  <a:txBody>
                    <a:bodyPr/>
                    <a:lstStyle/>
                    <a:p>
                      <a:pPr algn="r"/>
                      <a:r>
                        <a:rPr lang="en-IN">
                          <a:effectLst/>
                        </a:rPr>
                        <a:t>0.996</a:t>
                      </a:r>
                    </a:p>
                  </a:txBody>
                  <a:tcPr anchor="ctr"/>
                </a:tc>
                <a:tc>
                  <a:txBody>
                    <a:bodyPr/>
                    <a:lstStyle/>
                    <a:p>
                      <a:pPr algn="r"/>
                      <a:r>
                        <a:rPr lang="en-IN" dirty="0">
                          <a:effectLst/>
                        </a:rPr>
                        <a:t>-0.001</a:t>
                      </a:r>
                    </a:p>
                  </a:txBody>
                  <a:tcPr anchor="ctr"/>
                </a:tc>
                <a:tc>
                  <a:txBody>
                    <a:bodyPr/>
                    <a:lstStyle/>
                    <a:p>
                      <a:pPr algn="r"/>
                      <a:r>
                        <a:rPr lang="en-IN" dirty="0">
                          <a:effectLst/>
                        </a:rPr>
                        <a:t>0.991</a:t>
                      </a:r>
                    </a:p>
                  </a:txBody>
                  <a:tcPr anchor="ctr"/>
                </a:tc>
              </a:tr>
              <a:tr h="370840">
                <a:tc>
                  <a:txBody>
                    <a:bodyPr/>
                    <a:lstStyle/>
                    <a:p>
                      <a:pPr fontAlgn="ctr"/>
                      <a:r>
                        <a:rPr lang="en-IN" sz="1800" b="0" i="0" kern="1200" dirty="0" smtClean="0">
                          <a:solidFill>
                            <a:schemeClr val="tx1"/>
                          </a:solidFill>
                          <a:effectLst/>
                          <a:latin typeface="+mn-lt"/>
                          <a:ea typeface="+mn-ea"/>
                          <a:cs typeface="+mn-cs"/>
                        </a:rPr>
                        <a:t>weighted avg </a:t>
                      </a:r>
                      <a:endParaRPr lang="en-IN" b="1" dirty="0">
                        <a:effectLst/>
                      </a:endParaRPr>
                    </a:p>
                  </a:txBody>
                  <a:tcPr anchor="ctr"/>
                </a:tc>
                <a:tc>
                  <a:txBody>
                    <a:bodyPr/>
                    <a:lstStyle/>
                    <a:p>
                      <a:pPr algn="r"/>
                      <a:r>
                        <a:rPr lang="en-IN" dirty="0">
                          <a:effectLst/>
                        </a:rPr>
                        <a:t>0.863</a:t>
                      </a:r>
                    </a:p>
                  </a:txBody>
                  <a:tcPr anchor="ctr"/>
                </a:tc>
                <a:tc>
                  <a:txBody>
                    <a:bodyPr/>
                    <a:lstStyle/>
                    <a:p>
                      <a:pPr algn="r"/>
                      <a:r>
                        <a:rPr lang="en-IN">
                          <a:effectLst/>
                        </a:rPr>
                        <a:t>0.866</a:t>
                      </a:r>
                    </a:p>
                  </a:txBody>
                  <a:tcPr anchor="ctr"/>
                </a:tc>
                <a:tc>
                  <a:txBody>
                    <a:bodyPr/>
                    <a:lstStyle/>
                    <a:p>
                      <a:pPr algn="r"/>
                      <a:r>
                        <a:rPr lang="en-IN" dirty="0">
                          <a:effectLst/>
                        </a:rPr>
                        <a:t>-0.003</a:t>
                      </a:r>
                    </a:p>
                  </a:txBody>
                  <a:tcPr anchor="ctr"/>
                </a:tc>
                <a:tc>
                  <a:txBody>
                    <a:bodyPr/>
                    <a:lstStyle/>
                    <a:p>
                      <a:pPr algn="r"/>
                      <a:r>
                        <a:rPr lang="en-IN" dirty="0">
                          <a:effectLst/>
                        </a:rPr>
                        <a:t>0.330</a:t>
                      </a:r>
                    </a:p>
                  </a:txBody>
                  <a:tcPr anchor="ct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3820" y="2329841"/>
            <a:ext cx="4196218" cy="3620021"/>
          </a:xfrm>
          <a:prstGeom prst="rect">
            <a:avLst/>
          </a:prstGeom>
        </p:spPr>
      </p:pic>
    </p:spTree>
    <p:extLst>
      <p:ext uri="{BB962C8B-B14F-4D97-AF65-F5344CB8AC3E}">
        <p14:creationId xmlns:p14="http://schemas.microsoft.com/office/powerpoint/2010/main" val="2274582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306" y="265464"/>
            <a:ext cx="10834234" cy="612775"/>
          </a:xfrm>
        </p:spPr>
        <p:txBody>
          <a:bodyPr/>
          <a:lstStyle/>
          <a:p>
            <a:r>
              <a:rPr lang="en-IN" sz="3600" dirty="0">
                <a:latin typeface="+mj-lt"/>
                <a:cs typeface="Times New Roman" pitchFamily="18" charset="0"/>
              </a:rPr>
              <a:t>ESTIMATING FINANCIAL BUSINESS IMPACT</a:t>
            </a:r>
            <a:endParaRPr lang="en-IN" dirty="0">
              <a:latin typeface="+mj-lt"/>
            </a:endParaRPr>
          </a:p>
        </p:txBody>
      </p:sp>
      <p:sp>
        <p:nvSpPr>
          <p:cNvPr id="3" name="Content Placeholder 2"/>
          <p:cNvSpPr>
            <a:spLocks noGrp="1"/>
          </p:cNvSpPr>
          <p:nvPr>
            <p:ph idx="1"/>
          </p:nvPr>
        </p:nvSpPr>
        <p:spPr>
          <a:xfrm>
            <a:off x="225468" y="814192"/>
            <a:ext cx="11761940" cy="5258949"/>
          </a:xfrm>
        </p:spPr>
        <p:txBody>
          <a:bodyPr>
            <a:noAutofit/>
          </a:bodyPr>
          <a:lstStyle/>
          <a:p>
            <a:r>
              <a:rPr lang="en-US" sz="1600" dirty="0">
                <a:latin typeface="Times New Roman" pitchFamily="18" charset="0"/>
                <a:cs typeface="Times New Roman" pitchFamily="18" charset="0"/>
              </a:rPr>
              <a:t>we analyze how the model’s predictions could affect the business financially. By calculating the potential savings from correctly detected frauds and the losses from false negatives or false positives, we can estimate the overall monetary benefit of using the model in real-world transactions. This helps quantify the practical value of the fraud detection system</a:t>
            </a:r>
            <a:r>
              <a:rPr lang="en-US" sz="1600" dirty="0" smtClean="0">
                <a:latin typeface="Times New Roman" pitchFamily="18" charset="0"/>
                <a:cs typeface="Times New Roman" pitchFamily="18" charset="0"/>
              </a:rPr>
              <a:t>.</a:t>
            </a:r>
          </a:p>
          <a:p>
            <a:r>
              <a:rPr lang="en-US" sz="1600" b="1" dirty="0">
                <a:latin typeface="Times New Roman" pitchFamily="18" charset="0"/>
                <a:cs typeface="Times New Roman" pitchFamily="18" charset="0"/>
              </a:rPr>
              <a:t>Estimating Financial Business Impact</a:t>
            </a:r>
          </a:p>
          <a:p>
            <a:r>
              <a:rPr lang="en-US" sz="1600" dirty="0">
                <a:latin typeface="Times New Roman" pitchFamily="18" charset="0"/>
                <a:cs typeface="Times New Roman" pitchFamily="18" charset="0"/>
              </a:rPr>
              <a:t>Confusion Matrix values:</a:t>
            </a:r>
          </a:p>
          <a:p>
            <a:r>
              <a:rPr lang="en-US" sz="1600" dirty="0">
                <a:latin typeface="Times New Roman" pitchFamily="18" charset="0"/>
                <a:cs typeface="Times New Roman" pitchFamily="18" charset="0"/>
              </a:rPr>
              <a:t>True Negatives (TN): 2,001</a:t>
            </a:r>
          </a:p>
          <a:p>
            <a:r>
              <a:rPr lang="en-US" sz="1600" dirty="0">
                <a:latin typeface="Times New Roman" pitchFamily="18" charset="0"/>
                <a:cs typeface="Times New Roman" pitchFamily="18" charset="0"/>
              </a:rPr>
              <a:t>False Positives (FP): 0</a:t>
            </a:r>
          </a:p>
          <a:p>
            <a:r>
              <a:rPr lang="en-US" sz="1600" dirty="0">
                <a:latin typeface="Times New Roman" pitchFamily="18" charset="0"/>
                <a:cs typeface="Times New Roman" pitchFamily="18" charset="0"/>
              </a:rPr>
              <a:t>False Negatives (FN): 1</a:t>
            </a:r>
          </a:p>
          <a:p>
            <a:r>
              <a:rPr lang="en-US" sz="1600" dirty="0">
                <a:latin typeface="Times New Roman" pitchFamily="18" charset="0"/>
                <a:cs typeface="Times New Roman" pitchFamily="18" charset="0"/>
              </a:rPr>
              <a:t>True Positives (TP): 227 </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Total amount saved from True Positives: $235,430,525.04</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Total cost from False Positives: $0.00</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Total cost from False Negatives: $416,001.33</a:t>
            </a:r>
          </a:p>
          <a:p>
            <a:r>
              <a:rPr lang="en-US" sz="1600" dirty="0">
                <a:latin typeface="Times New Roman" pitchFamily="18" charset="0"/>
                <a:cs typeface="Times New Roman" pitchFamily="18" charset="0"/>
              </a:rPr>
              <a:t>Estimated Net Financial Impact: $235,014,523.71</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This means the fraud detection model successfully saved over 235 million dollars by correctly identifying fraudulent transactions, with minimal costs due to false negatives and no cost related to false positives. This reflects a strong positive financial outcome from the fraud detection solution.</a:t>
            </a:r>
          </a:p>
          <a:p>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endParaRPr lang="en-IN" sz="1600" dirty="0"/>
          </a:p>
        </p:txBody>
      </p:sp>
    </p:spTree>
    <p:extLst>
      <p:ext uri="{BB962C8B-B14F-4D97-AF65-F5344CB8AC3E}">
        <p14:creationId xmlns:p14="http://schemas.microsoft.com/office/powerpoint/2010/main" val="2676910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 xmlns:a16="http://schemas.microsoft.com/office/drawing/2014/main" id="{67B003C9-103A-47E6-D7EB-87D0A8CB5431}"/>
              </a:ext>
            </a:extLst>
          </p:cNvPr>
          <p:cNvSpPr>
            <a:spLocks noGrp="1"/>
          </p:cNvSpPr>
          <p:nvPr>
            <p:ph idx="1"/>
          </p:nvPr>
        </p:nvSpPr>
        <p:spPr/>
        <p:txBody>
          <a:bodyPr>
            <a:normAutofit lnSpcReduction="10000"/>
          </a:bodyPr>
          <a:lstStyle/>
          <a:p>
            <a:r>
              <a:rPr lang="en-IN" dirty="0">
                <a:latin typeface="+mn-lt"/>
                <a:cs typeface="Times New Roman" pitchFamily="18" charset="0"/>
              </a:rPr>
              <a:t>1.Introduction &amp; Problem Statement</a:t>
            </a:r>
          </a:p>
          <a:p>
            <a:r>
              <a:rPr lang="en-IN" dirty="0">
                <a:latin typeface="+mn-lt"/>
                <a:cs typeface="Times New Roman" pitchFamily="18" charset="0"/>
              </a:rPr>
              <a:t>2. Dataset Overview</a:t>
            </a:r>
          </a:p>
          <a:p>
            <a:r>
              <a:rPr lang="en-IN" dirty="0">
                <a:latin typeface="+mn-lt"/>
                <a:cs typeface="Times New Roman" pitchFamily="18" charset="0"/>
              </a:rPr>
              <a:t>3. Exploratory Data Analysis (EDA)</a:t>
            </a:r>
          </a:p>
          <a:p>
            <a:r>
              <a:rPr lang="en-IN" dirty="0">
                <a:latin typeface="+mn-lt"/>
                <a:cs typeface="Times New Roman" pitchFamily="18" charset="0"/>
              </a:rPr>
              <a:t>4. Feature Engineering</a:t>
            </a:r>
          </a:p>
          <a:p>
            <a:r>
              <a:rPr lang="en-IN" dirty="0">
                <a:latin typeface="+mn-lt"/>
                <a:cs typeface="Times New Roman" pitchFamily="18" charset="0"/>
              </a:rPr>
              <a:t>5. Model Development</a:t>
            </a:r>
          </a:p>
          <a:p>
            <a:r>
              <a:rPr lang="en-IN" dirty="0">
                <a:latin typeface="+mn-lt"/>
                <a:cs typeface="Times New Roman" pitchFamily="18" charset="0"/>
              </a:rPr>
              <a:t>6. Model Evaluation &amp; Comparison</a:t>
            </a:r>
          </a:p>
          <a:p>
            <a:r>
              <a:rPr lang="en-IN" dirty="0">
                <a:latin typeface="+mn-lt"/>
                <a:cs typeface="Times New Roman" pitchFamily="18" charset="0"/>
              </a:rPr>
              <a:t>7. Streamlit Application Demo</a:t>
            </a:r>
          </a:p>
          <a:p>
            <a:r>
              <a:rPr lang="en-IN" dirty="0">
                <a:latin typeface="+mn-lt"/>
                <a:cs typeface="Times New Roman" pitchFamily="18" charset="0"/>
              </a:rPr>
              <a:t>8. Business Impact Analysis</a:t>
            </a:r>
          </a:p>
          <a:p>
            <a:r>
              <a:rPr lang="en-IN" dirty="0">
                <a:latin typeface="+mn-lt"/>
                <a:cs typeface="Times New Roman" pitchFamily="18" charset="0"/>
              </a:rPr>
              <a:t>9. Conclusion &amp; Future Scope</a:t>
            </a:r>
          </a:p>
          <a:p>
            <a:endParaRPr lang="en-IN" dirty="0">
              <a:latin typeface="+mn-lt"/>
            </a:endParaRPr>
          </a:p>
        </p:txBody>
      </p:sp>
    </p:spTree>
    <p:extLst>
      <p:ext uri="{BB962C8B-B14F-4D97-AF65-F5344CB8AC3E}">
        <p14:creationId xmlns:p14="http://schemas.microsoft.com/office/powerpoint/2010/main" val="1953804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mj-lt"/>
              </a:rPr>
              <a:t>FRAUD DETECTION SYSTEM STREAMLIT APPLICATION</a:t>
            </a:r>
            <a:endParaRPr lang="en-IN" dirty="0">
              <a:latin typeface="+mj-lt"/>
            </a:endParaRPr>
          </a:p>
        </p:txBody>
      </p:sp>
      <p:sp>
        <p:nvSpPr>
          <p:cNvPr id="3" name="Content Placeholder 2"/>
          <p:cNvSpPr>
            <a:spLocks noGrp="1"/>
          </p:cNvSpPr>
          <p:nvPr>
            <p:ph idx="1"/>
          </p:nvPr>
        </p:nvSpPr>
        <p:spPr/>
        <p:txBody>
          <a:bodyPr>
            <a:normAutofit/>
          </a:bodyPr>
          <a:lstStyle/>
          <a:p>
            <a:pPr algn="just"/>
            <a:r>
              <a:rPr lang="en-US" sz="2400" dirty="0">
                <a:latin typeface="+mn-lt"/>
                <a:cs typeface="Times New Roman" pitchFamily="18" charset="0"/>
              </a:rPr>
              <a:t>The developed Fraud Detection System provides a real-time interface for predicting fraudulent transactions using machine learning. Users can input transaction details such as type, amount, account balances, and time variables for single transactions. Upon submitting data, the system processes these features and outputs an instant fraud risk assessment. </a:t>
            </a:r>
            <a:endParaRPr lang="en-US" sz="2400" dirty="0" smtClean="0">
              <a:latin typeface="+mn-lt"/>
              <a:cs typeface="Times New Roman" pitchFamily="18" charset="0"/>
            </a:endParaRPr>
          </a:p>
          <a:p>
            <a:pPr algn="just"/>
            <a:r>
              <a:rPr lang="en-US" sz="2400" dirty="0" smtClean="0">
                <a:latin typeface="+mn-lt"/>
                <a:cs typeface="Times New Roman" pitchFamily="18" charset="0"/>
              </a:rPr>
              <a:t>In </a:t>
            </a:r>
            <a:r>
              <a:rPr lang="en-US" sz="2400" dirty="0">
                <a:latin typeface="+mn-lt"/>
                <a:cs typeface="Times New Roman" pitchFamily="18" charset="0"/>
              </a:rPr>
              <a:t>the illustrated example, the model flagged a transaction as fraudulent with a 70% probability, clearly alerting users to suspicious activity along with key supporting metrics like balance error and account changes. This intuitive and informative interface streamlines transaction monitoring and supports effective fraud prevention for financial institutions.</a:t>
            </a:r>
            <a:endParaRPr lang="en-IN" sz="2400" dirty="0">
              <a:latin typeface="+mn-lt"/>
              <a:cs typeface="Times New Roman" pitchFamily="18" charset="0"/>
            </a:endParaRPr>
          </a:p>
          <a:p>
            <a:pPr algn="just"/>
            <a:endParaRPr lang="en-IN" sz="2400" dirty="0">
              <a:latin typeface="+mn-lt"/>
            </a:endParaRPr>
          </a:p>
        </p:txBody>
      </p:sp>
    </p:spTree>
    <p:extLst>
      <p:ext uri="{BB962C8B-B14F-4D97-AF65-F5344CB8AC3E}">
        <p14:creationId xmlns:p14="http://schemas.microsoft.com/office/powerpoint/2010/main" val="3748549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dirty="0" smtClean="0">
                <a:latin typeface="+mn-lt"/>
              </a:rPr>
              <a:t>SCREENSHOT FOR STREAMLIT APPLICATION PROJECT</a:t>
            </a:r>
            <a:endParaRPr lang="en-IN" sz="2000" dirty="0">
              <a:latin typeface="+mn-lt"/>
            </a:endParaRPr>
          </a:p>
        </p:txBody>
      </p:sp>
      <p:pic>
        <p:nvPicPr>
          <p:cNvPr id="4" name="Picture 3"/>
          <p:cNvPicPr/>
          <p:nvPr/>
        </p:nvPicPr>
        <p:blipFill>
          <a:blip r:embed="rId2"/>
          <a:stretch>
            <a:fillRect/>
          </a:stretch>
        </p:blipFill>
        <p:spPr>
          <a:xfrm>
            <a:off x="1215026" y="1345363"/>
            <a:ext cx="9745248" cy="5106826"/>
          </a:xfrm>
          <a:prstGeom prst="rect">
            <a:avLst/>
          </a:prstGeom>
        </p:spPr>
      </p:pic>
    </p:spTree>
    <p:extLst>
      <p:ext uri="{BB962C8B-B14F-4D97-AF65-F5344CB8AC3E}">
        <p14:creationId xmlns:p14="http://schemas.microsoft.com/office/powerpoint/2010/main" val="710413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IN" dirty="0"/>
          </a:p>
        </p:txBody>
      </p:sp>
      <p:pic>
        <p:nvPicPr>
          <p:cNvPr id="4" name="Content Placeholder 3"/>
          <p:cNvPicPr>
            <a:picLocks/>
          </p:cNvPicPr>
          <p:nvPr/>
        </p:nvPicPr>
        <p:blipFill>
          <a:blip r:embed="rId2"/>
          <a:stretch>
            <a:fillRect/>
          </a:stretch>
        </p:blipFill>
        <p:spPr>
          <a:xfrm>
            <a:off x="1753644" y="1590803"/>
            <a:ext cx="8511436" cy="5007703"/>
          </a:xfrm>
          <a:prstGeom prst="rect">
            <a:avLst/>
          </a:prstGeom>
        </p:spPr>
      </p:pic>
    </p:spTree>
    <p:extLst>
      <p:ext uri="{BB962C8B-B14F-4D97-AF65-F5344CB8AC3E}">
        <p14:creationId xmlns:p14="http://schemas.microsoft.com/office/powerpoint/2010/main" val="3183134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F80C857-4384-387E-D3B0-A675AA2C932C}"/>
              </a:ext>
            </a:extLst>
          </p:cNvPr>
          <p:cNvSpPr>
            <a:spLocks noGrp="1"/>
          </p:cNvSpPr>
          <p:nvPr>
            <p:ph type="title"/>
          </p:nvPr>
        </p:nvSpPr>
        <p:spPr/>
        <p:txBody>
          <a:bodyPr>
            <a:normAutofit/>
          </a:bodyPr>
          <a:lstStyle/>
          <a:p>
            <a:r>
              <a:rPr lang="en-IN" dirty="0"/>
              <a:t/>
            </a:r>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69DB3DB-2D6A-4800-21E5-71369CC117F1}"/>
              </a:ext>
            </a:extLst>
          </p:cNvPr>
          <p:cNvSpPr>
            <a:spLocks noGrp="1"/>
          </p:cNvSpPr>
          <p:nvPr>
            <p:ph type="title"/>
          </p:nvPr>
        </p:nvSpPr>
        <p:spPr/>
        <p:txBody>
          <a:bodyPr>
            <a:normAutofit/>
          </a:bodyPr>
          <a:lstStyle/>
          <a:p>
            <a:r>
              <a:rPr lang="en-US" sz="3200" dirty="0">
                <a:cs typeface="Times New Roman" pitchFamily="18" charset="0"/>
              </a:rPr>
              <a:t>PROBLEM STATEMENT</a:t>
            </a:r>
            <a:endParaRPr lang="en-IN" dirty="0">
              <a:latin typeface="+mj-l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146" y="1177415"/>
            <a:ext cx="4880486" cy="4880486"/>
          </a:xfrm>
          <a:prstGeom prst="rect">
            <a:avLst/>
          </a:prstGeom>
        </p:spPr>
      </p:pic>
      <p:sp>
        <p:nvSpPr>
          <p:cNvPr id="2" name="TextBox 1"/>
          <p:cNvSpPr txBox="1"/>
          <p:nvPr/>
        </p:nvSpPr>
        <p:spPr>
          <a:xfrm>
            <a:off x="6751529" y="1189973"/>
            <a:ext cx="4797469" cy="5355312"/>
          </a:xfrm>
          <a:prstGeom prst="rect">
            <a:avLst/>
          </a:prstGeom>
          <a:noFill/>
        </p:spPr>
        <p:txBody>
          <a:bodyPr wrap="square" rtlCol="0">
            <a:spAutoFit/>
          </a:bodyPr>
          <a:lstStyle/>
          <a:p>
            <a:pPr algn="just"/>
            <a:r>
              <a:rPr lang="en-US" dirty="0">
                <a:solidFill>
                  <a:schemeClr val="bg1"/>
                </a:solidFill>
                <a:cs typeface="Times New Roman" pitchFamily="18" charset="0"/>
              </a:rPr>
              <a:t>Financial fraud represents </a:t>
            </a:r>
            <a:r>
              <a:rPr lang="en-US" dirty="0" smtClean="0">
                <a:solidFill>
                  <a:schemeClr val="bg1"/>
                </a:solidFill>
                <a:cs typeface="Times New Roman" pitchFamily="18" charset="0"/>
              </a:rPr>
              <a:t>an accelerating  </a:t>
            </a:r>
            <a:r>
              <a:rPr lang="en-US" dirty="0">
                <a:solidFill>
                  <a:schemeClr val="bg1"/>
                </a:solidFill>
                <a:cs typeface="Times New Roman" pitchFamily="18" charset="0"/>
              </a:rPr>
              <a:t>global threat, costing businesses and individuals trillions of dollars annually. With the rapid expansion of digital transactions, fraudsters have found increasingly sophisticated ways to exploit vulnerabilities in financial systems. </a:t>
            </a:r>
            <a:r>
              <a:rPr lang="en-US" b="1" dirty="0">
                <a:solidFill>
                  <a:schemeClr val="bg1"/>
                </a:solidFill>
                <a:cs typeface="Times New Roman" pitchFamily="18" charset="0"/>
              </a:rPr>
              <a:t>The challenge lies in detecting fraudulent activities in real-time among millions of legitimate transactions, where fraud typically represents less than 2% of all cases.</a:t>
            </a:r>
            <a:r>
              <a:rPr lang="en-US" dirty="0">
                <a:solidFill>
                  <a:schemeClr val="bg1"/>
                </a:solidFill>
                <a:cs typeface="Times New Roman" pitchFamily="18" charset="0"/>
              </a:rPr>
              <a:t> Global fraud losses are estimated at $5.1 trillion annually, and traditional rule-based detection systems miss approximately 40% of fraud cases. This project addresses this critical challenge by developing a Machine Learning-powered fraud detection system capable of identifying fraudulent transactions with high accuracy while minimizing false positives that could inconvenience legitimate customers.</a:t>
            </a:r>
          </a:p>
          <a:p>
            <a:pPr algn="just"/>
            <a:endParaRPr lang="en-IN" dirty="0">
              <a:solidFill>
                <a:schemeClr val="bg1"/>
              </a:solidFill>
            </a:endParaRPr>
          </a:p>
        </p:txBody>
      </p:sp>
    </p:spTree>
    <p:extLst>
      <p:ext uri="{BB962C8B-B14F-4D97-AF65-F5344CB8AC3E}">
        <p14:creationId xmlns:p14="http://schemas.microsoft.com/office/powerpoint/2010/main" val="1344420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6A923FD-EE06-48F2-482E-88F38D200251}"/>
              </a:ext>
            </a:extLst>
          </p:cNvPr>
          <p:cNvSpPr>
            <a:spLocks noGrp="1"/>
          </p:cNvSpPr>
          <p:nvPr>
            <p:ph type="title"/>
          </p:nvPr>
        </p:nvSpPr>
        <p:spPr/>
        <p:txBody>
          <a:bodyPr>
            <a:normAutofit fontScale="90000"/>
          </a:bodyPr>
          <a:lstStyle/>
          <a:p>
            <a:r>
              <a:rPr lang="en-US" sz="3600" dirty="0">
                <a:effectLst>
                  <a:outerShdw blurRad="38100" dist="38100" dir="2700000" algn="tl">
                    <a:srgbClr val="000000">
                      <a:alpha val="43137"/>
                    </a:srgbClr>
                  </a:outerShdw>
                </a:effectLst>
                <a:cs typeface="Times New Roman" pitchFamily="18" charset="0"/>
              </a:rPr>
              <a:t/>
            </a:r>
            <a:br>
              <a:rPr lang="en-US" sz="3600" dirty="0">
                <a:effectLst>
                  <a:outerShdw blurRad="38100" dist="38100" dir="2700000" algn="tl">
                    <a:srgbClr val="000000">
                      <a:alpha val="43137"/>
                    </a:srgbClr>
                  </a:outerShdw>
                </a:effectLst>
                <a:cs typeface="Times New Roman" pitchFamily="18" charset="0"/>
              </a:rPr>
            </a:br>
            <a:r>
              <a:rPr lang="en-US" sz="3600" dirty="0">
                <a:effectLst>
                  <a:outerShdw blurRad="38100" dist="38100" dir="2700000" algn="tl">
                    <a:srgbClr val="000000">
                      <a:alpha val="43137"/>
                    </a:srgbClr>
                  </a:outerShdw>
                </a:effectLst>
                <a:cs typeface="Times New Roman" pitchFamily="18" charset="0"/>
              </a:rPr>
              <a:t>OBJECTIVE OF THE STUDY</a:t>
            </a:r>
            <a:r>
              <a:rPr lang="en-IN" sz="3600" dirty="0">
                <a:effectLst>
                  <a:outerShdw blurRad="38100" dist="38100" dir="2700000" algn="tl">
                    <a:srgbClr val="000000">
                      <a:alpha val="43137"/>
                    </a:srgbClr>
                  </a:outerShdw>
                </a:effectLst>
                <a:cs typeface="Times New Roman" pitchFamily="18" charset="0"/>
              </a:rPr>
              <a:t/>
            </a:r>
            <a:br>
              <a:rPr lang="en-IN" sz="3600" dirty="0">
                <a:effectLst>
                  <a:outerShdw blurRad="38100" dist="38100" dir="2700000" algn="tl">
                    <a:srgbClr val="000000">
                      <a:alpha val="43137"/>
                    </a:srgbClr>
                  </a:outerShdw>
                </a:effectLst>
                <a:cs typeface="Times New Roman" pitchFamily="18" charset="0"/>
              </a:rPr>
            </a:br>
            <a:endParaRPr lang="en-IN" dirty="0">
              <a:latin typeface="+mn-lt"/>
            </a:endParaRPr>
          </a:p>
        </p:txBody>
      </p:sp>
      <p:sp>
        <p:nvSpPr>
          <p:cNvPr id="5" name="Content Placeholder 4">
            <a:extLst>
              <a:ext uri="{FF2B5EF4-FFF2-40B4-BE49-F238E27FC236}">
                <a16:creationId xmlns="" xmlns:a16="http://schemas.microsoft.com/office/drawing/2014/main" id="{8C74B58E-E923-F7F3-8627-D12DF58EC0C5}"/>
              </a:ext>
            </a:extLst>
          </p:cNvPr>
          <p:cNvSpPr>
            <a:spLocks noGrp="1"/>
          </p:cNvSpPr>
          <p:nvPr>
            <p:ph idx="1"/>
          </p:nvPr>
        </p:nvSpPr>
        <p:spPr>
          <a:xfrm>
            <a:off x="538619" y="1659835"/>
            <a:ext cx="7227517" cy="4398066"/>
          </a:xfrm>
        </p:spPr>
        <p:txBody>
          <a:bodyPr>
            <a:normAutofit fontScale="70000" lnSpcReduction="20000"/>
          </a:bodyPr>
          <a:lstStyle/>
          <a:p>
            <a:pPr algn="just"/>
            <a:r>
              <a:rPr lang="en-US" dirty="0">
                <a:latin typeface="+mn-lt"/>
                <a:cs typeface="Times New Roman" pitchFamily="18" charset="0"/>
              </a:rPr>
              <a:t>The primary objective of this project is to develop an intelligent system that can detect fraudulent transactions in real-time with exceptional accuracy. This challenge presents several significant obstacles that must be overcome. First, we face a highly imbalanced dataset where only 10.25 % of transactions are fraudulent, making it difficult for models to learn fraud patterns. </a:t>
            </a:r>
            <a:endParaRPr lang="en-US" dirty="0" smtClean="0">
              <a:latin typeface="+mn-lt"/>
              <a:cs typeface="Times New Roman" pitchFamily="18" charset="0"/>
            </a:endParaRPr>
          </a:p>
          <a:p>
            <a:pPr algn="just"/>
            <a:r>
              <a:rPr lang="en-US" dirty="0" smtClean="0">
                <a:latin typeface="+mn-lt"/>
                <a:cs typeface="Times New Roman" pitchFamily="18" charset="0"/>
              </a:rPr>
              <a:t>Second</a:t>
            </a:r>
            <a:r>
              <a:rPr lang="en-US" dirty="0">
                <a:latin typeface="+mn-lt"/>
                <a:cs typeface="Times New Roman" pitchFamily="18" charset="0"/>
              </a:rPr>
              <a:t>, the system must operate in real-time, processing transactions within milliseconds to prevent fraud before it occurs. </a:t>
            </a:r>
            <a:endParaRPr lang="en-US" dirty="0" smtClean="0">
              <a:latin typeface="+mn-lt"/>
              <a:cs typeface="Times New Roman" pitchFamily="18" charset="0"/>
            </a:endParaRPr>
          </a:p>
          <a:p>
            <a:pPr algn="just"/>
            <a:r>
              <a:rPr lang="en-US" dirty="0" smtClean="0">
                <a:latin typeface="+mn-lt"/>
                <a:cs typeface="Times New Roman" pitchFamily="18" charset="0"/>
              </a:rPr>
              <a:t>Third</a:t>
            </a:r>
            <a:r>
              <a:rPr lang="en-US" dirty="0">
                <a:latin typeface="+mn-lt"/>
                <a:cs typeface="Times New Roman" pitchFamily="18" charset="0"/>
              </a:rPr>
              <a:t>, we must minimize false positives to avoid inconveniencing legitimate customers with unnecessary transaction blocks or investigations. </a:t>
            </a:r>
            <a:endParaRPr lang="en-US" dirty="0" smtClean="0">
              <a:latin typeface="+mn-lt"/>
              <a:cs typeface="Times New Roman" pitchFamily="18" charset="0"/>
            </a:endParaRPr>
          </a:p>
          <a:p>
            <a:pPr algn="just"/>
            <a:r>
              <a:rPr lang="en-US" dirty="0" smtClean="0">
                <a:latin typeface="+mn-lt"/>
                <a:cs typeface="Times New Roman" pitchFamily="18" charset="0"/>
              </a:rPr>
              <a:t>Fourth</a:t>
            </a:r>
            <a:r>
              <a:rPr lang="en-US" dirty="0">
                <a:latin typeface="+mn-lt"/>
                <a:cs typeface="Times New Roman" pitchFamily="18" charset="0"/>
              </a:rPr>
              <a:t>, we need to maximize our fraud detection rate to reduce financial losses. Finally, the system must be capable of handling millions of transactions efficiently without compromising performance or accuracy.</a:t>
            </a:r>
          </a:p>
          <a:p>
            <a:endParaRPr lang="en-IN" dirty="0">
              <a:latin typeface="+mn-lt"/>
              <a:cs typeface="Times New Roman" pitchFamily="18" charset="0"/>
            </a:endParaRPr>
          </a:p>
          <a:p>
            <a:endParaRPr lang="en-IN" dirty="0">
              <a:latin typeface="+mn-lt"/>
            </a:endParaRPr>
          </a:p>
        </p:txBody>
      </p:sp>
    </p:spTree>
    <p:extLst>
      <p:ext uri="{BB962C8B-B14F-4D97-AF65-F5344CB8AC3E}">
        <p14:creationId xmlns:p14="http://schemas.microsoft.com/office/powerpoint/2010/main" val="1594365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t/>
            </a:r>
            <a:br>
              <a:rPr lang="en-IN" sz="3600" dirty="0" smtClean="0"/>
            </a:br>
            <a:r>
              <a:rPr lang="en-IN" sz="3600" dirty="0"/>
              <a:t/>
            </a:r>
            <a:br>
              <a:rPr lang="en-IN" sz="3600" dirty="0"/>
            </a:br>
            <a:r>
              <a:rPr lang="en-IN" sz="3600" dirty="0" smtClean="0"/>
              <a:t>DATASET </a:t>
            </a:r>
            <a:r>
              <a:rPr lang="en-IN" sz="3600" dirty="0"/>
              <a:t>OVERVIEW</a:t>
            </a:r>
            <a:br>
              <a:rPr lang="en-IN" sz="3600" dirty="0"/>
            </a:br>
            <a:r>
              <a:rPr lang="en-IN" sz="3600" dirty="0"/>
              <a:t/>
            </a:r>
            <a:br>
              <a:rPr lang="en-IN" sz="3600" dirty="0"/>
            </a:br>
            <a:endParaRPr lang="en-IN" dirty="0"/>
          </a:p>
        </p:txBody>
      </p:sp>
      <p:sp>
        <p:nvSpPr>
          <p:cNvPr id="3" name="Content Placeholder 2"/>
          <p:cNvSpPr>
            <a:spLocks noGrp="1"/>
          </p:cNvSpPr>
          <p:nvPr>
            <p:ph idx="1"/>
          </p:nvPr>
        </p:nvSpPr>
        <p:spPr>
          <a:xfrm>
            <a:off x="678884" y="1277655"/>
            <a:ext cx="10834234" cy="4795486"/>
          </a:xfrm>
        </p:spPr>
        <p:txBody>
          <a:bodyPr>
            <a:normAutofit fontScale="62500" lnSpcReduction="20000"/>
          </a:bodyPr>
          <a:lstStyle/>
          <a:p>
            <a:r>
              <a:rPr lang="en-IN" b="1" dirty="0">
                <a:latin typeface="+mn-lt"/>
                <a:cs typeface="Times New Roman" pitchFamily="18" charset="0"/>
              </a:rPr>
              <a:t>Dataset: Fraud Analysis Dataset</a:t>
            </a:r>
          </a:p>
          <a:p>
            <a:r>
              <a:rPr lang="en-IN" b="1" dirty="0">
                <a:latin typeface="+mn-lt"/>
                <a:cs typeface="Times New Roman" pitchFamily="18" charset="0"/>
              </a:rPr>
              <a:t>Features :</a:t>
            </a:r>
          </a:p>
          <a:p>
            <a:r>
              <a:rPr lang="en-IN" b="1" dirty="0">
                <a:latin typeface="+mn-lt"/>
                <a:cs typeface="Times New Roman" pitchFamily="18" charset="0"/>
              </a:rPr>
              <a:t>Total Transactions: 11142</a:t>
            </a:r>
          </a:p>
          <a:p>
            <a:r>
              <a:rPr lang="en-IN" b="1" dirty="0">
                <a:latin typeface="+mn-lt"/>
                <a:cs typeface="Times New Roman" pitchFamily="18" charset="0"/>
              </a:rPr>
              <a:t>Total Features: 10 columns</a:t>
            </a:r>
          </a:p>
          <a:p>
            <a:r>
              <a:rPr lang="en-IN" b="1" dirty="0">
                <a:latin typeface="+mn-lt"/>
                <a:cs typeface="Times New Roman" pitchFamily="18" charset="0"/>
              </a:rPr>
              <a:t>Features:</a:t>
            </a:r>
          </a:p>
          <a:p>
            <a:r>
              <a:rPr lang="en-IN" b="1" dirty="0">
                <a:latin typeface="+mn-lt"/>
                <a:cs typeface="Times New Roman" pitchFamily="18" charset="0"/>
              </a:rPr>
              <a:t>step - Time in hourly increments</a:t>
            </a:r>
          </a:p>
          <a:p>
            <a:r>
              <a:rPr lang="en-IN" b="1" dirty="0">
                <a:latin typeface="+mn-lt"/>
                <a:cs typeface="Times New Roman" pitchFamily="18" charset="0"/>
              </a:rPr>
              <a:t>type - Transaction category (PAYMENT, TRANSFER, CASH_OUT, DEBIT, CASH_IN)</a:t>
            </a:r>
          </a:p>
          <a:p>
            <a:r>
              <a:rPr lang="en-IN" b="1" dirty="0">
                <a:latin typeface="+mn-lt"/>
                <a:cs typeface="Times New Roman" pitchFamily="18" charset="0"/>
              </a:rPr>
              <a:t>amount - Transaction value</a:t>
            </a:r>
          </a:p>
          <a:p>
            <a:r>
              <a:rPr lang="en-IN" b="1" dirty="0">
                <a:latin typeface="+mn-lt"/>
                <a:cs typeface="Times New Roman" pitchFamily="18" charset="0"/>
              </a:rPr>
              <a:t>nameOrig - Sender ID</a:t>
            </a:r>
          </a:p>
          <a:p>
            <a:r>
              <a:rPr lang="en-IN" b="1" dirty="0">
                <a:latin typeface="+mn-lt"/>
                <a:cs typeface="Times New Roman" pitchFamily="18" charset="0"/>
              </a:rPr>
              <a:t>nameDest - Recipient ID</a:t>
            </a:r>
          </a:p>
          <a:p>
            <a:r>
              <a:rPr lang="en-IN" b="1" dirty="0">
                <a:latin typeface="+mn-lt"/>
                <a:cs typeface="Times New Roman" pitchFamily="18" charset="0"/>
              </a:rPr>
              <a:t>oldbalanceOrg - Sender's balance before transaction</a:t>
            </a:r>
          </a:p>
          <a:p>
            <a:r>
              <a:rPr lang="en-IN" b="1" dirty="0">
                <a:latin typeface="+mn-lt"/>
                <a:cs typeface="Times New Roman" pitchFamily="18" charset="0"/>
              </a:rPr>
              <a:t>newbalanceOrig - Sender's balance after transaction</a:t>
            </a:r>
          </a:p>
          <a:p>
            <a:r>
              <a:rPr lang="en-IN" b="1" dirty="0">
                <a:latin typeface="+mn-lt"/>
                <a:cs typeface="Times New Roman" pitchFamily="18" charset="0"/>
              </a:rPr>
              <a:t>oldbalanceDest - Recipient's balance before transaction</a:t>
            </a:r>
          </a:p>
          <a:p>
            <a:r>
              <a:rPr lang="en-IN" b="1" dirty="0">
                <a:latin typeface="+mn-lt"/>
                <a:cs typeface="Times New Roman" pitchFamily="18" charset="0"/>
              </a:rPr>
              <a:t>newbalanceDest - Recipient's balance after transaction</a:t>
            </a:r>
          </a:p>
          <a:p>
            <a:r>
              <a:rPr lang="en-IN" b="1" dirty="0">
                <a:latin typeface="+mn-lt"/>
                <a:cs typeface="Times New Roman" pitchFamily="18" charset="0"/>
              </a:rPr>
              <a:t>isFraud - Target variable (0 = Legitimate, 1 = Fraud)</a:t>
            </a:r>
          </a:p>
          <a:p>
            <a:endParaRPr lang="en-IN" b="1" dirty="0">
              <a:latin typeface="+mn-lt"/>
              <a:cs typeface="Times New Roman" pitchFamily="18" charset="0"/>
            </a:endParaRPr>
          </a:p>
          <a:p>
            <a:endParaRPr lang="en-IN" b="1" dirty="0">
              <a:latin typeface="+mn-lt"/>
            </a:endParaRPr>
          </a:p>
        </p:txBody>
      </p:sp>
    </p:spTree>
    <p:extLst>
      <p:ext uri="{BB962C8B-B14F-4D97-AF65-F5344CB8AC3E}">
        <p14:creationId xmlns:p14="http://schemas.microsoft.com/office/powerpoint/2010/main" val="251109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Distribution</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25857" y="1574605"/>
            <a:ext cx="6225017" cy="4398962"/>
          </a:xfrm>
          <a:prstGeom prst="rect">
            <a:avLst/>
          </a:prstGeom>
        </p:spPr>
      </p:pic>
      <p:sp>
        <p:nvSpPr>
          <p:cNvPr id="5" name="TextBox 4"/>
          <p:cNvSpPr txBox="1"/>
          <p:nvPr/>
        </p:nvSpPr>
        <p:spPr>
          <a:xfrm>
            <a:off x="739036" y="1741118"/>
            <a:ext cx="4308953" cy="3970318"/>
          </a:xfrm>
          <a:prstGeom prst="rect">
            <a:avLst/>
          </a:prstGeom>
          <a:noFill/>
        </p:spPr>
        <p:txBody>
          <a:bodyPr wrap="square" rtlCol="0">
            <a:spAutoFit/>
          </a:bodyPr>
          <a:lstStyle/>
          <a:p>
            <a:r>
              <a:rPr lang="en-IN" b="1" dirty="0">
                <a:latin typeface="Times New Roman" pitchFamily="18" charset="0"/>
                <a:cs typeface="Times New Roman" pitchFamily="18" charset="0"/>
              </a:rPr>
              <a:t>Heading:</a:t>
            </a:r>
            <a:r>
              <a:rPr lang="en-IN" dirty="0">
                <a:latin typeface="Times New Roman" pitchFamily="18" charset="0"/>
                <a:cs typeface="Times New Roman" pitchFamily="18" charset="0"/>
              </a:rPr>
              <a:t> Understanding the Imbalance Problem</a:t>
            </a:r>
          </a:p>
          <a:p>
            <a:r>
              <a:rPr lang="en-IN" b="1" dirty="0">
                <a:latin typeface="Times New Roman" pitchFamily="18" charset="0"/>
                <a:cs typeface="Times New Roman" pitchFamily="18" charset="0"/>
              </a:rPr>
              <a:t>Class Distribution:</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 Legitimate Transactions 10000 (89.75 %)</a:t>
            </a:r>
          </a:p>
          <a:p>
            <a:r>
              <a:rPr lang="en-IN" dirty="0">
                <a:latin typeface="Times New Roman" pitchFamily="18" charset="0"/>
                <a:cs typeface="Times New Roman" pitchFamily="18" charset="0"/>
              </a:rPr>
              <a:t>⚠️ Fraudulent Transactions: 1142 (10.25%)</a:t>
            </a:r>
          </a:p>
          <a:p>
            <a:r>
              <a:rPr lang="en-IN" b="1" dirty="0">
                <a:latin typeface="Times New Roman" pitchFamily="18" charset="0"/>
                <a:cs typeface="Times New Roman" pitchFamily="18" charset="0"/>
              </a:rPr>
              <a:t>Impact:</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Models tend to predict majority class (legitimate)</a:t>
            </a:r>
          </a:p>
          <a:p>
            <a:r>
              <a:rPr lang="en-IN" dirty="0">
                <a:latin typeface="Times New Roman" pitchFamily="18" charset="0"/>
                <a:cs typeface="Times New Roman" pitchFamily="18" charset="0"/>
              </a:rPr>
              <a:t>Special techniques needed: SMOTE, class weights</a:t>
            </a:r>
          </a:p>
          <a:p>
            <a:r>
              <a:rPr lang="en-IN" dirty="0">
                <a:latin typeface="Times New Roman" pitchFamily="18" charset="0"/>
                <a:cs typeface="Times New Roman" pitchFamily="18" charset="0"/>
              </a:rPr>
              <a:t>Evaluation metrics: Focus on Precision, Recall, F1-Score over Accuracy</a:t>
            </a:r>
          </a:p>
          <a:p>
            <a:endParaRPr lang="en-IN" dirty="0"/>
          </a:p>
        </p:txBody>
      </p:sp>
    </p:spTree>
    <p:extLst>
      <p:ext uri="{BB962C8B-B14F-4D97-AF65-F5344CB8AC3E}">
        <p14:creationId xmlns:p14="http://schemas.microsoft.com/office/powerpoint/2010/main" val="2710983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4" y="240411"/>
            <a:ext cx="10834234" cy="612775"/>
          </a:xfrm>
        </p:spPr>
        <p:txBody>
          <a:bodyPr>
            <a:normAutofit fontScale="90000"/>
          </a:bodyPr>
          <a:lstStyle/>
          <a:p>
            <a:r>
              <a:rPr lang="en-US" sz="3600" dirty="0" smtClean="0">
                <a:latin typeface="+mj-lt"/>
                <a:cs typeface="Times New Roman" pitchFamily="18" charset="0"/>
              </a:rPr>
              <a:t/>
            </a:r>
            <a:br>
              <a:rPr lang="en-US" sz="3600" dirty="0" smtClean="0">
                <a:latin typeface="+mj-lt"/>
                <a:cs typeface="Times New Roman" pitchFamily="18" charset="0"/>
              </a:rPr>
            </a:br>
            <a:r>
              <a:rPr lang="en-US" sz="3600" dirty="0" smtClean="0">
                <a:latin typeface="+mj-lt"/>
                <a:cs typeface="Times New Roman" pitchFamily="18" charset="0"/>
              </a:rPr>
              <a:t> </a:t>
            </a:r>
            <a:r>
              <a:rPr lang="en-US" sz="3600" dirty="0" smtClean="0">
                <a:latin typeface="+mj-lt"/>
                <a:cs typeface="Times New Roman" pitchFamily="18" charset="0"/>
              </a:rPr>
              <a:t> WORK </a:t>
            </a:r>
            <a:r>
              <a:rPr lang="en-US" sz="3600" dirty="0">
                <a:latin typeface="+mj-lt"/>
                <a:cs typeface="Times New Roman" pitchFamily="18" charset="0"/>
              </a:rPr>
              <a:t>FLOW</a:t>
            </a:r>
            <a:br>
              <a:rPr lang="en-US" sz="3600" dirty="0">
                <a:latin typeface="+mj-lt"/>
                <a:cs typeface="Times New Roman" pitchFamily="18" charset="0"/>
              </a:rPr>
            </a:br>
            <a:endParaRPr lang="en-IN" dirty="0">
              <a:latin typeface="+mj-lt"/>
            </a:endParaRPr>
          </a:p>
        </p:txBody>
      </p:sp>
      <p:sp>
        <p:nvSpPr>
          <p:cNvPr id="3" name="Content Placeholder 2"/>
          <p:cNvSpPr>
            <a:spLocks noGrp="1"/>
          </p:cNvSpPr>
          <p:nvPr>
            <p:ph idx="1"/>
          </p:nvPr>
        </p:nvSpPr>
        <p:spPr>
          <a:xfrm>
            <a:off x="651353" y="1315233"/>
            <a:ext cx="10861765" cy="4757908"/>
          </a:xfrm>
        </p:spPr>
        <p:txBody>
          <a:bodyPr>
            <a:noAutofit/>
          </a:bodyPr>
          <a:lstStyle/>
          <a:p>
            <a:r>
              <a:rPr lang="en-US" sz="1400" b="1" dirty="0">
                <a:latin typeface="+mn-lt"/>
                <a:cs typeface="Times New Roman" pitchFamily="18" charset="0"/>
              </a:rPr>
              <a:t>STEP 01 : Data Collection</a:t>
            </a:r>
            <a:br>
              <a:rPr lang="en-US" sz="1400" b="1" dirty="0">
                <a:latin typeface="+mn-lt"/>
                <a:cs typeface="Times New Roman" pitchFamily="18" charset="0"/>
              </a:rPr>
            </a:br>
            <a:r>
              <a:rPr lang="en-US" sz="1400" b="1" dirty="0">
                <a:latin typeface="+mn-lt"/>
                <a:cs typeface="Times New Roman" pitchFamily="18" charset="0"/>
              </a:rPr>
              <a:t>Gathering and organizing data to train machine learning models.</a:t>
            </a:r>
          </a:p>
          <a:p>
            <a:endParaRPr lang="en-US" sz="1400" b="1" dirty="0">
              <a:latin typeface="+mn-lt"/>
              <a:cs typeface="Times New Roman" pitchFamily="18" charset="0"/>
            </a:endParaRPr>
          </a:p>
          <a:p>
            <a:r>
              <a:rPr lang="en-US" sz="1400" b="1" dirty="0">
                <a:latin typeface="+mn-lt"/>
                <a:cs typeface="Times New Roman" pitchFamily="18" charset="0"/>
              </a:rPr>
              <a:t>STEP 02 : Exploratory Data Analysis</a:t>
            </a:r>
            <a:br>
              <a:rPr lang="en-US" sz="1400" b="1" dirty="0">
                <a:latin typeface="+mn-lt"/>
                <a:cs typeface="Times New Roman" pitchFamily="18" charset="0"/>
              </a:rPr>
            </a:br>
            <a:r>
              <a:rPr lang="en-US" sz="1400" b="1" dirty="0">
                <a:latin typeface="+mn-lt"/>
                <a:cs typeface="Times New Roman" pitchFamily="18" charset="0"/>
              </a:rPr>
              <a:t>Analyzing and visualizing data patterns to understand its characteristics.</a:t>
            </a:r>
          </a:p>
          <a:p>
            <a:endParaRPr lang="en-US" sz="1400" b="1" dirty="0">
              <a:latin typeface="+mn-lt"/>
              <a:cs typeface="Times New Roman" pitchFamily="18" charset="0"/>
            </a:endParaRPr>
          </a:p>
          <a:p>
            <a:r>
              <a:rPr lang="en-US" sz="1400" b="1" dirty="0">
                <a:latin typeface="+mn-lt"/>
                <a:cs typeface="Times New Roman" pitchFamily="18" charset="0"/>
              </a:rPr>
              <a:t>STEP 03 : PREPROCESSING</a:t>
            </a:r>
            <a:br>
              <a:rPr lang="en-US" sz="1400" b="1" dirty="0">
                <a:latin typeface="+mn-lt"/>
                <a:cs typeface="Times New Roman" pitchFamily="18" charset="0"/>
              </a:rPr>
            </a:br>
            <a:r>
              <a:rPr lang="en-US" sz="1400" b="1" dirty="0">
                <a:latin typeface="+mn-lt"/>
                <a:cs typeface="Times New Roman" pitchFamily="18" charset="0"/>
              </a:rPr>
              <a:t>Preparing and cleaning data to enhance its quality and suitability.</a:t>
            </a:r>
          </a:p>
          <a:p>
            <a:endParaRPr lang="en-US" sz="1400" b="1" dirty="0">
              <a:latin typeface="+mn-lt"/>
              <a:cs typeface="Times New Roman" pitchFamily="18" charset="0"/>
            </a:endParaRPr>
          </a:p>
          <a:p>
            <a:r>
              <a:rPr lang="en-US" sz="1400" b="1" dirty="0">
                <a:latin typeface="+mn-lt"/>
                <a:cs typeface="Times New Roman" pitchFamily="18" charset="0"/>
              </a:rPr>
              <a:t>STEP 04 :Split Train And Test Data</a:t>
            </a:r>
            <a:br>
              <a:rPr lang="en-US" sz="1400" b="1" dirty="0">
                <a:latin typeface="+mn-lt"/>
                <a:cs typeface="Times New Roman" pitchFamily="18" charset="0"/>
              </a:rPr>
            </a:br>
            <a:r>
              <a:rPr lang="en-US" sz="1400" b="1" dirty="0">
                <a:latin typeface="+mn-lt"/>
                <a:cs typeface="Times New Roman" pitchFamily="18" charset="0"/>
              </a:rPr>
              <a:t>Dividing the dataset into training and testing sets to evaluate.</a:t>
            </a:r>
          </a:p>
          <a:p>
            <a:endParaRPr lang="en-US" sz="1400" b="1" dirty="0">
              <a:latin typeface="+mn-lt"/>
              <a:cs typeface="Times New Roman" pitchFamily="18" charset="0"/>
            </a:endParaRPr>
          </a:p>
          <a:p>
            <a:r>
              <a:rPr lang="en-US" sz="1400" b="1" dirty="0">
                <a:latin typeface="+mn-lt"/>
                <a:cs typeface="Times New Roman" pitchFamily="18" charset="0"/>
              </a:rPr>
              <a:t>STEP 05 : Model Selection and Model Training</a:t>
            </a:r>
            <a:br>
              <a:rPr lang="en-US" sz="1400" b="1" dirty="0">
                <a:latin typeface="+mn-lt"/>
                <a:cs typeface="Times New Roman" pitchFamily="18" charset="0"/>
              </a:rPr>
            </a:br>
            <a:r>
              <a:rPr lang="en-US" sz="1400" b="1" dirty="0">
                <a:latin typeface="+mn-lt"/>
                <a:cs typeface="Times New Roman" pitchFamily="18" charset="0"/>
              </a:rPr>
              <a:t>Choosing a suitable machine learning algorithm and optimizing its parameters.</a:t>
            </a:r>
          </a:p>
          <a:p>
            <a:endParaRPr lang="en-US" sz="1400" b="1" dirty="0">
              <a:latin typeface="+mn-lt"/>
              <a:cs typeface="Times New Roman" pitchFamily="18" charset="0"/>
            </a:endParaRPr>
          </a:p>
          <a:p>
            <a:r>
              <a:rPr lang="en-US" sz="1400" b="1" dirty="0">
                <a:latin typeface="+mn-lt"/>
                <a:cs typeface="Times New Roman" pitchFamily="18" charset="0"/>
              </a:rPr>
              <a:t>STEP 06 : Model Evaluation</a:t>
            </a:r>
            <a:br>
              <a:rPr lang="en-US" sz="1400" b="1" dirty="0">
                <a:latin typeface="+mn-lt"/>
                <a:cs typeface="Times New Roman" pitchFamily="18" charset="0"/>
              </a:rPr>
            </a:br>
            <a:r>
              <a:rPr lang="en-US" sz="1400" b="1" dirty="0">
                <a:latin typeface="+mn-lt"/>
                <a:cs typeface="Times New Roman" pitchFamily="18" charset="0"/>
              </a:rPr>
              <a:t>Assessing the performance of a machine learning model using metrics.</a:t>
            </a:r>
          </a:p>
          <a:p>
            <a:endParaRPr lang="en-US" sz="1400" b="1" dirty="0">
              <a:latin typeface="+mn-lt"/>
              <a:cs typeface="Times New Roman" pitchFamily="18" charset="0"/>
            </a:endParaRPr>
          </a:p>
          <a:p>
            <a:r>
              <a:rPr lang="en-US" sz="1400" b="1" dirty="0">
                <a:latin typeface="+mn-lt"/>
                <a:cs typeface="Times New Roman" pitchFamily="18" charset="0"/>
              </a:rPr>
              <a:t>STEP 07 :Monitor and Update</a:t>
            </a:r>
            <a:br>
              <a:rPr lang="en-US" sz="1400" b="1" dirty="0">
                <a:latin typeface="+mn-lt"/>
                <a:cs typeface="Times New Roman" pitchFamily="18" charset="0"/>
              </a:rPr>
            </a:br>
            <a:r>
              <a:rPr lang="en-US" sz="1400" b="1" dirty="0">
                <a:latin typeface="+mn-lt"/>
                <a:cs typeface="Times New Roman" pitchFamily="18" charset="0"/>
              </a:rPr>
              <a:t>Continuously monitor the model’s performance in the real-world scenario.</a:t>
            </a:r>
          </a:p>
          <a:p>
            <a:endParaRPr lang="en-IN" sz="1400" b="1" dirty="0">
              <a:latin typeface="+mn-lt"/>
              <a:cs typeface="Times New Roman" pitchFamily="18" charset="0"/>
            </a:endParaRPr>
          </a:p>
          <a:p>
            <a:endParaRPr lang="en-IN" sz="1400" b="1" dirty="0">
              <a:latin typeface="+mn-lt"/>
            </a:endParaRPr>
          </a:p>
        </p:txBody>
      </p:sp>
    </p:spTree>
    <p:extLst>
      <p:ext uri="{BB962C8B-B14F-4D97-AF65-F5344CB8AC3E}">
        <p14:creationId xmlns:p14="http://schemas.microsoft.com/office/powerpoint/2010/main" val="547858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mn-lt"/>
                <a:cs typeface="Times New Roman" pitchFamily="18" charset="0"/>
              </a:rPr>
              <a:t/>
            </a:r>
            <a:br>
              <a:rPr lang="en-US" dirty="0" smtClean="0">
                <a:latin typeface="+mn-lt"/>
                <a:cs typeface="Times New Roman" pitchFamily="18" charset="0"/>
              </a:rPr>
            </a:br>
            <a:r>
              <a:rPr lang="en-US" dirty="0" smtClean="0">
                <a:latin typeface="+mn-lt"/>
                <a:cs typeface="Times New Roman" pitchFamily="18" charset="0"/>
              </a:rPr>
              <a:t>EXPLORATORY </a:t>
            </a:r>
            <a:r>
              <a:rPr lang="en-US" dirty="0">
                <a:latin typeface="+mn-lt"/>
                <a:cs typeface="Times New Roman" pitchFamily="18" charset="0"/>
              </a:rPr>
              <a:t>DATA ANALYSIS - TRANSACTION TYPE ANALYSIS</a:t>
            </a:r>
            <a:r>
              <a:rPr lang="en-IN" dirty="0">
                <a:latin typeface="+mn-lt"/>
                <a:cs typeface="Times New Roman" pitchFamily="18" charset="0"/>
              </a:rPr>
              <a:t/>
            </a:r>
            <a:br>
              <a:rPr lang="en-IN" dirty="0">
                <a:latin typeface="+mn-lt"/>
                <a:cs typeface="Times New Roman" pitchFamily="18" charset="0"/>
              </a:rPr>
            </a:br>
            <a:endParaRPr lang="en-IN" dirty="0">
              <a:latin typeface="+mn-lt"/>
            </a:endParaRPr>
          </a:p>
        </p:txBody>
      </p:sp>
      <p:pic>
        <p:nvPicPr>
          <p:cNvPr id="4"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26684" y="1463063"/>
            <a:ext cx="5073042" cy="4548082"/>
          </a:xfrm>
        </p:spPr>
      </p:pic>
      <p:sp>
        <p:nvSpPr>
          <p:cNvPr id="5" name="Rectangle 4"/>
          <p:cNvSpPr/>
          <p:nvPr/>
        </p:nvSpPr>
        <p:spPr>
          <a:xfrm>
            <a:off x="730684" y="1463063"/>
            <a:ext cx="6096000" cy="5078313"/>
          </a:xfrm>
          <a:prstGeom prst="rect">
            <a:avLst/>
          </a:prstGeom>
        </p:spPr>
        <p:txBody>
          <a:bodyPr>
            <a:spAutoFit/>
          </a:bodyPr>
          <a:lstStyle/>
          <a:p>
            <a:r>
              <a:rPr lang="en-US" sz="1200" b="1" dirty="0">
                <a:cs typeface="Times New Roman" pitchFamily="18" charset="0"/>
              </a:rPr>
              <a:t>Key Findings:</a:t>
            </a:r>
          </a:p>
          <a:p>
            <a:r>
              <a:rPr lang="en-US" sz="1200" b="1" dirty="0">
                <a:cs typeface="Times New Roman" pitchFamily="18" charset="0"/>
              </a:rPr>
              <a:t>1. Transaction Volume Distribution:</a:t>
            </a:r>
            <a:endParaRPr lang="en-US" sz="1200" dirty="0">
              <a:cs typeface="Times New Roman" pitchFamily="18" charset="0"/>
            </a:endParaRPr>
          </a:p>
          <a:p>
            <a:r>
              <a:rPr lang="en-US" sz="1200" b="1" dirty="0">
                <a:cs typeface="Times New Roman" pitchFamily="18" charset="0"/>
              </a:rPr>
              <a:t>	PAYMENT</a:t>
            </a:r>
            <a:r>
              <a:rPr lang="en-US" sz="1200" dirty="0">
                <a:cs typeface="Times New Roman" pitchFamily="18" charset="0"/>
              </a:rPr>
              <a:t> has the highest volume (5,510 transactions)</a:t>
            </a:r>
          </a:p>
          <a:p>
            <a:r>
              <a:rPr lang="en-US" sz="1200" b="1" dirty="0">
                <a:cs typeface="Times New Roman" pitchFamily="18" charset="0"/>
              </a:rPr>
              <a:t>	CASH_IN</a:t>
            </a:r>
            <a:r>
              <a:rPr lang="en-US" sz="1200" dirty="0">
                <a:cs typeface="Times New Roman" pitchFamily="18" charset="0"/>
              </a:rPr>
              <a:t> follows with 1,951 transactions</a:t>
            </a:r>
          </a:p>
          <a:p>
            <a:r>
              <a:rPr lang="en-US" sz="1200" b="1" dirty="0">
                <a:cs typeface="Times New Roman" pitchFamily="18" charset="0"/>
              </a:rPr>
              <a:t>	CASH_OUT</a:t>
            </a:r>
            <a:r>
              <a:rPr lang="en-US" sz="1200" dirty="0">
                <a:cs typeface="Times New Roman" pitchFamily="18" charset="0"/>
              </a:rPr>
              <a:t>: 1,871 transactions</a:t>
            </a:r>
          </a:p>
          <a:p>
            <a:r>
              <a:rPr lang="en-US" sz="1200" b="1" dirty="0">
                <a:cs typeface="Times New Roman" pitchFamily="18" charset="0"/>
              </a:rPr>
              <a:t>	TRANSFER</a:t>
            </a:r>
            <a:r>
              <a:rPr lang="en-US" sz="1200" dirty="0">
                <a:cs typeface="Times New Roman" pitchFamily="18" charset="0"/>
              </a:rPr>
              <a:t>: 1,464 transactions</a:t>
            </a:r>
          </a:p>
          <a:p>
            <a:r>
              <a:rPr lang="en-US" sz="1200" b="1" dirty="0">
                <a:cs typeface="Times New Roman" pitchFamily="18" charset="0"/>
              </a:rPr>
              <a:t>	DEBIT</a:t>
            </a:r>
            <a:r>
              <a:rPr lang="en-US" sz="1200" dirty="0">
                <a:cs typeface="Times New Roman" pitchFamily="18" charset="0"/>
              </a:rPr>
              <a:t> has the lowest volume (346 transactions)</a:t>
            </a:r>
          </a:p>
          <a:p>
            <a:r>
              <a:rPr lang="en-US" sz="1200" b="1" dirty="0">
                <a:cs typeface="Times New Roman" pitchFamily="18" charset="0"/>
              </a:rPr>
              <a:t>2. Fraud Concentration:</a:t>
            </a:r>
            <a:endParaRPr lang="en-US" sz="1200" dirty="0">
              <a:cs typeface="Times New Roman" pitchFamily="18" charset="0"/>
            </a:endParaRPr>
          </a:p>
          <a:p>
            <a:r>
              <a:rPr lang="en-US" sz="1200" b="1" dirty="0">
                <a:cs typeface="Times New Roman" pitchFamily="18" charset="0"/>
              </a:rPr>
              <a:t>	Only 2 transaction types experience fraud:</a:t>
            </a:r>
            <a:r>
              <a:rPr lang="en-US" sz="1200" dirty="0">
                <a:cs typeface="Times New Roman" pitchFamily="18" charset="0"/>
              </a:rPr>
              <a:t> CASH_OUT and TRANSFER</a:t>
            </a:r>
          </a:p>
          <a:p>
            <a:r>
              <a:rPr lang="en-US" sz="1200" b="1" dirty="0">
                <a:cs typeface="Times New Roman" pitchFamily="18" charset="0"/>
              </a:rPr>
              <a:t>	CASH_OUT</a:t>
            </a:r>
            <a:r>
              <a:rPr lang="en-US" sz="1200" dirty="0">
                <a:cs typeface="Times New Roman" pitchFamily="18" charset="0"/>
              </a:rPr>
              <a:t>: 578 fraud cases (highest)</a:t>
            </a:r>
          </a:p>
          <a:p>
            <a:r>
              <a:rPr lang="en-US" sz="1200" b="1" dirty="0">
                <a:cs typeface="Times New Roman" pitchFamily="18" charset="0"/>
              </a:rPr>
              <a:t>	TRANSFER</a:t>
            </a:r>
            <a:r>
              <a:rPr lang="en-US" sz="1200" dirty="0">
                <a:cs typeface="Times New Roman" pitchFamily="18" charset="0"/>
              </a:rPr>
              <a:t>: 564 fraud cases (nearly equal to CASH_OUT)</a:t>
            </a:r>
          </a:p>
          <a:p>
            <a:r>
              <a:rPr lang="en-US" sz="1200" b="1" dirty="0">
                <a:cs typeface="Times New Roman" pitchFamily="18" charset="0"/>
              </a:rPr>
              <a:t>	PAYMENT, DEBIT, and CASH_IN</a:t>
            </a:r>
            <a:r>
              <a:rPr lang="en-US" sz="1200" dirty="0">
                <a:cs typeface="Times New Roman" pitchFamily="18" charset="0"/>
              </a:rPr>
              <a:t>: Zero fraud cases</a:t>
            </a:r>
          </a:p>
          <a:p>
            <a:r>
              <a:rPr lang="en-US" sz="1200" b="1" dirty="0">
                <a:cs typeface="Times New Roman" pitchFamily="18" charset="0"/>
              </a:rPr>
              <a:t>3. Fraud Rate Analysis:</a:t>
            </a:r>
            <a:endParaRPr lang="en-US" sz="1200" dirty="0">
              <a:cs typeface="Times New Roman" pitchFamily="18" charset="0"/>
            </a:endParaRPr>
          </a:p>
          <a:p>
            <a:r>
              <a:rPr lang="en-US" sz="1200" b="1" dirty="0">
                <a:cs typeface="Times New Roman" pitchFamily="18" charset="0"/>
              </a:rPr>
              <a:t>	TRANSFER</a:t>
            </a:r>
            <a:r>
              <a:rPr lang="en-US" sz="1200" dirty="0">
                <a:cs typeface="Times New Roman" pitchFamily="18" charset="0"/>
              </a:rPr>
              <a:t> has the highest fraud rate at </a:t>
            </a:r>
            <a:r>
              <a:rPr lang="en-US" sz="1200" b="1" dirty="0">
                <a:cs typeface="Times New Roman" pitchFamily="18" charset="0"/>
              </a:rPr>
              <a:t>38.52%</a:t>
            </a:r>
            <a:r>
              <a:rPr lang="en-US" sz="1200" dirty="0">
                <a:cs typeface="Times New Roman" pitchFamily="18" charset="0"/>
              </a:rPr>
              <a:t> (highest risk)</a:t>
            </a:r>
          </a:p>
          <a:p>
            <a:r>
              <a:rPr lang="en-US" sz="1200" b="1" dirty="0">
                <a:cs typeface="Times New Roman" pitchFamily="18" charset="0"/>
              </a:rPr>
              <a:t>	CASH_OUT</a:t>
            </a:r>
            <a:r>
              <a:rPr lang="en-US" sz="1200" dirty="0">
                <a:cs typeface="Times New Roman" pitchFamily="18" charset="0"/>
              </a:rPr>
              <a:t> follows with </a:t>
            </a:r>
            <a:r>
              <a:rPr lang="en-US" sz="1200" b="1" dirty="0">
                <a:cs typeface="Times New Roman" pitchFamily="18" charset="0"/>
              </a:rPr>
              <a:t>30.89%</a:t>
            </a:r>
            <a:r>
              <a:rPr lang="en-US" sz="1200" dirty="0">
                <a:cs typeface="Times New Roman" pitchFamily="18" charset="0"/>
              </a:rPr>
              <a:t> fraud rate</a:t>
            </a:r>
          </a:p>
          <a:p>
            <a:r>
              <a:rPr lang="en-US" sz="1200" b="1" dirty="0">
                <a:cs typeface="Times New Roman" pitchFamily="18" charset="0"/>
              </a:rPr>
              <a:t>	PAYMENT, CASH_IN, and DEBIT</a:t>
            </a:r>
            <a:r>
              <a:rPr lang="en-US" sz="1200" dirty="0">
                <a:cs typeface="Times New Roman" pitchFamily="18" charset="0"/>
              </a:rPr>
              <a:t>: 0% fraud rate (completely safe)</a:t>
            </a:r>
          </a:p>
          <a:p>
            <a:r>
              <a:rPr lang="en-US" sz="1200" b="1" dirty="0">
                <a:cs typeface="Times New Roman" pitchFamily="18" charset="0"/>
              </a:rPr>
              <a:t>4. Transaction Distribution by Class:</a:t>
            </a:r>
            <a:endParaRPr lang="en-US" sz="1200" dirty="0">
              <a:cs typeface="Times New Roman" pitchFamily="18" charset="0"/>
            </a:endParaRPr>
          </a:p>
          <a:p>
            <a:r>
              <a:rPr lang="en-US" sz="1200" b="1" dirty="0">
                <a:cs typeface="Times New Roman" pitchFamily="18" charset="0"/>
              </a:rPr>
              <a:t>	PAYMENT</a:t>
            </a:r>
            <a:r>
              <a:rPr lang="en-US" sz="1200" dirty="0">
                <a:cs typeface="Times New Roman" pitchFamily="18" charset="0"/>
              </a:rPr>
              <a:t> is predominantly legitimate (all 5,510 transactions)</a:t>
            </a:r>
          </a:p>
          <a:p>
            <a:r>
              <a:rPr lang="en-US" sz="1200" b="1" dirty="0">
                <a:cs typeface="Times New Roman" pitchFamily="18" charset="0"/>
              </a:rPr>
              <a:t>	CASH_OUT</a:t>
            </a:r>
            <a:r>
              <a:rPr lang="en-US" sz="1200" dirty="0">
                <a:cs typeface="Times New Roman" pitchFamily="18" charset="0"/>
              </a:rPr>
              <a:t> shows significant fraud proportion (578 out of 1,871)</a:t>
            </a:r>
          </a:p>
          <a:p>
            <a:r>
              <a:rPr lang="en-US" sz="1200" b="1" dirty="0">
                <a:cs typeface="Times New Roman" pitchFamily="18" charset="0"/>
              </a:rPr>
              <a:t>	TRANSFER</a:t>
            </a:r>
            <a:r>
              <a:rPr lang="en-US" sz="1200" dirty="0">
                <a:cs typeface="Times New Roman" pitchFamily="18" charset="0"/>
              </a:rPr>
              <a:t> shows highest fraud proportion relative to its volume (564 out of 1,464)</a:t>
            </a:r>
          </a:p>
          <a:p>
            <a:r>
              <a:rPr lang="en-US" sz="1200" b="1" dirty="0">
                <a:cs typeface="Times New Roman" pitchFamily="18" charset="0"/>
              </a:rPr>
              <a:t>Critical Insights:</a:t>
            </a:r>
          </a:p>
          <a:p>
            <a:r>
              <a:rPr lang="en-US" sz="1200" dirty="0">
                <a:cs typeface="Times New Roman" pitchFamily="18" charset="0"/>
              </a:rPr>
              <a:t>⚠️ </a:t>
            </a:r>
            <a:r>
              <a:rPr lang="en-US" sz="1200" b="1" dirty="0">
                <a:cs typeface="Times New Roman" pitchFamily="18" charset="0"/>
              </a:rPr>
              <a:t>38.5% of all TRANSFER transactions are fraudulent</a:t>
            </a:r>
            <a:r>
              <a:rPr lang="en-US" sz="1200" dirty="0">
                <a:cs typeface="Times New Roman" pitchFamily="18" charset="0"/>
              </a:rPr>
              <a:t> - highest risk category</a:t>
            </a:r>
          </a:p>
          <a:p>
            <a:r>
              <a:rPr lang="en-US" sz="1200" dirty="0">
                <a:cs typeface="Times New Roman" pitchFamily="18" charset="0"/>
              </a:rPr>
              <a:t>⚠️ </a:t>
            </a:r>
            <a:r>
              <a:rPr lang="en-US" sz="1200" b="1" dirty="0">
                <a:cs typeface="Times New Roman" pitchFamily="18" charset="0"/>
              </a:rPr>
              <a:t>30.9% of CASH_OUT transactions are fraudulent</a:t>
            </a:r>
            <a:r>
              <a:rPr lang="en-US" sz="1200" dirty="0">
                <a:cs typeface="Times New Roman" pitchFamily="18" charset="0"/>
              </a:rPr>
              <a:t> - second highest risk</a:t>
            </a:r>
          </a:p>
          <a:p>
            <a:r>
              <a:rPr lang="en-US" sz="1200" dirty="0">
                <a:cs typeface="Times New Roman" pitchFamily="18" charset="0"/>
              </a:rPr>
              <a:t>✅ </a:t>
            </a:r>
            <a:r>
              <a:rPr lang="en-US" sz="1200" b="1" dirty="0">
                <a:cs typeface="Times New Roman" pitchFamily="18" charset="0"/>
              </a:rPr>
              <a:t>PAYMENT, DEBIT, and CASH_IN are fraud-free</a:t>
            </a:r>
            <a:r>
              <a:rPr lang="en-US" sz="1200" dirty="0">
                <a:cs typeface="Times New Roman" pitchFamily="18" charset="0"/>
              </a:rPr>
              <a:t> - safe transaction types</a:t>
            </a:r>
          </a:p>
          <a:p>
            <a:r>
              <a:rPr lang="en-US" sz="1200" dirty="0">
                <a:cs typeface="Times New Roman" pitchFamily="18" charset="0"/>
              </a:rPr>
              <a:t>🎯 </a:t>
            </a:r>
            <a:r>
              <a:rPr lang="en-US" sz="1200" b="1" dirty="0">
                <a:cs typeface="Times New Roman" pitchFamily="18" charset="0"/>
              </a:rPr>
              <a:t>Fraud detection efforts should focus exclusively on TRANSFER and CASH_OUT transactions</a:t>
            </a:r>
            <a:endParaRPr lang="en-US" sz="1200" dirty="0">
              <a:cs typeface="Times New Roman" pitchFamily="18" charset="0"/>
            </a:endParaRPr>
          </a:p>
        </p:txBody>
      </p:sp>
    </p:spTree>
    <p:extLst>
      <p:ext uri="{BB962C8B-B14F-4D97-AF65-F5344CB8AC3E}">
        <p14:creationId xmlns:p14="http://schemas.microsoft.com/office/powerpoint/2010/main" val="3571336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mn-lt"/>
                <a:cs typeface="Times New Roman" pitchFamily="18" charset="0"/>
              </a:rPr>
              <a:t/>
            </a:r>
            <a:br>
              <a:rPr lang="en-IN" dirty="0" smtClean="0">
                <a:latin typeface="+mn-lt"/>
                <a:cs typeface="Times New Roman" pitchFamily="18" charset="0"/>
              </a:rPr>
            </a:br>
            <a:r>
              <a:rPr lang="en-IN" dirty="0">
                <a:latin typeface="+mn-lt"/>
                <a:cs typeface="Times New Roman" pitchFamily="18" charset="0"/>
              </a:rPr>
              <a:t/>
            </a:r>
            <a:br>
              <a:rPr lang="en-IN" dirty="0">
                <a:latin typeface="+mn-lt"/>
                <a:cs typeface="Times New Roman" pitchFamily="18" charset="0"/>
              </a:rPr>
            </a:br>
            <a:r>
              <a:rPr lang="en-IN" dirty="0" smtClean="0">
                <a:latin typeface="+mn-lt"/>
                <a:cs typeface="Times New Roman" pitchFamily="18" charset="0"/>
              </a:rPr>
              <a:t>EXPLORATORY </a:t>
            </a:r>
            <a:r>
              <a:rPr lang="en-IN" dirty="0">
                <a:latin typeface="+mn-lt"/>
                <a:cs typeface="Times New Roman" pitchFamily="18" charset="0"/>
              </a:rPr>
              <a:t>DATA ANALYSIS - AMOUNT AND BALANCE </a:t>
            </a:r>
            <a:r>
              <a:rPr lang="en-IN" dirty="0" smtClean="0">
                <a:latin typeface="+mn-lt"/>
                <a:cs typeface="Times New Roman" pitchFamily="18" charset="0"/>
              </a:rPr>
              <a:t>PATTERNS</a:t>
            </a:r>
            <a:r>
              <a:rPr lang="en-IN" dirty="0">
                <a:latin typeface="+mn-lt"/>
                <a:cs typeface="Times New Roman" pitchFamily="18" charset="0"/>
              </a:rPr>
              <a:t/>
            </a:r>
            <a:br>
              <a:rPr lang="en-IN" dirty="0">
                <a:latin typeface="+mn-lt"/>
                <a:cs typeface="Times New Roman" pitchFamily="18" charset="0"/>
              </a:rPr>
            </a:br>
            <a:r>
              <a:rPr lang="en-IN" dirty="0">
                <a:latin typeface="+mn-lt"/>
                <a:cs typeface="Times New Roman" pitchFamily="18" charset="0"/>
              </a:rPr>
              <a:t/>
            </a:r>
            <a:br>
              <a:rPr lang="en-IN" dirty="0">
                <a:latin typeface="+mn-lt"/>
                <a:cs typeface="Times New Roman" pitchFamily="18" charset="0"/>
              </a:rPr>
            </a:br>
            <a:endParaRPr lang="en-IN" dirty="0">
              <a:latin typeface="+mn-lt"/>
            </a:endParaRPr>
          </a:p>
        </p:txBody>
      </p:sp>
      <p:pic>
        <p:nvPicPr>
          <p:cNvPr id="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5881" y="1528175"/>
            <a:ext cx="4512679" cy="4767115"/>
          </a:xfrm>
          <a:prstGeom prst="rect">
            <a:avLst/>
          </a:prstGeom>
        </p:spPr>
      </p:pic>
      <p:sp>
        <p:nvSpPr>
          <p:cNvPr id="5" name="Content Placeholder 4"/>
          <p:cNvSpPr txBox="1">
            <a:spLocks noGrp="1"/>
          </p:cNvSpPr>
          <p:nvPr>
            <p:ph idx="1"/>
          </p:nvPr>
        </p:nvSpPr>
        <p:spPr>
          <a:xfrm>
            <a:off x="764088" y="1929008"/>
            <a:ext cx="5974916" cy="5083443"/>
          </a:xfrm>
          <a:prstGeom prst="rect">
            <a:avLst/>
          </a:prstGeom>
          <a:noFill/>
        </p:spPr>
        <p:txBody>
          <a:bodyPr wrap="square" rtlCol="0">
            <a:spAutoFit/>
          </a:bodyPr>
          <a:lstStyle/>
          <a:p>
            <a:pPr marL="228600" indent="-228600">
              <a:buAutoNum type="arabicPeriod"/>
            </a:pPr>
            <a:r>
              <a:rPr lang="en-US" sz="1200" b="1" dirty="0" smtClean="0">
                <a:latin typeface="Times New Roman" pitchFamily="18" charset="0"/>
                <a:cs typeface="Times New Roman" pitchFamily="18" charset="0"/>
              </a:rPr>
              <a:t>Transaction </a:t>
            </a:r>
            <a:r>
              <a:rPr lang="en-US" sz="1200" b="1" dirty="0">
                <a:latin typeface="Times New Roman" pitchFamily="18" charset="0"/>
                <a:cs typeface="Times New Roman" pitchFamily="18" charset="0"/>
              </a:rPr>
              <a:t>Amount Distribution (Log Scale</a:t>
            </a:r>
            <a:r>
              <a:rPr lang="en-US" sz="1200" b="1" dirty="0" smtClean="0">
                <a:latin typeface="Times New Roman" pitchFamily="18" charset="0"/>
                <a:cs typeface="Times New Roman" pitchFamily="18" charset="0"/>
              </a:rPr>
              <a:t>):</a:t>
            </a:r>
            <a:endParaRPr lang="en-US" sz="1200" b="1" dirty="0">
              <a:latin typeface="Times New Roman" pitchFamily="18" charset="0"/>
              <a:cs typeface="Times New Roman" pitchFamily="18" charset="0"/>
            </a:endParaRPr>
          </a:p>
          <a:p>
            <a:r>
              <a:rPr lang="en-US" sz="1200" b="1" dirty="0">
                <a:latin typeface="Times New Roman" pitchFamily="18" charset="0"/>
                <a:cs typeface="Times New Roman" pitchFamily="18" charset="0"/>
              </a:rPr>
              <a:t>Legitimate transactions</a:t>
            </a:r>
            <a:r>
              <a:rPr lang="en-US" sz="1200" dirty="0">
                <a:latin typeface="Times New Roman" pitchFamily="18" charset="0"/>
                <a:cs typeface="Times New Roman" pitchFamily="18" charset="0"/>
              </a:rPr>
              <a:t> (green) show a normal distribution concentrated around log amount </a:t>
            </a:r>
            <a:r>
              <a:rPr lang="en-US" sz="1200" dirty="0" smtClean="0">
                <a:latin typeface="Times New Roman" pitchFamily="18" charset="0"/>
                <a:cs typeface="Times New Roman" pitchFamily="18" charset="0"/>
              </a:rPr>
              <a:t>8-10.</a:t>
            </a:r>
          </a:p>
          <a:p>
            <a:r>
              <a:rPr lang="en-US" sz="1200" b="1" dirty="0" smtClean="0">
                <a:latin typeface="Times New Roman" pitchFamily="18" charset="0"/>
                <a:cs typeface="Times New Roman" pitchFamily="18" charset="0"/>
              </a:rPr>
              <a:t>Fraud </a:t>
            </a:r>
            <a:r>
              <a:rPr lang="en-US" sz="1200" b="1" dirty="0">
                <a:latin typeface="Times New Roman" pitchFamily="18" charset="0"/>
                <a:cs typeface="Times New Roman" pitchFamily="18" charset="0"/>
              </a:rPr>
              <a:t>transactions</a:t>
            </a:r>
            <a:r>
              <a:rPr lang="en-US" sz="1200" dirty="0">
                <a:latin typeface="Times New Roman" pitchFamily="18" charset="0"/>
                <a:cs typeface="Times New Roman" pitchFamily="18" charset="0"/>
              </a:rPr>
              <a:t> (red) are distributed across higher amount ranges (log </a:t>
            </a:r>
            <a:r>
              <a:rPr lang="en-US" sz="1200" dirty="0" smtClean="0">
                <a:latin typeface="Times New Roman" pitchFamily="18" charset="0"/>
                <a:cs typeface="Times New Roman" pitchFamily="18" charset="0"/>
              </a:rPr>
              <a:t>10-16) Fraud amounts</a:t>
            </a:r>
          </a:p>
          <a:p>
            <a:r>
              <a:rPr lang="en-US" sz="1200" dirty="0" smtClean="0">
                <a:latin typeface="Times New Roman" pitchFamily="18" charset="0"/>
                <a:cs typeface="Times New Roman" pitchFamily="18" charset="0"/>
              </a:rPr>
              <a:t> </a:t>
            </a:r>
            <a:r>
              <a:rPr lang="en-US" sz="1200" dirty="0">
                <a:latin typeface="Times New Roman" pitchFamily="18" charset="0"/>
                <a:cs typeface="Times New Roman" pitchFamily="18" charset="0"/>
              </a:rPr>
              <a:t>are more spread out and skewed toward higher </a:t>
            </a:r>
            <a:r>
              <a:rPr lang="en-US" sz="1200" dirty="0" smtClean="0">
                <a:latin typeface="Times New Roman" pitchFamily="18" charset="0"/>
                <a:cs typeface="Times New Roman" pitchFamily="18" charset="0"/>
              </a:rPr>
              <a:t>values .Peak </a:t>
            </a:r>
            <a:r>
              <a:rPr lang="en-US" sz="1200" dirty="0">
                <a:latin typeface="Times New Roman" pitchFamily="18" charset="0"/>
                <a:cs typeface="Times New Roman" pitchFamily="18" charset="0"/>
              </a:rPr>
              <a:t>legitimate transactions: ~$22,000 - $150,000 </a:t>
            </a:r>
            <a:r>
              <a:rPr lang="en-US" sz="1200" dirty="0" smtClean="0">
                <a:latin typeface="Times New Roman" pitchFamily="18" charset="0"/>
                <a:cs typeface="Times New Roman" pitchFamily="18" charset="0"/>
              </a:rPr>
              <a:t>range Fraud </a:t>
            </a:r>
            <a:r>
              <a:rPr lang="en-US" sz="1200" dirty="0">
                <a:latin typeface="Times New Roman" pitchFamily="18" charset="0"/>
                <a:cs typeface="Times New Roman" pitchFamily="18" charset="0"/>
              </a:rPr>
              <a:t>transactions extend to much higher </a:t>
            </a:r>
            <a:r>
              <a:rPr lang="en-US" sz="1200" dirty="0" smtClean="0">
                <a:latin typeface="Times New Roman" pitchFamily="18" charset="0"/>
                <a:cs typeface="Times New Roman" pitchFamily="18" charset="0"/>
              </a:rPr>
              <a:t>amounts</a:t>
            </a:r>
          </a:p>
          <a:p>
            <a:r>
              <a:rPr lang="en-IN" sz="1200" b="1" dirty="0">
                <a:latin typeface="Times New Roman" pitchFamily="18" charset="0"/>
                <a:cs typeface="Times New Roman" pitchFamily="18" charset="0"/>
              </a:rPr>
              <a:t>Amount Distribution (Violin Plot</a:t>
            </a:r>
            <a:r>
              <a:rPr lang="en-IN" sz="1200" b="1" dirty="0" smtClean="0">
                <a:latin typeface="Times New Roman" pitchFamily="18" charset="0"/>
                <a:cs typeface="Times New Roman" pitchFamily="18" charset="0"/>
              </a:rPr>
              <a:t>):</a:t>
            </a:r>
          </a:p>
          <a:p>
            <a:r>
              <a:rPr lang="en-IN" sz="1200" b="1" dirty="0" smtClean="0">
                <a:latin typeface="Times New Roman" pitchFamily="18" charset="0"/>
                <a:cs typeface="Times New Roman" pitchFamily="18" charset="0"/>
              </a:rPr>
              <a:t>Legitimate </a:t>
            </a:r>
            <a:r>
              <a:rPr lang="en-IN" sz="1200" b="1" dirty="0">
                <a:latin typeface="Times New Roman" pitchFamily="18" charset="0"/>
                <a:cs typeface="Times New Roman" pitchFamily="18" charset="0"/>
              </a:rPr>
              <a:t>transactions:</a:t>
            </a:r>
            <a:r>
              <a:rPr lang="en-IN" sz="1200" dirty="0">
                <a:latin typeface="Times New Roman" pitchFamily="18" charset="0"/>
                <a:cs typeface="Times New Roman" pitchFamily="18" charset="0"/>
              </a:rPr>
              <a:t> </a:t>
            </a:r>
          </a:p>
          <a:p>
            <a:pPr lvl="1"/>
            <a:r>
              <a:rPr lang="en-IN" sz="1200" dirty="0">
                <a:latin typeface="Times New Roman" pitchFamily="18" charset="0"/>
                <a:cs typeface="Times New Roman" pitchFamily="18" charset="0"/>
              </a:rPr>
              <a:t>Dense concentration in lower-middle range</a:t>
            </a:r>
          </a:p>
          <a:p>
            <a:pPr lvl="1"/>
            <a:r>
              <a:rPr lang="en-IN" sz="1200" dirty="0">
                <a:latin typeface="Times New Roman" pitchFamily="18" charset="0"/>
                <a:cs typeface="Times New Roman" pitchFamily="18" charset="0"/>
              </a:rPr>
              <a:t>Narrower distribution</a:t>
            </a:r>
          </a:p>
          <a:p>
            <a:pPr lvl="1"/>
            <a:r>
              <a:rPr lang="en-IN" sz="1200" dirty="0">
                <a:latin typeface="Times New Roman" pitchFamily="18" charset="0"/>
                <a:cs typeface="Times New Roman" pitchFamily="18" charset="0"/>
              </a:rPr>
              <a:t>Most transactions between $10,000 - $500,000</a:t>
            </a:r>
          </a:p>
          <a:p>
            <a:r>
              <a:rPr lang="en-IN" sz="1200" b="1" dirty="0">
                <a:latin typeface="Times New Roman" pitchFamily="18" charset="0"/>
                <a:cs typeface="Times New Roman" pitchFamily="18" charset="0"/>
              </a:rPr>
              <a:t>Fraud transactions:</a:t>
            </a:r>
            <a:r>
              <a:rPr lang="en-IN" sz="1200" dirty="0">
                <a:latin typeface="Times New Roman" pitchFamily="18" charset="0"/>
                <a:cs typeface="Times New Roman" pitchFamily="18" charset="0"/>
              </a:rPr>
              <a:t> </a:t>
            </a:r>
          </a:p>
          <a:p>
            <a:pPr lvl="1"/>
            <a:r>
              <a:rPr lang="en-IN" sz="1200" dirty="0">
                <a:latin typeface="Times New Roman" pitchFamily="18" charset="0"/>
                <a:cs typeface="Times New Roman" pitchFamily="18" charset="0"/>
              </a:rPr>
              <a:t>Broader, more uniform distribution</a:t>
            </a:r>
          </a:p>
          <a:p>
            <a:pPr lvl="1"/>
            <a:r>
              <a:rPr lang="en-IN" sz="1200" dirty="0">
                <a:latin typeface="Times New Roman" pitchFamily="18" charset="0"/>
                <a:cs typeface="Times New Roman" pitchFamily="18" charset="0"/>
              </a:rPr>
              <a:t>Higher concentration at upper ranges</a:t>
            </a:r>
          </a:p>
          <a:p>
            <a:pPr lvl="1"/>
            <a:r>
              <a:rPr lang="en-IN" sz="1200" dirty="0">
                <a:latin typeface="Times New Roman" pitchFamily="18" charset="0"/>
                <a:cs typeface="Times New Roman" pitchFamily="18" charset="0"/>
              </a:rPr>
              <a:t>Significant density at $100,000 - $1 million range</a:t>
            </a:r>
          </a:p>
          <a:p>
            <a:endParaRPr lang="en-IN" sz="1200" dirty="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490936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7116</TotalTime>
  <Words>1960</Words>
  <Application>Microsoft Office PowerPoint</Application>
  <PresentationFormat>Custom</PresentationFormat>
  <Paragraphs>299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BIA Template</vt:lpstr>
      <vt:lpstr>PowerPoint Presentation</vt:lpstr>
      <vt:lpstr>Agenda</vt:lpstr>
      <vt:lpstr>PROBLEM STATEMENT</vt:lpstr>
      <vt:lpstr> OBJECTIVE OF THE STUDY </vt:lpstr>
      <vt:lpstr>  DATASET OVERVIEW  </vt:lpstr>
      <vt:lpstr>Class Distribution</vt:lpstr>
      <vt:lpstr>   WORK FLOW </vt:lpstr>
      <vt:lpstr> EXPLORATORY DATA ANALYSIS - TRANSACTION TYPE ANALYSIS </vt:lpstr>
      <vt:lpstr>  EXPLORATORY DATA ANALYSIS - AMOUNT AND BALANCE PATTERNS  </vt:lpstr>
      <vt:lpstr>    TIME-BASED PATTERN ANALYSIS </vt:lpstr>
      <vt:lpstr>BALANCE PATTERN ANALYSIS</vt:lpstr>
      <vt:lpstr>FEATURE CORRELATION ANALYSIS</vt:lpstr>
      <vt:lpstr>PowerPoint Presentation</vt:lpstr>
      <vt:lpstr>FEATURE ENGINEERING</vt:lpstr>
      <vt:lpstr>DATA SPLITTING</vt:lpstr>
      <vt:lpstr>MODEL SELECTION</vt:lpstr>
      <vt:lpstr> MODEL COMPARISON</vt:lpstr>
      <vt:lpstr>MODEL EVALUATION</vt:lpstr>
      <vt:lpstr>ESTIMATING FINANCIAL BUSINESS IMPACT</vt:lpstr>
      <vt:lpstr>FRAUD DETECTION SYSTEM STREAMLIT APPLICATION</vt:lpstr>
      <vt:lpstr>SCREENSHOT FOR STREAMLIT APPLICATION PROJECT</vt:lpstr>
      <vt:lpstr>Screenshots</vt:lpstr>
      <vt:lpstr> Questions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User</cp:lastModifiedBy>
  <cp:revision>2282</cp:revision>
  <dcterms:created xsi:type="dcterms:W3CDTF">2020-12-23T13:36:00Z</dcterms:created>
  <dcterms:modified xsi:type="dcterms:W3CDTF">2025-10-26T10:29:50Z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