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charset="1" panose="02030502070405020303"/>
      <p:regular r:id="rId19"/>
    </p:embeddedFont>
    <p:embeddedFont>
      <p:font typeface="Canva Sans Bold" charset="1" panose="020B0803030501040103"/>
      <p:regular r:id="rId20"/>
    </p:embeddedFont>
    <p:embeddedFont>
      <p:font typeface="Times New Roman Bold" charset="1" panose="02030802070405020303"/>
      <p:regular r:id="rId21"/>
    </p:embeddedFont>
    <p:embeddedFont>
      <p:font typeface="Canva Sans" charset="1" panose="020B0503030501040103"/>
      <p:regular r:id="rId22"/>
    </p:embeddedFont>
    <p:embeddedFont>
      <p:font typeface="Alice Bold"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DE59"/>
        </a:solidFill>
      </p:bgPr>
    </p:bg>
    <p:spTree>
      <p:nvGrpSpPr>
        <p:cNvPr id="1" name=""/>
        <p:cNvGrpSpPr/>
        <p:nvPr/>
      </p:nvGrpSpPr>
      <p:grpSpPr>
        <a:xfrm>
          <a:off x="0" y="0"/>
          <a:ext cx="0" cy="0"/>
          <a:chOff x="0" y="0"/>
          <a:chExt cx="0" cy="0"/>
        </a:xfrm>
      </p:grpSpPr>
      <p:grpSp>
        <p:nvGrpSpPr>
          <p:cNvPr name="Group 2" id="2"/>
          <p:cNvGrpSpPr/>
          <p:nvPr/>
        </p:nvGrpSpPr>
        <p:grpSpPr>
          <a:xfrm rot="0">
            <a:off x="1028700" y="1690798"/>
            <a:ext cx="16230600" cy="7116245"/>
            <a:chOff x="0" y="0"/>
            <a:chExt cx="4274726" cy="1874237"/>
          </a:xfrm>
        </p:grpSpPr>
        <p:sp>
          <p:nvSpPr>
            <p:cNvPr name="Freeform 3" id="3"/>
            <p:cNvSpPr/>
            <p:nvPr/>
          </p:nvSpPr>
          <p:spPr>
            <a:xfrm flipH="false" flipV="false" rot="0">
              <a:off x="0" y="0"/>
              <a:ext cx="4274726" cy="1874238"/>
            </a:xfrm>
            <a:custGeom>
              <a:avLst/>
              <a:gdLst/>
              <a:ahLst/>
              <a:cxnLst/>
              <a:rect r="r" b="b" t="t" l="l"/>
              <a:pathLst>
                <a:path h="1874238" w="4274726">
                  <a:moveTo>
                    <a:pt x="24327" y="0"/>
                  </a:moveTo>
                  <a:lnTo>
                    <a:pt x="4250399" y="0"/>
                  </a:lnTo>
                  <a:cubicBezTo>
                    <a:pt x="4263834" y="0"/>
                    <a:pt x="4274726" y="10891"/>
                    <a:pt x="4274726" y="24327"/>
                  </a:cubicBezTo>
                  <a:lnTo>
                    <a:pt x="4274726" y="1849911"/>
                  </a:lnTo>
                  <a:cubicBezTo>
                    <a:pt x="4274726" y="1856363"/>
                    <a:pt x="4272163" y="1862550"/>
                    <a:pt x="4267601" y="1867112"/>
                  </a:cubicBezTo>
                  <a:cubicBezTo>
                    <a:pt x="4263039" y="1871675"/>
                    <a:pt x="4256851" y="1874238"/>
                    <a:pt x="4250399" y="1874238"/>
                  </a:cubicBezTo>
                  <a:lnTo>
                    <a:pt x="24327" y="1874238"/>
                  </a:lnTo>
                  <a:cubicBezTo>
                    <a:pt x="10891" y="1874238"/>
                    <a:pt x="0" y="1863346"/>
                    <a:pt x="0" y="1849911"/>
                  </a:cubicBezTo>
                  <a:lnTo>
                    <a:pt x="0" y="24327"/>
                  </a:lnTo>
                  <a:cubicBezTo>
                    <a:pt x="0" y="10891"/>
                    <a:pt x="10891" y="0"/>
                    <a:pt x="24327" y="0"/>
                  </a:cubicBezTo>
                  <a:close/>
                </a:path>
              </a:pathLst>
            </a:custGeom>
            <a:solidFill>
              <a:srgbClr val="0097B2"/>
            </a:solidFill>
            <a:ln w="85725" cap="rnd">
              <a:solidFill>
                <a:srgbClr val="000000"/>
              </a:solidFill>
              <a:prstDash val="solid"/>
              <a:round/>
            </a:ln>
          </p:spPr>
        </p:sp>
        <p:sp>
          <p:nvSpPr>
            <p:cNvPr name="TextBox 4" id="4"/>
            <p:cNvSpPr txBox="true"/>
            <p:nvPr/>
          </p:nvSpPr>
          <p:spPr>
            <a:xfrm>
              <a:off x="0" y="-38100"/>
              <a:ext cx="4274726" cy="1912337"/>
            </a:xfrm>
            <a:prstGeom prst="rect">
              <a:avLst/>
            </a:prstGeom>
          </p:spPr>
          <p:txBody>
            <a:bodyPr anchor="ctr" rtlCol="false" tIns="50800" lIns="50800" bIns="50800" rIns="50800"/>
            <a:lstStyle/>
            <a:p>
              <a:pPr algn="ctr">
                <a:lnSpc>
                  <a:spcPts val="2660"/>
                </a:lnSpc>
              </a:pPr>
            </a:p>
          </p:txBody>
        </p:sp>
      </p:grpSp>
      <p:sp>
        <p:nvSpPr>
          <p:cNvPr name="Freeform 5" id="5"/>
          <p:cNvSpPr/>
          <p:nvPr/>
        </p:nvSpPr>
        <p:spPr>
          <a:xfrm flipH="false" flipV="false" rot="0">
            <a:off x="-532621" y="1390276"/>
            <a:ext cx="3858644" cy="7717288"/>
          </a:xfrm>
          <a:custGeom>
            <a:avLst/>
            <a:gdLst/>
            <a:ahLst/>
            <a:cxnLst/>
            <a:rect r="r" b="b" t="t" l="l"/>
            <a:pathLst>
              <a:path h="7717288" w="3858644">
                <a:moveTo>
                  <a:pt x="0" y="0"/>
                </a:moveTo>
                <a:lnTo>
                  <a:pt x="3858644" y="0"/>
                </a:lnTo>
                <a:lnTo>
                  <a:pt x="3858644" y="7717289"/>
                </a:lnTo>
                <a:lnTo>
                  <a:pt x="0" y="77172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326023" y="2095961"/>
            <a:ext cx="13555760" cy="3996716"/>
          </a:xfrm>
          <a:prstGeom prst="rect">
            <a:avLst/>
          </a:prstGeom>
        </p:spPr>
        <p:txBody>
          <a:bodyPr anchor="t" rtlCol="false" tIns="0" lIns="0" bIns="0" rIns="0">
            <a:spAutoFit/>
          </a:bodyPr>
          <a:lstStyle/>
          <a:p>
            <a:pPr algn="l">
              <a:lnSpc>
                <a:spcPts val="7441"/>
              </a:lnSpc>
            </a:pPr>
            <a:r>
              <a:rPr lang="en-US" sz="7224">
                <a:solidFill>
                  <a:srgbClr val="FFFFFF"/>
                </a:solidFill>
                <a:latin typeface="Times New Roman"/>
                <a:ea typeface="Times New Roman"/>
                <a:cs typeface="Times New Roman"/>
                <a:sym typeface="Times New Roman"/>
              </a:rPr>
              <a:t>MUTATION RATE ANALYSIS AND GENE ENGINEERING</a:t>
            </a:r>
          </a:p>
          <a:p>
            <a:pPr algn="l">
              <a:lnSpc>
                <a:spcPts val="14641"/>
              </a:lnSpc>
            </a:pPr>
          </a:p>
        </p:txBody>
      </p:sp>
      <p:sp>
        <p:nvSpPr>
          <p:cNvPr name="Freeform 7" id="7"/>
          <p:cNvSpPr/>
          <p:nvPr/>
        </p:nvSpPr>
        <p:spPr>
          <a:xfrm flipH="false" flipV="false" rot="0">
            <a:off x="0" y="0"/>
            <a:ext cx="4303894" cy="1156362"/>
          </a:xfrm>
          <a:custGeom>
            <a:avLst/>
            <a:gdLst/>
            <a:ahLst/>
            <a:cxnLst/>
            <a:rect r="r" b="b" t="t" l="l"/>
            <a:pathLst>
              <a:path h="1156362" w="4303894">
                <a:moveTo>
                  <a:pt x="0" y="0"/>
                </a:moveTo>
                <a:lnTo>
                  <a:pt x="4303894" y="0"/>
                </a:lnTo>
                <a:lnTo>
                  <a:pt x="4303894" y="1156362"/>
                </a:lnTo>
                <a:lnTo>
                  <a:pt x="0" y="1156362"/>
                </a:lnTo>
                <a:lnTo>
                  <a:pt x="0" y="0"/>
                </a:lnTo>
                <a:close/>
              </a:path>
            </a:pathLst>
          </a:custGeom>
          <a:blipFill>
            <a:blip r:embed="rId4"/>
            <a:stretch>
              <a:fillRect l="0" t="-19605" r="0" b="-19605"/>
            </a:stretch>
          </a:blipFill>
        </p:spPr>
      </p:sp>
      <p:sp>
        <p:nvSpPr>
          <p:cNvPr name="TextBox 8" id="8"/>
          <p:cNvSpPr txBox="true"/>
          <p:nvPr/>
        </p:nvSpPr>
        <p:spPr>
          <a:xfrm rot="0">
            <a:off x="12527283" y="6051125"/>
            <a:ext cx="4354500" cy="2211623"/>
          </a:xfrm>
          <a:prstGeom prst="rect">
            <a:avLst/>
          </a:prstGeom>
        </p:spPr>
        <p:txBody>
          <a:bodyPr anchor="t" rtlCol="false" tIns="0" lIns="0" bIns="0" rIns="0">
            <a:spAutoFit/>
          </a:bodyPr>
          <a:lstStyle/>
          <a:p>
            <a:pPr algn="l">
              <a:lnSpc>
                <a:spcPts val="4412"/>
              </a:lnSpc>
            </a:pPr>
            <a:r>
              <a:rPr lang="en-US" sz="3151" b="true">
                <a:solidFill>
                  <a:srgbClr val="FFFFFF"/>
                </a:solidFill>
                <a:latin typeface="Canva Sans Bold"/>
                <a:ea typeface="Canva Sans Bold"/>
                <a:cs typeface="Canva Sans Bold"/>
                <a:sym typeface="Canva Sans Bold"/>
              </a:rPr>
              <a:t>Guide:</a:t>
            </a:r>
          </a:p>
          <a:p>
            <a:pPr algn="l">
              <a:lnSpc>
                <a:spcPts val="4412"/>
              </a:lnSpc>
            </a:pPr>
            <a:r>
              <a:rPr lang="en-US" sz="3151" b="true">
                <a:solidFill>
                  <a:srgbClr val="FFFFFF"/>
                </a:solidFill>
                <a:latin typeface="Canva Sans Bold"/>
                <a:ea typeface="Canva Sans Bold"/>
                <a:cs typeface="Canva Sans Bold"/>
                <a:sym typeface="Canva Sans Bold"/>
              </a:rPr>
              <a:t> Mrs. Reshma sanal</a:t>
            </a:r>
          </a:p>
          <a:p>
            <a:pPr algn="l">
              <a:lnSpc>
                <a:spcPts val="4412"/>
              </a:lnSpc>
            </a:pPr>
            <a:r>
              <a:rPr lang="en-US" sz="3151" b="true">
                <a:solidFill>
                  <a:srgbClr val="FFFFFF"/>
                </a:solidFill>
                <a:latin typeface="Canva Sans Bold"/>
                <a:ea typeface="Canva Sans Bold"/>
                <a:cs typeface="Canva Sans Bold"/>
                <a:sym typeface="Canva Sans Bold"/>
              </a:rPr>
              <a:t> Dr. Neelesh Ashok</a:t>
            </a:r>
          </a:p>
          <a:p>
            <a:pPr algn="ctr">
              <a:lnSpc>
                <a:spcPts val="4412"/>
              </a:lnSpc>
            </a:pPr>
          </a:p>
        </p:txBody>
      </p:sp>
      <p:sp>
        <p:nvSpPr>
          <p:cNvPr name="TextBox 9" id="9"/>
          <p:cNvSpPr txBox="true"/>
          <p:nvPr/>
        </p:nvSpPr>
        <p:spPr>
          <a:xfrm rot="0">
            <a:off x="2908577" y="5591779"/>
            <a:ext cx="8467371" cy="2670969"/>
          </a:xfrm>
          <a:prstGeom prst="rect">
            <a:avLst/>
          </a:prstGeom>
        </p:spPr>
        <p:txBody>
          <a:bodyPr anchor="t" rtlCol="false" tIns="0" lIns="0" bIns="0" rIns="0">
            <a:spAutoFit/>
          </a:bodyPr>
          <a:lstStyle/>
          <a:p>
            <a:pPr algn="l">
              <a:lnSpc>
                <a:spcPts val="4192"/>
              </a:lnSpc>
            </a:pPr>
            <a:r>
              <a:rPr lang="en-US" sz="2994" b="true">
                <a:solidFill>
                  <a:srgbClr val="FFFFFF"/>
                </a:solidFill>
                <a:latin typeface="Times New Roman Bold"/>
                <a:ea typeface="Times New Roman Bold"/>
                <a:cs typeface="Times New Roman Bold"/>
                <a:sym typeface="Times New Roman Bold"/>
              </a:rPr>
              <a:t>Team Members:</a:t>
            </a:r>
          </a:p>
          <a:p>
            <a:pPr algn="l">
              <a:lnSpc>
                <a:spcPts val="4192"/>
              </a:lnSpc>
            </a:pPr>
            <a:r>
              <a:rPr lang="en-US" sz="2994" b="true">
                <a:solidFill>
                  <a:srgbClr val="FFFFFF"/>
                </a:solidFill>
                <a:latin typeface="Times New Roman Bold"/>
                <a:ea typeface="Times New Roman Bold"/>
                <a:cs typeface="Times New Roman Bold"/>
                <a:sym typeface="Times New Roman Bold"/>
              </a:rPr>
              <a:t>      C M Prakateessh                 CB.AI.U4AIM24110 </a:t>
            </a:r>
          </a:p>
          <a:p>
            <a:pPr algn="l">
              <a:lnSpc>
                <a:spcPts val="4192"/>
              </a:lnSpc>
            </a:pPr>
            <a:r>
              <a:rPr lang="en-US" sz="2994" b="true">
                <a:solidFill>
                  <a:srgbClr val="FFFFFF"/>
                </a:solidFill>
                <a:latin typeface="Times New Roman Bold"/>
                <a:ea typeface="Times New Roman Bold"/>
                <a:cs typeface="Times New Roman Bold"/>
                <a:sym typeface="Times New Roman Bold"/>
              </a:rPr>
              <a:t>      Mahashree C                       CB.AI.U4AIM24128</a:t>
            </a:r>
          </a:p>
          <a:p>
            <a:pPr algn="l">
              <a:lnSpc>
                <a:spcPts val="4192"/>
              </a:lnSpc>
            </a:pPr>
            <a:r>
              <a:rPr lang="en-US" sz="2994" b="true">
                <a:solidFill>
                  <a:srgbClr val="FFFFFF"/>
                </a:solidFill>
                <a:latin typeface="Times New Roman Bold"/>
                <a:ea typeface="Times New Roman Bold"/>
                <a:cs typeface="Times New Roman Bold"/>
                <a:sym typeface="Times New Roman Bold"/>
              </a:rPr>
              <a:t>      Reha Sreekumar                  CB.AI.U4AIM24146</a:t>
            </a:r>
          </a:p>
          <a:p>
            <a:pPr algn="ctr">
              <a:lnSpc>
                <a:spcPts val="4192"/>
              </a:lnSpc>
            </a:pPr>
            <a:r>
              <a:rPr lang="en-US" sz="2994" b="true">
                <a:solidFill>
                  <a:srgbClr val="FFFFFF"/>
                </a:solidFill>
                <a:latin typeface="Times New Roman Bold"/>
                <a:ea typeface="Times New Roman Bold"/>
                <a:cs typeface="Times New Roman Bold"/>
                <a:sym typeface="Times New Roman Bold"/>
              </a:rPr>
              <a:t>    </a:t>
            </a:r>
            <a:r>
              <a:rPr lang="en-US" sz="2994" b="true">
                <a:solidFill>
                  <a:srgbClr val="FFFFFF"/>
                </a:solidFill>
                <a:latin typeface="Times New Roman Bold"/>
                <a:ea typeface="Times New Roman Bold"/>
                <a:cs typeface="Times New Roman Bold"/>
                <a:sym typeface="Times New Roman Bold"/>
              </a:rPr>
              <a:t> Susanth Mohan Kamala      CB.AI.U4AIM24148 </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a:t>
            </a:r>
          </a:p>
        </p:txBody>
      </p:sp>
      <p:sp>
        <p:nvSpPr>
          <p:cNvPr name="TextBox 11" id="11"/>
          <p:cNvSpPr txBox="true"/>
          <p:nvPr/>
        </p:nvSpPr>
        <p:spPr>
          <a:xfrm rot="0">
            <a:off x="6892184" y="4287517"/>
            <a:ext cx="5203717" cy="576276"/>
          </a:xfrm>
          <a:prstGeom prst="rect">
            <a:avLst/>
          </a:prstGeom>
        </p:spPr>
        <p:txBody>
          <a:bodyPr anchor="t" rtlCol="false" tIns="0" lIns="0" bIns="0" rIns="0">
            <a:spAutoFit/>
          </a:bodyPr>
          <a:lstStyle/>
          <a:p>
            <a:pPr algn="ctr">
              <a:lnSpc>
                <a:spcPts val="4730"/>
              </a:lnSpc>
              <a:spcBef>
                <a:spcPct val="0"/>
              </a:spcBef>
            </a:pPr>
            <a:r>
              <a:rPr lang="en-US" sz="3379">
                <a:solidFill>
                  <a:srgbClr val="FFFFFF"/>
                </a:solidFill>
                <a:latin typeface="Canva Sans"/>
                <a:ea typeface="Canva Sans"/>
                <a:cs typeface="Canva Sans"/>
                <a:sym typeface="Canva Sans"/>
              </a:rPr>
              <a:t>24AIM112 and </a:t>
            </a:r>
            <a:r>
              <a:rPr lang="en-US" sz="3379">
                <a:solidFill>
                  <a:srgbClr val="FFFFFF"/>
                </a:solidFill>
                <a:latin typeface="Canva Sans"/>
                <a:ea typeface="Canva Sans"/>
                <a:cs typeface="Canva Sans"/>
                <a:sym typeface="Canva Sans"/>
              </a:rPr>
              <a:t> 24AIM115 </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097B2"/>
        </a:solidFill>
      </p:bgPr>
    </p:bg>
    <p:spTree>
      <p:nvGrpSpPr>
        <p:cNvPr id="1" name=""/>
        <p:cNvGrpSpPr/>
        <p:nvPr/>
      </p:nvGrpSpPr>
      <p:grpSpPr>
        <a:xfrm>
          <a:off x="0" y="0"/>
          <a:ext cx="0" cy="0"/>
          <a:chOff x="0" y="0"/>
          <a:chExt cx="0" cy="0"/>
        </a:xfrm>
      </p:grpSpPr>
      <p:sp>
        <p:nvSpPr>
          <p:cNvPr name="TextBox 2" id="2"/>
          <p:cNvSpPr txBox="true"/>
          <p:nvPr/>
        </p:nvSpPr>
        <p:spPr>
          <a:xfrm rot="0">
            <a:off x="9139238" y="4962843"/>
            <a:ext cx="9525" cy="323215"/>
          </a:xfrm>
          <a:prstGeom prst="rect">
            <a:avLst/>
          </a:prstGeom>
        </p:spPr>
        <p:txBody>
          <a:bodyPr anchor="t" rtlCol="false" tIns="0" lIns="0" bIns="0" rIns="0">
            <a:spAutoFit/>
          </a:bodyPr>
          <a:lstStyle/>
          <a:p>
            <a:pPr algn="ctr">
              <a:lnSpc>
                <a:spcPts val="2660"/>
              </a:lnSpc>
              <a:spcBef>
                <a:spcPct val="0"/>
              </a:spcBef>
            </a:pPr>
          </a:p>
        </p:txBody>
      </p:sp>
      <p:sp>
        <p:nvSpPr>
          <p:cNvPr name="TextBox 3" id="3"/>
          <p:cNvSpPr txBox="true"/>
          <p:nvPr/>
        </p:nvSpPr>
        <p:spPr>
          <a:xfrm rot="0">
            <a:off x="247732" y="-41867"/>
            <a:ext cx="5746031" cy="1612906"/>
          </a:xfrm>
          <a:prstGeom prst="rect">
            <a:avLst/>
          </a:prstGeom>
        </p:spPr>
        <p:txBody>
          <a:bodyPr anchor="t" rtlCol="false" tIns="0" lIns="0" bIns="0" rIns="0">
            <a:spAutoFit/>
          </a:bodyPr>
          <a:lstStyle/>
          <a:p>
            <a:pPr algn="ctr">
              <a:lnSpc>
                <a:spcPts val="11899"/>
              </a:lnSpc>
            </a:pPr>
            <a:r>
              <a:rPr lang="en-US" sz="8499" b="true">
                <a:solidFill>
                  <a:srgbClr val="000000"/>
                </a:solidFill>
                <a:latin typeface="Times New Roman Bold"/>
                <a:ea typeface="Times New Roman Bold"/>
                <a:cs typeface="Times New Roman Bold"/>
                <a:sym typeface="Times New Roman Bold"/>
              </a:rPr>
              <a:t>Case Studies</a:t>
            </a:r>
          </a:p>
        </p:txBody>
      </p:sp>
      <p:grpSp>
        <p:nvGrpSpPr>
          <p:cNvPr name="Group 4" id="4"/>
          <p:cNvGrpSpPr/>
          <p:nvPr/>
        </p:nvGrpSpPr>
        <p:grpSpPr>
          <a:xfrm rot="0">
            <a:off x="642107" y="1673228"/>
            <a:ext cx="17013311" cy="7871002"/>
            <a:chOff x="0" y="0"/>
            <a:chExt cx="4480872" cy="2073021"/>
          </a:xfrm>
        </p:grpSpPr>
        <p:sp>
          <p:nvSpPr>
            <p:cNvPr name="Freeform 5" id="5"/>
            <p:cNvSpPr/>
            <p:nvPr/>
          </p:nvSpPr>
          <p:spPr>
            <a:xfrm flipH="false" flipV="false" rot="0">
              <a:off x="0" y="0"/>
              <a:ext cx="4480872" cy="2073021"/>
            </a:xfrm>
            <a:custGeom>
              <a:avLst/>
              <a:gdLst/>
              <a:ahLst/>
              <a:cxnLst/>
              <a:rect r="r" b="b" t="t" l="l"/>
              <a:pathLst>
                <a:path h="2073021" w="4480872">
                  <a:moveTo>
                    <a:pt x="23208" y="0"/>
                  </a:moveTo>
                  <a:lnTo>
                    <a:pt x="4457664" y="0"/>
                  </a:lnTo>
                  <a:cubicBezTo>
                    <a:pt x="4463819" y="0"/>
                    <a:pt x="4469722" y="2445"/>
                    <a:pt x="4474075" y="6797"/>
                  </a:cubicBezTo>
                  <a:cubicBezTo>
                    <a:pt x="4478427" y="11150"/>
                    <a:pt x="4480872" y="17053"/>
                    <a:pt x="4480872" y="23208"/>
                  </a:cubicBezTo>
                  <a:lnTo>
                    <a:pt x="4480872" y="2049814"/>
                  </a:lnTo>
                  <a:cubicBezTo>
                    <a:pt x="4480872" y="2055969"/>
                    <a:pt x="4478427" y="2061872"/>
                    <a:pt x="4474075" y="2066224"/>
                  </a:cubicBezTo>
                  <a:cubicBezTo>
                    <a:pt x="4469722" y="2070576"/>
                    <a:pt x="4463819" y="2073021"/>
                    <a:pt x="4457664" y="2073021"/>
                  </a:cubicBezTo>
                  <a:lnTo>
                    <a:pt x="23208" y="2073021"/>
                  </a:lnTo>
                  <a:cubicBezTo>
                    <a:pt x="17053" y="2073021"/>
                    <a:pt x="11150" y="2070576"/>
                    <a:pt x="6797" y="2066224"/>
                  </a:cubicBezTo>
                  <a:cubicBezTo>
                    <a:pt x="2445" y="2061872"/>
                    <a:pt x="0" y="2055969"/>
                    <a:pt x="0" y="2049814"/>
                  </a:cubicBezTo>
                  <a:lnTo>
                    <a:pt x="0" y="23208"/>
                  </a:lnTo>
                  <a:cubicBezTo>
                    <a:pt x="0" y="17053"/>
                    <a:pt x="2445" y="11150"/>
                    <a:pt x="6797" y="6797"/>
                  </a:cubicBezTo>
                  <a:cubicBezTo>
                    <a:pt x="11150" y="2445"/>
                    <a:pt x="17053" y="0"/>
                    <a:pt x="23208" y="0"/>
                  </a:cubicBezTo>
                  <a:close/>
                </a:path>
              </a:pathLst>
            </a:custGeom>
            <a:solidFill>
              <a:srgbClr val="F7E9E4"/>
            </a:solidFill>
            <a:ln w="85725" cap="rnd">
              <a:solidFill>
                <a:srgbClr val="000000"/>
              </a:solidFill>
              <a:prstDash val="solid"/>
              <a:round/>
            </a:ln>
          </p:spPr>
        </p:sp>
        <p:sp>
          <p:nvSpPr>
            <p:cNvPr name="TextBox 6" id="6"/>
            <p:cNvSpPr txBox="true"/>
            <p:nvPr/>
          </p:nvSpPr>
          <p:spPr>
            <a:xfrm>
              <a:off x="0" y="-38100"/>
              <a:ext cx="4480872" cy="2111121"/>
            </a:xfrm>
            <a:prstGeom prst="rect">
              <a:avLst/>
            </a:prstGeom>
          </p:spPr>
          <p:txBody>
            <a:bodyPr anchor="ctr" rtlCol="false" tIns="50800" lIns="50800" bIns="50800" rIns="50800"/>
            <a:lstStyle/>
            <a:p>
              <a:pPr algn="ctr">
                <a:lnSpc>
                  <a:spcPts val="2660"/>
                </a:lnSpc>
              </a:pPr>
            </a:p>
          </p:txBody>
        </p:sp>
      </p:grpSp>
      <p:sp>
        <p:nvSpPr>
          <p:cNvPr name="TextBox 7" id="7"/>
          <p:cNvSpPr txBox="true"/>
          <p:nvPr/>
        </p:nvSpPr>
        <p:spPr>
          <a:xfrm rot="0">
            <a:off x="1028700" y="2630755"/>
            <a:ext cx="15927614" cy="6952263"/>
          </a:xfrm>
          <a:prstGeom prst="rect">
            <a:avLst/>
          </a:prstGeom>
        </p:spPr>
        <p:txBody>
          <a:bodyPr anchor="t" rtlCol="false" tIns="0" lIns="0" bIns="0" rIns="0">
            <a:spAutoFit/>
          </a:bodyPr>
          <a:lstStyle/>
          <a:p>
            <a:pPr algn="l" marL="850401" indent="-425200" lvl="1">
              <a:lnSpc>
                <a:spcPts val="5514"/>
              </a:lnSpc>
              <a:buFont typeface="Arial"/>
              <a:buChar char="•"/>
            </a:pPr>
            <a:r>
              <a:rPr lang="en-US" sz="3938">
                <a:solidFill>
                  <a:srgbClr val="000000"/>
                </a:solidFill>
                <a:latin typeface="Times New Roman"/>
                <a:ea typeface="Times New Roman"/>
                <a:cs typeface="Times New Roman"/>
                <a:sym typeface="Times New Roman"/>
              </a:rPr>
              <a:t>CRISPR-Cas9 Gene Editing for Sickle Cell Disease and β-Thalassemia [2020]</a:t>
            </a:r>
          </a:p>
          <a:p>
            <a:pPr algn="l">
              <a:lnSpc>
                <a:spcPts val="5514"/>
              </a:lnSpc>
            </a:pPr>
          </a:p>
          <a:p>
            <a:pPr algn="l" marL="850401" indent="-425200" lvl="1">
              <a:lnSpc>
                <a:spcPts val="5514"/>
              </a:lnSpc>
              <a:buFont typeface="Arial"/>
              <a:buChar char="•"/>
            </a:pPr>
            <a:r>
              <a:rPr lang="en-US" sz="3938">
                <a:solidFill>
                  <a:srgbClr val="000000"/>
                </a:solidFill>
                <a:latin typeface="Times New Roman"/>
                <a:ea typeface="Times New Roman"/>
                <a:cs typeface="Times New Roman"/>
                <a:sym typeface="Times New Roman"/>
              </a:rPr>
              <a:t>He Jiankui’s CRISPR Babies Experiment [2018]</a:t>
            </a:r>
          </a:p>
          <a:p>
            <a:pPr algn="l">
              <a:lnSpc>
                <a:spcPts val="5514"/>
              </a:lnSpc>
            </a:pPr>
          </a:p>
          <a:p>
            <a:pPr algn="l" marL="850401" indent="-425200" lvl="1">
              <a:lnSpc>
                <a:spcPts val="5514"/>
              </a:lnSpc>
              <a:buFont typeface="Arial"/>
              <a:buChar char="•"/>
            </a:pPr>
            <a:r>
              <a:rPr lang="en-US" sz="3938">
                <a:solidFill>
                  <a:srgbClr val="000000"/>
                </a:solidFill>
                <a:latin typeface="Times New Roman"/>
                <a:ea typeface="Times New Roman"/>
                <a:cs typeface="Times New Roman"/>
                <a:sym typeface="Times New Roman"/>
              </a:rPr>
              <a:t>Embryo Screening for Intelligence [2024]</a:t>
            </a:r>
          </a:p>
          <a:p>
            <a:pPr algn="l">
              <a:lnSpc>
                <a:spcPts val="5514"/>
              </a:lnSpc>
            </a:pPr>
          </a:p>
          <a:p>
            <a:pPr algn="l" marL="850401" indent="-425200" lvl="1">
              <a:lnSpc>
                <a:spcPts val="5514"/>
              </a:lnSpc>
              <a:buFont typeface="Arial"/>
              <a:buChar char="•"/>
            </a:pPr>
            <a:r>
              <a:rPr lang="en-US" sz="3938">
                <a:solidFill>
                  <a:srgbClr val="000000"/>
                </a:solidFill>
                <a:latin typeface="Times New Roman"/>
                <a:ea typeface="Times New Roman"/>
                <a:cs typeface="Times New Roman"/>
                <a:sym typeface="Times New Roman"/>
              </a:rPr>
              <a:t>Genetically Modified Pets (Glowing Rabbits) [2025]</a:t>
            </a:r>
          </a:p>
          <a:p>
            <a:pPr algn="l">
              <a:lnSpc>
                <a:spcPts val="5514"/>
              </a:lnSpc>
            </a:pPr>
          </a:p>
          <a:p>
            <a:pPr algn="l">
              <a:lnSpc>
                <a:spcPts val="5094"/>
              </a:lnSpc>
            </a:pPr>
          </a:p>
        </p:txBody>
      </p:sp>
      <p:sp>
        <p:nvSpPr>
          <p:cNvPr name="TextBox 8" id="8"/>
          <p:cNvSpPr txBox="true"/>
          <p:nvPr/>
        </p:nvSpPr>
        <p:spPr>
          <a:xfrm rot="0">
            <a:off x="17501678" y="949660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0097B2"/>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11</a:t>
            </a:r>
          </a:p>
        </p:txBody>
      </p:sp>
      <p:sp>
        <p:nvSpPr>
          <p:cNvPr name="TextBox 3" id="3"/>
          <p:cNvSpPr txBox="true"/>
          <p:nvPr/>
        </p:nvSpPr>
        <p:spPr>
          <a:xfrm rot="0">
            <a:off x="209029" y="-180091"/>
            <a:ext cx="1911846" cy="1622420"/>
          </a:xfrm>
          <a:prstGeom prst="rect">
            <a:avLst/>
          </a:prstGeom>
        </p:spPr>
        <p:txBody>
          <a:bodyPr anchor="t" rtlCol="false" tIns="0" lIns="0" bIns="0" rIns="0">
            <a:spAutoFit/>
          </a:bodyPr>
          <a:lstStyle/>
          <a:p>
            <a:pPr algn="ctr">
              <a:lnSpc>
                <a:spcPts val="11900"/>
              </a:lnSpc>
            </a:pPr>
            <a:r>
              <a:rPr lang="en-US" sz="8500" b="true">
                <a:solidFill>
                  <a:srgbClr val="000000"/>
                </a:solidFill>
                <a:latin typeface="Times New Roman Bold"/>
                <a:ea typeface="Times New Roman Bold"/>
                <a:cs typeface="Times New Roman Bold"/>
                <a:sym typeface="Times New Roman Bold"/>
              </a:rPr>
              <a:t>IPR</a:t>
            </a:r>
          </a:p>
        </p:txBody>
      </p:sp>
      <p:grpSp>
        <p:nvGrpSpPr>
          <p:cNvPr name="Group 4" id="4"/>
          <p:cNvGrpSpPr/>
          <p:nvPr/>
        </p:nvGrpSpPr>
        <p:grpSpPr>
          <a:xfrm rot="0">
            <a:off x="522003" y="1688923"/>
            <a:ext cx="17013311" cy="7871002"/>
            <a:chOff x="0" y="0"/>
            <a:chExt cx="4480872" cy="2073021"/>
          </a:xfrm>
        </p:grpSpPr>
        <p:sp>
          <p:nvSpPr>
            <p:cNvPr name="Freeform 5" id="5"/>
            <p:cNvSpPr/>
            <p:nvPr/>
          </p:nvSpPr>
          <p:spPr>
            <a:xfrm flipH="false" flipV="false" rot="0">
              <a:off x="0" y="0"/>
              <a:ext cx="4480872" cy="2073021"/>
            </a:xfrm>
            <a:custGeom>
              <a:avLst/>
              <a:gdLst/>
              <a:ahLst/>
              <a:cxnLst/>
              <a:rect r="r" b="b" t="t" l="l"/>
              <a:pathLst>
                <a:path h="2073021" w="4480872">
                  <a:moveTo>
                    <a:pt x="23208" y="0"/>
                  </a:moveTo>
                  <a:lnTo>
                    <a:pt x="4457664" y="0"/>
                  </a:lnTo>
                  <a:cubicBezTo>
                    <a:pt x="4463819" y="0"/>
                    <a:pt x="4469722" y="2445"/>
                    <a:pt x="4474075" y="6797"/>
                  </a:cubicBezTo>
                  <a:cubicBezTo>
                    <a:pt x="4478427" y="11150"/>
                    <a:pt x="4480872" y="17053"/>
                    <a:pt x="4480872" y="23208"/>
                  </a:cubicBezTo>
                  <a:lnTo>
                    <a:pt x="4480872" y="2049814"/>
                  </a:lnTo>
                  <a:cubicBezTo>
                    <a:pt x="4480872" y="2055969"/>
                    <a:pt x="4478427" y="2061872"/>
                    <a:pt x="4474075" y="2066224"/>
                  </a:cubicBezTo>
                  <a:cubicBezTo>
                    <a:pt x="4469722" y="2070576"/>
                    <a:pt x="4463819" y="2073021"/>
                    <a:pt x="4457664" y="2073021"/>
                  </a:cubicBezTo>
                  <a:lnTo>
                    <a:pt x="23208" y="2073021"/>
                  </a:lnTo>
                  <a:cubicBezTo>
                    <a:pt x="17053" y="2073021"/>
                    <a:pt x="11150" y="2070576"/>
                    <a:pt x="6797" y="2066224"/>
                  </a:cubicBezTo>
                  <a:cubicBezTo>
                    <a:pt x="2445" y="2061872"/>
                    <a:pt x="0" y="2055969"/>
                    <a:pt x="0" y="2049814"/>
                  </a:cubicBezTo>
                  <a:lnTo>
                    <a:pt x="0" y="23208"/>
                  </a:lnTo>
                  <a:cubicBezTo>
                    <a:pt x="0" y="17053"/>
                    <a:pt x="2445" y="11150"/>
                    <a:pt x="6797" y="6797"/>
                  </a:cubicBezTo>
                  <a:cubicBezTo>
                    <a:pt x="11150" y="2445"/>
                    <a:pt x="17053" y="0"/>
                    <a:pt x="23208" y="0"/>
                  </a:cubicBezTo>
                  <a:close/>
                </a:path>
              </a:pathLst>
            </a:custGeom>
            <a:solidFill>
              <a:srgbClr val="F7E9E4"/>
            </a:solidFill>
            <a:ln w="85725" cap="rnd">
              <a:solidFill>
                <a:srgbClr val="000000"/>
              </a:solidFill>
              <a:prstDash val="solid"/>
              <a:round/>
            </a:ln>
          </p:spPr>
        </p:sp>
        <p:sp>
          <p:nvSpPr>
            <p:cNvPr name="TextBox 6" id="6"/>
            <p:cNvSpPr txBox="true"/>
            <p:nvPr/>
          </p:nvSpPr>
          <p:spPr>
            <a:xfrm>
              <a:off x="0" y="-47625"/>
              <a:ext cx="4480872" cy="2120646"/>
            </a:xfrm>
            <a:prstGeom prst="rect">
              <a:avLst/>
            </a:prstGeom>
          </p:spPr>
          <p:txBody>
            <a:bodyPr anchor="ctr" rtlCol="false" tIns="50800" lIns="50800" bIns="50800" rIns="50800"/>
            <a:lstStyle/>
            <a:p>
              <a:pPr algn="ctr">
                <a:lnSpc>
                  <a:spcPts val="2800"/>
                </a:lnSpc>
              </a:pPr>
            </a:p>
          </p:txBody>
        </p:sp>
      </p:grpSp>
      <p:sp>
        <p:nvSpPr>
          <p:cNvPr name="TextBox 7" id="7"/>
          <p:cNvSpPr txBox="true"/>
          <p:nvPr/>
        </p:nvSpPr>
        <p:spPr>
          <a:xfrm rot="0">
            <a:off x="1028700" y="3461949"/>
            <a:ext cx="16176017" cy="4443984"/>
          </a:xfrm>
          <a:prstGeom prst="rect">
            <a:avLst/>
          </a:prstGeom>
        </p:spPr>
        <p:txBody>
          <a:bodyPr anchor="t" rtlCol="false" tIns="0" lIns="0" bIns="0" rIns="0">
            <a:spAutoFit/>
          </a:bodyPr>
          <a:lstStyle/>
          <a:p>
            <a:pPr algn="l" marL="764288" indent="-382144" lvl="1">
              <a:lnSpc>
                <a:spcPts val="4956"/>
              </a:lnSpc>
              <a:buAutoNum type="arabicPeriod" startAt="1"/>
            </a:pPr>
            <a:r>
              <a:rPr lang="en-US" sz="3540">
                <a:solidFill>
                  <a:srgbClr val="000000"/>
                </a:solidFill>
                <a:latin typeface="Times New Roman"/>
                <a:ea typeface="Times New Roman"/>
                <a:cs typeface="Times New Roman"/>
                <a:sym typeface="Times New Roman"/>
              </a:rPr>
              <a:t>Methods and materials for making and using transgenic dicamba-degrading organisms.</a:t>
            </a:r>
          </a:p>
          <a:p>
            <a:pPr algn="l" marL="764288" indent="-382144" lvl="1">
              <a:lnSpc>
                <a:spcPts val="4956"/>
              </a:lnSpc>
              <a:buFont typeface="Arial"/>
              <a:buChar char="•"/>
            </a:pPr>
            <a:r>
              <a:rPr lang="en-US" b="true" sz="3540">
                <a:solidFill>
                  <a:srgbClr val="000000"/>
                </a:solidFill>
                <a:latin typeface="Times New Roman Bold"/>
                <a:ea typeface="Times New Roman Bold"/>
                <a:cs typeface="Times New Roman Bold"/>
                <a:sym typeface="Times New Roman Bold"/>
              </a:rPr>
              <a:t>Patent Number:</a:t>
            </a:r>
            <a:r>
              <a:rPr lang="en-US" sz="3540">
                <a:solidFill>
                  <a:srgbClr val="000000"/>
                </a:solidFill>
                <a:latin typeface="Times New Roman"/>
                <a:ea typeface="Times New Roman"/>
                <a:cs typeface="Times New Roman"/>
                <a:sym typeface="Times New Roman"/>
              </a:rPr>
              <a:t> US20150368683A1</a:t>
            </a:r>
          </a:p>
          <a:p>
            <a:pPr algn="l">
              <a:lnSpc>
                <a:spcPts val="4956"/>
              </a:lnSpc>
            </a:pPr>
          </a:p>
          <a:p>
            <a:pPr algn="l">
              <a:lnSpc>
                <a:spcPts val="4956"/>
              </a:lnSpc>
            </a:pPr>
            <a:r>
              <a:rPr lang="en-US" sz="3540">
                <a:solidFill>
                  <a:srgbClr val="000000"/>
                </a:solidFill>
                <a:latin typeface="Times New Roman"/>
                <a:ea typeface="Times New Roman"/>
                <a:cs typeface="Times New Roman"/>
                <a:sym typeface="Times New Roman"/>
              </a:rPr>
              <a:t>   2. </a:t>
            </a:r>
            <a:r>
              <a:rPr lang="en-US" sz="3540">
                <a:solidFill>
                  <a:srgbClr val="000000"/>
                </a:solidFill>
                <a:latin typeface="Times New Roman"/>
                <a:ea typeface="Times New Roman"/>
                <a:cs typeface="Times New Roman"/>
                <a:sym typeface="Times New Roman"/>
              </a:rPr>
              <a:t>CRISPR-Cas Systems and Methods for Altering Expression of Gene Products</a:t>
            </a:r>
          </a:p>
          <a:p>
            <a:pPr algn="l" marL="764288" indent="-382144" lvl="1">
              <a:lnSpc>
                <a:spcPts val="4956"/>
              </a:lnSpc>
              <a:buFont typeface="Arial"/>
              <a:buChar char="•"/>
            </a:pPr>
            <a:r>
              <a:rPr lang="en-US" b="true" sz="3540">
                <a:solidFill>
                  <a:srgbClr val="000000"/>
                </a:solidFill>
                <a:latin typeface="Times New Roman Bold"/>
                <a:ea typeface="Times New Roman Bold"/>
                <a:cs typeface="Times New Roman Bold"/>
                <a:sym typeface="Times New Roman Bold"/>
              </a:rPr>
              <a:t>Patent Number: </a:t>
            </a:r>
            <a:r>
              <a:rPr lang="en-US" sz="3540">
                <a:solidFill>
                  <a:srgbClr val="000000"/>
                </a:solidFill>
                <a:latin typeface="Times New Roman"/>
                <a:ea typeface="Times New Roman"/>
                <a:cs typeface="Times New Roman"/>
                <a:sym typeface="Times New Roman"/>
              </a:rPr>
              <a:t>US8697359B1</a:t>
            </a:r>
          </a:p>
          <a:p>
            <a:pPr algn="l">
              <a:lnSpc>
                <a:spcPts val="4956"/>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97B2"/>
        </a:solidFill>
      </p:bgPr>
    </p:bg>
    <p:spTree>
      <p:nvGrpSpPr>
        <p:cNvPr id="1" name=""/>
        <p:cNvGrpSpPr/>
        <p:nvPr/>
      </p:nvGrpSpPr>
      <p:grpSpPr>
        <a:xfrm>
          <a:off x="0" y="0"/>
          <a:ext cx="0" cy="0"/>
          <a:chOff x="0" y="0"/>
          <a:chExt cx="0" cy="0"/>
        </a:xfrm>
      </p:grpSpPr>
      <p:sp>
        <p:nvSpPr>
          <p:cNvPr name="TextBox 2" id="2"/>
          <p:cNvSpPr txBox="true"/>
          <p:nvPr/>
        </p:nvSpPr>
        <p:spPr>
          <a:xfrm rot="0">
            <a:off x="1028700" y="140208"/>
            <a:ext cx="15128544" cy="1604778"/>
          </a:xfrm>
          <a:prstGeom prst="rect">
            <a:avLst/>
          </a:prstGeom>
        </p:spPr>
        <p:txBody>
          <a:bodyPr anchor="t" rtlCol="false" tIns="0" lIns="0" bIns="0" rIns="0">
            <a:spAutoFit/>
          </a:bodyPr>
          <a:lstStyle/>
          <a:p>
            <a:pPr algn="ctr">
              <a:lnSpc>
                <a:spcPts val="11843"/>
              </a:lnSpc>
            </a:pPr>
            <a:r>
              <a:rPr lang="en-US" sz="8399" b="true">
                <a:solidFill>
                  <a:srgbClr val="000000"/>
                </a:solidFill>
                <a:latin typeface="Times New Roman Bold"/>
                <a:ea typeface="Times New Roman Bold"/>
                <a:cs typeface="Times New Roman Bold"/>
                <a:sym typeface="Times New Roman Bold"/>
              </a:rPr>
              <a:t>Conclusion</a:t>
            </a:r>
          </a:p>
        </p:txBody>
      </p:sp>
      <p:sp>
        <p:nvSpPr>
          <p:cNvPr name="Freeform 3" id="3"/>
          <p:cNvSpPr/>
          <p:nvPr/>
        </p:nvSpPr>
        <p:spPr>
          <a:xfrm flipH="false" flipV="false" rot="-2564403">
            <a:off x="14695547" y="346555"/>
            <a:ext cx="3508356" cy="4158611"/>
          </a:xfrm>
          <a:custGeom>
            <a:avLst/>
            <a:gdLst/>
            <a:ahLst/>
            <a:cxnLst/>
            <a:rect r="r" b="b" t="t" l="l"/>
            <a:pathLst>
              <a:path h="4158611" w="3508356">
                <a:moveTo>
                  <a:pt x="0" y="0"/>
                </a:moveTo>
                <a:lnTo>
                  <a:pt x="3508356" y="0"/>
                </a:lnTo>
                <a:lnTo>
                  <a:pt x="3508356" y="4158611"/>
                </a:lnTo>
                <a:lnTo>
                  <a:pt x="0" y="41586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0" y="1930623"/>
            <a:ext cx="15996552" cy="7478490"/>
          </a:xfrm>
          <a:prstGeom prst="rect">
            <a:avLst/>
          </a:prstGeom>
        </p:spPr>
        <p:txBody>
          <a:bodyPr anchor="t" rtlCol="false" tIns="0" lIns="0" bIns="0" rIns="0">
            <a:spAutoFit/>
          </a:bodyPr>
          <a:lstStyle/>
          <a:p>
            <a:pPr algn="l" marL="821160" indent="-410580" lvl="1">
              <a:lnSpc>
                <a:spcPts val="5324"/>
              </a:lnSpc>
              <a:buFont typeface="Arial"/>
              <a:buChar char="•"/>
            </a:pPr>
            <a:r>
              <a:rPr lang="en-US" sz="3803">
                <a:solidFill>
                  <a:srgbClr val="FFFFFF"/>
                </a:solidFill>
                <a:latin typeface="Times New Roman"/>
                <a:ea typeface="Times New Roman"/>
                <a:cs typeface="Times New Roman"/>
                <a:sym typeface="Times New Roman"/>
              </a:rPr>
              <a:t>This project highlights the importance of mutation rate analysis in understanding gene stability across species. By leveraging computational models, we identified mutation rates and predicted gene resilience. </a:t>
            </a:r>
          </a:p>
          <a:p>
            <a:pPr algn="l">
              <a:lnSpc>
                <a:spcPts val="5324"/>
              </a:lnSpc>
            </a:pPr>
          </a:p>
          <a:p>
            <a:pPr algn="l" marL="821160" indent="-410580" lvl="1">
              <a:lnSpc>
                <a:spcPts val="5324"/>
              </a:lnSpc>
              <a:buFont typeface="Arial"/>
              <a:buChar char="•"/>
            </a:pPr>
            <a:r>
              <a:rPr lang="en-US" sz="3803">
                <a:solidFill>
                  <a:srgbClr val="FFFFFF"/>
                </a:solidFill>
                <a:latin typeface="Times New Roman"/>
                <a:ea typeface="Times New Roman"/>
                <a:cs typeface="Times New Roman"/>
                <a:sym typeface="Times New Roman"/>
              </a:rPr>
              <a:t>Gene engineering techniques, such as CRISPR, to stabilize genes and minimize harmful mutations, with potential applications in medicine.</a:t>
            </a:r>
          </a:p>
          <a:p>
            <a:pPr algn="l">
              <a:lnSpc>
                <a:spcPts val="5324"/>
              </a:lnSpc>
            </a:pPr>
          </a:p>
          <a:p>
            <a:pPr algn="l" marL="821160" indent="-410580" lvl="1">
              <a:lnSpc>
                <a:spcPts val="5324"/>
              </a:lnSpc>
              <a:buFont typeface="Arial"/>
              <a:buChar char="•"/>
            </a:pPr>
            <a:r>
              <a:rPr lang="en-US" sz="3803">
                <a:solidFill>
                  <a:srgbClr val="FFFFFF"/>
                </a:solidFill>
                <a:latin typeface="Times New Roman"/>
                <a:ea typeface="Times New Roman"/>
                <a:cs typeface="Times New Roman"/>
                <a:sym typeface="Times New Roman"/>
              </a:rPr>
              <a:t>Ethical considerations remain crucial, ensuring responsible use of genetic modifications while addressing concerns related to unintended consequences and biodiversity impact. This project offers insights into evolutionary biology and future genetic innovations.</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97B2"/>
        </a:solidFill>
      </p:bgPr>
    </p:bg>
    <p:spTree>
      <p:nvGrpSpPr>
        <p:cNvPr id="1" name=""/>
        <p:cNvGrpSpPr/>
        <p:nvPr/>
      </p:nvGrpSpPr>
      <p:grpSpPr>
        <a:xfrm>
          <a:off x="0" y="0"/>
          <a:ext cx="0" cy="0"/>
          <a:chOff x="0" y="0"/>
          <a:chExt cx="0" cy="0"/>
        </a:xfrm>
      </p:grpSpPr>
      <p:sp>
        <p:nvSpPr>
          <p:cNvPr name="Freeform 2" id="2"/>
          <p:cNvSpPr/>
          <p:nvPr/>
        </p:nvSpPr>
        <p:spPr>
          <a:xfrm flipH="false" flipV="false" rot="0">
            <a:off x="0" y="6172200"/>
            <a:ext cx="4666268" cy="4114800"/>
          </a:xfrm>
          <a:custGeom>
            <a:avLst/>
            <a:gdLst/>
            <a:ahLst/>
            <a:cxnLst/>
            <a:rect r="r" b="b" t="t" l="l"/>
            <a:pathLst>
              <a:path h="4114800" w="4666268">
                <a:moveTo>
                  <a:pt x="0" y="0"/>
                </a:moveTo>
                <a:lnTo>
                  <a:pt x="4666268" y="0"/>
                </a:lnTo>
                <a:lnTo>
                  <a:pt x="466626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57708" y="2975153"/>
            <a:ext cx="13546108" cy="4353181"/>
          </a:xfrm>
          <a:prstGeom prst="rect">
            <a:avLst/>
          </a:prstGeom>
        </p:spPr>
        <p:txBody>
          <a:bodyPr anchor="t" rtlCol="false" tIns="0" lIns="0" bIns="0" rIns="0">
            <a:spAutoFit/>
          </a:bodyPr>
          <a:lstStyle/>
          <a:p>
            <a:pPr algn="ctr">
              <a:lnSpc>
                <a:spcPts val="16735"/>
              </a:lnSpc>
            </a:pPr>
            <a:r>
              <a:rPr lang="en-US" sz="16735" spc="1238">
                <a:solidFill>
                  <a:srgbClr val="000000"/>
                </a:solidFill>
                <a:latin typeface="Alice Bold"/>
                <a:ea typeface="Alice Bold"/>
                <a:cs typeface="Alice Bold"/>
                <a:sym typeface="Alice Bold"/>
              </a:rPr>
              <a:t>THANK YOU!</a:t>
            </a:r>
          </a:p>
        </p:txBody>
      </p:sp>
      <p:sp>
        <p:nvSpPr>
          <p:cNvPr name="Freeform 4" id="4"/>
          <p:cNvSpPr/>
          <p:nvPr/>
        </p:nvSpPr>
        <p:spPr>
          <a:xfrm flipH="false" flipV="false" rot="0">
            <a:off x="13370681" y="151339"/>
            <a:ext cx="4666268" cy="4114800"/>
          </a:xfrm>
          <a:custGeom>
            <a:avLst/>
            <a:gdLst/>
            <a:ahLst/>
            <a:cxnLst/>
            <a:rect r="r" b="b" t="t" l="l"/>
            <a:pathLst>
              <a:path h="4114800" w="4666268">
                <a:moveTo>
                  <a:pt x="0" y="0"/>
                </a:moveTo>
                <a:lnTo>
                  <a:pt x="4666268" y="0"/>
                </a:lnTo>
                <a:lnTo>
                  <a:pt x="466626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621732" y="5877851"/>
            <a:ext cx="4666268" cy="4114800"/>
          </a:xfrm>
          <a:custGeom>
            <a:avLst/>
            <a:gdLst/>
            <a:ahLst/>
            <a:cxnLst/>
            <a:rect r="r" b="b" t="t" l="l"/>
            <a:pathLst>
              <a:path h="4114800" w="4666268">
                <a:moveTo>
                  <a:pt x="0" y="0"/>
                </a:moveTo>
                <a:lnTo>
                  <a:pt x="4666268" y="0"/>
                </a:lnTo>
                <a:lnTo>
                  <a:pt x="466626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2093" y="151339"/>
            <a:ext cx="4666268" cy="4114800"/>
          </a:xfrm>
          <a:custGeom>
            <a:avLst/>
            <a:gdLst/>
            <a:ahLst/>
            <a:cxnLst/>
            <a:rect r="r" b="b" t="t" l="l"/>
            <a:pathLst>
              <a:path h="4114800" w="4666268">
                <a:moveTo>
                  <a:pt x="0" y="0"/>
                </a:moveTo>
                <a:lnTo>
                  <a:pt x="4666268" y="0"/>
                </a:lnTo>
                <a:lnTo>
                  <a:pt x="466626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13</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97B2"/>
        </a:solidFill>
      </p:bgPr>
    </p:bg>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grpSp>
        <p:nvGrpSpPr>
          <p:cNvPr name="Group 3" id="3"/>
          <p:cNvGrpSpPr/>
          <p:nvPr/>
        </p:nvGrpSpPr>
        <p:grpSpPr>
          <a:xfrm rot="0">
            <a:off x="4280143" y="-1789980"/>
            <a:ext cx="9727714" cy="3295665"/>
            <a:chOff x="0" y="0"/>
            <a:chExt cx="2562032" cy="867994"/>
          </a:xfrm>
        </p:grpSpPr>
        <p:sp>
          <p:nvSpPr>
            <p:cNvPr name="Freeform 4" id="4"/>
            <p:cNvSpPr/>
            <p:nvPr/>
          </p:nvSpPr>
          <p:spPr>
            <a:xfrm flipH="false" flipV="false" rot="0">
              <a:off x="0" y="0"/>
              <a:ext cx="2562032" cy="867994"/>
            </a:xfrm>
            <a:custGeom>
              <a:avLst/>
              <a:gdLst/>
              <a:ahLst/>
              <a:cxnLst/>
              <a:rect r="r" b="b" t="t" l="l"/>
              <a:pathLst>
                <a:path h="867994" w="2562032">
                  <a:moveTo>
                    <a:pt x="40589" y="0"/>
                  </a:moveTo>
                  <a:lnTo>
                    <a:pt x="2521443" y="0"/>
                  </a:lnTo>
                  <a:cubicBezTo>
                    <a:pt x="2543859" y="0"/>
                    <a:pt x="2562032" y="18172"/>
                    <a:pt x="2562032" y="40589"/>
                  </a:cubicBezTo>
                  <a:lnTo>
                    <a:pt x="2562032" y="827405"/>
                  </a:lnTo>
                  <a:cubicBezTo>
                    <a:pt x="2562032" y="849822"/>
                    <a:pt x="2543859" y="867994"/>
                    <a:pt x="2521443" y="867994"/>
                  </a:cubicBezTo>
                  <a:lnTo>
                    <a:pt x="40589" y="867994"/>
                  </a:lnTo>
                  <a:cubicBezTo>
                    <a:pt x="18172" y="867994"/>
                    <a:pt x="0" y="849822"/>
                    <a:pt x="0" y="827405"/>
                  </a:cubicBezTo>
                  <a:lnTo>
                    <a:pt x="0" y="40589"/>
                  </a:lnTo>
                  <a:cubicBezTo>
                    <a:pt x="0" y="18172"/>
                    <a:pt x="18172" y="0"/>
                    <a:pt x="40589" y="0"/>
                  </a:cubicBezTo>
                  <a:close/>
                </a:path>
              </a:pathLst>
            </a:custGeom>
            <a:solidFill>
              <a:srgbClr val="FFDE59"/>
            </a:solidFill>
            <a:ln w="66675" cap="rnd">
              <a:solidFill>
                <a:srgbClr val="000000"/>
              </a:solidFill>
              <a:prstDash val="solid"/>
              <a:round/>
            </a:ln>
          </p:spPr>
        </p:sp>
        <p:sp>
          <p:nvSpPr>
            <p:cNvPr name="TextBox 5" id="5"/>
            <p:cNvSpPr txBox="true"/>
            <p:nvPr/>
          </p:nvSpPr>
          <p:spPr>
            <a:xfrm>
              <a:off x="0" y="-38100"/>
              <a:ext cx="2562032" cy="906094"/>
            </a:xfrm>
            <a:prstGeom prst="rect">
              <a:avLst/>
            </a:prstGeom>
          </p:spPr>
          <p:txBody>
            <a:bodyPr anchor="ctr" rtlCol="false" tIns="50800" lIns="50800" bIns="50800" rIns="50800"/>
            <a:lstStyle/>
            <a:p>
              <a:pPr algn="ctr">
                <a:lnSpc>
                  <a:spcPts val="2660"/>
                </a:lnSpc>
              </a:pPr>
            </a:p>
          </p:txBody>
        </p:sp>
      </p:grpSp>
      <p:sp>
        <p:nvSpPr>
          <p:cNvPr name="TextBox 6" id="6"/>
          <p:cNvSpPr txBox="true"/>
          <p:nvPr/>
        </p:nvSpPr>
        <p:spPr>
          <a:xfrm rot="0">
            <a:off x="5667524" y="-73870"/>
            <a:ext cx="6952952" cy="1251110"/>
          </a:xfrm>
          <a:prstGeom prst="rect">
            <a:avLst/>
          </a:prstGeom>
        </p:spPr>
        <p:txBody>
          <a:bodyPr anchor="t" rtlCol="false" tIns="0" lIns="0" bIns="0" rIns="0">
            <a:spAutoFit/>
          </a:bodyPr>
          <a:lstStyle/>
          <a:p>
            <a:pPr algn="ctr">
              <a:lnSpc>
                <a:spcPts val="9266"/>
              </a:lnSpc>
              <a:spcBef>
                <a:spcPct val="0"/>
              </a:spcBef>
            </a:pPr>
            <a:r>
              <a:rPr lang="en-US" b="true" sz="6618">
                <a:solidFill>
                  <a:srgbClr val="000000"/>
                </a:solidFill>
                <a:latin typeface="Times New Roman Bold"/>
                <a:ea typeface="Times New Roman Bold"/>
                <a:cs typeface="Times New Roman Bold"/>
                <a:sym typeface="Times New Roman Bold"/>
              </a:rPr>
              <a:t>INTRODUCTION</a:t>
            </a:r>
          </a:p>
        </p:txBody>
      </p:sp>
      <p:sp>
        <p:nvSpPr>
          <p:cNvPr name="TextBox 7" id="7"/>
          <p:cNvSpPr txBox="true"/>
          <p:nvPr/>
        </p:nvSpPr>
        <p:spPr>
          <a:xfrm rot="0">
            <a:off x="0" y="2580825"/>
            <a:ext cx="18288000" cy="5917838"/>
          </a:xfrm>
          <a:prstGeom prst="rect">
            <a:avLst/>
          </a:prstGeom>
        </p:spPr>
        <p:txBody>
          <a:bodyPr anchor="t" rtlCol="false" tIns="0" lIns="0" bIns="0" rIns="0">
            <a:spAutoFit/>
          </a:bodyPr>
          <a:lstStyle/>
          <a:p>
            <a:pPr algn="l" marL="727385" indent="-363692" lvl="1">
              <a:lnSpc>
                <a:spcPts val="4716"/>
              </a:lnSpc>
              <a:buFont typeface="Arial"/>
              <a:buChar char="•"/>
            </a:pPr>
            <a:r>
              <a:rPr lang="en-US" sz="3369">
                <a:solidFill>
                  <a:srgbClr val="FFFFFF"/>
                </a:solidFill>
                <a:latin typeface="Canva Sans"/>
                <a:ea typeface="Canva Sans"/>
                <a:cs typeface="Canva Sans"/>
                <a:sym typeface="Canva Sans"/>
              </a:rPr>
              <a:t>Mutation rates influence gene stability, evolution, and genetic diversity.</a:t>
            </a:r>
          </a:p>
          <a:p>
            <a:pPr algn="l">
              <a:lnSpc>
                <a:spcPts val="4716"/>
              </a:lnSpc>
            </a:pPr>
          </a:p>
          <a:p>
            <a:pPr algn="l" marL="727385" indent="-363692" lvl="1">
              <a:lnSpc>
                <a:spcPts val="4716"/>
              </a:lnSpc>
              <a:buFont typeface="Arial"/>
              <a:buChar char="•"/>
            </a:pPr>
            <a:r>
              <a:rPr lang="en-US" sz="3369">
                <a:solidFill>
                  <a:srgbClr val="FFFFFF"/>
                </a:solidFill>
                <a:latin typeface="Canva Sans"/>
                <a:ea typeface="Canva Sans"/>
                <a:cs typeface="Canva Sans"/>
                <a:sym typeface="Canva Sans"/>
              </a:rPr>
              <a:t>High mutation rates can lead to genetic disorders and reduced gene functionality.</a:t>
            </a:r>
          </a:p>
          <a:p>
            <a:pPr algn="l">
              <a:lnSpc>
                <a:spcPts val="4716"/>
              </a:lnSpc>
            </a:pPr>
          </a:p>
          <a:p>
            <a:pPr algn="l" marL="727385" indent="-363692" lvl="1">
              <a:lnSpc>
                <a:spcPts val="4716"/>
              </a:lnSpc>
              <a:buFont typeface="Arial"/>
              <a:buChar char="•"/>
            </a:pPr>
            <a:r>
              <a:rPr lang="en-US" sz="3369">
                <a:solidFill>
                  <a:srgbClr val="FFFFFF"/>
                </a:solidFill>
                <a:latin typeface="Canva Sans"/>
                <a:ea typeface="Canva Sans"/>
                <a:cs typeface="Canva Sans"/>
                <a:sym typeface="Canva Sans"/>
              </a:rPr>
              <a:t>Understanding mutation patterns helps predict gene stability.</a:t>
            </a:r>
          </a:p>
          <a:p>
            <a:pPr algn="l">
              <a:lnSpc>
                <a:spcPts val="4716"/>
              </a:lnSpc>
            </a:pPr>
          </a:p>
          <a:p>
            <a:pPr algn="l" marL="727385" indent="-363692" lvl="1">
              <a:lnSpc>
                <a:spcPts val="4716"/>
              </a:lnSpc>
              <a:buFont typeface="Arial"/>
              <a:buChar char="•"/>
            </a:pPr>
            <a:r>
              <a:rPr lang="en-US" sz="3369">
                <a:solidFill>
                  <a:srgbClr val="FFFFFF"/>
                </a:solidFill>
                <a:latin typeface="Canva Sans"/>
                <a:ea typeface="Canva Sans"/>
                <a:cs typeface="Canva Sans"/>
                <a:sym typeface="Canva Sans"/>
              </a:rPr>
              <a:t>Ethical considerations are integral to gene engineering, ensuring responsible use of technologies like CRISPR (Clustered Regularly Interspaced Short Palindromic Repeats) to balance innovation with potential societal and environmental impacts.</a:t>
            </a:r>
          </a:p>
          <a:p>
            <a:pPr algn="l">
              <a:lnSpc>
                <a:spcPts val="4716"/>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97B2"/>
        </a:solidFill>
      </p:bgPr>
    </p:bg>
    <p:spTree>
      <p:nvGrpSpPr>
        <p:cNvPr id="1" name=""/>
        <p:cNvGrpSpPr/>
        <p:nvPr/>
      </p:nvGrpSpPr>
      <p:grpSpPr>
        <a:xfrm>
          <a:off x="0" y="0"/>
          <a:ext cx="0" cy="0"/>
          <a:chOff x="0" y="0"/>
          <a:chExt cx="0" cy="0"/>
        </a:xfrm>
      </p:grpSpPr>
      <p:sp>
        <p:nvSpPr>
          <p:cNvPr name="TextBox 2" id="2"/>
          <p:cNvSpPr txBox="true"/>
          <p:nvPr/>
        </p:nvSpPr>
        <p:spPr>
          <a:xfrm rot="0">
            <a:off x="-4534361" y="338612"/>
            <a:ext cx="14898504" cy="1876258"/>
          </a:xfrm>
          <a:prstGeom prst="rect">
            <a:avLst/>
          </a:prstGeom>
        </p:spPr>
        <p:txBody>
          <a:bodyPr anchor="t" rtlCol="false" tIns="0" lIns="0" bIns="0" rIns="0">
            <a:spAutoFit/>
          </a:bodyPr>
          <a:lstStyle/>
          <a:p>
            <a:pPr algn="ctr">
              <a:lnSpc>
                <a:spcPts val="6808"/>
              </a:lnSpc>
            </a:pPr>
            <a:r>
              <a:rPr lang="en-US" b="true" sz="6609">
                <a:solidFill>
                  <a:srgbClr val="000000"/>
                </a:solidFill>
                <a:latin typeface="Times New Roman Bold"/>
                <a:ea typeface="Times New Roman Bold"/>
                <a:cs typeface="Times New Roman Bold"/>
                <a:sym typeface="Times New Roman Bold"/>
              </a:rPr>
              <a:t>OBJECTIVE</a:t>
            </a:r>
          </a:p>
          <a:p>
            <a:pPr algn="ctr">
              <a:lnSpc>
                <a:spcPts val="6808"/>
              </a:lnSpc>
            </a:pPr>
          </a:p>
        </p:txBody>
      </p:sp>
      <p:sp>
        <p:nvSpPr>
          <p:cNvPr name="TextBox 3" id="3"/>
          <p:cNvSpPr txBox="true"/>
          <p:nvPr/>
        </p:nvSpPr>
        <p:spPr>
          <a:xfrm rot="0">
            <a:off x="-379681" y="1725562"/>
            <a:ext cx="9775849" cy="6777378"/>
          </a:xfrm>
          <a:prstGeom prst="rect">
            <a:avLst/>
          </a:prstGeom>
        </p:spPr>
        <p:txBody>
          <a:bodyPr anchor="t" rtlCol="false" tIns="0" lIns="0" bIns="0" rIns="0">
            <a:spAutoFit/>
          </a:bodyPr>
          <a:lstStyle/>
          <a:p>
            <a:pPr algn="l" marL="1100185" indent="-550092" lvl="1">
              <a:lnSpc>
                <a:spcPts val="7134"/>
              </a:lnSpc>
              <a:buFont typeface="Arial"/>
              <a:buChar char="•"/>
            </a:pPr>
            <a:r>
              <a:rPr lang="en-US" sz="5095">
                <a:solidFill>
                  <a:srgbClr val="FFFFFF"/>
                </a:solidFill>
                <a:latin typeface="Times New Roman"/>
                <a:ea typeface="Times New Roman"/>
                <a:cs typeface="Times New Roman"/>
                <a:sym typeface="Times New Roman"/>
              </a:rPr>
              <a:t>To compare the mutation rates among 15 different species of mitochondrial gene. </a:t>
            </a:r>
          </a:p>
          <a:p>
            <a:pPr algn="l">
              <a:lnSpc>
                <a:spcPts val="7414"/>
              </a:lnSpc>
            </a:pPr>
          </a:p>
          <a:p>
            <a:pPr algn="l" marL="1035416" indent="-517708" lvl="1">
              <a:lnSpc>
                <a:spcPts val="6714"/>
              </a:lnSpc>
              <a:buFont typeface="Arial"/>
              <a:buChar char="•"/>
            </a:pPr>
            <a:r>
              <a:rPr lang="en-US" sz="4795">
                <a:solidFill>
                  <a:srgbClr val="FFFFFF"/>
                </a:solidFill>
                <a:latin typeface="Times New Roman"/>
                <a:ea typeface="Times New Roman"/>
                <a:cs typeface="Times New Roman"/>
                <a:sym typeface="Times New Roman"/>
              </a:rPr>
              <a:t>To identify unstable genes and perform gene editing to enhance stability.</a:t>
            </a:r>
          </a:p>
          <a:p>
            <a:pPr algn="ctr">
              <a:lnSpc>
                <a:spcPts val="3853"/>
              </a:lnSpc>
              <a:spcBef>
                <a:spcPct val="0"/>
              </a:spcBef>
            </a:pPr>
          </a:p>
        </p:txBody>
      </p:sp>
      <p:sp>
        <p:nvSpPr>
          <p:cNvPr name="TextBox 4" id="4"/>
          <p:cNvSpPr txBox="true"/>
          <p:nvPr/>
        </p:nvSpPr>
        <p:spPr>
          <a:xfrm rot="0">
            <a:off x="17645720" y="8909050"/>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sp>
        <p:nvSpPr>
          <p:cNvPr name="Freeform 5" id="5"/>
          <p:cNvSpPr/>
          <p:nvPr/>
        </p:nvSpPr>
        <p:spPr>
          <a:xfrm flipH="false" flipV="false" rot="0">
            <a:off x="9607248" y="1624644"/>
            <a:ext cx="8185811" cy="6123260"/>
          </a:xfrm>
          <a:custGeom>
            <a:avLst/>
            <a:gdLst/>
            <a:ahLst/>
            <a:cxnLst/>
            <a:rect r="r" b="b" t="t" l="l"/>
            <a:pathLst>
              <a:path h="6123260" w="8185811">
                <a:moveTo>
                  <a:pt x="0" y="0"/>
                </a:moveTo>
                <a:lnTo>
                  <a:pt x="8185812" y="0"/>
                </a:lnTo>
                <a:lnTo>
                  <a:pt x="8185812" y="6123261"/>
                </a:lnTo>
                <a:lnTo>
                  <a:pt x="0" y="6123261"/>
                </a:lnTo>
                <a:lnTo>
                  <a:pt x="0" y="0"/>
                </a:lnTo>
                <a:close/>
              </a:path>
            </a:pathLst>
          </a:custGeom>
          <a:blipFill>
            <a:blip r:embed="rId2"/>
            <a:stretch>
              <a:fillRect l="0" t="0" r="-3068"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97B2"/>
        </a:solidFill>
      </p:bgPr>
    </p:bg>
    <p:spTree>
      <p:nvGrpSpPr>
        <p:cNvPr id="1" name=""/>
        <p:cNvGrpSpPr/>
        <p:nvPr/>
      </p:nvGrpSpPr>
      <p:grpSpPr>
        <a:xfrm>
          <a:off x="0" y="0"/>
          <a:ext cx="0" cy="0"/>
          <a:chOff x="0" y="0"/>
          <a:chExt cx="0" cy="0"/>
        </a:xfrm>
      </p:grpSpPr>
      <p:sp>
        <p:nvSpPr>
          <p:cNvPr name="Freeform 2" id="2"/>
          <p:cNvSpPr/>
          <p:nvPr/>
        </p:nvSpPr>
        <p:spPr>
          <a:xfrm flipH="false" flipV="false" rot="0">
            <a:off x="12779889" y="-1071251"/>
            <a:ext cx="6198815" cy="5747992"/>
          </a:xfrm>
          <a:custGeom>
            <a:avLst/>
            <a:gdLst/>
            <a:ahLst/>
            <a:cxnLst/>
            <a:rect r="r" b="b" t="t" l="l"/>
            <a:pathLst>
              <a:path h="5747992" w="6198815">
                <a:moveTo>
                  <a:pt x="0" y="0"/>
                </a:moveTo>
                <a:lnTo>
                  <a:pt x="6198815" y="0"/>
                </a:lnTo>
                <a:lnTo>
                  <a:pt x="6198815" y="5747992"/>
                </a:lnTo>
                <a:lnTo>
                  <a:pt x="0" y="5747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41193" y="176212"/>
            <a:ext cx="7909173" cy="1419227"/>
          </a:xfrm>
          <a:prstGeom prst="rect">
            <a:avLst/>
          </a:prstGeom>
        </p:spPr>
        <p:txBody>
          <a:bodyPr anchor="t" rtlCol="false" tIns="0" lIns="0" bIns="0" rIns="0">
            <a:spAutoFit/>
          </a:bodyPr>
          <a:lstStyle/>
          <a:p>
            <a:pPr algn="l">
              <a:lnSpc>
                <a:spcPts val="10499"/>
              </a:lnSpc>
            </a:pPr>
            <a:r>
              <a:rPr lang="en-US" sz="7499" b="true">
                <a:solidFill>
                  <a:srgbClr val="000000"/>
                </a:solidFill>
                <a:latin typeface="Times New Roman Bold"/>
                <a:ea typeface="Times New Roman Bold"/>
                <a:cs typeface="Times New Roman Bold"/>
                <a:sym typeface="Times New Roman Bold"/>
              </a:rPr>
              <a:t>Expected Outcomes</a:t>
            </a:r>
          </a:p>
        </p:txBody>
      </p:sp>
      <p:sp>
        <p:nvSpPr>
          <p:cNvPr name="TextBox 4" id="4"/>
          <p:cNvSpPr txBox="true"/>
          <p:nvPr/>
        </p:nvSpPr>
        <p:spPr>
          <a:xfrm rot="0">
            <a:off x="0" y="1996338"/>
            <a:ext cx="15879296" cy="8837333"/>
          </a:xfrm>
          <a:prstGeom prst="rect">
            <a:avLst/>
          </a:prstGeom>
        </p:spPr>
        <p:txBody>
          <a:bodyPr anchor="t" rtlCol="false" tIns="0" lIns="0" bIns="0" rIns="0">
            <a:spAutoFit/>
          </a:bodyPr>
          <a:lstStyle/>
          <a:p>
            <a:pPr algn="l" marL="825494" indent="-412747" lvl="1">
              <a:lnSpc>
                <a:spcPts val="5352"/>
              </a:lnSpc>
              <a:buFont typeface="Arial"/>
              <a:buChar char="•"/>
            </a:pPr>
            <a:r>
              <a:rPr lang="en-US" sz="3823">
                <a:solidFill>
                  <a:srgbClr val="FFFFFF"/>
                </a:solidFill>
                <a:latin typeface="Times New Roman"/>
                <a:ea typeface="Times New Roman"/>
                <a:cs typeface="Times New Roman"/>
                <a:sym typeface="Times New Roman"/>
              </a:rPr>
              <a:t>Accurate Mutation Rate Analysis.</a:t>
            </a:r>
          </a:p>
          <a:p>
            <a:pPr algn="l">
              <a:lnSpc>
                <a:spcPts val="5352"/>
              </a:lnSpc>
            </a:pPr>
          </a:p>
          <a:p>
            <a:pPr algn="l" marL="825494" indent="-412747" lvl="1">
              <a:lnSpc>
                <a:spcPts val="5352"/>
              </a:lnSpc>
              <a:buFont typeface="Arial"/>
              <a:buChar char="•"/>
            </a:pPr>
            <a:r>
              <a:rPr lang="en-US" sz="3823">
                <a:solidFill>
                  <a:srgbClr val="FFFFFF"/>
                </a:solidFill>
                <a:latin typeface="Times New Roman"/>
                <a:ea typeface="Times New Roman"/>
                <a:cs typeface="Times New Roman"/>
                <a:sym typeface="Times New Roman"/>
              </a:rPr>
              <a:t>Accurate Evolutionary Rate Analysis.</a:t>
            </a:r>
          </a:p>
          <a:p>
            <a:pPr algn="l">
              <a:lnSpc>
                <a:spcPts val="5352"/>
              </a:lnSpc>
            </a:pPr>
          </a:p>
          <a:p>
            <a:pPr algn="l" marL="825494" indent="-412747" lvl="1">
              <a:lnSpc>
                <a:spcPts val="5352"/>
              </a:lnSpc>
              <a:buFont typeface="Arial"/>
              <a:buChar char="•"/>
            </a:pPr>
            <a:r>
              <a:rPr lang="en-US" sz="3823">
                <a:solidFill>
                  <a:srgbClr val="FFFFFF"/>
                </a:solidFill>
                <a:latin typeface="Times New Roman"/>
                <a:ea typeface="Times New Roman"/>
                <a:cs typeface="Times New Roman"/>
                <a:sym typeface="Times New Roman"/>
              </a:rPr>
              <a:t>Predicting the Stability of Gene Sequences</a:t>
            </a:r>
          </a:p>
          <a:p>
            <a:pPr algn="l">
              <a:lnSpc>
                <a:spcPts val="5352"/>
              </a:lnSpc>
            </a:pPr>
          </a:p>
          <a:p>
            <a:pPr algn="l" marL="825494" indent="-412747" lvl="1">
              <a:lnSpc>
                <a:spcPts val="5352"/>
              </a:lnSpc>
              <a:buFont typeface="Arial"/>
              <a:buChar char="•"/>
            </a:pPr>
            <a:r>
              <a:rPr lang="en-US" sz="3823">
                <a:solidFill>
                  <a:srgbClr val="FFFFFF"/>
                </a:solidFill>
                <a:latin typeface="Times New Roman"/>
                <a:ea typeface="Times New Roman"/>
                <a:cs typeface="Times New Roman"/>
                <a:sym typeface="Times New Roman"/>
              </a:rPr>
              <a:t>Effective Gene Engineering Strategies.</a:t>
            </a:r>
          </a:p>
          <a:p>
            <a:pPr algn="l">
              <a:lnSpc>
                <a:spcPts val="5352"/>
              </a:lnSpc>
            </a:pPr>
          </a:p>
          <a:p>
            <a:pPr algn="l" marL="825494" indent="-412747" lvl="1">
              <a:lnSpc>
                <a:spcPts val="5352"/>
              </a:lnSpc>
              <a:buFont typeface="Arial"/>
              <a:buChar char="•"/>
            </a:pPr>
            <a:r>
              <a:rPr lang="en-US" sz="3823">
                <a:solidFill>
                  <a:srgbClr val="FFFFFF"/>
                </a:solidFill>
                <a:latin typeface="Times New Roman"/>
                <a:ea typeface="Times New Roman"/>
                <a:cs typeface="Times New Roman"/>
                <a:sym typeface="Times New Roman"/>
              </a:rPr>
              <a:t>Cross-Species Comparative Insights.</a:t>
            </a:r>
          </a:p>
          <a:p>
            <a:pPr algn="l">
              <a:lnSpc>
                <a:spcPts val="5352"/>
              </a:lnSpc>
            </a:pPr>
          </a:p>
          <a:p>
            <a:pPr algn="l" marL="825494" indent="-412747" lvl="1">
              <a:lnSpc>
                <a:spcPts val="5352"/>
              </a:lnSpc>
              <a:buFont typeface="Arial"/>
              <a:buChar char="•"/>
            </a:pPr>
            <a:r>
              <a:rPr lang="en-US" sz="3823">
                <a:solidFill>
                  <a:srgbClr val="FFFFFF"/>
                </a:solidFill>
                <a:latin typeface="Times New Roman"/>
                <a:ea typeface="Times New Roman"/>
                <a:cs typeface="Times New Roman"/>
                <a:sym typeface="Times New Roman"/>
              </a:rPr>
              <a:t>Ethical and Regulatory Considerations.</a:t>
            </a:r>
          </a:p>
          <a:p>
            <a:pPr algn="l">
              <a:lnSpc>
                <a:spcPts val="5352"/>
              </a:lnSpc>
            </a:pPr>
          </a:p>
          <a:p>
            <a:pPr algn="l">
              <a:lnSpc>
                <a:spcPts val="5352"/>
              </a:lnSpc>
            </a:pP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97B2"/>
        </a:solidFill>
      </p:bgPr>
    </p:bg>
    <p:spTree>
      <p:nvGrpSpPr>
        <p:cNvPr id="1" name=""/>
        <p:cNvGrpSpPr/>
        <p:nvPr/>
      </p:nvGrpSpPr>
      <p:grpSpPr>
        <a:xfrm>
          <a:off x="0" y="0"/>
          <a:ext cx="0" cy="0"/>
          <a:chOff x="0" y="0"/>
          <a:chExt cx="0" cy="0"/>
        </a:xfrm>
      </p:grpSpPr>
      <p:sp>
        <p:nvSpPr>
          <p:cNvPr name="Freeform 2" id="2"/>
          <p:cNvSpPr/>
          <p:nvPr/>
        </p:nvSpPr>
        <p:spPr>
          <a:xfrm flipH="false" flipV="false" rot="0">
            <a:off x="1682217" y="0"/>
            <a:ext cx="15202389" cy="10287000"/>
          </a:xfrm>
          <a:custGeom>
            <a:avLst/>
            <a:gdLst/>
            <a:ahLst/>
            <a:cxnLst/>
            <a:rect r="r" b="b" t="t" l="l"/>
            <a:pathLst>
              <a:path h="10287000" w="15202389">
                <a:moveTo>
                  <a:pt x="0" y="0"/>
                </a:moveTo>
                <a:lnTo>
                  <a:pt x="15202389" y="0"/>
                </a:lnTo>
                <a:lnTo>
                  <a:pt x="15202389" y="10287000"/>
                </a:lnTo>
                <a:lnTo>
                  <a:pt x="0" y="10287000"/>
                </a:lnTo>
                <a:lnTo>
                  <a:pt x="0" y="0"/>
                </a:lnTo>
                <a:close/>
              </a:path>
            </a:pathLst>
          </a:custGeom>
          <a:blipFill>
            <a:blip r:embed="rId2"/>
            <a:stretch>
              <a:fillRect l="-10770" t="-1155" r="0" b="-1155"/>
            </a:stretch>
          </a:blipFill>
        </p:spPr>
      </p:sp>
      <p:sp>
        <p:nvSpPr>
          <p:cNvPr name="TextBox 3" id="3"/>
          <p:cNvSpPr txBox="true"/>
          <p:nvPr/>
        </p:nvSpPr>
        <p:spPr>
          <a:xfrm rot="0">
            <a:off x="17890261" y="9661361"/>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97B2"/>
        </a:solidFill>
      </p:bgPr>
    </p:bg>
    <p:spTree>
      <p:nvGrpSpPr>
        <p:cNvPr id="1" name=""/>
        <p:cNvGrpSpPr/>
        <p:nvPr/>
      </p:nvGrpSpPr>
      <p:grpSpPr>
        <a:xfrm>
          <a:off x="0" y="0"/>
          <a:ext cx="0" cy="0"/>
          <a:chOff x="0" y="0"/>
          <a:chExt cx="0" cy="0"/>
        </a:xfrm>
      </p:grpSpPr>
      <p:grpSp>
        <p:nvGrpSpPr>
          <p:cNvPr name="Group 2" id="2"/>
          <p:cNvGrpSpPr/>
          <p:nvPr/>
        </p:nvGrpSpPr>
        <p:grpSpPr>
          <a:xfrm rot="0">
            <a:off x="4280143" y="-1789980"/>
            <a:ext cx="9727714" cy="3295665"/>
            <a:chOff x="0" y="0"/>
            <a:chExt cx="2562032" cy="867994"/>
          </a:xfrm>
        </p:grpSpPr>
        <p:sp>
          <p:nvSpPr>
            <p:cNvPr name="Freeform 3" id="3"/>
            <p:cNvSpPr/>
            <p:nvPr/>
          </p:nvSpPr>
          <p:spPr>
            <a:xfrm flipH="false" flipV="false" rot="0">
              <a:off x="0" y="0"/>
              <a:ext cx="2562032" cy="867994"/>
            </a:xfrm>
            <a:custGeom>
              <a:avLst/>
              <a:gdLst/>
              <a:ahLst/>
              <a:cxnLst/>
              <a:rect r="r" b="b" t="t" l="l"/>
              <a:pathLst>
                <a:path h="867994" w="2562032">
                  <a:moveTo>
                    <a:pt x="40589" y="0"/>
                  </a:moveTo>
                  <a:lnTo>
                    <a:pt x="2521443" y="0"/>
                  </a:lnTo>
                  <a:cubicBezTo>
                    <a:pt x="2543859" y="0"/>
                    <a:pt x="2562032" y="18172"/>
                    <a:pt x="2562032" y="40589"/>
                  </a:cubicBezTo>
                  <a:lnTo>
                    <a:pt x="2562032" y="827405"/>
                  </a:lnTo>
                  <a:cubicBezTo>
                    <a:pt x="2562032" y="849822"/>
                    <a:pt x="2543859" y="867994"/>
                    <a:pt x="2521443" y="867994"/>
                  </a:cubicBezTo>
                  <a:lnTo>
                    <a:pt x="40589" y="867994"/>
                  </a:lnTo>
                  <a:cubicBezTo>
                    <a:pt x="18172" y="867994"/>
                    <a:pt x="0" y="849822"/>
                    <a:pt x="0" y="827405"/>
                  </a:cubicBezTo>
                  <a:lnTo>
                    <a:pt x="0" y="40589"/>
                  </a:lnTo>
                  <a:cubicBezTo>
                    <a:pt x="0" y="18172"/>
                    <a:pt x="18172" y="0"/>
                    <a:pt x="40589" y="0"/>
                  </a:cubicBezTo>
                  <a:close/>
                </a:path>
              </a:pathLst>
            </a:custGeom>
            <a:solidFill>
              <a:srgbClr val="FFDE59"/>
            </a:solidFill>
            <a:ln w="66675" cap="rnd">
              <a:solidFill>
                <a:srgbClr val="000000"/>
              </a:solidFill>
              <a:prstDash val="solid"/>
              <a:round/>
            </a:ln>
          </p:spPr>
        </p:sp>
        <p:sp>
          <p:nvSpPr>
            <p:cNvPr name="TextBox 4" id="4"/>
            <p:cNvSpPr txBox="true"/>
            <p:nvPr/>
          </p:nvSpPr>
          <p:spPr>
            <a:xfrm>
              <a:off x="0" y="-38100"/>
              <a:ext cx="2562032" cy="906094"/>
            </a:xfrm>
            <a:prstGeom prst="rect">
              <a:avLst/>
            </a:prstGeom>
          </p:spPr>
          <p:txBody>
            <a:bodyPr anchor="ctr" rtlCol="false" tIns="50800" lIns="50800" bIns="50800" rIns="50800"/>
            <a:lstStyle/>
            <a:p>
              <a:pPr algn="ctr">
                <a:lnSpc>
                  <a:spcPts val="2660"/>
                </a:lnSpc>
              </a:pPr>
            </a:p>
          </p:txBody>
        </p:sp>
      </p:grpSp>
      <p:sp>
        <p:nvSpPr>
          <p:cNvPr name="Freeform 5" id="5"/>
          <p:cNvSpPr/>
          <p:nvPr/>
        </p:nvSpPr>
        <p:spPr>
          <a:xfrm flipH="false" flipV="false" rot="0">
            <a:off x="449413" y="1965157"/>
            <a:ext cx="17408224" cy="7692268"/>
          </a:xfrm>
          <a:custGeom>
            <a:avLst/>
            <a:gdLst/>
            <a:ahLst/>
            <a:cxnLst/>
            <a:rect r="r" b="b" t="t" l="l"/>
            <a:pathLst>
              <a:path h="7692268" w="17408224">
                <a:moveTo>
                  <a:pt x="0" y="0"/>
                </a:moveTo>
                <a:lnTo>
                  <a:pt x="17408224" y="0"/>
                </a:lnTo>
                <a:lnTo>
                  <a:pt x="17408224" y="7692267"/>
                </a:lnTo>
                <a:lnTo>
                  <a:pt x="0" y="7692267"/>
                </a:lnTo>
                <a:lnTo>
                  <a:pt x="0" y="0"/>
                </a:lnTo>
                <a:close/>
              </a:path>
            </a:pathLst>
          </a:custGeom>
          <a:blipFill>
            <a:blip r:embed="rId2"/>
            <a:stretch>
              <a:fillRect l="0" t="-1458" r="-4512" b="-16211"/>
            </a:stretch>
          </a:blipFill>
        </p:spPr>
      </p:sp>
      <p:sp>
        <p:nvSpPr>
          <p:cNvPr name="TextBox 6" id="6"/>
          <p:cNvSpPr txBox="true"/>
          <p:nvPr/>
        </p:nvSpPr>
        <p:spPr>
          <a:xfrm rot="0">
            <a:off x="5832932" y="162859"/>
            <a:ext cx="6622137" cy="2182283"/>
          </a:xfrm>
          <a:prstGeom prst="rect">
            <a:avLst/>
          </a:prstGeom>
        </p:spPr>
        <p:txBody>
          <a:bodyPr anchor="t" rtlCol="false" tIns="0" lIns="0" bIns="0" rIns="0">
            <a:spAutoFit/>
          </a:bodyPr>
          <a:lstStyle/>
          <a:p>
            <a:pPr algn="ctr">
              <a:lnSpc>
                <a:spcPts val="8270"/>
              </a:lnSpc>
            </a:pPr>
            <a:r>
              <a:rPr lang="en-US" sz="5907" b="true">
                <a:solidFill>
                  <a:srgbClr val="000000"/>
                </a:solidFill>
                <a:latin typeface="Times New Roman Bold"/>
                <a:ea typeface="Times New Roman Bold"/>
                <a:cs typeface="Times New Roman Bold"/>
                <a:sym typeface="Times New Roman Bold"/>
              </a:rPr>
              <a:t>Phylogenetic Tree</a:t>
            </a:r>
          </a:p>
          <a:p>
            <a:pPr algn="l">
              <a:lnSpc>
                <a:spcPts val="8412"/>
              </a:lnSpc>
            </a:pPr>
          </a:p>
        </p:txBody>
      </p:sp>
      <p:sp>
        <p:nvSpPr>
          <p:cNvPr name="TextBox 7" id="7"/>
          <p:cNvSpPr txBox="true"/>
          <p:nvPr/>
        </p:nvSpPr>
        <p:spPr>
          <a:xfrm rot="0">
            <a:off x="17487371" y="9609799"/>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97B2"/>
        </a:solidFill>
      </p:bgPr>
    </p:bg>
    <p:spTree>
      <p:nvGrpSpPr>
        <p:cNvPr id="1" name=""/>
        <p:cNvGrpSpPr/>
        <p:nvPr/>
      </p:nvGrpSpPr>
      <p:grpSpPr>
        <a:xfrm>
          <a:off x="0" y="0"/>
          <a:ext cx="0" cy="0"/>
          <a:chOff x="0" y="0"/>
          <a:chExt cx="0" cy="0"/>
        </a:xfrm>
      </p:grpSpPr>
      <p:sp>
        <p:nvSpPr>
          <p:cNvPr name="Freeform 2" id="2"/>
          <p:cNvSpPr/>
          <p:nvPr/>
        </p:nvSpPr>
        <p:spPr>
          <a:xfrm flipH="false" flipV="false" rot="0">
            <a:off x="16696931" y="1570548"/>
            <a:ext cx="1124737" cy="8359533"/>
          </a:xfrm>
          <a:custGeom>
            <a:avLst/>
            <a:gdLst/>
            <a:ahLst/>
            <a:cxnLst/>
            <a:rect r="r" b="b" t="t" l="l"/>
            <a:pathLst>
              <a:path h="8359533" w="1124737">
                <a:moveTo>
                  <a:pt x="0" y="0"/>
                </a:moveTo>
                <a:lnTo>
                  <a:pt x="1124738" y="0"/>
                </a:lnTo>
                <a:lnTo>
                  <a:pt x="1124738" y="8359533"/>
                </a:lnTo>
                <a:lnTo>
                  <a:pt x="0" y="83595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27401" y="-1647833"/>
            <a:ext cx="14939361" cy="3295665"/>
            <a:chOff x="0" y="0"/>
            <a:chExt cx="3934647" cy="867994"/>
          </a:xfrm>
        </p:grpSpPr>
        <p:sp>
          <p:nvSpPr>
            <p:cNvPr name="Freeform 4" id="4"/>
            <p:cNvSpPr/>
            <p:nvPr/>
          </p:nvSpPr>
          <p:spPr>
            <a:xfrm flipH="false" flipV="false" rot="0">
              <a:off x="0" y="0"/>
              <a:ext cx="3934647" cy="867994"/>
            </a:xfrm>
            <a:custGeom>
              <a:avLst/>
              <a:gdLst/>
              <a:ahLst/>
              <a:cxnLst/>
              <a:rect r="r" b="b" t="t" l="l"/>
              <a:pathLst>
                <a:path h="867994" w="3934647">
                  <a:moveTo>
                    <a:pt x="26429" y="0"/>
                  </a:moveTo>
                  <a:lnTo>
                    <a:pt x="3908217" y="0"/>
                  </a:lnTo>
                  <a:cubicBezTo>
                    <a:pt x="3915227" y="0"/>
                    <a:pt x="3921949" y="2785"/>
                    <a:pt x="3926906" y="7741"/>
                  </a:cubicBezTo>
                  <a:cubicBezTo>
                    <a:pt x="3931862" y="12697"/>
                    <a:pt x="3934647" y="19420"/>
                    <a:pt x="3934647" y="26429"/>
                  </a:cubicBezTo>
                  <a:lnTo>
                    <a:pt x="3934647" y="841565"/>
                  </a:lnTo>
                  <a:cubicBezTo>
                    <a:pt x="3934647" y="856161"/>
                    <a:pt x="3922814" y="867994"/>
                    <a:pt x="3908217" y="867994"/>
                  </a:cubicBezTo>
                  <a:lnTo>
                    <a:pt x="26429" y="867994"/>
                  </a:lnTo>
                  <a:cubicBezTo>
                    <a:pt x="11833" y="867994"/>
                    <a:pt x="0" y="856161"/>
                    <a:pt x="0" y="841565"/>
                  </a:cubicBezTo>
                  <a:lnTo>
                    <a:pt x="0" y="26429"/>
                  </a:lnTo>
                  <a:cubicBezTo>
                    <a:pt x="0" y="11833"/>
                    <a:pt x="11833" y="0"/>
                    <a:pt x="26429" y="0"/>
                  </a:cubicBezTo>
                  <a:close/>
                </a:path>
              </a:pathLst>
            </a:custGeom>
            <a:solidFill>
              <a:srgbClr val="FFDE59"/>
            </a:solidFill>
            <a:ln w="66675" cap="rnd">
              <a:solidFill>
                <a:srgbClr val="000000"/>
              </a:solidFill>
              <a:prstDash val="solid"/>
              <a:round/>
            </a:ln>
          </p:spPr>
        </p:sp>
        <p:sp>
          <p:nvSpPr>
            <p:cNvPr name="TextBox 5" id="5"/>
            <p:cNvSpPr txBox="true"/>
            <p:nvPr/>
          </p:nvSpPr>
          <p:spPr>
            <a:xfrm>
              <a:off x="0" y="-38100"/>
              <a:ext cx="3934647" cy="906094"/>
            </a:xfrm>
            <a:prstGeom prst="rect">
              <a:avLst/>
            </a:prstGeom>
          </p:spPr>
          <p:txBody>
            <a:bodyPr anchor="ctr" rtlCol="false" tIns="50800" lIns="50800" bIns="50800" rIns="50800"/>
            <a:lstStyle/>
            <a:p>
              <a:pPr algn="ctr">
                <a:lnSpc>
                  <a:spcPts val="2660"/>
                </a:lnSpc>
              </a:pPr>
            </a:p>
          </p:txBody>
        </p:sp>
      </p:grpSp>
      <p:sp>
        <p:nvSpPr>
          <p:cNvPr name="Freeform 6" id="6"/>
          <p:cNvSpPr/>
          <p:nvPr/>
        </p:nvSpPr>
        <p:spPr>
          <a:xfrm flipH="false" flipV="false" rot="0">
            <a:off x="3969310" y="1767053"/>
            <a:ext cx="9270840" cy="8282249"/>
          </a:xfrm>
          <a:custGeom>
            <a:avLst/>
            <a:gdLst/>
            <a:ahLst/>
            <a:cxnLst/>
            <a:rect r="r" b="b" t="t" l="l"/>
            <a:pathLst>
              <a:path h="8282249" w="9270840">
                <a:moveTo>
                  <a:pt x="0" y="0"/>
                </a:moveTo>
                <a:lnTo>
                  <a:pt x="9270840" y="0"/>
                </a:lnTo>
                <a:lnTo>
                  <a:pt x="9270840" y="8282249"/>
                </a:lnTo>
                <a:lnTo>
                  <a:pt x="0" y="8282249"/>
                </a:lnTo>
                <a:lnTo>
                  <a:pt x="0" y="0"/>
                </a:lnTo>
                <a:close/>
              </a:path>
            </a:pathLst>
          </a:custGeom>
          <a:blipFill>
            <a:blip r:embed="rId4"/>
            <a:stretch>
              <a:fillRect l="-937" t="-604" r="0" b="-604"/>
            </a:stretch>
          </a:blipFill>
        </p:spPr>
      </p:sp>
      <p:sp>
        <p:nvSpPr>
          <p:cNvPr name="TextBox 7" id="7"/>
          <p:cNvSpPr txBox="true"/>
          <p:nvPr/>
        </p:nvSpPr>
        <p:spPr>
          <a:xfrm rot="0">
            <a:off x="1028700" y="239441"/>
            <a:ext cx="15736763" cy="1136016"/>
          </a:xfrm>
          <a:prstGeom prst="rect">
            <a:avLst/>
          </a:prstGeom>
        </p:spPr>
        <p:txBody>
          <a:bodyPr anchor="t" rtlCol="false" tIns="0" lIns="0" bIns="0" rIns="0">
            <a:spAutoFit/>
          </a:bodyPr>
          <a:lstStyle/>
          <a:p>
            <a:pPr algn="ctr">
              <a:lnSpc>
                <a:spcPts val="8259"/>
              </a:lnSpc>
            </a:pPr>
            <a:r>
              <a:rPr lang="en-US" sz="5899" b="true">
                <a:solidFill>
                  <a:srgbClr val="000000"/>
                </a:solidFill>
                <a:latin typeface="Times New Roman Bold"/>
                <a:ea typeface="Times New Roman Bold"/>
                <a:cs typeface="Times New Roman Bold"/>
                <a:sym typeface="Times New Roman Bold"/>
              </a:rPr>
              <a:t>Confusion Matrix of Mutation Rate Analysis</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97B2"/>
        </a:solidFill>
      </p:bgPr>
    </p:bg>
    <p:spTree>
      <p:nvGrpSpPr>
        <p:cNvPr id="1" name=""/>
        <p:cNvGrpSpPr/>
        <p:nvPr/>
      </p:nvGrpSpPr>
      <p:grpSpPr>
        <a:xfrm>
          <a:off x="0" y="0"/>
          <a:ext cx="0" cy="0"/>
          <a:chOff x="0" y="0"/>
          <a:chExt cx="0" cy="0"/>
        </a:xfrm>
      </p:grpSpPr>
      <p:grpSp>
        <p:nvGrpSpPr>
          <p:cNvPr name="Group 2" id="2"/>
          <p:cNvGrpSpPr/>
          <p:nvPr/>
        </p:nvGrpSpPr>
        <p:grpSpPr>
          <a:xfrm rot="0">
            <a:off x="1028700" y="-1647833"/>
            <a:ext cx="15896190" cy="3295665"/>
            <a:chOff x="0" y="0"/>
            <a:chExt cx="4186651" cy="867994"/>
          </a:xfrm>
        </p:grpSpPr>
        <p:sp>
          <p:nvSpPr>
            <p:cNvPr name="Freeform 3" id="3"/>
            <p:cNvSpPr/>
            <p:nvPr/>
          </p:nvSpPr>
          <p:spPr>
            <a:xfrm flipH="false" flipV="false" rot="0">
              <a:off x="0" y="0"/>
              <a:ext cx="4186651" cy="867994"/>
            </a:xfrm>
            <a:custGeom>
              <a:avLst/>
              <a:gdLst/>
              <a:ahLst/>
              <a:cxnLst/>
              <a:rect r="r" b="b" t="t" l="l"/>
              <a:pathLst>
                <a:path h="867994" w="4186651">
                  <a:moveTo>
                    <a:pt x="24839" y="0"/>
                  </a:moveTo>
                  <a:lnTo>
                    <a:pt x="4161813" y="0"/>
                  </a:lnTo>
                  <a:cubicBezTo>
                    <a:pt x="4168400" y="0"/>
                    <a:pt x="4174718" y="2617"/>
                    <a:pt x="4179376" y="7275"/>
                  </a:cubicBezTo>
                  <a:cubicBezTo>
                    <a:pt x="4184034" y="11933"/>
                    <a:pt x="4186651" y="18251"/>
                    <a:pt x="4186651" y="24839"/>
                  </a:cubicBezTo>
                  <a:lnTo>
                    <a:pt x="4186651" y="843156"/>
                  </a:lnTo>
                  <a:cubicBezTo>
                    <a:pt x="4186651" y="856874"/>
                    <a:pt x="4175530" y="867994"/>
                    <a:pt x="4161813" y="867994"/>
                  </a:cubicBezTo>
                  <a:lnTo>
                    <a:pt x="24839" y="867994"/>
                  </a:lnTo>
                  <a:cubicBezTo>
                    <a:pt x="11121" y="867994"/>
                    <a:pt x="0" y="856874"/>
                    <a:pt x="0" y="843156"/>
                  </a:cubicBezTo>
                  <a:lnTo>
                    <a:pt x="0" y="24839"/>
                  </a:lnTo>
                  <a:cubicBezTo>
                    <a:pt x="0" y="11121"/>
                    <a:pt x="11121" y="0"/>
                    <a:pt x="24839" y="0"/>
                  </a:cubicBezTo>
                  <a:close/>
                </a:path>
              </a:pathLst>
            </a:custGeom>
            <a:solidFill>
              <a:srgbClr val="FFDE59"/>
            </a:solidFill>
            <a:ln w="66675" cap="rnd">
              <a:solidFill>
                <a:srgbClr val="000000"/>
              </a:solidFill>
              <a:prstDash val="solid"/>
              <a:round/>
            </a:ln>
          </p:spPr>
        </p:sp>
        <p:sp>
          <p:nvSpPr>
            <p:cNvPr name="TextBox 4" id="4"/>
            <p:cNvSpPr txBox="true"/>
            <p:nvPr/>
          </p:nvSpPr>
          <p:spPr>
            <a:xfrm>
              <a:off x="0" y="-38100"/>
              <a:ext cx="4186651" cy="906094"/>
            </a:xfrm>
            <a:prstGeom prst="rect">
              <a:avLst/>
            </a:prstGeom>
          </p:spPr>
          <p:txBody>
            <a:bodyPr anchor="ctr" rtlCol="false" tIns="50800" lIns="50800" bIns="50800" rIns="50800"/>
            <a:lstStyle/>
            <a:p>
              <a:pPr algn="ctr">
                <a:lnSpc>
                  <a:spcPts val="2660"/>
                </a:lnSpc>
              </a:pPr>
            </a:p>
          </p:txBody>
        </p:sp>
      </p:grpSp>
      <p:sp>
        <p:nvSpPr>
          <p:cNvPr name="Freeform 5" id="5"/>
          <p:cNvSpPr/>
          <p:nvPr/>
        </p:nvSpPr>
        <p:spPr>
          <a:xfrm flipH="false" flipV="false" rot="0">
            <a:off x="4076722" y="1647833"/>
            <a:ext cx="9373783" cy="8300458"/>
          </a:xfrm>
          <a:custGeom>
            <a:avLst/>
            <a:gdLst/>
            <a:ahLst/>
            <a:cxnLst/>
            <a:rect r="r" b="b" t="t" l="l"/>
            <a:pathLst>
              <a:path h="8300458" w="9373783">
                <a:moveTo>
                  <a:pt x="0" y="0"/>
                </a:moveTo>
                <a:lnTo>
                  <a:pt x="9373783" y="0"/>
                </a:lnTo>
                <a:lnTo>
                  <a:pt x="9373783" y="8300458"/>
                </a:lnTo>
                <a:lnTo>
                  <a:pt x="0" y="8300458"/>
                </a:lnTo>
                <a:lnTo>
                  <a:pt x="0" y="0"/>
                </a:lnTo>
                <a:close/>
              </a:path>
            </a:pathLst>
          </a:custGeom>
          <a:blipFill>
            <a:blip r:embed="rId2"/>
            <a:stretch>
              <a:fillRect l="-6296" t="0" r="-29152" b="0"/>
            </a:stretch>
          </a:blipFill>
        </p:spPr>
      </p:sp>
      <p:sp>
        <p:nvSpPr>
          <p:cNvPr name="TextBox 6" id="6"/>
          <p:cNvSpPr txBox="true"/>
          <p:nvPr/>
        </p:nvSpPr>
        <p:spPr>
          <a:xfrm rot="0">
            <a:off x="579728" y="143328"/>
            <a:ext cx="16794135" cy="1136016"/>
          </a:xfrm>
          <a:prstGeom prst="rect">
            <a:avLst/>
          </a:prstGeom>
        </p:spPr>
        <p:txBody>
          <a:bodyPr anchor="t" rtlCol="false" tIns="0" lIns="0" bIns="0" rIns="0">
            <a:spAutoFit/>
          </a:bodyPr>
          <a:lstStyle/>
          <a:p>
            <a:pPr algn="ctr">
              <a:lnSpc>
                <a:spcPts val="8259"/>
              </a:lnSpc>
            </a:pPr>
            <a:r>
              <a:rPr lang="en-US" sz="5899" b="true">
                <a:solidFill>
                  <a:srgbClr val="000000"/>
                </a:solidFill>
                <a:latin typeface="Times New Roman Bold"/>
                <a:ea typeface="Times New Roman Bold"/>
                <a:cs typeface="Times New Roman Bold"/>
                <a:sym typeface="Times New Roman Bold"/>
              </a:rPr>
              <a:t>Confusion Matrix of Evolutionary Rate Analysis</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97B2"/>
        </a:solidFill>
      </p:bgPr>
    </p:bg>
    <p:spTree>
      <p:nvGrpSpPr>
        <p:cNvPr id="1" name=""/>
        <p:cNvGrpSpPr/>
        <p:nvPr/>
      </p:nvGrpSpPr>
      <p:grpSpPr>
        <a:xfrm>
          <a:off x="0" y="0"/>
          <a:ext cx="0" cy="0"/>
          <a:chOff x="0" y="0"/>
          <a:chExt cx="0" cy="0"/>
        </a:xfrm>
      </p:grpSpPr>
      <p:grpSp>
        <p:nvGrpSpPr>
          <p:cNvPr name="Group 2" id="2"/>
          <p:cNvGrpSpPr/>
          <p:nvPr/>
        </p:nvGrpSpPr>
        <p:grpSpPr>
          <a:xfrm rot="0">
            <a:off x="4280143" y="-1810287"/>
            <a:ext cx="9727714" cy="3295665"/>
            <a:chOff x="0" y="0"/>
            <a:chExt cx="2562032" cy="867994"/>
          </a:xfrm>
        </p:grpSpPr>
        <p:sp>
          <p:nvSpPr>
            <p:cNvPr name="Freeform 3" id="3"/>
            <p:cNvSpPr/>
            <p:nvPr/>
          </p:nvSpPr>
          <p:spPr>
            <a:xfrm flipH="false" flipV="false" rot="0">
              <a:off x="0" y="0"/>
              <a:ext cx="2562032" cy="867994"/>
            </a:xfrm>
            <a:custGeom>
              <a:avLst/>
              <a:gdLst/>
              <a:ahLst/>
              <a:cxnLst/>
              <a:rect r="r" b="b" t="t" l="l"/>
              <a:pathLst>
                <a:path h="867994" w="2562032">
                  <a:moveTo>
                    <a:pt x="40589" y="0"/>
                  </a:moveTo>
                  <a:lnTo>
                    <a:pt x="2521443" y="0"/>
                  </a:lnTo>
                  <a:cubicBezTo>
                    <a:pt x="2543859" y="0"/>
                    <a:pt x="2562032" y="18172"/>
                    <a:pt x="2562032" y="40589"/>
                  </a:cubicBezTo>
                  <a:lnTo>
                    <a:pt x="2562032" y="827405"/>
                  </a:lnTo>
                  <a:cubicBezTo>
                    <a:pt x="2562032" y="849822"/>
                    <a:pt x="2543859" y="867994"/>
                    <a:pt x="2521443" y="867994"/>
                  </a:cubicBezTo>
                  <a:lnTo>
                    <a:pt x="40589" y="867994"/>
                  </a:lnTo>
                  <a:cubicBezTo>
                    <a:pt x="18172" y="867994"/>
                    <a:pt x="0" y="849822"/>
                    <a:pt x="0" y="827405"/>
                  </a:cubicBezTo>
                  <a:lnTo>
                    <a:pt x="0" y="40589"/>
                  </a:lnTo>
                  <a:cubicBezTo>
                    <a:pt x="0" y="18172"/>
                    <a:pt x="18172" y="0"/>
                    <a:pt x="40589" y="0"/>
                  </a:cubicBezTo>
                  <a:close/>
                </a:path>
              </a:pathLst>
            </a:custGeom>
            <a:solidFill>
              <a:srgbClr val="FFDE59"/>
            </a:solidFill>
            <a:ln w="66675" cap="rnd">
              <a:solidFill>
                <a:srgbClr val="000000"/>
              </a:solidFill>
              <a:prstDash val="solid"/>
              <a:round/>
            </a:ln>
          </p:spPr>
        </p:sp>
        <p:sp>
          <p:nvSpPr>
            <p:cNvPr name="TextBox 4" id="4"/>
            <p:cNvSpPr txBox="true"/>
            <p:nvPr/>
          </p:nvSpPr>
          <p:spPr>
            <a:xfrm>
              <a:off x="0" y="-38100"/>
              <a:ext cx="2562032" cy="906094"/>
            </a:xfrm>
            <a:prstGeom prst="rect">
              <a:avLst/>
            </a:prstGeom>
          </p:spPr>
          <p:txBody>
            <a:bodyPr anchor="ctr" rtlCol="false" tIns="50800" lIns="50800" bIns="50800" rIns="50800"/>
            <a:lstStyle/>
            <a:p>
              <a:pPr algn="ctr">
                <a:lnSpc>
                  <a:spcPts val="2660"/>
                </a:lnSpc>
              </a:pPr>
            </a:p>
          </p:txBody>
        </p:sp>
      </p:grpSp>
      <p:sp>
        <p:nvSpPr>
          <p:cNvPr name="Freeform 5" id="5"/>
          <p:cNvSpPr/>
          <p:nvPr/>
        </p:nvSpPr>
        <p:spPr>
          <a:xfrm flipH="false" flipV="false" rot="0">
            <a:off x="4836618" y="6120838"/>
            <a:ext cx="8562300" cy="3695795"/>
          </a:xfrm>
          <a:custGeom>
            <a:avLst/>
            <a:gdLst/>
            <a:ahLst/>
            <a:cxnLst/>
            <a:rect r="r" b="b" t="t" l="l"/>
            <a:pathLst>
              <a:path h="3695795" w="8562300">
                <a:moveTo>
                  <a:pt x="0" y="0"/>
                </a:moveTo>
                <a:lnTo>
                  <a:pt x="8562300" y="0"/>
                </a:lnTo>
                <a:lnTo>
                  <a:pt x="8562300" y="3695795"/>
                </a:lnTo>
                <a:lnTo>
                  <a:pt x="0" y="3695795"/>
                </a:lnTo>
                <a:lnTo>
                  <a:pt x="0" y="0"/>
                </a:lnTo>
                <a:close/>
              </a:path>
            </a:pathLst>
          </a:custGeom>
          <a:blipFill>
            <a:blip r:embed="rId2"/>
            <a:stretch>
              <a:fillRect l="-741" t="0" r="-6807" b="0"/>
            </a:stretch>
          </a:blipFill>
        </p:spPr>
      </p:sp>
      <p:sp>
        <p:nvSpPr>
          <p:cNvPr name="Freeform 6" id="6"/>
          <p:cNvSpPr/>
          <p:nvPr/>
        </p:nvSpPr>
        <p:spPr>
          <a:xfrm flipH="false" flipV="false" rot="0">
            <a:off x="783672" y="1599523"/>
            <a:ext cx="16073457" cy="4407172"/>
          </a:xfrm>
          <a:custGeom>
            <a:avLst/>
            <a:gdLst/>
            <a:ahLst/>
            <a:cxnLst/>
            <a:rect r="r" b="b" t="t" l="l"/>
            <a:pathLst>
              <a:path h="4407172" w="16073457">
                <a:moveTo>
                  <a:pt x="0" y="0"/>
                </a:moveTo>
                <a:lnTo>
                  <a:pt x="16073458" y="0"/>
                </a:lnTo>
                <a:lnTo>
                  <a:pt x="16073458" y="4407171"/>
                </a:lnTo>
                <a:lnTo>
                  <a:pt x="0" y="4407171"/>
                </a:lnTo>
                <a:lnTo>
                  <a:pt x="0" y="0"/>
                </a:lnTo>
                <a:close/>
              </a:path>
            </a:pathLst>
          </a:custGeom>
          <a:blipFill>
            <a:blip r:embed="rId3"/>
            <a:stretch>
              <a:fillRect l="0" t="-1359" r="0" b="0"/>
            </a:stretch>
          </a:blipFill>
        </p:spPr>
      </p:sp>
      <p:sp>
        <p:nvSpPr>
          <p:cNvPr name="TextBox 7" id="7"/>
          <p:cNvSpPr txBox="true"/>
          <p:nvPr/>
        </p:nvSpPr>
        <p:spPr>
          <a:xfrm rot="0">
            <a:off x="5112060" y="123188"/>
            <a:ext cx="8063880" cy="1136016"/>
          </a:xfrm>
          <a:prstGeom prst="rect">
            <a:avLst/>
          </a:prstGeom>
        </p:spPr>
        <p:txBody>
          <a:bodyPr anchor="t" rtlCol="false" tIns="0" lIns="0" bIns="0" rIns="0">
            <a:spAutoFit/>
          </a:bodyPr>
          <a:lstStyle/>
          <a:p>
            <a:pPr algn="ctr">
              <a:lnSpc>
                <a:spcPts val="8259"/>
              </a:lnSpc>
            </a:pPr>
            <a:r>
              <a:rPr lang="en-US" sz="5899" b="true">
                <a:solidFill>
                  <a:srgbClr val="000000"/>
                </a:solidFill>
                <a:latin typeface="Times New Roman Bold"/>
                <a:ea typeface="Times New Roman Bold"/>
                <a:cs typeface="Times New Roman Bold"/>
                <a:sym typeface="Times New Roman Bold"/>
              </a:rPr>
              <a:t>Predicting Gene Stability </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DAGk27fwlVQ</dc:identifier>
  <dcterms:modified xsi:type="dcterms:W3CDTF">2011-08-01T06:04:30Z</dcterms:modified>
  <cp:revision>1</cp:revision>
</cp:coreProperties>
</file>