
<file path=[Content_Types].xml><?xml version="1.0" encoding="utf-8"?>
<Types xmlns="http://schemas.openxmlformats.org/package/2006/content-types">
  <Default Extension="png" ContentType="image/png"/>
  <Default Extension="rels" ContentType="application/vnd.openxmlformats-package.relationships+xml"/>
  <Default Extension="jpeg" ContentType="image/jpeg"/>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32.xml" ContentType="application/vnd.openxmlformats-officedocument.presentationml.slide+xml"/>
  <Override PartName="/ppt/slides/slide38.xml" ContentType="application/vnd.openxmlformats-officedocument.presentationml.slide+xml"/>
  <Override PartName="/ppt/slides/slide30.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3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24.xml" ContentType="application/vnd.openxmlformats-officedocument.presentationml.slide+xml"/>
  <Override PartName="/ppt/slides/slide16.xml" ContentType="application/vnd.openxmlformats-officedocument.presentationml.slide+xml"/>
  <Override PartName="/ppt/slides/slide18.xml" ContentType="application/vnd.openxmlformats-officedocument.presentationml.slide+xml"/>
  <Override PartName="/ppt/slides/slide23.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4"/>
  </p:notesMasterIdLst>
  <p:sldIdLst>
    <p:sldId id="257" r:id="rId2"/>
    <p:sldId id="258"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316" r:id="rId34"/>
    <p:sldId id="317" r:id="rId35"/>
    <p:sldId id="318" r:id="rId36"/>
    <p:sldId id="319" r:id="rId37"/>
    <p:sldId id="320" r:id="rId38"/>
    <p:sldId id="322" r:id="rId39"/>
    <p:sldId id="323" r:id="rId40"/>
    <p:sldId id="324" r:id="rId41"/>
    <p:sldId id="325" r:id="rId42"/>
    <p:sldId id="326" r:id="rId43"/>
    <p:sldId id="327" r:id="rId44"/>
    <p:sldId id="328" r:id="rId45"/>
    <p:sldId id="329" r:id="rId46"/>
    <p:sldId id="330" r:id="rId47"/>
    <p:sldId id="331" r:id="rId48"/>
    <p:sldId id="333" r:id="rId49"/>
    <p:sldId id="334" r:id="rId50"/>
    <p:sldId id="335" r:id="rId51"/>
    <p:sldId id="336" r:id="rId52"/>
    <p:sldId id="337" r:id="rId53"/>
    <p:sldId id="338" r:id="rId54"/>
    <p:sldId id="339" r:id="rId55"/>
    <p:sldId id="340" r:id="rId56"/>
    <p:sldId id="341" r:id="rId57"/>
    <p:sldId id="342" r:id="rId58"/>
    <p:sldId id="343" r:id="rId59"/>
    <p:sldId id="344" r:id="rId60"/>
    <p:sldId id="345" r:id="rId61"/>
    <p:sldId id="346" r:id="rId62"/>
    <p:sldId id="347" r:id="rId63"/>
    <p:sldId id="348" r:id="rId64"/>
    <p:sldId id="349" r:id="rId65"/>
    <p:sldId id="350" r:id="rId66"/>
    <p:sldId id="351" r:id="rId67"/>
    <p:sldId id="352" r:id="rId68"/>
    <p:sldId id="353" r:id="rId69"/>
    <p:sldId id="354" r:id="rId70"/>
    <p:sldId id="355" r:id="rId71"/>
    <p:sldId id="356" r:id="rId72"/>
    <p:sldId id="357" r:id="rId7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customXml" Target="../customXml/item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customXml" Target="../customXml/item2.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9760EF-B90F-4AA9-9398-B6D4920FB9F3}" type="datetimeFigureOut">
              <a:rPr lang="en-US" smtClean="0"/>
              <a:pPr/>
              <a:t>4/26/2023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9B4B79-A726-40E5-8403-E4897FC7BAC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5800" y="2286000"/>
            <a:ext cx="8077200" cy="2362200"/>
          </a:xfrm>
        </p:spPr>
        <p:txBody>
          <a:bodyPr>
            <a:normAutofit/>
          </a:bodyPr>
          <a:lstStyle/>
          <a:p>
            <a:pPr algn="ctr"/>
            <a:r>
              <a:rPr lang="en-US" dirty="0" smtClean="0"/>
              <a:t>HTML </a:t>
            </a:r>
            <a:r>
              <a:rPr lang="en-US" sz="2400" dirty="0" smtClean="0"/>
              <a:t>(HyperText Markup Language) </a:t>
            </a:r>
            <a:br>
              <a:rPr lang="en-US" sz="2400" dirty="0" smtClean="0"/>
            </a:br>
            <a:r>
              <a:rPr lang="en-US" sz="2400" dirty="0" smtClean="0"/>
              <a:t/>
            </a:r>
            <a:br>
              <a:rPr lang="en-US" sz="2400" dirty="0" smtClean="0"/>
            </a:br>
            <a:r>
              <a:rPr lang="en-US" sz="2400" dirty="0" smtClean="0"/>
              <a:t>- By </a:t>
            </a:r>
            <a:r>
              <a:rPr lang="en-US" sz="2400" dirty="0" err="1" smtClean="0"/>
              <a:t>Ginni</a:t>
            </a:r>
            <a:r>
              <a:rPr lang="en-US" sz="2400" dirty="0" smtClean="0"/>
              <a:t> </a:t>
            </a:r>
            <a:r>
              <a:rPr lang="en-US" sz="2400" dirty="0" err="1" smtClean="0"/>
              <a:t>Aggarwal</a:t>
            </a:r>
            <a:r>
              <a:rPr lang="en-US" sz="2800" dirty="0" smtClean="0"/>
              <a:t/>
            </a:r>
            <a:br>
              <a:rPr lang="en-US" sz="2800" dirty="0" smtClean="0"/>
            </a:br>
            <a:endParaRPr lang="en-US" sz="24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HTML Elements - Block-level elements</a:t>
            </a:r>
            <a:endParaRPr lang="en-US" sz="3200" b="1" dirty="0"/>
          </a:p>
        </p:txBody>
      </p:sp>
      <p:sp>
        <p:nvSpPr>
          <p:cNvPr id="3" name="Content Placeholder 2"/>
          <p:cNvSpPr>
            <a:spLocks noGrp="1"/>
          </p:cNvSpPr>
          <p:nvPr>
            <p:ph idx="1"/>
          </p:nvPr>
        </p:nvSpPr>
        <p:spPr/>
        <p:txBody>
          <a:bodyPr>
            <a:normAutofit lnSpcReduction="10000"/>
          </a:bodyPr>
          <a:lstStyle/>
          <a:p>
            <a:r>
              <a:rPr lang="en-US" sz="2400" b="1" dirty="0" smtClean="0"/>
              <a:t>H1- H6 </a:t>
            </a:r>
            <a:r>
              <a:rPr lang="en-US" sz="2400" dirty="0" smtClean="0"/>
              <a:t>(headings), </a:t>
            </a:r>
          </a:p>
          <a:p>
            <a:r>
              <a:rPr lang="en-US" sz="2400" b="1" dirty="0" smtClean="0"/>
              <a:t>P</a:t>
            </a:r>
            <a:r>
              <a:rPr lang="en-US" sz="2400" dirty="0" smtClean="0"/>
              <a:t> (paragraph), </a:t>
            </a:r>
          </a:p>
          <a:p>
            <a:r>
              <a:rPr lang="en-US" sz="2400" b="1" dirty="0" smtClean="0"/>
              <a:t>pre</a:t>
            </a:r>
            <a:r>
              <a:rPr lang="en-US" sz="2400" dirty="0" smtClean="0"/>
              <a:t> (pre-formatted text), </a:t>
            </a:r>
          </a:p>
          <a:p>
            <a:r>
              <a:rPr lang="en-US" sz="2400" b="1" dirty="0" smtClean="0"/>
              <a:t>div</a:t>
            </a:r>
            <a:r>
              <a:rPr lang="en-US" sz="2400" dirty="0" smtClean="0"/>
              <a:t> (designated block), </a:t>
            </a:r>
          </a:p>
          <a:p>
            <a:r>
              <a:rPr lang="en-US" sz="2400" b="1" dirty="0" smtClean="0"/>
              <a:t>ul, ol, dl </a:t>
            </a:r>
            <a:r>
              <a:rPr lang="en-US" sz="2400" dirty="0" smtClean="0"/>
              <a:t>(lists), </a:t>
            </a:r>
          </a:p>
          <a:p>
            <a:r>
              <a:rPr lang="en-US" sz="2400" b="1" dirty="0" smtClean="0"/>
              <a:t>Table</a:t>
            </a:r>
            <a:r>
              <a:rPr lang="en-US" sz="2400" dirty="0" smtClean="0"/>
              <a:t> (tabulation), </a:t>
            </a:r>
          </a:p>
          <a:p>
            <a:r>
              <a:rPr lang="en-US" sz="2400" b="1" dirty="0" smtClean="0"/>
              <a:t>form</a:t>
            </a:r>
            <a:r>
              <a:rPr lang="en-US" sz="2400" dirty="0" smtClean="0"/>
              <a:t> (user input forms). </a:t>
            </a:r>
          </a:p>
          <a:p>
            <a:pPr>
              <a:buNone/>
            </a:pPr>
            <a:endParaRPr lang="en-US" sz="2400" dirty="0" smtClean="0"/>
          </a:p>
          <a:p>
            <a:pPr algn="just">
              <a:buNone/>
            </a:pPr>
            <a:r>
              <a:rPr lang="en-US" sz="2400" i="1" dirty="0" smtClean="0">
                <a:solidFill>
                  <a:srgbClr val="C00000"/>
                </a:solidFill>
              </a:rPr>
              <a:t>     When displayed, a block-level (or simply block) element always starts a new line and any element immediately after the block element will also begin on a new line.</a:t>
            </a:r>
            <a:endParaRPr lang="en-US" sz="2400" i="1" dirty="0">
              <a:solidFill>
                <a:srgbClr val="C0000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3200" b="1" dirty="0" smtClean="0"/>
              <a:t>HTML Elements - Inline elements </a:t>
            </a:r>
            <a:endParaRPr lang="en-US" sz="3200" b="1" dirty="0"/>
          </a:p>
        </p:txBody>
      </p:sp>
      <p:sp>
        <p:nvSpPr>
          <p:cNvPr id="3" name="Content Placeholder 2"/>
          <p:cNvSpPr>
            <a:spLocks noGrp="1"/>
          </p:cNvSpPr>
          <p:nvPr>
            <p:ph idx="1"/>
          </p:nvPr>
        </p:nvSpPr>
        <p:spPr/>
        <p:txBody>
          <a:bodyPr>
            <a:normAutofit/>
          </a:bodyPr>
          <a:lstStyle/>
          <a:p>
            <a:pPr>
              <a:buNone/>
            </a:pPr>
            <a:r>
              <a:rPr lang="en-US" sz="2400" dirty="0" smtClean="0"/>
              <a:t>     Inline elements behave like words, characters, or phrases within a block, </a:t>
            </a:r>
          </a:p>
          <a:p>
            <a:r>
              <a:rPr lang="en-US" sz="2400" b="1" dirty="0" smtClean="0"/>
              <a:t>a</a:t>
            </a:r>
            <a:r>
              <a:rPr lang="en-US" sz="2400" dirty="0" smtClean="0"/>
              <a:t> (anchor or hyperlink), </a:t>
            </a:r>
          </a:p>
          <a:p>
            <a:r>
              <a:rPr lang="en-US" sz="2400" b="1" dirty="0" smtClean="0"/>
              <a:t>br</a:t>
            </a:r>
            <a:r>
              <a:rPr lang="en-US" sz="2400" dirty="0" smtClean="0"/>
              <a:t> (line break), </a:t>
            </a:r>
          </a:p>
          <a:p>
            <a:r>
              <a:rPr lang="en-US" sz="2400" b="1" dirty="0" smtClean="0"/>
              <a:t>img</a:t>
            </a:r>
            <a:r>
              <a:rPr lang="en-US" sz="2400" dirty="0" smtClean="0"/>
              <a:t> (picture or graphics), </a:t>
            </a:r>
          </a:p>
          <a:p>
            <a:r>
              <a:rPr lang="en-US" sz="2400" b="1" dirty="0" smtClean="0"/>
              <a:t>sub</a:t>
            </a:r>
            <a:r>
              <a:rPr lang="en-US" sz="2400" dirty="0" smtClean="0"/>
              <a:t> (subscript), </a:t>
            </a:r>
          </a:p>
          <a:p>
            <a:r>
              <a:rPr lang="en-US" sz="2400" b="1" dirty="0" smtClean="0"/>
              <a:t>sup</a:t>
            </a:r>
            <a:r>
              <a:rPr lang="en-US" sz="2400" dirty="0" smtClean="0"/>
              <a:t> (superscript), </a:t>
            </a:r>
          </a:p>
          <a:p>
            <a:r>
              <a:rPr lang="en-US" sz="2400" b="1" dirty="0" smtClean="0"/>
              <a:t>Span</a:t>
            </a:r>
            <a:r>
              <a:rPr lang="en-US" sz="2400" dirty="0" smtClean="0"/>
              <a:t> (designated inline scope).</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3200" b="1" dirty="0" smtClean="0"/>
              <a:t>HTML Attributes</a:t>
            </a:r>
            <a:endParaRPr lang="en-US" sz="3200" dirty="0"/>
          </a:p>
        </p:txBody>
      </p:sp>
      <p:sp>
        <p:nvSpPr>
          <p:cNvPr id="3" name="Content Placeholder 2"/>
          <p:cNvSpPr>
            <a:spLocks noGrp="1"/>
          </p:cNvSpPr>
          <p:nvPr>
            <p:ph idx="1"/>
          </p:nvPr>
        </p:nvSpPr>
        <p:spPr/>
        <p:txBody>
          <a:bodyPr>
            <a:normAutofit/>
          </a:bodyPr>
          <a:lstStyle/>
          <a:p>
            <a:pPr algn="just"/>
            <a:r>
              <a:rPr lang="en-US" sz="2400" dirty="0" smtClean="0"/>
              <a:t>An attribute is used to define the characteristics of an element and is placed inside the element's opening tag. </a:t>
            </a:r>
          </a:p>
          <a:p>
            <a:pPr algn="just"/>
            <a:r>
              <a:rPr lang="en-US" sz="2400" dirty="0" smtClean="0"/>
              <a:t>All attributes are made up of two parts: </a:t>
            </a:r>
            <a:r>
              <a:rPr lang="en-US" sz="2400" b="1" dirty="0" smtClean="0"/>
              <a:t>name </a:t>
            </a:r>
            <a:r>
              <a:rPr lang="en-US" sz="2400" dirty="0" smtClean="0"/>
              <a:t>and </a:t>
            </a:r>
            <a:r>
              <a:rPr lang="en-US" sz="2400" b="1" dirty="0" smtClean="0"/>
              <a:t>value</a:t>
            </a:r>
          </a:p>
          <a:p>
            <a:pPr algn="just"/>
            <a:r>
              <a:rPr lang="en-US" sz="2400" b="1" dirty="0" smtClean="0"/>
              <a:t>The </a:t>
            </a:r>
            <a:r>
              <a:rPr lang="en-US" sz="2400" b="1" i="1" dirty="0" smtClean="0"/>
              <a:t>name</a:t>
            </a:r>
            <a:r>
              <a:rPr lang="en-US" sz="2400" dirty="0" smtClean="0"/>
              <a:t>:  It is the property you want to set. </a:t>
            </a:r>
          </a:p>
          <a:p>
            <a:pPr algn="just"/>
            <a:r>
              <a:rPr lang="en-US" sz="2400" b="1" dirty="0" smtClean="0"/>
              <a:t>The </a:t>
            </a:r>
            <a:r>
              <a:rPr lang="en-US" sz="2400" b="1" i="1" dirty="0" smtClean="0"/>
              <a:t>value: </a:t>
            </a:r>
            <a:r>
              <a:rPr lang="en-US" sz="2400" dirty="0" smtClean="0"/>
              <a:t>It is what you want the value of the property to be.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200" b="1" dirty="0" smtClean="0"/>
              <a:t>HTML Attribute:  Example</a:t>
            </a:r>
            <a:endParaRPr lang="en-US" sz="3200" dirty="0"/>
          </a:p>
        </p:txBody>
      </p:sp>
      <p:sp>
        <p:nvSpPr>
          <p:cNvPr id="3" name="Content Placeholder 2"/>
          <p:cNvSpPr>
            <a:spLocks noGrp="1"/>
          </p:cNvSpPr>
          <p:nvPr>
            <p:ph idx="1"/>
          </p:nvPr>
        </p:nvSpPr>
        <p:spPr/>
        <p:txBody>
          <a:bodyPr/>
          <a:lstStyle/>
          <a:p>
            <a:pPr algn="just">
              <a:buNone/>
            </a:pPr>
            <a:r>
              <a:rPr lang="en-US" b="1" i="1" dirty="0" smtClean="0"/>
              <a:t> </a:t>
            </a:r>
            <a:r>
              <a:rPr lang="en-US" sz="2400" b="1" i="1" dirty="0" smtClean="0"/>
              <a:t>HTML links are defined with the &lt;a&gt; tag. The link address is specified in the href attribute:</a:t>
            </a:r>
          </a:p>
          <a:p>
            <a:pPr algn="just">
              <a:buNone/>
            </a:pPr>
            <a:endParaRPr lang="en-US" sz="2400" b="1" i="1" dirty="0" smtClean="0"/>
          </a:p>
          <a:p>
            <a:pPr>
              <a:buNone/>
            </a:pPr>
            <a:r>
              <a:rPr lang="en-US" sz="2400" dirty="0" smtClean="0"/>
              <a:t>&lt;a </a:t>
            </a:r>
            <a:r>
              <a:rPr lang="en-US" sz="2400" b="1" dirty="0" smtClean="0">
                <a:solidFill>
                  <a:srgbClr val="C00000"/>
                </a:solidFill>
              </a:rPr>
              <a:t>href</a:t>
            </a:r>
            <a:r>
              <a:rPr lang="en-US" sz="2400" dirty="0" smtClean="0"/>
              <a:t>=“</a:t>
            </a:r>
            <a:r>
              <a:rPr lang="en-US" sz="2400" dirty="0" smtClean="0">
                <a:solidFill>
                  <a:srgbClr val="00B050"/>
                </a:solidFill>
              </a:rPr>
              <a:t>http://www.w3schools.com”</a:t>
            </a:r>
            <a:r>
              <a:rPr lang="en-US" sz="2400" dirty="0" smtClean="0"/>
              <a:t>&gt;This is a link&lt;/a&gt; </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
        <p:nvSpPr>
          <p:cNvPr id="5" name="Rectangle 4"/>
          <p:cNvSpPr/>
          <p:nvPr/>
        </p:nvSpPr>
        <p:spPr>
          <a:xfrm>
            <a:off x="381000" y="2971800"/>
            <a:ext cx="71628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Up Arrow 9"/>
          <p:cNvSpPr/>
          <p:nvPr/>
        </p:nvSpPr>
        <p:spPr>
          <a:xfrm>
            <a:off x="990600" y="3352800"/>
            <a:ext cx="152400" cy="5334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85800" y="3962400"/>
            <a:ext cx="753732" cy="369332"/>
          </a:xfrm>
          <a:prstGeom prst="rect">
            <a:avLst/>
          </a:prstGeom>
          <a:noFill/>
        </p:spPr>
        <p:txBody>
          <a:bodyPr wrap="none" rtlCol="0">
            <a:spAutoFit/>
          </a:bodyPr>
          <a:lstStyle/>
          <a:p>
            <a:r>
              <a:rPr lang="en-US" b="1" dirty="0" smtClean="0"/>
              <a:t>Name</a:t>
            </a:r>
            <a:endParaRPr lang="en-US" b="1" dirty="0"/>
          </a:p>
        </p:txBody>
      </p:sp>
      <p:sp>
        <p:nvSpPr>
          <p:cNvPr id="12" name="TextBox 11"/>
          <p:cNvSpPr txBox="1"/>
          <p:nvPr/>
        </p:nvSpPr>
        <p:spPr>
          <a:xfrm>
            <a:off x="2895600" y="3962400"/>
            <a:ext cx="716928" cy="369332"/>
          </a:xfrm>
          <a:prstGeom prst="rect">
            <a:avLst/>
          </a:prstGeom>
          <a:noFill/>
        </p:spPr>
        <p:txBody>
          <a:bodyPr wrap="none" rtlCol="0">
            <a:spAutoFit/>
          </a:bodyPr>
          <a:lstStyle/>
          <a:p>
            <a:r>
              <a:rPr lang="en-US" b="1" dirty="0" smtClean="0"/>
              <a:t>Value</a:t>
            </a:r>
            <a:endParaRPr lang="en-US" b="1" dirty="0"/>
          </a:p>
        </p:txBody>
      </p:sp>
      <p:sp>
        <p:nvSpPr>
          <p:cNvPr id="18" name="Up Arrow 17"/>
          <p:cNvSpPr/>
          <p:nvPr/>
        </p:nvSpPr>
        <p:spPr>
          <a:xfrm>
            <a:off x="3200400" y="3352800"/>
            <a:ext cx="152400" cy="5334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US" sz="3200" b="1" dirty="0" smtClean="0"/>
              <a:t>Some commonly used HTML Attribute</a:t>
            </a:r>
            <a:endParaRPr lang="en-US" sz="3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graphicFrame>
        <p:nvGraphicFramePr>
          <p:cNvPr id="5" name="Table 4"/>
          <p:cNvGraphicFramePr>
            <a:graphicFrameLocks noGrp="1"/>
          </p:cNvGraphicFramePr>
          <p:nvPr/>
        </p:nvGraphicFramePr>
        <p:xfrm>
          <a:off x="457200" y="990600"/>
          <a:ext cx="8305800" cy="5486400"/>
        </p:xfrm>
        <a:graphic>
          <a:graphicData uri="http://schemas.openxmlformats.org/drawingml/2006/table">
            <a:tbl>
              <a:tblPr firstRow="1" bandRow="1">
                <a:tableStyleId>{5C22544A-7EE6-4342-B048-85BDC9FD1C3A}</a:tableStyleId>
              </a:tblPr>
              <a:tblGrid>
                <a:gridCol w="1447800"/>
                <a:gridCol w="3276600"/>
                <a:gridCol w="3581400"/>
              </a:tblGrid>
              <a:tr h="370840">
                <a:tc>
                  <a:txBody>
                    <a:bodyPr/>
                    <a:lstStyle/>
                    <a:p>
                      <a:r>
                        <a:rPr lang="en-US" b="1" dirty="0">
                          <a:solidFill>
                            <a:schemeClr val="tx1"/>
                          </a:solidFill>
                        </a:rPr>
                        <a:t>Attribute</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a:solidFill>
                            <a:schemeClr val="tx1"/>
                          </a:solidFill>
                        </a:rPr>
                        <a:t>Options</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a:solidFill>
                            <a:schemeClr val="tx1"/>
                          </a:solidFill>
                        </a:rPr>
                        <a:t>Function</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dirty="0"/>
                        <a:t>align</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right, left, center</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Horizontally aligns tags</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dirty="0"/>
                        <a:t>valign</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top, middle, bottom</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Vertically aligns tags within an HTML element.</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dirty="0"/>
                        <a:t>bgcolor</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numeric, hexidecimal, RGB values</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Places a background color behind an element</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a:t>background</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URL</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Places an background image behind an element</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a:t>id</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User Defined</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Names an element for use with Cascading Style Sheets.</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dirty="0"/>
                        <a:t>class</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User Defined</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Classifies an element for use with Cascading Style Sheets.</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dirty="0"/>
                        <a:t>width</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Numeric Value</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Specifies the width of tables, images, or table cells.</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dirty="0"/>
                        <a:t>height</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Numeric Value</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Specifies the height of tables, images, or table cells.</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a:t>title</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User Defined</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"Pop-up" title for your elements.</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3200" b="1" dirty="0" smtClean="0"/>
              <a:t>HTML</a:t>
            </a:r>
            <a:endParaRPr lang="en-US" sz="3200" dirty="0"/>
          </a:p>
        </p:txBody>
      </p:sp>
      <p:sp>
        <p:nvSpPr>
          <p:cNvPr id="3" name="Content Placeholder 2"/>
          <p:cNvSpPr>
            <a:spLocks noGrp="1"/>
          </p:cNvSpPr>
          <p:nvPr>
            <p:ph idx="1"/>
          </p:nvPr>
        </p:nvSpPr>
        <p:spPr/>
        <p:txBody>
          <a:bodyPr>
            <a:normAutofit/>
          </a:bodyPr>
          <a:lstStyle/>
          <a:p>
            <a:r>
              <a:rPr lang="en-US" sz="2400" dirty="0" smtClean="0"/>
              <a:t>When an element is placed inside another, the containing element is the</a:t>
            </a:r>
            <a:r>
              <a:rPr lang="en-US" sz="2400" b="1" dirty="0" smtClean="0"/>
              <a:t> parent </a:t>
            </a:r>
            <a:r>
              <a:rPr lang="en-US" sz="2400" dirty="0" smtClean="0"/>
              <a:t>and the contained element is the </a:t>
            </a:r>
            <a:r>
              <a:rPr lang="en-US" sz="2400" b="1" dirty="0" smtClean="0"/>
              <a:t>child</a:t>
            </a:r>
            <a:r>
              <a:rPr lang="en-US" sz="2400" dirty="0" smtClean="0"/>
              <a:t>.</a:t>
            </a:r>
          </a:p>
          <a:p>
            <a:r>
              <a:rPr lang="en-US" sz="2400" b="1" dirty="0" smtClean="0"/>
              <a:t>Comments</a:t>
            </a:r>
            <a:r>
              <a:rPr lang="en-US" sz="2400" dirty="0" smtClean="0"/>
              <a:t> in an HTML page are given as </a:t>
            </a:r>
            <a:r>
              <a:rPr lang="en-US" sz="2400" b="1" dirty="0" smtClean="0"/>
              <a:t>&lt;!-- a sample comment --&gt;</a:t>
            </a:r>
            <a:r>
              <a:rPr lang="en-US" sz="2400" dirty="0" smtClean="0"/>
              <a:t>.</a:t>
            </a:r>
          </a:p>
          <a:p>
            <a:r>
              <a:rPr lang="en-US" sz="2400" dirty="0" smtClean="0"/>
              <a:t> Text and HTML elements inside a comment tag are ignored by browsers. </a:t>
            </a:r>
          </a:p>
          <a:p>
            <a:r>
              <a:rPr lang="en-US" sz="2400" dirty="0" smtClean="0"/>
              <a:t>Make sure not to put two consecutive dashes (--) inside a comment. </a:t>
            </a:r>
          </a:p>
          <a:p>
            <a:pPr>
              <a:buNone/>
            </a:pPr>
            <a:r>
              <a:rPr lang="en-US" sz="2000" b="1" i="1" dirty="0" smtClean="0"/>
              <a:t>      It is good practice to include comments in HTML pages as notes, reminders, or documentation to make maintenance easier.</a:t>
            </a:r>
            <a:endParaRPr lang="en-US" sz="2000" b="1" i="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HTML</a:t>
            </a:r>
            <a:endParaRPr lang="en-US" dirty="0"/>
          </a:p>
        </p:txBody>
      </p:sp>
      <p:sp>
        <p:nvSpPr>
          <p:cNvPr id="3" name="Content Placeholder 2"/>
          <p:cNvSpPr>
            <a:spLocks noGrp="1"/>
          </p:cNvSpPr>
          <p:nvPr>
            <p:ph idx="1"/>
          </p:nvPr>
        </p:nvSpPr>
        <p:spPr/>
        <p:txBody>
          <a:bodyPr>
            <a:normAutofit/>
          </a:bodyPr>
          <a:lstStyle/>
          <a:p>
            <a:pPr>
              <a:buNone/>
            </a:pPr>
            <a:r>
              <a:rPr lang="en-US" sz="2400" b="1" dirty="0" smtClean="0"/>
              <a:t>Use Lowercase Tags</a:t>
            </a:r>
          </a:p>
          <a:p>
            <a:r>
              <a:rPr lang="en-US" sz="2400" dirty="0" smtClean="0"/>
              <a:t>Always use lowercase tags even though HTML tags are not case sensitive. </a:t>
            </a:r>
          </a:p>
          <a:p>
            <a:r>
              <a:rPr lang="en-US" sz="2400" dirty="0" smtClean="0"/>
              <a:t>&lt;B&gt; means the same as &lt;b&gt;. </a:t>
            </a:r>
          </a:p>
          <a:p>
            <a:pPr>
              <a:buNone/>
            </a:pPr>
            <a:r>
              <a:rPr lang="en-US" sz="2400" b="1" u="sng" dirty="0" smtClean="0"/>
              <a:t>Reason</a:t>
            </a:r>
            <a:r>
              <a:rPr lang="en-US" sz="2400" b="1" dirty="0" smtClean="0"/>
              <a:t>:  </a:t>
            </a:r>
            <a:r>
              <a:rPr lang="en-US" sz="2400" dirty="0" smtClean="0"/>
              <a:t>The World Wide Web Consortium (W3C), the group responsible for developing web standards, recommends lowercase tags in their HTML 4 recommendation, and XHTML (the next generation HTML) requires lowercase tags.</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Basic HTML Tags </a:t>
            </a:r>
            <a:endParaRPr lang="en-US" sz="3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pic>
        <p:nvPicPr>
          <p:cNvPr id="1026" name="Picture 2"/>
          <p:cNvPicPr>
            <a:picLocks noChangeAspect="1" noChangeArrowheads="1"/>
          </p:cNvPicPr>
          <p:nvPr/>
        </p:nvPicPr>
        <p:blipFill>
          <a:blip r:embed="rId2"/>
          <a:srcRect/>
          <a:stretch>
            <a:fillRect/>
          </a:stretch>
        </p:blipFill>
        <p:spPr bwMode="auto">
          <a:xfrm>
            <a:off x="1533525" y="1371600"/>
            <a:ext cx="6076950" cy="4114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Basic HTML Tags </a:t>
            </a:r>
            <a:endParaRPr lang="en-US" sz="3200" dirty="0"/>
          </a:p>
        </p:txBody>
      </p:sp>
      <p:sp>
        <p:nvSpPr>
          <p:cNvPr id="3" name="Content Placeholder 2"/>
          <p:cNvSpPr>
            <a:spLocks noGrp="1"/>
          </p:cNvSpPr>
          <p:nvPr>
            <p:ph idx="1"/>
          </p:nvPr>
        </p:nvSpPr>
        <p:spPr/>
        <p:txBody>
          <a:bodyPr>
            <a:normAutofit lnSpcReduction="10000"/>
          </a:bodyPr>
          <a:lstStyle/>
          <a:p>
            <a:pPr>
              <a:buNone/>
            </a:pPr>
            <a:r>
              <a:rPr lang="en-US" sz="2400" b="1" u="sng" dirty="0" smtClean="0"/>
              <a:t>Headings </a:t>
            </a:r>
            <a:r>
              <a:rPr lang="en-US" sz="2400" b="1" dirty="0" smtClean="0"/>
              <a:t>: </a:t>
            </a:r>
            <a:r>
              <a:rPr lang="en-US" sz="2400" dirty="0" smtClean="0"/>
              <a:t>Headings are defined with the </a:t>
            </a:r>
            <a:r>
              <a:rPr lang="en-US" sz="2400" b="1" dirty="0" smtClean="0"/>
              <a:t>&lt;h1&gt; to &lt;h6&gt; </a:t>
            </a:r>
            <a:r>
              <a:rPr lang="en-US" sz="2400" dirty="0" smtClean="0"/>
              <a:t>tags. &lt;h1&gt; defines the largest heading while &lt;h6&gt; defines the smallest.</a:t>
            </a:r>
          </a:p>
          <a:p>
            <a:pPr>
              <a:buNone/>
            </a:pPr>
            <a:r>
              <a:rPr lang="en-US" sz="2400" b="1" u="sng" dirty="0" smtClean="0"/>
              <a:t>Paragraphs</a:t>
            </a:r>
            <a:r>
              <a:rPr lang="en-US" sz="2400" b="1" dirty="0" smtClean="0"/>
              <a:t> : </a:t>
            </a:r>
            <a:r>
              <a:rPr lang="en-US" sz="2400" dirty="0" smtClean="0"/>
              <a:t>Paragraphs are defined with the </a:t>
            </a:r>
            <a:r>
              <a:rPr lang="en-US" sz="2400" b="1" dirty="0" smtClean="0"/>
              <a:t>&lt;p&gt;</a:t>
            </a:r>
            <a:r>
              <a:rPr lang="en-US" sz="2400" dirty="0" smtClean="0"/>
              <a:t> tag. Think of a paragraph as a block of text. You can use the align attribute with a paragraph tag as well.</a:t>
            </a:r>
          </a:p>
          <a:p>
            <a:pPr>
              <a:buNone/>
            </a:pPr>
            <a:r>
              <a:rPr lang="en-US" sz="2400" b="1" u="sng" dirty="0" smtClean="0"/>
              <a:t>Line Breaks</a:t>
            </a:r>
            <a:r>
              <a:rPr lang="en-US" sz="2400" b="1" dirty="0" smtClean="0"/>
              <a:t> : </a:t>
            </a:r>
            <a:r>
              <a:rPr lang="en-US" sz="2400" dirty="0" smtClean="0"/>
              <a:t>The </a:t>
            </a:r>
            <a:r>
              <a:rPr lang="en-US" sz="2400" b="1" dirty="0" smtClean="0"/>
              <a:t>&lt;br&gt; </a:t>
            </a:r>
            <a:r>
              <a:rPr lang="en-US" sz="2400" dirty="0" smtClean="0"/>
              <a:t>tag is used when you want to start a new line, but don't want to start a new paragraph. The &lt;br&gt; tag forces a line break wherever you place it. It is similar to single spacing in a document. The &lt;br&gt; tag has no closing tag. </a:t>
            </a:r>
          </a:p>
          <a:p>
            <a:pPr>
              <a:buNone/>
            </a:pPr>
            <a:r>
              <a:rPr lang="en-US" sz="2400" b="1" u="sng" dirty="0" smtClean="0"/>
              <a:t>Horizontal Rule </a:t>
            </a:r>
            <a:r>
              <a:rPr lang="en-US" sz="2400" b="1" dirty="0" smtClean="0"/>
              <a:t> : </a:t>
            </a:r>
            <a:r>
              <a:rPr lang="en-US" sz="2400" dirty="0" smtClean="0"/>
              <a:t>The </a:t>
            </a:r>
            <a:r>
              <a:rPr lang="en-US" sz="2400" b="1" dirty="0" smtClean="0"/>
              <a:t>&lt;hr&gt; </a:t>
            </a:r>
            <a:r>
              <a:rPr lang="en-US" sz="2400" dirty="0" smtClean="0"/>
              <a:t>element is used for horizontal rules that act as dividers between sections, like this:</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87362"/>
          </a:xfrm>
        </p:spPr>
        <p:txBody>
          <a:bodyPr>
            <a:noAutofit/>
          </a:bodyPr>
          <a:lstStyle/>
          <a:p>
            <a:r>
              <a:rPr lang="en-US" sz="3200" b="1" dirty="0" smtClean="0"/>
              <a:t>Basic HTML Tags : Example</a:t>
            </a:r>
            <a:endParaRPr lang="en-US" sz="3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pic>
        <p:nvPicPr>
          <p:cNvPr id="4098" name="Picture 2"/>
          <p:cNvPicPr>
            <a:picLocks noChangeAspect="1" noChangeArrowheads="1"/>
          </p:cNvPicPr>
          <p:nvPr/>
        </p:nvPicPr>
        <p:blipFill>
          <a:blip r:embed="rId2"/>
          <a:srcRect/>
          <a:stretch>
            <a:fillRect/>
          </a:stretch>
        </p:blipFill>
        <p:spPr bwMode="auto">
          <a:xfrm>
            <a:off x="1371600" y="914400"/>
            <a:ext cx="6410325" cy="56959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sz="3200" b="1" dirty="0" smtClean="0"/>
              <a:t>HTML</a:t>
            </a:r>
            <a:endParaRPr lang="en-US" sz="3200" b="1" dirty="0"/>
          </a:p>
        </p:txBody>
      </p:sp>
      <p:sp>
        <p:nvSpPr>
          <p:cNvPr id="3" name="Content Placeholder 2"/>
          <p:cNvSpPr>
            <a:spLocks noGrp="1"/>
          </p:cNvSpPr>
          <p:nvPr>
            <p:ph idx="1"/>
          </p:nvPr>
        </p:nvSpPr>
        <p:spPr>
          <a:xfrm>
            <a:off x="304800" y="1371600"/>
            <a:ext cx="8610600" cy="4038600"/>
          </a:xfrm>
        </p:spPr>
        <p:txBody>
          <a:bodyPr>
            <a:normAutofit/>
          </a:bodyPr>
          <a:lstStyle/>
          <a:p>
            <a:pPr algn="just"/>
            <a:r>
              <a:rPr lang="en-US" sz="2400" b="1" dirty="0" smtClean="0"/>
              <a:t>HTML</a:t>
            </a:r>
            <a:r>
              <a:rPr lang="en-US" sz="2400" dirty="0" smtClean="0"/>
              <a:t> stands for HyperText Markup Language.</a:t>
            </a:r>
          </a:p>
          <a:p>
            <a:pPr algn="just"/>
            <a:r>
              <a:rPr lang="en-US" sz="2400" dirty="0" smtClean="0"/>
              <a:t>HTML is the building block for web pages.</a:t>
            </a:r>
          </a:p>
          <a:p>
            <a:pPr algn="just"/>
            <a:r>
              <a:rPr lang="en-US" sz="2400" dirty="0" smtClean="0"/>
              <a:t>HTML enables you to structure and organize text, graphics, pictures, sound, video, and other media content for processing and display by browsers.</a:t>
            </a:r>
          </a:p>
          <a:p>
            <a:pPr algn="just"/>
            <a:r>
              <a:rPr lang="en-US" sz="2400" dirty="0" smtClean="0"/>
              <a:t> HTML supports headings, paragraphs, lists, tables, links, images, forms, frames, and so on. </a:t>
            </a:r>
          </a:p>
          <a:p>
            <a:endParaRPr lang="en-US" sz="2400" dirty="0" smtClean="0"/>
          </a:p>
          <a:p>
            <a:endParaRPr lang="en-US" sz="1400" dirty="0" smtClean="0"/>
          </a:p>
          <a:p>
            <a:endParaRPr lang="en-US" sz="1400" dirty="0" smtClean="0"/>
          </a:p>
          <a:p>
            <a:endParaRPr lang="en-US" dirty="0" smtClean="0"/>
          </a:p>
          <a:p>
            <a:endParaRPr lang="en-US" b="1"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sz="3200" b="1" dirty="0" smtClean="0"/>
              <a:t>Basic HTML Tags : Output</a:t>
            </a:r>
            <a:endParaRPr lang="en-US" sz="3200" dirty="0"/>
          </a:p>
        </p:txBody>
      </p:sp>
      <p:pic>
        <p:nvPicPr>
          <p:cNvPr id="3074" name="Picture 2"/>
          <p:cNvPicPr>
            <a:picLocks noGrp="1" noChangeAspect="1" noChangeArrowheads="1"/>
          </p:cNvPicPr>
          <p:nvPr>
            <p:ph idx="1"/>
          </p:nvPr>
        </p:nvPicPr>
        <p:blipFill>
          <a:blip r:embed="rId2"/>
          <a:srcRect/>
          <a:stretch>
            <a:fillRect/>
          </a:stretch>
        </p:blipFill>
        <p:spPr bwMode="auto">
          <a:xfrm>
            <a:off x="1295400" y="914400"/>
            <a:ext cx="6400800" cy="5510725"/>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HTML Character Entities </a:t>
            </a:r>
            <a:endParaRPr lang="en-US" sz="3200" dirty="0"/>
          </a:p>
        </p:txBody>
      </p:sp>
      <p:sp>
        <p:nvSpPr>
          <p:cNvPr id="3" name="Content Placeholder 2"/>
          <p:cNvSpPr>
            <a:spLocks noGrp="1"/>
          </p:cNvSpPr>
          <p:nvPr>
            <p:ph idx="1"/>
          </p:nvPr>
        </p:nvSpPr>
        <p:spPr>
          <a:xfrm>
            <a:off x="457200" y="1600200"/>
            <a:ext cx="8229600" cy="2362200"/>
          </a:xfrm>
        </p:spPr>
        <p:txBody>
          <a:bodyPr>
            <a:noAutofit/>
          </a:bodyPr>
          <a:lstStyle/>
          <a:p>
            <a:r>
              <a:rPr lang="en-US" sz="2400" dirty="0" smtClean="0"/>
              <a:t>Some characters have a special meaning in HTML, like the less than sign (&lt;) that defines the start of an HTML tag.</a:t>
            </a:r>
          </a:p>
          <a:p>
            <a:r>
              <a:rPr lang="en-US" sz="2400" dirty="0" smtClean="0"/>
              <a:t> If we want the browser to actually display these characters we must insert character entities in place of the actual characters themselves. </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HTML Character Entities </a:t>
            </a:r>
            <a:endParaRPr lang="en-US" sz="3200" dirty="0"/>
          </a:p>
        </p:txBody>
      </p:sp>
      <p:sp>
        <p:nvSpPr>
          <p:cNvPr id="3" name="Content Placeholder 2"/>
          <p:cNvSpPr>
            <a:spLocks noGrp="1"/>
          </p:cNvSpPr>
          <p:nvPr>
            <p:ph idx="1"/>
          </p:nvPr>
        </p:nvSpPr>
        <p:spPr/>
        <p:txBody>
          <a:bodyPr>
            <a:normAutofit/>
          </a:bodyPr>
          <a:lstStyle/>
          <a:p>
            <a:r>
              <a:rPr lang="en-US" sz="2400" dirty="0" smtClean="0"/>
              <a:t>A character entity has three parts: </a:t>
            </a:r>
          </a:p>
          <a:p>
            <a:pPr>
              <a:buFont typeface="Wingdings" pitchFamily="2" charset="2"/>
              <a:buChar char="Ø"/>
            </a:pPr>
            <a:r>
              <a:rPr lang="en-US" sz="2400" b="1" dirty="0" smtClean="0"/>
              <a:t>An ampersand (&amp;): </a:t>
            </a:r>
            <a:r>
              <a:rPr lang="en-US" sz="2400" dirty="0" smtClean="0"/>
              <a:t>&amp; means we are beginning a special character</a:t>
            </a:r>
          </a:p>
          <a:p>
            <a:pPr>
              <a:buFont typeface="Wingdings" pitchFamily="2" charset="2"/>
              <a:buChar char="Ø"/>
            </a:pPr>
            <a:r>
              <a:rPr lang="en-US" sz="2400" b="1" dirty="0" smtClean="0"/>
              <a:t>An entity name</a:t>
            </a:r>
            <a:endParaRPr lang="en-US" sz="2400" dirty="0" smtClean="0"/>
          </a:p>
          <a:p>
            <a:pPr>
              <a:buFont typeface="Wingdings" pitchFamily="2" charset="2"/>
              <a:buChar char="Ø"/>
            </a:pPr>
            <a:r>
              <a:rPr lang="en-US" sz="2400" b="1" dirty="0" smtClean="0"/>
              <a:t>An entity number</a:t>
            </a:r>
            <a:endParaRPr lang="en-US" sz="2400" dirty="0" smtClean="0"/>
          </a:p>
          <a:p>
            <a:r>
              <a:rPr lang="en-US" sz="2400" dirty="0" smtClean="0"/>
              <a:t>A semicolon (;) is also used with character entity  to specify the ending a special character and the letters in between are sort of an abbreviation for what it's for. </a:t>
            </a:r>
          </a:p>
          <a:p>
            <a:r>
              <a:rPr lang="en-US" sz="2400" dirty="0" smtClean="0"/>
              <a:t>To display a less than sign in an HTML document we must write: &amp;lt; or &amp;#60;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HTML Character Entities </a:t>
            </a:r>
            <a:endParaRPr lang="en-US" sz="3200" dirty="0"/>
          </a:p>
        </p:txBody>
      </p:sp>
      <p:sp>
        <p:nvSpPr>
          <p:cNvPr id="3" name="Content Placeholder 2"/>
          <p:cNvSpPr>
            <a:spLocks noGrp="1"/>
          </p:cNvSpPr>
          <p:nvPr>
            <p:ph idx="1"/>
          </p:nvPr>
        </p:nvSpPr>
        <p:spPr/>
        <p:txBody>
          <a:bodyPr/>
          <a:lstStyle/>
          <a:p>
            <a:r>
              <a:rPr lang="en-US" sz="2400" dirty="0" smtClean="0"/>
              <a:t>Entities are case sensitive.</a:t>
            </a:r>
          </a:p>
          <a:p>
            <a:r>
              <a:rPr lang="en-US" sz="2400" dirty="0" smtClean="0"/>
              <a:t>The advantage of using a name instead of a number is that a name is easier to remember. </a:t>
            </a:r>
          </a:p>
          <a:p>
            <a:r>
              <a:rPr lang="en-US" sz="2400" dirty="0" smtClean="0"/>
              <a:t>The disadvantage is that not all browsers support the newest entity names, while the support for entity numbers is very good in almost all browsers. </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HTML Character Entities </a:t>
            </a:r>
            <a:endParaRPr lang="en-US" dirty="0"/>
          </a:p>
        </p:txBody>
      </p:sp>
      <p:sp>
        <p:nvSpPr>
          <p:cNvPr id="3" name="Content Placeholder 2"/>
          <p:cNvSpPr>
            <a:spLocks noGrp="1"/>
          </p:cNvSpPr>
          <p:nvPr>
            <p:ph idx="1"/>
          </p:nvPr>
        </p:nvSpPr>
        <p:spPr>
          <a:xfrm>
            <a:off x="457200" y="1600201"/>
            <a:ext cx="8229600" cy="457200"/>
          </a:xfrm>
        </p:spPr>
        <p:txBody>
          <a:bodyPr>
            <a:normAutofit/>
          </a:bodyPr>
          <a:lstStyle/>
          <a:p>
            <a:r>
              <a:rPr lang="en-US" sz="2400" b="1" dirty="0" smtClean="0"/>
              <a:t>Some commonly used Character Entities: </a:t>
            </a:r>
            <a:endParaRPr lang="en-US" sz="2400"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pic>
        <p:nvPicPr>
          <p:cNvPr id="1026" name="Picture 2"/>
          <p:cNvPicPr>
            <a:picLocks noChangeAspect="1" noChangeArrowheads="1"/>
          </p:cNvPicPr>
          <p:nvPr/>
        </p:nvPicPr>
        <p:blipFill>
          <a:blip r:embed="rId2"/>
          <a:srcRect/>
          <a:stretch>
            <a:fillRect/>
          </a:stretch>
        </p:blipFill>
        <p:spPr bwMode="auto">
          <a:xfrm>
            <a:off x="914400" y="2514600"/>
            <a:ext cx="7224156" cy="304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b="1" dirty="0" smtClean="0"/>
              <a:t>HTML Character Entities </a:t>
            </a:r>
            <a:endParaRPr lang="en-US" sz="3200" dirty="0"/>
          </a:p>
        </p:txBody>
      </p:sp>
      <p:sp>
        <p:nvSpPr>
          <p:cNvPr id="3" name="Content Placeholder 2"/>
          <p:cNvSpPr>
            <a:spLocks noGrp="1"/>
          </p:cNvSpPr>
          <p:nvPr>
            <p:ph idx="1"/>
          </p:nvPr>
        </p:nvSpPr>
        <p:spPr/>
        <p:txBody>
          <a:bodyPr>
            <a:normAutofit/>
          </a:bodyPr>
          <a:lstStyle/>
          <a:p>
            <a:pPr>
              <a:buNone/>
            </a:pPr>
            <a:r>
              <a:rPr lang="en-US" sz="2400" b="1" dirty="0" smtClean="0"/>
              <a:t>     Non-breaking Space(&amp;nbsp):  </a:t>
            </a:r>
          </a:p>
          <a:p>
            <a:r>
              <a:rPr lang="en-US" sz="2400" dirty="0" smtClean="0"/>
              <a:t>The most common character entity in HTML is the non-breaking space &amp;nbsp;</a:t>
            </a:r>
          </a:p>
          <a:p>
            <a:r>
              <a:rPr lang="en-US" sz="2400" dirty="0" smtClean="0"/>
              <a:t> Normally HTML will truncate spaces in your text. If you add 10 spaces in your text, HTML will remove 9 of them. </a:t>
            </a:r>
          </a:p>
          <a:p>
            <a:r>
              <a:rPr lang="en-US" sz="2400" dirty="0" smtClean="0"/>
              <a:t>To add spaces to your text, use the &amp;nbsp; character entity. </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87362"/>
          </a:xfrm>
        </p:spPr>
        <p:txBody>
          <a:bodyPr>
            <a:noAutofit/>
          </a:bodyPr>
          <a:lstStyle/>
          <a:p>
            <a:r>
              <a:rPr lang="en-US" sz="3200" b="1" dirty="0" smtClean="0"/>
              <a:t>Non-breaking Space(&amp;nbsp): Example</a:t>
            </a:r>
            <a:endParaRPr lang="en-US" sz="3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pic>
        <p:nvPicPr>
          <p:cNvPr id="2051" name="Picture 3"/>
          <p:cNvPicPr>
            <a:picLocks noChangeAspect="1" noChangeArrowheads="1"/>
          </p:cNvPicPr>
          <p:nvPr/>
        </p:nvPicPr>
        <p:blipFill>
          <a:blip r:embed="rId2"/>
          <a:srcRect/>
          <a:stretch>
            <a:fillRect/>
          </a:stretch>
        </p:blipFill>
        <p:spPr bwMode="auto">
          <a:xfrm>
            <a:off x="5257800" y="1143000"/>
            <a:ext cx="2971800" cy="1449261"/>
          </a:xfrm>
          <a:prstGeom prst="rect">
            <a:avLst/>
          </a:prstGeom>
          <a:noFill/>
          <a:ln w="9525">
            <a:noFill/>
            <a:miter lim="800000"/>
            <a:headEnd/>
            <a:tailEnd/>
          </a:ln>
          <a:effectLst/>
        </p:spPr>
      </p:pic>
      <p:pic>
        <p:nvPicPr>
          <p:cNvPr id="2053" name="Picture 5"/>
          <p:cNvPicPr>
            <a:picLocks noChangeAspect="1" noChangeArrowheads="1"/>
          </p:cNvPicPr>
          <p:nvPr/>
        </p:nvPicPr>
        <p:blipFill>
          <a:blip r:embed="rId3"/>
          <a:srcRect/>
          <a:stretch>
            <a:fillRect/>
          </a:stretch>
        </p:blipFill>
        <p:spPr bwMode="auto">
          <a:xfrm>
            <a:off x="4800600" y="5410200"/>
            <a:ext cx="4050930" cy="1295399"/>
          </a:xfrm>
          <a:prstGeom prst="rect">
            <a:avLst/>
          </a:prstGeom>
          <a:noFill/>
          <a:ln w="9525">
            <a:noFill/>
            <a:miter lim="800000"/>
            <a:headEnd/>
            <a:tailEnd/>
          </a:ln>
          <a:effectLst/>
        </p:spPr>
      </p:pic>
      <p:pic>
        <p:nvPicPr>
          <p:cNvPr id="2054" name="Picture 6"/>
          <p:cNvPicPr>
            <a:picLocks noChangeAspect="1" noChangeArrowheads="1"/>
          </p:cNvPicPr>
          <p:nvPr/>
        </p:nvPicPr>
        <p:blipFill>
          <a:blip r:embed="rId4"/>
          <a:srcRect/>
          <a:stretch>
            <a:fillRect/>
          </a:stretch>
        </p:blipFill>
        <p:spPr bwMode="auto">
          <a:xfrm>
            <a:off x="381000" y="838200"/>
            <a:ext cx="3848100" cy="2238375"/>
          </a:xfrm>
          <a:prstGeom prst="rect">
            <a:avLst/>
          </a:prstGeom>
          <a:noFill/>
          <a:ln w="9525">
            <a:noFill/>
            <a:miter lim="800000"/>
            <a:headEnd/>
            <a:tailEnd/>
          </a:ln>
          <a:effectLst/>
        </p:spPr>
      </p:pic>
      <p:pic>
        <p:nvPicPr>
          <p:cNvPr id="2055" name="Picture 7"/>
          <p:cNvPicPr>
            <a:picLocks noChangeAspect="1" noChangeArrowheads="1"/>
          </p:cNvPicPr>
          <p:nvPr/>
        </p:nvPicPr>
        <p:blipFill>
          <a:blip r:embed="rId5"/>
          <a:srcRect/>
          <a:stretch>
            <a:fillRect/>
          </a:stretch>
        </p:blipFill>
        <p:spPr bwMode="auto">
          <a:xfrm>
            <a:off x="381000" y="3124200"/>
            <a:ext cx="5991225" cy="2266950"/>
          </a:xfrm>
          <a:prstGeom prst="rect">
            <a:avLst/>
          </a:prstGeom>
          <a:noFill/>
          <a:ln w="9525">
            <a:noFill/>
            <a:miter lim="800000"/>
            <a:headEnd/>
            <a:tailEnd/>
          </a:ln>
          <a:effectLst/>
        </p:spPr>
      </p:pic>
      <p:sp>
        <p:nvSpPr>
          <p:cNvPr id="14" name="Right Arrow 13"/>
          <p:cNvSpPr/>
          <p:nvPr/>
        </p:nvSpPr>
        <p:spPr>
          <a:xfrm>
            <a:off x="4191000" y="1905000"/>
            <a:ext cx="10668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p:nvPr/>
        </p:nvCxnSpPr>
        <p:spPr>
          <a:xfrm>
            <a:off x="6324600" y="4267200"/>
            <a:ext cx="790575" cy="9525"/>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5400000">
            <a:off x="6515100" y="4838700"/>
            <a:ext cx="1143000" cy="1588"/>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400800" y="2590800"/>
            <a:ext cx="870751" cy="369332"/>
          </a:xfrm>
          <a:prstGeom prst="rect">
            <a:avLst/>
          </a:prstGeom>
          <a:noFill/>
        </p:spPr>
        <p:txBody>
          <a:bodyPr wrap="none" rtlCol="0">
            <a:spAutoFit/>
          </a:bodyPr>
          <a:lstStyle/>
          <a:p>
            <a:r>
              <a:rPr lang="en-US" b="1" dirty="0" smtClean="0"/>
              <a:t>Output</a:t>
            </a:r>
            <a:endParaRPr lang="en-US" dirty="0"/>
          </a:p>
        </p:txBody>
      </p:sp>
      <p:sp>
        <p:nvSpPr>
          <p:cNvPr id="24" name="TextBox 23"/>
          <p:cNvSpPr txBox="1"/>
          <p:nvPr/>
        </p:nvSpPr>
        <p:spPr>
          <a:xfrm>
            <a:off x="7315200" y="5029200"/>
            <a:ext cx="870751" cy="369332"/>
          </a:xfrm>
          <a:prstGeom prst="rect">
            <a:avLst/>
          </a:prstGeom>
          <a:noFill/>
        </p:spPr>
        <p:txBody>
          <a:bodyPr wrap="none" rtlCol="0">
            <a:spAutoFit/>
          </a:bodyPr>
          <a:lstStyle/>
          <a:p>
            <a:r>
              <a:rPr lang="en-US" b="1" dirty="0" smtClean="0"/>
              <a:t>Output</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sz="3200" b="1" dirty="0" smtClean="0"/>
              <a:t>HTML Backgrounds</a:t>
            </a:r>
            <a:endParaRPr lang="en-US" sz="3200" dirty="0"/>
          </a:p>
        </p:txBody>
      </p:sp>
      <p:sp>
        <p:nvSpPr>
          <p:cNvPr id="3" name="Content Placeholder 2"/>
          <p:cNvSpPr>
            <a:spLocks noGrp="1"/>
          </p:cNvSpPr>
          <p:nvPr>
            <p:ph idx="1"/>
          </p:nvPr>
        </p:nvSpPr>
        <p:spPr/>
        <p:txBody>
          <a:bodyPr>
            <a:normAutofit/>
          </a:bodyPr>
          <a:lstStyle/>
          <a:p>
            <a:r>
              <a:rPr lang="en-US" sz="2400" dirty="0" smtClean="0"/>
              <a:t>The &lt;body&gt; tag has two attributes where you can specify backgrounds. These are:</a:t>
            </a:r>
          </a:p>
          <a:p>
            <a:pPr marL="457200" indent="-457200">
              <a:buFont typeface="+mj-lt"/>
              <a:buAutoNum type="arabicPeriod"/>
            </a:pPr>
            <a:r>
              <a:rPr lang="en-US" sz="2400" b="1" dirty="0" smtClean="0"/>
              <a:t>bgcolor : </a:t>
            </a:r>
            <a:r>
              <a:rPr lang="en-US" sz="2400" dirty="0" smtClean="0"/>
              <a:t>to apply background-color for an HTML page</a:t>
            </a:r>
          </a:p>
          <a:p>
            <a:pPr marL="457200" indent="-457200">
              <a:buFont typeface="+mj-lt"/>
              <a:buAutoNum type="arabicPeriod"/>
            </a:pPr>
            <a:r>
              <a:rPr lang="en-US" sz="2400" b="1" dirty="0" smtClean="0"/>
              <a:t>Background : </a:t>
            </a:r>
            <a:r>
              <a:rPr lang="en-US" sz="2400" dirty="0" smtClean="0"/>
              <a:t>to apply a background-image for an HTML page </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62000"/>
          </a:xfrm>
        </p:spPr>
        <p:txBody>
          <a:bodyPr>
            <a:normAutofit/>
          </a:bodyPr>
          <a:lstStyle/>
          <a:p>
            <a:r>
              <a:rPr lang="en-US" sz="3200" b="1" dirty="0" smtClean="0"/>
              <a:t>HTML Backgrounds: Bgcolor </a:t>
            </a:r>
            <a:endParaRPr lang="en-US" sz="3200" dirty="0"/>
          </a:p>
        </p:txBody>
      </p:sp>
      <p:sp>
        <p:nvSpPr>
          <p:cNvPr id="3" name="Content Placeholder 2"/>
          <p:cNvSpPr>
            <a:spLocks noGrp="1"/>
          </p:cNvSpPr>
          <p:nvPr>
            <p:ph idx="1"/>
          </p:nvPr>
        </p:nvSpPr>
        <p:spPr>
          <a:xfrm>
            <a:off x="457200" y="1600200"/>
            <a:ext cx="8229600" cy="4343400"/>
          </a:xfrm>
        </p:spPr>
        <p:txBody>
          <a:bodyPr>
            <a:normAutofit/>
          </a:bodyPr>
          <a:lstStyle/>
          <a:p>
            <a:r>
              <a:rPr lang="en-US" sz="2400" dirty="0" smtClean="0"/>
              <a:t>The bgcolor attribute specifies a background-color for an HTML page. </a:t>
            </a:r>
          </a:p>
          <a:p>
            <a:r>
              <a:rPr lang="en-US" sz="2400" dirty="0" smtClean="0"/>
              <a:t>The value of this attribute can be a hexadecimal number, an RGB value, or a color name</a:t>
            </a:r>
          </a:p>
          <a:p>
            <a:r>
              <a:rPr lang="en-US" sz="2400" dirty="0" smtClean="0"/>
              <a:t>The lines  below all set the background-color to black.</a:t>
            </a:r>
          </a:p>
          <a:p>
            <a:pPr>
              <a:buNone/>
            </a:pPr>
            <a:endParaRPr lang="en-US" sz="2400" dirty="0" smtClean="0"/>
          </a:p>
          <a:p>
            <a:pPr>
              <a:buNone/>
            </a:pPr>
            <a:r>
              <a:rPr lang="en-US" sz="2400" b="1" i="1" dirty="0" smtClean="0"/>
              <a:t>           &lt;body bgcolor="#000000"&gt; </a:t>
            </a:r>
          </a:p>
          <a:p>
            <a:pPr>
              <a:buNone/>
            </a:pPr>
            <a:r>
              <a:rPr lang="en-US" sz="2400" b="1" i="1" dirty="0" smtClean="0"/>
              <a:t>           &lt;body bgcolor="rgb(0,0,0)"&gt; </a:t>
            </a:r>
          </a:p>
          <a:p>
            <a:pPr>
              <a:buNone/>
            </a:pPr>
            <a:r>
              <a:rPr lang="en-US" sz="2400" b="1" i="1" dirty="0" smtClean="0"/>
              <a:t>           &lt;body bgcolor="black"&gt; </a:t>
            </a:r>
          </a:p>
          <a:p>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US" sz="3200" b="1" dirty="0" smtClean="0"/>
              <a:t>HTML Backgrounds: Bgcolor </a:t>
            </a:r>
            <a:endParaRPr lang="en-US" sz="3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
        <p:nvSpPr>
          <p:cNvPr id="6" name="Rectangle 5"/>
          <p:cNvSpPr/>
          <p:nvPr/>
        </p:nvSpPr>
        <p:spPr>
          <a:xfrm>
            <a:off x="1066800" y="1524000"/>
            <a:ext cx="5562870" cy="461665"/>
          </a:xfrm>
          <a:prstGeom prst="rect">
            <a:avLst/>
          </a:prstGeom>
        </p:spPr>
        <p:txBody>
          <a:bodyPr wrap="none">
            <a:spAutoFit/>
          </a:bodyPr>
          <a:lstStyle/>
          <a:p>
            <a:r>
              <a:rPr lang="en-US" sz="2400" b="1" dirty="0" smtClean="0"/>
              <a:t>Some HTML Color with Hexadecimal  code</a:t>
            </a:r>
            <a:endParaRPr lang="en-US" sz="2400" b="1" dirty="0"/>
          </a:p>
        </p:txBody>
      </p:sp>
      <p:pic>
        <p:nvPicPr>
          <p:cNvPr id="3082" name="Picture 10"/>
          <p:cNvPicPr>
            <a:picLocks noChangeAspect="1" noChangeArrowheads="1"/>
          </p:cNvPicPr>
          <p:nvPr/>
        </p:nvPicPr>
        <p:blipFill>
          <a:blip r:embed="rId2"/>
          <a:srcRect/>
          <a:stretch>
            <a:fillRect/>
          </a:stretch>
        </p:blipFill>
        <p:spPr bwMode="auto">
          <a:xfrm>
            <a:off x="381000" y="2362200"/>
            <a:ext cx="8058150" cy="3733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HTML</a:t>
            </a:r>
            <a:endParaRPr lang="en-US" sz="3200" dirty="0"/>
          </a:p>
        </p:txBody>
      </p:sp>
      <p:sp>
        <p:nvSpPr>
          <p:cNvPr id="3" name="Content Placeholder 2"/>
          <p:cNvSpPr>
            <a:spLocks noGrp="1"/>
          </p:cNvSpPr>
          <p:nvPr>
            <p:ph idx="1"/>
          </p:nvPr>
        </p:nvSpPr>
        <p:spPr/>
        <p:txBody>
          <a:bodyPr>
            <a:normAutofit/>
          </a:bodyPr>
          <a:lstStyle/>
          <a:p>
            <a:r>
              <a:rPr lang="en-US" sz="2400" dirty="0" smtClean="0"/>
              <a:t>To create HTML files you may use any standard text editor such as Notepad, MS Word. You may use Adobe Dreamweaver  and Visual Web Developer 2010 Express IDE also to create HTML File.</a:t>
            </a:r>
          </a:p>
          <a:p>
            <a:r>
              <a:rPr lang="en-US" sz="2400" dirty="0" smtClean="0"/>
              <a:t>Here we will use Notepad text editor to write the HTML code.</a:t>
            </a:r>
          </a:p>
          <a:p>
            <a:r>
              <a:rPr lang="en-US" sz="2400" dirty="0" smtClean="0"/>
              <a:t>You will Save the text editor file with “.htm” or “.html” extension</a:t>
            </a:r>
          </a:p>
          <a:p>
            <a:r>
              <a:rPr lang="en-US" sz="2400" dirty="0" smtClean="0"/>
              <a:t>Open the file with any web browser(Like Chrome, Firefox, Safari or Internet Explorer ) to see the HTML page output.</a:t>
            </a:r>
          </a:p>
          <a:p>
            <a:r>
              <a:rPr lang="en-US" sz="2400" dirty="0" smtClean="0"/>
              <a:t>HTML uses bracketed commands called ‘HTML tags’ </a:t>
            </a:r>
            <a:r>
              <a:rPr lang="en-US" altLang="ko-KR" sz="2400" dirty="0" smtClean="0">
                <a:latin typeface="Arial" charset="0"/>
              </a:rPr>
              <a:t>that are integrated into a text document</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533400"/>
          </a:xfrm>
        </p:spPr>
        <p:txBody>
          <a:bodyPr>
            <a:normAutofit fontScale="90000"/>
          </a:bodyPr>
          <a:lstStyle/>
          <a:p>
            <a:r>
              <a:rPr lang="en-US" sz="3200" b="1" dirty="0" smtClean="0"/>
              <a:t>HTML Backgrounds(Bgcolor) : Example</a:t>
            </a:r>
            <a:endParaRPr lang="en-US" sz="3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pic>
        <p:nvPicPr>
          <p:cNvPr id="4099" name="Picture 3"/>
          <p:cNvPicPr>
            <a:picLocks noChangeAspect="1" noChangeArrowheads="1"/>
          </p:cNvPicPr>
          <p:nvPr/>
        </p:nvPicPr>
        <p:blipFill>
          <a:blip r:embed="rId2"/>
          <a:srcRect/>
          <a:stretch>
            <a:fillRect/>
          </a:stretch>
        </p:blipFill>
        <p:spPr bwMode="auto">
          <a:xfrm>
            <a:off x="1219200" y="4495800"/>
            <a:ext cx="6477000" cy="1966967"/>
          </a:xfrm>
          <a:prstGeom prst="rect">
            <a:avLst/>
          </a:prstGeom>
          <a:noFill/>
          <a:ln w="9525">
            <a:noFill/>
            <a:miter lim="800000"/>
            <a:headEnd/>
            <a:tailEnd/>
          </a:ln>
          <a:effectLst/>
        </p:spPr>
      </p:pic>
      <p:sp>
        <p:nvSpPr>
          <p:cNvPr id="9" name="Down Arrow 8"/>
          <p:cNvSpPr/>
          <p:nvPr/>
        </p:nvSpPr>
        <p:spPr>
          <a:xfrm>
            <a:off x="4343400" y="3962400"/>
            <a:ext cx="228600"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133600" y="3048000"/>
            <a:ext cx="2667000" cy="3048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1027" name="Picture 3"/>
          <p:cNvPicPr>
            <a:picLocks noChangeAspect="1" noChangeArrowheads="1"/>
          </p:cNvPicPr>
          <p:nvPr/>
        </p:nvPicPr>
        <p:blipFill>
          <a:blip r:embed="rId3"/>
          <a:srcRect/>
          <a:stretch>
            <a:fillRect/>
          </a:stretch>
        </p:blipFill>
        <p:spPr bwMode="auto">
          <a:xfrm>
            <a:off x="1752600" y="914399"/>
            <a:ext cx="5105400" cy="310763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200" b="1" dirty="0" smtClean="0"/>
              <a:t>HTML Backgrounds: Background  </a:t>
            </a:r>
            <a:endParaRPr lang="en-US" sz="3200" dirty="0"/>
          </a:p>
        </p:txBody>
      </p:sp>
      <p:sp>
        <p:nvSpPr>
          <p:cNvPr id="3" name="Content Placeholder 2"/>
          <p:cNvSpPr>
            <a:spLocks noGrp="1"/>
          </p:cNvSpPr>
          <p:nvPr>
            <p:ph idx="1"/>
          </p:nvPr>
        </p:nvSpPr>
        <p:spPr>
          <a:xfrm>
            <a:off x="228600" y="1447800"/>
            <a:ext cx="8610600" cy="4876800"/>
          </a:xfrm>
        </p:spPr>
        <p:txBody>
          <a:bodyPr>
            <a:normAutofit/>
          </a:bodyPr>
          <a:lstStyle/>
          <a:p>
            <a:r>
              <a:rPr lang="en-US" sz="2400" dirty="0" smtClean="0"/>
              <a:t>The background attribute can also specify a background-image for an HTML page. </a:t>
            </a:r>
          </a:p>
          <a:p>
            <a:pPr>
              <a:buNone/>
            </a:pPr>
            <a:r>
              <a:rPr lang="en-US" sz="2000" dirty="0" smtClean="0"/>
              <a:t> </a:t>
            </a:r>
            <a:r>
              <a:rPr lang="en-US" sz="2000" b="1" i="1" dirty="0" smtClean="0"/>
              <a:t>        &lt;body background=“</a:t>
            </a:r>
            <a:r>
              <a:rPr lang="en-US" sz="2000" dirty="0" smtClean="0"/>
              <a:t>./</a:t>
            </a:r>
            <a:r>
              <a:rPr lang="en-US" sz="2000" b="1" i="1" dirty="0" smtClean="0"/>
              <a:t>Nature_Image.gif“&gt;</a:t>
            </a:r>
          </a:p>
          <a:p>
            <a:pPr>
              <a:buNone/>
            </a:pPr>
            <a:r>
              <a:rPr lang="en-US" sz="2000" dirty="0" smtClean="0"/>
              <a:t>     In this example we have a image file named Nature_Image.gif in the same directory of the html file, so we use the path as ./ Nature_Image.gif</a:t>
            </a:r>
          </a:p>
          <a:p>
            <a:r>
              <a:rPr lang="en-US" sz="2400" dirty="0" smtClean="0"/>
              <a:t>The value of this attribute is the URL of the image you want to use. </a:t>
            </a:r>
          </a:p>
          <a:p>
            <a:r>
              <a:rPr lang="en-US" sz="2400" dirty="0" smtClean="0"/>
              <a:t>If the image is smaller than the browser window, the image will repeat itself until it fills the entire browser window. </a:t>
            </a:r>
          </a:p>
          <a:p>
            <a:endParaRPr lang="en-US" sz="2400" dirty="0" smtClean="0"/>
          </a:p>
          <a:p>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US" sz="3200" b="1" dirty="0" smtClean="0"/>
              <a:t>HTML Backgrounds(Background): Example </a:t>
            </a:r>
            <a:endParaRPr lang="en-US" sz="3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pic>
        <p:nvPicPr>
          <p:cNvPr id="5122" name="Picture 2"/>
          <p:cNvPicPr>
            <a:picLocks noChangeAspect="1" noChangeArrowheads="1"/>
          </p:cNvPicPr>
          <p:nvPr/>
        </p:nvPicPr>
        <p:blipFill>
          <a:blip r:embed="rId2"/>
          <a:srcRect/>
          <a:stretch>
            <a:fillRect/>
          </a:stretch>
        </p:blipFill>
        <p:spPr bwMode="auto">
          <a:xfrm>
            <a:off x="3276600" y="3962400"/>
            <a:ext cx="4038600" cy="2590800"/>
          </a:xfrm>
          <a:prstGeom prst="rect">
            <a:avLst/>
          </a:prstGeom>
          <a:noFill/>
          <a:ln w="9525">
            <a:noFill/>
            <a:miter lim="800000"/>
            <a:headEnd/>
            <a:tailEnd/>
          </a:ln>
          <a:effectLst/>
        </p:spPr>
      </p:pic>
      <p:sp>
        <p:nvSpPr>
          <p:cNvPr id="9" name="Down Arrow 8"/>
          <p:cNvSpPr/>
          <p:nvPr/>
        </p:nvSpPr>
        <p:spPr>
          <a:xfrm>
            <a:off x="5105400" y="3657600"/>
            <a:ext cx="2286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514600" y="2819400"/>
            <a:ext cx="3657600" cy="2286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1027" name="Picture 3"/>
          <p:cNvPicPr>
            <a:picLocks noChangeAspect="1" noChangeArrowheads="1"/>
          </p:cNvPicPr>
          <p:nvPr/>
        </p:nvPicPr>
        <p:blipFill>
          <a:blip r:embed="rId3"/>
          <a:srcRect/>
          <a:stretch>
            <a:fillRect/>
          </a:stretch>
        </p:blipFill>
        <p:spPr bwMode="auto">
          <a:xfrm>
            <a:off x="2286000" y="838200"/>
            <a:ext cx="5486400" cy="282910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3200" b="1" dirty="0" smtClean="0"/>
              <a:t>Working with HTML Text</a:t>
            </a:r>
            <a:endParaRPr lang="en-US" sz="3200" b="1" dirty="0"/>
          </a:p>
        </p:txBody>
      </p:sp>
      <p:pic>
        <p:nvPicPr>
          <p:cNvPr id="1026" name="Picture 2"/>
          <p:cNvPicPr>
            <a:picLocks noGrp="1" noChangeAspect="1" noChangeArrowheads="1"/>
          </p:cNvPicPr>
          <p:nvPr>
            <p:ph idx="1"/>
          </p:nvPr>
        </p:nvPicPr>
        <p:blipFill>
          <a:blip r:embed="rId2"/>
          <a:srcRect/>
          <a:stretch>
            <a:fillRect/>
          </a:stretch>
        </p:blipFill>
        <p:spPr bwMode="auto">
          <a:xfrm>
            <a:off x="457199" y="1447800"/>
            <a:ext cx="6499811" cy="36576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4343400" y="4724400"/>
            <a:ext cx="4292367" cy="1524000"/>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Displaying text in different sizes using headings</a:t>
            </a:r>
            <a:endParaRPr lang="en-US" sz="3200" dirty="0"/>
          </a:p>
        </p:txBody>
      </p:sp>
      <p:pic>
        <p:nvPicPr>
          <p:cNvPr id="2050" name="Picture 2"/>
          <p:cNvPicPr>
            <a:picLocks noChangeAspect="1" noChangeArrowheads="1"/>
          </p:cNvPicPr>
          <p:nvPr/>
        </p:nvPicPr>
        <p:blipFill>
          <a:blip r:embed="rId2"/>
          <a:srcRect/>
          <a:stretch>
            <a:fillRect/>
          </a:stretch>
        </p:blipFill>
        <p:spPr bwMode="auto">
          <a:xfrm>
            <a:off x="6858000" y="2819400"/>
            <a:ext cx="1781175" cy="2533650"/>
          </a:xfrm>
          <a:prstGeom prst="rect">
            <a:avLst/>
          </a:prstGeom>
          <a:noFill/>
          <a:ln w="9525">
            <a:noFill/>
            <a:miter lim="800000"/>
            <a:headEnd/>
            <a:tailEnd/>
          </a:ln>
          <a:effectLst/>
        </p:spPr>
      </p:pic>
      <p:pic>
        <p:nvPicPr>
          <p:cNvPr id="2051" name="Picture 3"/>
          <p:cNvPicPr>
            <a:picLocks noGrp="1" noChangeAspect="1" noChangeArrowheads="1"/>
          </p:cNvPicPr>
          <p:nvPr>
            <p:ph idx="1"/>
          </p:nvPr>
        </p:nvPicPr>
        <p:blipFill>
          <a:blip r:embed="rId3"/>
          <a:srcRect/>
          <a:stretch>
            <a:fillRect/>
          </a:stretch>
        </p:blipFill>
        <p:spPr bwMode="auto">
          <a:xfrm>
            <a:off x="381000" y="1676400"/>
            <a:ext cx="5468694" cy="3581400"/>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sz="2800" b="1" dirty="0" smtClean="0"/>
              <a:t>Displaying text in different fonts, sizes, and colors</a:t>
            </a:r>
            <a:endParaRPr lang="en-US" sz="2800" dirty="0"/>
          </a:p>
        </p:txBody>
      </p:sp>
      <p:pic>
        <p:nvPicPr>
          <p:cNvPr id="3074" name="Picture 2"/>
          <p:cNvPicPr>
            <a:picLocks noChangeAspect="1" noChangeArrowheads="1"/>
          </p:cNvPicPr>
          <p:nvPr/>
        </p:nvPicPr>
        <p:blipFill>
          <a:blip r:embed="rId2"/>
          <a:srcRect/>
          <a:stretch>
            <a:fillRect/>
          </a:stretch>
        </p:blipFill>
        <p:spPr bwMode="auto">
          <a:xfrm>
            <a:off x="609600" y="5638514"/>
            <a:ext cx="7620000" cy="1067086"/>
          </a:xfrm>
          <a:prstGeom prst="rect">
            <a:avLst/>
          </a:prstGeom>
          <a:noFill/>
          <a:ln w="9525">
            <a:noFill/>
            <a:miter lim="800000"/>
            <a:headEnd/>
            <a:tailEnd/>
          </a:ln>
          <a:effectLst/>
        </p:spPr>
      </p:pic>
      <p:pic>
        <p:nvPicPr>
          <p:cNvPr id="3075" name="Picture 3"/>
          <p:cNvPicPr>
            <a:picLocks noGrp="1" noChangeAspect="1" noChangeArrowheads="1"/>
          </p:cNvPicPr>
          <p:nvPr>
            <p:ph idx="1"/>
          </p:nvPr>
        </p:nvPicPr>
        <p:blipFill>
          <a:blip r:embed="rId3"/>
          <a:srcRect/>
          <a:stretch>
            <a:fillRect/>
          </a:stretch>
        </p:blipFill>
        <p:spPr bwMode="auto">
          <a:xfrm>
            <a:off x="152399" y="838200"/>
            <a:ext cx="8868149" cy="4419600"/>
          </a:xfrm>
          <a:prstGeom prst="rect">
            <a:avLst/>
          </a:prstGeom>
          <a:noFill/>
          <a:ln w="9525">
            <a:noFill/>
            <a:miter lim="800000"/>
            <a:headEnd/>
            <a:tailEnd/>
          </a:ln>
          <a:effectLst/>
        </p:spPr>
      </p:pic>
      <p:sp>
        <p:nvSpPr>
          <p:cNvPr id="6" name="Rectangle 5"/>
          <p:cNvSpPr/>
          <p:nvPr/>
        </p:nvSpPr>
        <p:spPr>
          <a:xfrm>
            <a:off x="76200" y="685800"/>
            <a:ext cx="8991600" cy="464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sz="2800" b="1" dirty="0" smtClean="0"/>
              <a:t>HTML text formatting - Abbreviations and acronyms</a:t>
            </a:r>
          </a:p>
        </p:txBody>
      </p:sp>
      <p:pic>
        <p:nvPicPr>
          <p:cNvPr id="1026" name="Picture 2"/>
          <p:cNvPicPr>
            <a:picLocks noChangeAspect="1" noChangeArrowheads="1"/>
          </p:cNvPicPr>
          <p:nvPr/>
        </p:nvPicPr>
        <p:blipFill>
          <a:blip r:embed="rId2"/>
          <a:srcRect/>
          <a:stretch>
            <a:fillRect/>
          </a:stretch>
        </p:blipFill>
        <p:spPr bwMode="auto">
          <a:xfrm>
            <a:off x="2057400" y="4724400"/>
            <a:ext cx="4690334" cy="1828800"/>
          </a:xfrm>
          <a:prstGeom prst="rect">
            <a:avLst/>
          </a:prstGeom>
          <a:noFill/>
          <a:ln w="9525">
            <a:noFill/>
            <a:miter lim="800000"/>
            <a:headEnd/>
            <a:tailEnd/>
          </a:ln>
          <a:effectLst/>
        </p:spPr>
      </p:pic>
      <p:pic>
        <p:nvPicPr>
          <p:cNvPr id="1027" name="Picture 3"/>
          <p:cNvPicPr>
            <a:picLocks noGrp="1" noChangeAspect="1" noChangeArrowheads="1"/>
          </p:cNvPicPr>
          <p:nvPr>
            <p:ph idx="1"/>
          </p:nvPr>
        </p:nvPicPr>
        <p:blipFill>
          <a:blip r:embed="rId3"/>
          <a:srcRect/>
          <a:stretch>
            <a:fillRect/>
          </a:stretch>
        </p:blipFill>
        <p:spPr bwMode="auto">
          <a:xfrm>
            <a:off x="76200" y="990599"/>
            <a:ext cx="8915400" cy="2819401"/>
          </a:xfrm>
          <a:prstGeom prst="rect">
            <a:avLst/>
          </a:prstGeom>
          <a:noFill/>
          <a:ln w="9525">
            <a:noFill/>
            <a:miter lim="800000"/>
            <a:headEnd/>
            <a:tailEnd/>
          </a:ln>
          <a:effectLst/>
        </p:spPr>
      </p:pic>
      <p:sp>
        <p:nvSpPr>
          <p:cNvPr id="6" name="Rectangle 5"/>
          <p:cNvSpPr/>
          <p:nvPr/>
        </p:nvSpPr>
        <p:spPr>
          <a:xfrm>
            <a:off x="76200" y="990600"/>
            <a:ext cx="8991600" cy="2895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wn Arrow 6"/>
          <p:cNvSpPr/>
          <p:nvPr/>
        </p:nvSpPr>
        <p:spPr>
          <a:xfrm>
            <a:off x="4114800" y="3886200"/>
            <a:ext cx="304800"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39762"/>
          </a:xfrm>
        </p:spPr>
        <p:txBody>
          <a:bodyPr>
            <a:normAutofit/>
          </a:bodyPr>
          <a:lstStyle/>
          <a:p>
            <a:r>
              <a:rPr lang="en-US" sz="3200" b="1" dirty="0" smtClean="0"/>
              <a:t>Skipping lines in a webpage</a:t>
            </a:r>
            <a:endParaRPr lang="en-US" sz="3200" dirty="0"/>
          </a:p>
        </p:txBody>
      </p:sp>
      <p:pic>
        <p:nvPicPr>
          <p:cNvPr id="2050" name="Picture 2"/>
          <p:cNvPicPr>
            <a:picLocks noChangeAspect="1" noChangeArrowheads="1"/>
          </p:cNvPicPr>
          <p:nvPr/>
        </p:nvPicPr>
        <p:blipFill>
          <a:blip r:embed="rId2"/>
          <a:srcRect/>
          <a:stretch>
            <a:fillRect/>
          </a:stretch>
        </p:blipFill>
        <p:spPr bwMode="auto">
          <a:xfrm>
            <a:off x="4876800" y="2362200"/>
            <a:ext cx="1905000" cy="2727021"/>
          </a:xfrm>
          <a:prstGeom prst="rect">
            <a:avLst/>
          </a:prstGeom>
          <a:noFill/>
          <a:ln w="9525">
            <a:noFill/>
            <a:miter lim="800000"/>
            <a:headEnd/>
            <a:tailEnd/>
          </a:ln>
          <a:effectLst/>
        </p:spPr>
      </p:pic>
      <p:pic>
        <p:nvPicPr>
          <p:cNvPr id="2051" name="Picture 3"/>
          <p:cNvPicPr>
            <a:picLocks noGrp="1" noChangeAspect="1" noChangeArrowheads="1"/>
          </p:cNvPicPr>
          <p:nvPr>
            <p:ph idx="1"/>
          </p:nvPr>
        </p:nvPicPr>
        <p:blipFill>
          <a:blip r:embed="rId3"/>
          <a:srcRect/>
          <a:stretch>
            <a:fillRect/>
          </a:stretch>
        </p:blipFill>
        <p:spPr bwMode="auto">
          <a:xfrm>
            <a:off x="381000" y="990600"/>
            <a:ext cx="3276600" cy="5772495"/>
          </a:xfrm>
          <a:prstGeom prst="rect">
            <a:avLst/>
          </a:prstGeom>
          <a:noFill/>
          <a:ln w="9525">
            <a:noFill/>
            <a:miter lim="800000"/>
            <a:headEnd/>
            <a:tailEnd/>
          </a:ln>
          <a:effectLst/>
        </p:spPr>
      </p:pic>
      <p:sp>
        <p:nvSpPr>
          <p:cNvPr id="6" name="Rectangle 5"/>
          <p:cNvSpPr/>
          <p:nvPr/>
        </p:nvSpPr>
        <p:spPr>
          <a:xfrm>
            <a:off x="228600" y="914400"/>
            <a:ext cx="3733800" cy="5791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a:off x="3962400" y="3733800"/>
            <a:ext cx="685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11162"/>
          </a:xfrm>
        </p:spPr>
        <p:txBody>
          <a:bodyPr>
            <a:normAutofit fontScale="90000"/>
          </a:bodyPr>
          <a:lstStyle/>
          <a:p>
            <a:r>
              <a:rPr lang="en-US" sz="2800" b="1" dirty="0" smtClean="0"/>
              <a:t>Displaying preformatted text</a:t>
            </a:r>
            <a:endParaRPr lang="en-US" sz="2800" dirty="0"/>
          </a:p>
        </p:txBody>
      </p:sp>
      <p:pic>
        <p:nvPicPr>
          <p:cNvPr id="4098" name="Picture 2"/>
          <p:cNvPicPr>
            <a:picLocks noChangeAspect="1" noChangeArrowheads="1"/>
          </p:cNvPicPr>
          <p:nvPr/>
        </p:nvPicPr>
        <p:blipFill>
          <a:blip r:embed="rId2"/>
          <a:srcRect/>
          <a:stretch>
            <a:fillRect/>
          </a:stretch>
        </p:blipFill>
        <p:spPr bwMode="auto">
          <a:xfrm>
            <a:off x="3810000" y="5248932"/>
            <a:ext cx="5257800" cy="1609068"/>
          </a:xfrm>
          <a:prstGeom prst="rect">
            <a:avLst/>
          </a:prstGeom>
          <a:noFill/>
          <a:ln w="9525">
            <a:noFill/>
            <a:miter lim="800000"/>
            <a:headEnd/>
            <a:tailEnd/>
          </a:ln>
          <a:effectLst/>
        </p:spPr>
      </p:pic>
      <p:pic>
        <p:nvPicPr>
          <p:cNvPr id="4099" name="Picture 3"/>
          <p:cNvPicPr>
            <a:picLocks noGrp="1" noChangeAspect="1" noChangeArrowheads="1"/>
          </p:cNvPicPr>
          <p:nvPr>
            <p:ph idx="1"/>
          </p:nvPr>
        </p:nvPicPr>
        <p:blipFill>
          <a:blip r:embed="rId3"/>
          <a:srcRect/>
          <a:stretch>
            <a:fillRect/>
          </a:stretch>
        </p:blipFill>
        <p:spPr bwMode="auto">
          <a:xfrm>
            <a:off x="76200" y="609600"/>
            <a:ext cx="6494885" cy="4525963"/>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3200" b="1" dirty="0" smtClean="0"/>
              <a:t>Setting text to a subscript or superscript</a:t>
            </a:r>
            <a:endParaRPr lang="en-US" sz="3200" dirty="0"/>
          </a:p>
        </p:txBody>
      </p:sp>
      <p:pic>
        <p:nvPicPr>
          <p:cNvPr id="5122" name="Picture 2"/>
          <p:cNvPicPr>
            <a:picLocks noGrp="1" noChangeAspect="1" noChangeArrowheads="1"/>
          </p:cNvPicPr>
          <p:nvPr>
            <p:ph idx="1"/>
          </p:nvPr>
        </p:nvPicPr>
        <p:blipFill>
          <a:blip r:embed="rId2"/>
          <a:srcRect/>
          <a:stretch>
            <a:fillRect/>
          </a:stretch>
        </p:blipFill>
        <p:spPr bwMode="auto">
          <a:xfrm>
            <a:off x="685800" y="2057400"/>
            <a:ext cx="4267200" cy="2731444"/>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6248400" y="2971800"/>
            <a:ext cx="2036233" cy="9906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a:t>
            </a:r>
            <a:endParaRPr lang="en-US" dirty="0"/>
          </a:p>
        </p:txBody>
      </p:sp>
      <p:sp>
        <p:nvSpPr>
          <p:cNvPr id="3" name="Content Placeholder 2"/>
          <p:cNvSpPr>
            <a:spLocks noGrp="1"/>
          </p:cNvSpPr>
          <p:nvPr>
            <p:ph idx="1"/>
          </p:nvPr>
        </p:nvSpPr>
        <p:spPr/>
        <p:txBody>
          <a:bodyPr>
            <a:normAutofit lnSpcReduction="10000"/>
          </a:bodyPr>
          <a:lstStyle/>
          <a:p>
            <a:r>
              <a:rPr lang="en-US" sz="2400" dirty="0" smtClean="0"/>
              <a:t>HTML is a markup language that provides tags for you to organize information for the Web.</a:t>
            </a:r>
          </a:p>
          <a:p>
            <a:r>
              <a:rPr lang="en-US" sz="2400" dirty="0" smtClean="0"/>
              <a:t>By inserting HTML tags into a page of text and other content, you mark which part of the page is what to provide structure to the document.</a:t>
            </a:r>
          </a:p>
          <a:p>
            <a:r>
              <a:rPr lang="en-US" sz="2400" dirty="0" smtClean="0"/>
              <a:t> Following the structure, client browsers can perform on-screen rendering or other processing. </a:t>
            </a:r>
          </a:p>
          <a:p>
            <a:r>
              <a:rPr lang="en-US" sz="2400" dirty="0" smtClean="0"/>
              <a:t>Thus, browsers process and present HTML documents based on the marked-up structure.</a:t>
            </a:r>
          </a:p>
          <a:p>
            <a:r>
              <a:rPr lang="en-US" sz="2400" dirty="0" smtClean="0"/>
              <a:t>A Web page in HTML contains two parts: markup tags and content. </a:t>
            </a:r>
          </a:p>
          <a:p>
            <a:r>
              <a:rPr lang="en-US" sz="2400" dirty="0" smtClean="0"/>
              <a:t>HTML tags are always enclosed in angle brackets (&lt; &gt;).</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200" b="1" dirty="0" smtClean="0"/>
              <a:t>HTML Links </a:t>
            </a:r>
            <a:endParaRPr lang="en-US" sz="3200" dirty="0"/>
          </a:p>
        </p:txBody>
      </p:sp>
      <p:sp>
        <p:nvSpPr>
          <p:cNvPr id="3" name="Content Placeholder 2"/>
          <p:cNvSpPr>
            <a:spLocks noGrp="1"/>
          </p:cNvSpPr>
          <p:nvPr>
            <p:ph idx="1"/>
          </p:nvPr>
        </p:nvSpPr>
        <p:spPr/>
        <p:txBody>
          <a:bodyPr/>
          <a:lstStyle/>
          <a:p>
            <a:r>
              <a:rPr lang="en-US" sz="2400" dirty="0" smtClean="0"/>
              <a:t>HTML uses the </a:t>
            </a:r>
            <a:r>
              <a:rPr lang="en-US" sz="2400" b="1" dirty="0" smtClean="0"/>
              <a:t>&lt;a&gt; anchor tag </a:t>
            </a:r>
            <a:r>
              <a:rPr lang="en-US" sz="2400" dirty="0" smtClean="0"/>
              <a:t>to create a link to another document or web page. </a:t>
            </a:r>
          </a:p>
          <a:p>
            <a:pPr>
              <a:buNone/>
            </a:pPr>
            <a:r>
              <a:rPr lang="en-US" sz="2400" b="1" dirty="0" smtClean="0"/>
              <a:t>The Anchor Tag and the href Attribute :</a:t>
            </a:r>
          </a:p>
          <a:p>
            <a:r>
              <a:rPr lang="en-US" sz="2400" b="1" dirty="0" smtClean="0"/>
              <a:t>href</a:t>
            </a:r>
            <a:r>
              <a:rPr lang="en-US" sz="2400" dirty="0" smtClean="0"/>
              <a:t> stands for </a:t>
            </a:r>
            <a:r>
              <a:rPr lang="en-US" sz="2400" b="1" dirty="0" smtClean="0"/>
              <a:t>H</a:t>
            </a:r>
            <a:r>
              <a:rPr lang="en-US" sz="2400" dirty="0" smtClean="0"/>
              <a:t>ypertext </a:t>
            </a:r>
            <a:r>
              <a:rPr lang="en-US" sz="2400" b="1" dirty="0" smtClean="0"/>
              <a:t>REF</a:t>
            </a:r>
            <a:r>
              <a:rPr lang="en-US" sz="2400" dirty="0" smtClean="0"/>
              <a:t>erence.</a:t>
            </a:r>
          </a:p>
          <a:p>
            <a:r>
              <a:rPr lang="en-US" sz="2400" dirty="0" smtClean="0"/>
              <a:t>The &lt;a&gt; tag is used to create an anchor to link from, the href attribute is used to tell the address of the document or page we are linking to and the words between the open and close of the anchor tag will be displayed as a hyperlink. </a:t>
            </a:r>
          </a:p>
          <a:p>
            <a:pPr>
              <a:buNone/>
            </a:pPr>
            <a:endParaRPr lang="en-US" sz="1000" dirty="0" smtClean="0"/>
          </a:p>
          <a:p>
            <a:pPr>
              <a:buNone/>
            </a:pPr>
            <a:r>
              <a:rPr lang="en-US" sz="2400" b="1" dirty="0" smtClean="0"/>
              <a:t>Syntax of creating an anchor: </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dirty="0"/>
          </a:p>
        </p:txBody>
      </p:sp>
      <p:pic>
        <p:nvPicPr>
          <p:cNvPr id="2050" name="Picture 2"/>
          <p:cNvPicPr>
            <a:picLocks noChangeAspect="1" noChangeArrowheads="1"/>
          </p:cNvPicPr>
          <p:nvPr/>
        </p:nvPicPr>
        <p:blipFill>
          <a:blip r:embed="rId2"/>
          <a:srcRect/>
          <a:stretch>
            <a:fillRect/>
          </a:stretch>
        </p:blipFill>
        <p:spPr bwMode="auto">
          <a:xfrm>
            <a:off x="1752600" y="5562600"/>
            <a:ext cx="5372100" cy="600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a:srcRect/>
          <a:stretch>
            <a:fillRect/>
          </a:stretch>
        </p:blipFill>
        <p:spPr bwMode="auto">
          <a:xfrm>
            <a:off x="152400" y="4267200"/>
            <a:ext cx="3810000" cy="1498314"/>
          </a:xfrm>
          <a:prstGeom prst="rect">
            <a:avLst/>
          </a:prstGeom>
          <a:noFill/>
          <a:ln w="9525">
            <a:noFill/>
            <a:miter lim="800000"/>
            <a:headEnd/>
            <a:tailEnd/>
          </a:ln>
          <a:effectLst/>
        </p:spPr>
      </p:pic>
      <p:sp>
        <p:nvSpPr>
          <p:cNvPr id="2" name="Title 1"/>
          <p:cNvSpPr>
            <a:spLocks noGrp="1"/>
          </p:cNvSpPr>
          <p:nvPr>
            <p:ph type="title"/>
          </p:nvPr>
        </p:nvSpPr>
        <p:spPr>
          <a:xfrm>
            <a:off x="457200" y="274638"/>
            <a:ext cx="8229600" cy="563562"/>
          </a:xfrm>
        </p:spPr>
        <p:txBody>
          <a:bodyPr>
            <a:normAutofit fontScale="90000"/>
          </a:bodyPr>
          <a:lstStyle/>
          <a:p>
            <a:r>
              <a:rPr lang="en-US" sz="3200" b="1" dirty="0" smtClean="0"/>
              <a:t>HTML Links : Example</a:t>
            </a:r>
            <a:endParaRPr lang="en-US" sz="3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41</a:t>
            </a:fld>
            <a:endParaRPr lang="en-US"/>
          </a:p>
        </p:txBody>
      </p:sp>
      <p:sp>
        <p:nvSpPr>
          <p:cNvPr id="12" name="Down Arrow 11"/>
          <p:cNvSpPr/>
          <p:nvPr/>
        </p:nvSpPr>
        <p:spPr>
          <a:xfrm>
            <a:off x="2209800" y="3810000"/>
            <a:ext cx="762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p:nvPr/>
        </p:nvCxnSpPr>
        <p:spPr>
          <a:xfrm>
            <a:off x="2286000" y="5486400"/>
            <a:ext cx="1828800" cy="1588"/>
          </a:xfrm>
          <a:prstGeom prst="straightConnector1">
            <a:avLst/>
          </a:prstGeom>
          <a:ln w="76200">
            <a:solidFill>
              <a:srgbClr val="FF0000"/>
            </a:solidFill>
            <a:tailEnd type="arrow"/>
          </a:ln>
        </p:spPr>
        <p:style>
          <a:lnRef idx="1">
            <a:schemeClr val="accent6"/>
          </a:lnRef>
          <a:fillRef idx="0">
            <a:schemeClr val="accent6"/>
          </a:fillRef>
          <a:effectRef idx="0">
            <a:schemeClr val="accent6"/>
          </a:effectRef>
          <a:fontRef idx="minor">
            <a:schemeClr val="tx1"/>
          </a:fontRef>
        </p:style>
      </p:cxnSp>
      <p:sp>
        <p:nvSpPr>
          <p:cNvPr id="16" name="TextBox 15"/>
          <p:cNvSpPr txBox="1"/>
          <p:nvPr/>
        </p:nvSpPr>
        <p:spPr>
          <a:xfrm>
            <a:off x="304800" y="5334000"/>
            <a:ext cx="2073003" cy="338554"/>
          </a:xfrm>
          <a:prstGeom prst="rect">
            <a:avLst/>
          </a:prstGeom>
          <a:noFill/>
        </p:spPr>
        <p:txBody>
          <a:bodyPr wrap="none" rtlCol="0">
            <a:spAutoFit/>
          </a:bodyPr>
          <a:lstStyle/>
          <a:p>
            <a:r>
              <a:rPr lang="en-US" sz="1600" b="1" i="1" dirty="0" smtClean="0">
                <a:solidFill>
                  <a:srgbClr val="FF0000"/>
                </a:solidFill>
              </a:rPr>
              <a:t>Click on this Hyperlink</a:t>
            </a:r>
            <a:endParaRPr lang="en-US" sz="1600" b="1" i="1" dirty="0">
              <a:solidFill>
                <a:srgbClr val="FF0000"/>
              </a:solidFill>
            </a:endParaRPr>
          </a:p>
        </p:txBody>
      </p:sp>
      <p:pic>
        <p:nvPicPr>
          <p:cNvPr id="1027" name="Picture 3"/>
          <p:cNvPicPr>
            <a:picLocks noChangeAspect="1" noChangeArrowheads="1"/>
          </p:cNvPicPr>
          <p:nvPr/>
        </p:nvPicPr>
        <p:blipFill>
          <a:blip r:embed="rId3"/>
          <a:srcRect/>
          <a:stretch>
            <a:fillRect/>
          </a:stretch>
        </p:blipFill>
        <p:spPr bwMode="auto">
          <a:xfrm>
            <a:off x="914400" y="990600"/>
            <a:ext cx="6553200" cy="2672477"/>
          </a:xfrm>
          <a:prstGeom prst="rect">
            <a:avLst/>
          </a:prstGeom>
          <a:noFill/>
          <a:ln w="9525">
            <a:noFill/>
            <a:miter lim="800000"/>
            <a:headEnd/>
            <a:tailEnd/>
          </a:ln>
          <a:effectLst/>
        </p:spPr>
      </p:pic>
      <p:pic>
        <p:nvPicPr>
          <p:cNvPr id="1029" name="Picture 5"/>
          <p:cNvPicPr>
            <a:picLocks noChangeAspect="1" noChangeArrowheads="1"/>
          </p:cNvPicPr>
          <p:nvPr/>
        </p:nvPicPr>
        <p:blipFill>
          <a:blip r:embed="rId4"/>
          <a:srcRect/>
          <a:stretch>
            <a:fillRect/>
          </a:stretch>
        </p:blipFill>
        <p:spPr bwMode="auto">
          <a:xfrm>
            <a:off x="4191000" y="3892466"/>
            <a:ext cx="3505200" cy="288933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7391400" y="2133600"/>
            <a:ext cx="1511180" cy="2971800"/>
          </a:xfrm>
          <a:prstGeom prst="rect">
            <a:avLst/>
          </a:prstGeom>
          <a:noFill/>
          <a:ln w="9525">
            <a:noFill/>
            <a:miter lim="800000"/>
            <a:headEnd/>
            <a:tailEnd/>
          </a:ln>
          <a:effectLst/>
        </p:spPr>
      </p:pic>
      <p:sp>
        <p:nvSpPr>
          <p:cNvPr id="2" name="Title 1"/>
          <p:cNvSpPr>
            <a:spLocks noGrp="1"/>
          </p:cNvSpPr>
          <p:nvPr>
            <p:ph type="title"/>
          </p:nvPr>
        </p:nvSpPr>
        <p:spPr>
          <a:xfrm>
            <a:off x="381000" y="152400"/>
            <a:ext cx="8229600" cy="715962"/>
          </a:xfrm>
        </p:spPr>
        <p:txBody>
          <a:bodyPr>
            <a:normAutofit/>
          </a:bodyPr>
          <a:lstStyle/>
          <a:p>
            <a:r>
              <a:rPr lang="en-US" sz="2800" b="1" dirty="0" smtClean="0"/>
              <a:t>Linking within the same page</a:t>
            </a:r>
            <a:endParaRPr lang="en-US" sz="2800" dirty="0"/>
          </a:p>
        </p:txBody>
      </p:sp>
      <p:pic>
        <p:nvPicPr>
          <p:cNvPr id="1026" name="Picture 2"/>
          <p:cNvPicPr>
            <a:picLocks noGrp="1" noChangeAspect="1" noChangeArrowheads="1"/>
          </p:cNvPicPr>
          <p:nvPr>
            <p:ph idx="1"/>
          </p:nvPr>
        </p:nvPicPr>
        <p:blipFill>
          <a:blip r:embed="rId3"/>
          <a:srcRect/>
          <a:stretch>
            <a:fillRect/>
          </a:stretch>
        </p:blipFill>
        <p:spPr bwMode="auto">
          <a:xfrm>
            <a:off x="152399" y="1066800"/>
            <a:ext cx="7348167" cy="5334000"/>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sz="2800" b="1" dirty="0" smtClean="0"/>
              <a:t>Opening links in a new window</a:t>
            </a:r>
            <a:endParaRPr lang="en-US" sz="2800" dirty="0"/>
          </a:p>
        </p:txBody>
      </p:sp>
      <p:pic>
        <p:nvPicPr>
          <p:cNvPr id="2050" name="Picture 2"/>
          <p:cNvPicPr>
            <a:picLocks noGrp="1" noChangeAspect="1" noChangeArrowheads="1"/>
          </p:cNvPicPr>
          <p:nvPr>
            <p:ph idx="1"/>
          </p:nvPr>
        </p:nvPicPr>
        <p:blipFill>
          <a:blip r:embed="rId2"/>
          <a:srcRect/>
          <a:stretch>
            <a:fillRect/>
          </a:stretch>
        </p:blipFill>
        <p:spPr bwMode="auto">
          <a:xfrm>
            <a:off x="304799" y="1066800"/>
            <a:ext cx="8593853" cy="5029200"/>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sz="2800" b="1" dirty="0" smtClean="0"/>
              <a:t>Linking to resources other than webpages</a:t>
            </a:r>
            <a:r>
              <a:rPr lang="en-US" sz="2800" dirty="0" smtClean="0"/>
              <a:t> </a:t>
            </a:r>
            <a:endParaRPr lang="en-US" sz="2800" dirty="0"/>
          </a:p>
        </p:txBody>
      </p:sp>
      <p:pic>
        <p:nvPicPr>
          <p:cNvPr id="3074" name="Picture 2"/>
          <p:cNvPicPr>
            <a:picLocks noGrp="1" noChangeAspect="1" noChangeArrowheads="1"/>
          </p:cNvPicPr>
          <p:nvPr>
            <p:ph idx="1"/>
          </p:nvPr>
        </p:nvPicPr>
        <p:blipFill>
          <a:blip r:embed="rId2"/>
          <a:srcRect/>
          <a:stretch>
            <a:fillRect/>
          </a:stretch>
        </p:blipFill>
        <p:spPr bwMode="auto">
          <a:xfrm>
            <a:off x="52139" y="1219200"/>
            <a:ext cx="8947482" cy="17526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304800" y="3581400"/>
            <a:ext cx="4594352" cy="1295400"/>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3200" b="1" dirty="0" smtClean="0"/>
              <a:t>HTML Images </a:t>
            </a:r>
            <a:endParaRPr lang="en-US" sz="3200" dirty="0"/>
          </a:p>
        </p:txBody>
      </p:sp>
      <p:sp>
        <p:nvSpPr>
          <p:cNvPr id="3" name="Content Placeholder 2"/>
          <p:cNvSpPr>
            <a:spLocks noGrp="1"/>
          </p:cNvSpPr>
          <p:nvPr>
            <p:ph idx="1"/>
          </p:nvPr>
        </p:nvSpPr>
        <p:spPr>
          <a:xfrm>
            <a:off x="304800" y="1295400"/>
            <a:ext cx="8229600" cy="4495800"/>
          </a:xfrm>
        </p:spPr>
        <p:txBody>
          <a:bodyPr>
            <a:normAutofit/>
          </a:bodyPr>
          <a:lstStyle/>
          <a:p>
            <a:r>
              <a:rPr lang="en-US" sz="2400" dirty="0" smtClean="0"/>
              <a:t>it is the ability of the Web to provide images, graphics, or sometimes icons, that has made it so popular. </a:t>
            </a:r>
          </a:p>
          <a:p>
            <a:r>
              <a:rPr lang="en-US" sz="2400" dirty="0" smtClean="0"/>
              <a:t>Use the </a:t>
            </a:r>
            <a:r>
              <a:rPr lang="en-US" sz="2400" b="1" dirty="0" smtClean="0"/>
              <a:t>&lt;img &gt; </a:t>
            </a:r>
            <a:r>
              <a:rPr lang="en-US" sz="2400" dirty="0" smtClean="0"/>
              <a:t>tag to place an image on your webpage.</a:t>
            </a:r>
          </a:p>
          <a:p>
            <a:r>
              <a:rPr lang="en-US" sz="2400" dirty="0" smtClean="0"/>
              <a:t>&lt;img /&gt; tag does not require a formal ending tag. Instead, all we need to do to close this tag out with a slash (/) placed just inside the ending bracket (/&gt;).</a:t>
            </a:r>
          </a:p>
          <a:p>
            <a:r>
              <a:rPr lang="en-US" sz="2400" dirty="0" smtClean="0"/>
              <a:t>In order to place an image onto a website, one needs to know where the image file is located.</a:t>
            </a:r>
          </a:p>
          <a:p>
            <a:pPr>
              <a:buNone/>
            </a:pPr>
            <a:endParaRPr lang="en-US" sz="2400" dirty="0" smtClean="0"/>
          </a:p>
          <a:p>
            <a:endParaRPr lang="en-US" sz="2400" dirty="0" smtClean="0"/>
          </a:p>
          <a:p>
            <a:endParaRPr lang="en-US" sz="2400" dirty="0" smtClean="0"/>
          </a:p>
          <a:p>
            <a:endParaRPr lang="en-US" sz="2400"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45</a:t>
            </a:fld>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HTML Images </a:t>
            </a:r>
            <a:endParaRPr lang="en-US" sz="3200" dirty="0"/>
          </a:p>
        </p:txBody>
      </p:sp>
      <p:sp>
        <p:nvSpPr>
          <p:cNvPr id="3" name="Content Placeholder 2"/>
          <p:cNvSpPr>
            <a:spLocks noGrp="1"/>
          </p:cNvSpPr>
          <p:nvPr>
            <p:ph idx="1"/>
          </p:nvPr>
        </p:nvSpPr>
        <p:spPr>
          <a:xfrm>
            <a:off x="457200" y="1600201"/>
            <a:ext cx="8229600" cy="2743200"/>
          </a:xfrm>
        </p:spPr>
        <p:txBody>
          <a:bodyPr/>
          <a:lstStyle/>
          <a:p>
            <a:r>
              <a:rPr lang="en-US" sz="2400" dirty="0" smtClean="0"/>
              <a:t>To display an image on a page, you need to use the </a:t>
            </a:r>
            <a:r>
              <a:rPr lang="en-US" sz="2400" b="1" dirty="0" smtClean="0"/>
              <a:t>src</a:t>
            </a:r>
            <a:r>
              <a:rPr lang="en-US" sz="2400" dirty="0" smtClean="0"/>
              <a:t> attribute. Src stands for "source". </a:t>
            </a:r>
          </a:p>
          <a:p>
            <a:r>
              <a:rPr lang="en-US" sz="2400" dirty="0" smtClean="0"/>
              <a:t>An image source is a URL value and should point to the directory location of an image file.</a:t>
            </a:r>
          </a:p>
          <a:p>
            <a:pPr>
              <a:buNone/>
            </a:pPr>
            <a:r>
              <a:rPr lang="en-US" sz="2400" b="1" dirty="0" smtClean="0"/>
              <a:t>Syntax of defining an image</a:t>
            </a:r>
            <a:r>
              <a:rPr lang="en-US" dirty="0" smtClean="0"/>
              <a:t>: </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46</a:t>
            </a:fld>
            <a:endParaRPr lang="en-US"/>
          </a:p>
        </p:txBody>
      </p:sp>
      <p:pic>
        <p:nvPicPr>
          <p:cNvPr id="5" name="Picture 2"/>
          <p:cNvPicPr>
            <a:picLocks noChangeAspect="1" noChangeArrowheads="1"/>
          </p:cNvPicPr>
          <p:nvPr/>
        </p:nvPicPr>
        <p:blipFill>
          <a:blip r:embed="rId2"/>
          <a:srcRect/>
          <a:stretch>
            <a:fillRect/>
          </a:stretch>
        </p:blipFill>
        <p:spPr bwMode="auto">
          <a:xfrm>
            <a:off x="1600200" y="4343400"/>
            <a:ext cx="6339468" cy="685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Image Formats for the Web</a:t>
            </a:r>
            <a:endParaRPr lang="en-US" sz="3200" dirty="0"/>
          </a:p>
        </p:txBody>
      </p:sp>
      <p:sp>
        <p:nvSpPr>
          <p:cNvPr id="3" name="Content Placeholder 2"/>
          <p:cNvSpPr>
            <a:spLocks noGrp="1"/>
          </p:cNvSpPr>
          <p:nvPr>
            <p:ph idx="1"/>
          </p:nvPr>
        </p:nvSpPr>
        <p:spPr/>
        <p:txBody>
          <a:bodyPr>
            <a:normAutofit/>
          </a:bodyPr>
          <a:lstStyle/>
          <a:p>
            <a:r>
              <a:rPr lang="en-US" sz="2400" b="1" dirty="0" smtClean="0"/>
              <a:t>.gif</a:t>
            </a:r>
            <a:r>
              <a:rPr lang="en-US" sz="2400" dirty="0" smtClean="0"/>
              <a:t>  - </a:t>
            </a:r>
            <a:r>
              <a:rPr lang="en-US" sz="2400" b="1" dirty="0" smtClean="0"/>
              <a:t>G</a:t>
            </a:r>
            <a:r>
              <a:rPr lang="en-US" sz="2400" dirty="0" smtClean="0"/>
              <a:t>raphics </a:t>
            </a:r>
            <a:r>
              <a:rPr lang="en-US" sz="2400" b="1" dirty="0" smtClean="0"/>
              <a:t>I</a:t>
            </a:r>
            <a:r>
              <a:rPr lang="en-US" sz="2400" dirty="0" smtClean="0"/>
              <a:t>nterchange </a:t>
            </a:r>
            <a:r>
              <a:rPr lang="en-US" sz="2400" b="1" dirty="0" smtClean="0"/>
              <a:t>F</a:t>
            </a:r>
            <a:r>
              <a:rPr lang="en-US" sz="2400" dirty="0" smtClean="0"/>
              <a:t>ormat. </a:t>
            </a:r>
          </a:p>
          <a:p>
            <a:r>
              <a:rPr lang="en-US" sz="2400" b="1" dirty="0" smtClean="0"/>
              <a:t>.png</a:t>
            </a:r>
            <a:r>
              <a:rPr lang="en-US" sz="2400" dirty="0" smtClean="0"/>
              <a:t>  - </a:t>
            </a:r>
            <a:r>
              <a:rPr lang="en-US" sz="2400" b="1" dirty="0" smtClean="0"/>
              <a:t>P</a:t>
            </a:r>
            <a:r>
              <a:rPr lang="en-US" sz="2400" dirty="0" smtClean="0"/>
              <a:t>ortable </a:t>
            </a:r>
            <a:r>
              <a:rPr lang="en-US" sz="2400" b="1" dirty="0" smtClean="0"/>
              <a:t>N</a:t>
            </a:r>
            <a:r>
              <a:rPr lang="en-US" sz="2400" dirty="0" smtClean="0"/>
              <a:t>etwork </a:t>
            </a:r>
            <a:r>
              <a:rPr lang="en-US" sz="2400" b="1" dirty="0" smtClean="0"/>
              <a:t>G</a:t>
            </a:r>
            <a:r>
              <a:rPr lang="en-US" sz="2400" dirty="0" smtClean="0"/>
              <a:t>raphic. </a:t>
            </a:r>
          </a:p>
          <a:p>
            <a:r>
              <a:rPr lang="en-US" sz="2400" b="1" dirty="0" smtClean="0"/>
              <a:t>.jpeg or .jpg</a:t>
            </a:r>
            <a:r>
              <a:rPr lang="en-US" sz="2400" dirty="0" smtClean="0"/>
              <a:t>  - </a:t>
            </a:r>
            <a:r>
              <a:rPr lang="en-US" sz="2400" b="1" dirty="0" smtClean="0"/>
              <a:t>J</a:t>
            </a:r>
            <a:r>
              <a:rPr lang="en-US" sz="2400" dirty="0" smtClean="0"/>
              <a:t>oint </a:t>
            </a:r>
            <a:r>
              <a:rPr lang="en-US" sz="2400" b="1" dirty="0" smtClean="0"/>
              <a:t>P</a:t>
            </a:r>
            <a:r>
              <a:rPr lang="en-US" sz="2400" dirty="0" smtClean="0"/>
              <a:t>hotographic </a:t>
            </a:r>
            <a:r>
              <a:rPr lang="en-US" sz="2400" b="1" dirty="0" smtClean="0"/>
              <a:t>E</a:t>
            </a:r>
            <a:r>
              <a:rPr lang="en-US" sz="2400" dirty="0" smtClean="0"/>
              <a:t>xperts </a:t>
            </a:r>
            <a:r>
              <a:rPr lang="en-US" sz="2400" b="1" dirty="0" smtClean="0"/>
              <a:t>G</a:t>
            </a:r>
            <a:r>
              <a:rPr lang="en-US" sz="2400" dirty="0" smtClean="0"/>
              <a:t>roup, </a:t>
            </a:r>
          </a:p>
          <a:p>
            <a:r>
              <a:rPr lang="en-US" sz="2400" b="1" dirty="0" smtClean="0"/>
              <a:t>.bmp - </a:t>
            </a:r>
            <a:r>
              <a:rPr lang="en-US" sz="2400" dirty="0" smtClean="0"/>
              <a:t>bitmap</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rmAutofit/>
          </a:bodyPr>
          <a:lstStyle/>
          <a:p>
            <a:r>
              <a:rPr lang="en-US" sz="3200" b="1" dirty="0" smtClean="0"/>
              <a:t>HTML Images </a:t>
            </a:r>
            <a:endParaRPr lang="en-US" sz="3200" dirty="0"/>
          </a:p>
        </p:txBody>
      </p:sp>
      <p:sp>
        <p:nvSpPr>
          <p:cNvPr id="3" name="Content Placeholder 2"/>
          <p:cNvSpPr>
            <a:spLocks noGrp="1"/>
          </p:cNvSpPr>
          <p:nvPr>
            <p:ph idx="1"/>
          </p:nvPr>
        </p:nvSpPr>
        <p:spPr>
          <a:xfrm>
            <a:off x="457200" y="1600201"/>
            <a:ext cx="8229600" cy="533400"/>
          </a:xfrm>
        </p:spPr>
        <p:txBody>
          <a:bodyPr/>
          <a:lstStyle/>
          <a:p>
            <a:pPr>
              <a:buNone/>
            </a:pPr>
            <a:r>
              <a:rPr lang="en-US" sz="2400" b="1" dirty="0" smtClean="0"/>
              <a:t>Explanation of Local URLs: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48</a:t>
            </a:fld>
            <a:endParaRPr lang="en-US"/>
          </a:p>
        </p:txBody>
      </p:sp>
      <p:graphicFrame>
        <p:nvGraphicFramePr>
          <p:cNvPr id="5" name="Table 4"/>
          <p:cNvGraphicFramePr>
            <a:graphicFrameLocks noGrp="1"/>
          </p:cNvGraphicFramePr>
          <p:nvPr/>
        </p:nvGraphicFramePr>
        <p:xfrm>
          <a:off x="609600" y="2590800"/>
          <a:ext cx="7391401" cy="3017520"/>
        </p:xfrm>
        <a:graphic>
          <a:graphicData uri="http://schemas.openxmlformats.org/drawingml/2006/table">
            <a:tbl>
              <a:tblPr firstRow="1" bandRow="1">
                <a:tableStyleId>{5C22544A-7EE6-4342-B048-85BDC9FD1C3A}</a:tableStyleId>
              </a:tblPr>
              <a:tblGrid>
                <a:gridCol w="2696528"/>
                <a:gridCol w="4694873"/>
              </a:tblGrid>
              <a:tr h="579120">
                <a:tc>
                  <a:txBody>
                    <a:bodyPr/>
                    <a:lstStyle/>
                    <a:p>
                      <a:r>
                        <a:rPr lang="en-US" b="1" dirty="0" smtClean="0">
                          <a:solidFill>
                            <a:schemeClr val="tx1"/>
                          </a:solidFill>
                        </a:rPr>
                        <a:t>Local src</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smtClean="0">
                          <a:solidFill>
                            <a:schemeClr val="tx1"/>
                          </a:solidFill>
                        </a:rPr>
                        <a:t>Location Description</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79120">
                <a:tc>
                  <a:txBody>
                    <a:bodyPr/>
                    <a:lstStyle/>
                    <a:p>
                      <a:r>
                        <a:rPr lang="en-US" dirty="0" smtClean="0">
                          <a:solidFill>
                            <a:schemeClr val="tx1"/>
                          </a:solidFill>
                        </a:rPr>
                        <a:t>src=“Baby.jpg"</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picture file resides in same directory as .html file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79120">
                <a:tc>
                  <a:txBody>
                    <a:bodyPr/>
                    <a:lstStyle/>
                    <a:p>
                      <a:r>
                        <a:rPr lang="en-US" dirty="0" smtClean="0"/>
                        <a:t>src=“Images/</a:t>
                      </a:r>
                      <a:r>
                        <a:rPr lang="en-US" dirty="0" smtClean="0">
                          <a:solidFill>
                            <a:schemeClr val="tx1"/>
                          </a:solidFill>
                        </a:rPr>
                        <a:t>Baby.jpg</a:t>
                      </a:r>
                      <a:r>
                        <a:rPr lang="en-US" dirty="0" smtClean="0"/>
                        <a: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picture file resides in the </a:t>
                      </a:r>
                      <a:r>
                        <a:rPr lang="en-US" i="1" dirty="0" smtClean="0"/>
                        <a:t>Images</a:t>
                      </a:r>
                      <a:r>
                        <a:rPr lang="en-US" dirty="0" smtClean="0"/>
                        <a:t> directory</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79120">
                <a:tc>
                  <a:txBody>
                    <a:bodyPr/>
                    <a:lstStyle/>
                    <a:p>
                      <a:r>
                        <a:rPr lang="en-US" dirty="0" smtClean="0"/>
                        <a:t>src="../</a:t>
                      </a:r>
                      <a:r>
                        <a:rPr lang="en-US" dirty="0" smtClean="0">
                          <a:solidFill>
                            <a:schemeClr val="tx1"/>
                          </a:solidFill>
                        </a:rPr>
                        <a:t>Baby.jpg</a:t>
                      </a:r>
                      <a:r>
                        <a:rPr lang="en-US" dirty="0" smtClean="0"/>
                        <a: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picture resides one folder "up" from the .html file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79120">
                <a:tc>
                  <a:txBody>
                    <a:bodyPr/>
                    <a:lstStyle/>
                    <a:p>
                      <a:r>
                        <a:rPr lang="en-US" dirty="0" smtClean="0"/>
                        <a:t>src="../Images/</a:t>
                      </a:r>
                      <a:r>
                        <a:rPr lang="en-US" dirty="0" smtClean="0">
                          <a:solidFill>
                            <a:schemeClr val="tx1"/>
                          </a:solidFill>
                        </a:rPr>
                        <a:t>Baby.jpg</a:t>
                      </a:r>
                      <a:r>
                        <a:rPr lang="en-US" dirty="0" smtClean="0"/>
                        <a: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picture file resides in the </a:t>
                      </a:r>
                      <a:r>
                        <a:rPr lang="en-US" i="1" dirty="0" smtClean="0"/>
                        <a:t>Images</a:t>
                      </a:r>
                      <a:r>
                        <a:rPr lang="en-US" dirty="0" smtClean="0"/>
                        <a:t> directory, one folder "up" from the .html file.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HTML Images : The Alt Attribute </a:t>
            </a:r>
            <a:endParaRPr lang="en-US" sz="3200" dirty="0"/>
          </a:p>
        </p:txBody>
      </p:sp>
      <p:sp>
        <p:nvSpPr>
          <p:cNvPr id="3" name="Content Placeholder 2"/>
          <p:cNvSpPr>
            <a:spLocks noGrp="1"/>
          </p:cNvSpPr>
          <p:nvPr>
            <p:ph idx="1"/>
          </p:nvPr>
        </p:nvSpPr>
        <p:spPr/>
        <p:txBody>
          <a:bodyPr>
            <a:normAutofit/>
          </a:bodyPr>
          <a:lstStyle/>
          <a:p>
            <a:r>
              <a:rPr lang="en-US" sz="2400" dirty="0" smtClean="0"/>
              <a:t>The alt attribute is used to define an alternate text for an image. </a:t>
            </a:r>
          </a:p>
          <a:p>
            <a:r>
              <a:rPr lang="en-US" sz="2400" dirty="0" smtClean="0"/>
              <a:t>The value of the alt attribute is author-defined text: </a:t>
            </a:r>
          </a:p>
          <a:p>
            <a:pPr>
              <a:buNone/>
            </a:pPr>
            <a:r>
              <a:rPr lang="en-US" sz="2400" b="1" i="1" dirty="0" smtClean="0"/>
              <a:t>&lt;img src=“Images/Baby.jpg" alt="Smiling Happy Baby "&gt; </a:t>
            </a:r>
          </a:p>
          <a:p>
            <a:r>
              <a:rPr lang="en-US" sz="2400" dirty="0" smtClean="0"/>
              <a:t>It is a good practice to include the alt attribute for each image on a page, to improve the display and usefulness of your document for people who have text-only browsers or use screen readers. </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49</a:t>
            </a:fld>
            <a:endParaRPr lang="en-US" dirty="0"/>
          </a:p>
        </p:txBody>
      </p:sp>
      <p:sp>
        <p:nvSpPr>
          <p:cNvPr id="5" name="Rectangle 4"/>
          <p:cNvSpPr/>
          <p:nvPr/>
        </p:nvSpPr>
        <p:spPr>
          <a:xfrm>
            <a:off x="381000" y="2819400"/>
            <a:ext cx="75438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152400" y="4191000"/>
            <a:ext cx="2743200" cy="2286000"/>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sz="3200" b="1" dirty="0" smtClean="0"/>
              <a:t>HTML: Example</a:t>
            </a:r>
            <a:endParaRPr lang="en-US" sz="3200" b="1" dirty="0"/>
          </a:p>
        </p:txBody>
      </p:sp>
      <p:sp>
        <p:nvSpPr>
          <p:cNvPr id="3" name="Content Placeholder 2"/>
          <p:cNvSpPr>
            <a:spLocks noGrp="1"/>
          </p:cNvSpPr>
          <p:nvPr>
            <p:ph idx="1"/>
          </p:nvPr>
        </p:nvSpPr>
        <p:spPr>
          <a:xfrm>
            <a:off x="228600" y="1295400"/>
            <a:ext cx="8610600" cy="457199"/>
          </a:xfrm>
        </p:spPr>
        <p:txBody>
          <a:bodyPr>
            <a:normAutofit lnSpcReduction="10000"/>
          </a:bodyPr>
          <a:lstStyle/>
          <a:p>
            <a:r>
              <a:rPr lang="en-US" sz="2400" dirty="0" smtClean="0"/>
              <a:t>  </a:t>
            </a:r>
            <a:r>
              <a:rPr lang="en-US" sz="2000" dirty="0" smtClean="0"/>
              <a:t>Open your text editor (i.e. Notepad here) and type the following text: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pic>
        <p:nvPicPr>
          <p:cNvPr id="1026" name="Picture 2"/>
          <p:cNvPicPr>
            <a:picLocks noChangeAspect="1" noChangeArrowheads="1"/>
          </p:cNvPicPr>
          <p:nvPr/>
        </p:nvPicPr>
        <p:blipFill>
          <a:blip r:embed="rId2"/>
          <a:srcRect/>
          <a:stretch>
            <a:fillRect/>
          </a:stretch>
        </p:blipFill>
        <p:spPr bwMode="auto">
          <a:xfrm>
            <a:off x="152400" y="1676400"/>
            <a:ext cx="4611530" cy="23622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4724400" y="4114800"/>
            <a:ext cx="4038600" cy="2372146"/>
          </a:xfrm>
          <a:prstGeom prst="rect">
            <a:avLst/>
          </a:prstGeom>
          <a:noFill/>
          <a:ln w="9525">
            <a:noFill/>
            <a:miter lim="800000"/>
            <a:headEnd/>
            <a:tailEnd/>
          </a:ln>
          <a:effectLst/>
        </p:spPr>
      </p:pic>
      <p:sp>
        <p:nvSpPr>
          <p:cNvPr id="8" name="TextBox 7"/>
          <p:cNvSpPr txBox="1"/>
          <p:nvPr/>
        </p:nvSpPr>
        <p:spPr>
          <a:xfrm>
            <a:off x="5486400" y="2514600"/>
            <a:ext cx="1271502" cy="369332"/>
          </a:xfrm>
          <a:prstGeom prst="rect">
            <a:avLst/>
          </a:prstGeom>
          <a:noFill/>
        </p:spPr>
        <p:txBody>
          <a:bodyPr wrap="none" rtlCol="0">
            <a:spAutoFit/>
          </a:bodyPr>
          <a:lstStyle/>
          <a:p>
            <a:r>
              <a:rPr lang="en-US" b="1" dirty="0" smtClean="0"/>
              <a:t>HTML Code</a:t>
            </a:r>
            <a:endParaRPr lang="en-US" b="1" dirty="0"/>
          </a:p>
        </p:txBody>
      </p:sp>
      <p:sp>
        <p:nvSpPr>
          <p:cNvPr id="9" name="TextBox 8"/>
          <p:cNvSpPr txBox="1"/>
          <p:nvPr/>
        </p:nvSpPr>
        <p:spPr>
          <a:xfrm>
            <a:off x="2895600" y="5029200"/>
            <a:ext cx="1535998" cy="369332"/>
          </a:xfrm>
          <a:prstGeom prst="rect">
            <a:avLst/>
          </a:prstGeom>
          <a:noFill/>
        </p:spPr>
        <p:txBody>
          <a:bodyPr wrap="none" rtlCol="0">
            <a:spAutoFit/>
          </a:bodyPr>
          <a:lstStyle/>
          <a:p>
            <a:r>
              <a:rPr lang="en-US" b="1" dirty="0" smtClean="0"/>
              <a:t>HTML  Output</a:t>
            </a:r>
            <a:endParaRPr lang="en-US" b="1" dirty="0"/>
          </a:p>
        </p:txBody>
      </p:sp>
      <p:sp>
        <p:nvSpPr>
          <p:cNvPr id="10" name="Right Arrow 9"/>
          <p:cNvSpPr/>
          <p:nvPr/>
        </p:nvSpPr>
        <p:spPr>
          <a:xfrm>
            <a:off x="4343400" y="5181600"/>
            <a:ext cx="3810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Left Arrow 10"/>
          <p:cNvSpPr/>
          <p:nvPr/>
        </p:nvSpPr>
        <p:spPr>
          <a:xfrm>
            <a:off x="4800600" y="2667000"/>
            <a:ext cx="609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52400" y="4267200"/>
            <a:ext cx="2667000" cy="2057400"/>
          </a:xfrm>
          <a:prstGeom prst="rect">
            <a:avLst/>
          </a:prstGeom>
          <a:noFill/>
        </p:spPr>
        <p:txBody>
          <a:bodyPr wrap="square" rtlCol="0">
            <a:spAutoFit/>
          </a:bodyPr>
          <a:lstStyle/>
          <a:p>
            <a:pPr algn="just">
              <a:buFont typeface="Arial" pitchFamily="34" charset="0"/>
              <a:buChar char="•"/>
            </a:pPr>
            <a:r>
              <a:rPr lang="en-US" dirty="0" smtClean="0">
                <a:solidFill>
                  <a:srgbClr val="0070C0"/>
                </a:solidFill>
              </a:rPr>
              <a:t>  Save the file with htm or .html extension.</a:t>
            </a:r>
          </a:p>
          <a:p>
            <a:pPr algn="just">
              <a:buFont typeface="Arial" pitchFamily="34" charset="0"/>
              <a:buChar char="•"/>
            </a:pPr>
            <a:r>
              <a:rPr lang="en-US" dirty="0" smtClean="0">
                <a:solidFill>
                  <a:srgbClr val="0070C0"/>
                </a:solidFill>
              </a:rPr>
              <a:t> Open the file with any web browser (Like Chrome, Firefox, Safari or Internet Explorer ) to see the HTML page output</a:t>
            </a:r>
            <a:endParaRPr lang="en-US" dirty="0">
              <a:solidFill>
                <a:srgbClr val="0070C0"/>
              </a:solidFill>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Html Image Dimensions : Height &amp; Width </a:t>
            </a:r>
            <a:endParaRPr lang="en-US" sz="3200" dirty="0"/>
          </a:p>
        </p:txBody>
      </p:sp>
      <p:sp>
        <p:nvSpPr>
          <p:cNvPr id="3" name="Content Placeholder 2"/>
          <p:cNvSpPr>
            <a:spLocks noGrp="1"/>
          </p:cNvSpPr>
          <p:nvPr>
            <p:ph idx="1"/>
          </p:nvPr>
        </p:nvSpPr>
        <p:spPr/>
        <p:txBody>
          <a:bodyPr/>
          <a:lstStyle/>
          <a:p>
            <a:r>
              <a:rPr lang="en-US" sz="2400" dirty="0" smtClean="0"/>
              <a:t>Image dimension can be defined by using two attributes ,Height &amp; Width.</a:t>
            </a:r>
          </a:p>
          <a:p>
            <a:pPr>
              <a:buFont typeface="Wingdings" pitchFamily="2" charset="2"/>
              <a:buChar char="Ø"/>
            </a:pPr>
            <a:r>
              <a:rPr lang="en-US" sz="2400" b="1" dirty="0" smtClean="0"/>
              <a:t>Height: </a:t>
            </a:r>
            <a:r>
              <a:rPr lang="en-US" sz="2400" dirty="0" smtClean="0"/>
              <a:t>it represents the height of the image in pixels.</a:t>
            </a:r>
          </a:p>
          <a:p>
            <a:pPr>
              <a:buFont typeface="Wingdings" pitchFamily="2" charset="2"/>
              <a:buChar char="Ø"/>
            </a:pPr>
            <a:r>
              <a:rPr lang="en-US" sz="2400" b="1" dirty="0" smtClean="0"/>
              <a:t>Width: </a:t>
            </a:r>
            <a:r>
              <a:rPr lang="en-US" sz="2400" dirty="0" smtClean="0"/>
              <a:t>it represents  width of the image in pixels.</a:t>
            </a:r>
          </a:p>
          <a:p>
            <a:r>
              <a:rPr lang="en-US" sz="2400" dirty="0" smtClean="0"/>
              <a:t>If no height or width attribute is specified inside the &lt;img&gt; tag, the browser will use the actual dimensions of the image file to render the image.</a:t>
            </a:r>
          </a:p>
          <a:p>
            <a:endParaRPr lang="en-US" sz="2400" dirty="0" smtClean="0"/>
          </a:p>
          <a:p>
            <a:pPr>
              <a:buNone/>
            </a:pPr>
            <a:r>
              <a:rPr lang="en-US" sz="2400" b="1" dirty="0" smtClean="0"/>
              <a:t>Format for placing an image:</a:t>
            </a:r>
          </a:p>
          <a:p>
            <a:endParaRPr lang="en-US" sz="2400"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50</a:t>
            </a:fld>
            <a:endParaRPr lang="en-US" dirty="0"/>
          </a:p>
        </p:txBody>
      </p:sp>
      <p:pic>
        <p:nvPicPr>
          <p:cNvPr id="6146" name="Picture 2"/>
          <p:cNvPicPr>
            <a:picLocks noChangeAspect="1" noChangeArrowheads="1"/>
          </p:cNvPicPr>
          <p:nvPr/>
        </p:nvPicPr>
        <p:blipFill>
          <a:blip r:embed="rId2"/>
          <a:srcRect/>
          <a:stretch>
            <a:fillRect/>
          </a:stretch>
        </p:blipFill>
        <p:spPr bwMode="auto">
          <a:xfrm>
            <a:off x="990600" y="5486400"/>
            <a:ext cx="6724650" cy="4762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b="1" dirty="0" smtClean="0"/>
              <a:t>HTML Images : Example</a:t>
            </a:r>
            <a:endParaRPr lang="en-US" sz="3200"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51</a:t>
            </a:fld>
            <a:endParaRPr lang="en-US"/>
          </a:p>
        </p:txBody>
      </p:sp>
      <p:pic>
        <p:nvPicPr>
          <p:cNvPr id="1026" name="Picture 2"/>
          <p:cNvPicPr>
            <a:picLocks noChangeAspect="1" noChangeArrowheads="1"/>
          </p:cNvPicPr>
          <p:nvPr/>
        </p:nvPicPr>
        <p:blipFill>
          <a:blip r:embed="rId2"/>
          <a:srcRect/>
          <a:stretch>
            <a:fillRect/>
          </a:stretch>
        </p:blipFill>
        <p:spPr bwMode="auto">
          <a:xfrm>
            <a:off x="5181600" y="1447800"/>
            <a:ext cx="3748216" cy="34290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304800" y="1143000"/>
            <a:ext cx="4439961" cy="4267200"/>
          </a:xfrm>
          <a:prstGeom prst="rect">
            <a:avLst/>
          </a:prstGeom>
          <a:noFill/>
          <a:ln w="9525">
            <a:noFill/>
            <a:miter lim="800000"/>
            <a:headEnd/>
            <a:tailEnd/>
          </a:ln>
          <a:effectLst/>
        </p:spPr>
      </p:pic>
      <p:sp>
        <p:nvSpPr>
          <p:cNvPr id="9" name="Right Arrow 8"/>
          <p:cNvSpPr/>
          <p:nvPr/>
        </p:nvSpPr>
        <p:spPr>
          <a:xfrm>
            <a:off x="4724400" y="3124200"/>
            <a:ext cx="4572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srcRect/>
          <a:stretch>
            <a:fillRect/>
          </a:stretch>
        </p:blipFill>
        <p:spPr bwMode="auto">
          <a:xfrm>
            <a:off x="152400" y="762000"/>
            <a:ext cx="8723417" cy="5029200"/>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6892198" y="4543425"/>
            <a:ext cx="2099402" cy="2162175"/>
          </a:xfrm>
          <a:prstGeom prst="rect">
            <a:avLst/>
          </a:prstGeom>
          <a:noFill/>
          <a:ln w="9525">
            <a:noFill/>
            <a:miter lim="800000"/>
            <a:headEnd/>
            <a:tailEnd/>
          </a:ln>
          <a:effectLst/>
        </p:spPr>
      </p:pic>
      <p:sp>
        <p:nvSpPr>
          <p:cNvPr id="2" name="Title 1"/>
          <p:cNvSpPr>
            <a:spLocks noGrp="1"/>
          </p:cNvSpPr>
          <p:nvPr>
            <p:ph type="title"/>
          </p:nvPr>
        </p:nvSpPr>
        <p:spPr>
          <a:xfrm>
            <a:off x="457200" y="76200"/>
            <a:ext cx="8229600" cy="639762"/>
          </a:xfrm>
        </p:spPr>
        <p:txBody>
          <a:bodyPr>
            <a:normAutofit/>
          </a:bodyPr>
          <a:lstStyle/>
          <a:p>
            <a:r>
              <a:rPr lang="en-US" sz="2800" b="1" dirty="0" smtClean="0"/>
              <a:t>Setting an image as a link</a:t>
            </a:r>
            <a:endParaRPr lang="en-US" sz="2800"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2800" b="1" dirty="0" smtClean="0"/>
              <a:t>Setting a title for an image</a:t>
            </a:r>
            <a:endParaRPr lang="en-US" sz="2800" dirty="0"/>
          </a:p>
        </p:txBody>
      </p:sp>
      <p:pic>
        <p:nvPicPr>
          <p:cNvPr id="6146" name="Picture 2"/>
          <p:cNvPicPr>
            <a:picLocks noGrp="1" noChangeAspect="1" noChangeArrowheads="1"/>
          </p:cNvPicPr>
          <p:nvPr>
            <p:ph idx="1"/>
          </p:nvPr>
        </p:nvPicPr>
        <p:blipFill>
          <a:blip r:embed="rId2"/>
          <a:srcRect/>
          <a:stretch>
            <a:fillRect/>
          </a:stretch>
        </p:blipFill>
        <p:spPr bwMode="auto">
          <a:xfrm>
            <a:off x="85725" y="1600200"/>
            <a:ext cx="8975481" cy="2057400"/>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76200" y="3962400"/>
            <a:ext cx="9007692" cy="2057400"/>
          </a:xfrm>
          <a:prstGeom prst="rect">
            <a:avLst/>
          </a:prstGeom>
          <a:noFill/>
          <a:ln w="9525">
            <a:noFill/>
            <a:miter lim="800000"/>
            <a:headEnd/>
            <a:tailEnd/>
          </a:ln>
          <a:effec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sz="3100" b="1" dirty="0" smtClean="0"/>
              <a:t>Aligning an image with a paragraph</a:t>
            </a:r>
            <a:r>
              <a:rPr lang="en-US" dirty="0" smtClean="0"/>
              <a:t> </a:t>
            </a:r>
            <a:endParaRPr lang="en-US" dirty="0"/>
          </a:p>
        </p:txBody>
      </p:sp>
      <p:pic>
        <p:nvPicPr>
          <p:cNvPr id="7170" name="Picture 2"/>
          <p:cNvPicPr>
            <a:picLocks noGrp="1" noChangeAspect="1" noChangeArrowheads="1"/>
          </p:cNvPicPr>
          <p:nvPr>
            <p:ph idx="1"/>
          </p:nvPr>
        </p:nvPicPr>
        <p:blipFill>
          <a:blip r:embed="rId2"/>
          <a:srcRect/>
          <a:stretch>
            <a:fillRect/>
          </a:stretch>
        </p:blipFill>
        <p:spPr bwMode="auto">
          <a:xfrm>
            <a:off x="152400" y="1066800"/>
            <a:ext cx="8701038" cy="3352800"/>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3429000" y="4800600"/>
            <a:ext cx="3943350" cy="1809750"/>
          </a:xfrm>
          <a:prstGeom prst="rect">
            <a:avLst/>
          </a:prstGeom>
          <a:noFill/>
          <a:ln w="9525">
            <a:noFill/>
            <a:miter lim="800000"/>
            <a:headEnd/>
            <a:tailEnd/>
          </a:ln>
          <a:effec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200" b="1" dirty="0" smtClean="0"/>
              <a:t>HTML Tables</a:t>
            </a:r>
            <a:endParaRPr lang="en-US" sz="3200" b="1" dirty="0"/>
          </a:p>
        </p:txBody>
      </p:sp>
      <p:sp>
        <p:nvSpPr>
          <p:cNvPr id="3" name="Content Placeholder 2"/>
          <p:cNvSpPr>
            <a:spLocks noGrp="1"/>
          </p:cNvSpPr>
          <p:nvPr>
            <p:ph idx="1"/>
          </p:nvPr>
        </p:nvSpPr>
        <p:spPr>
          <a:xfrm>
            <a:off x="228600" y="1447800"/>
            <a:ext cx="8610600" cy="5029200"/>
          </a:xfrm>
        </p:spPr>
        <p:txBody>
          <a:bodyPr>
            <a:noAutofit/>
          </a:bodyPr>
          <a:lstStyle/>
          <a:p>
            <a:r>
              <a:rPr lang="en-US" sz="2400" dirty="0" smtClean="0"/>
              <a:t>An HTML table is an element comprised of table rows and columns.</a:t>
            </a:r>
          </a:p>
          <a:p>
            <a:r>
              <a:rPr lang="en-US" sz="2400" dirty="0" smtClean="0"/>
              <a:t>Tables are just like spreadsheets</a:t>
            </a:r>
          </a:p>
          <a:p>
            <a:r>
              <a:rPr lang="en-US" sz="2400" dirty="0" smtClean="0"/>
              <a:t>Tables are defined with the &lt;table&gt; tag.</a:t>
            </a:r>
          </a:p>
          <a:p>
            <a:r>
              <a:rPr lang="en-US" sz="2400" dirty="0" smtClean="0"/>
              <a:t>Inside &lt;table&gt; element the table is written out row by row.</a:t>
            </a:r>
          </a:p>
          <a:p>
            <a:r>
              <a:rPr lang="en-US" sz="2400" dirty="0" smtClean="0"/>
              <a:t>A table is divided into rows and each row is divided into data cells.</a:t>
            </a:r>
          </a:p>
          <a:p>
            <a:r>
              <a:rPr lang="en-US" sz="2400" dirty="0" smtClean="0"/>
              <a:t>A row is contained inside a &lt;tr&gt; tag, which stands for table row.</a:t>
            </a:r>
          </a:p>
          <a:p>
            <a:r>
              <a:rPr lang="en-US" sz="2400" dirty="0" smtClean="0"/>
              <a:t>Each cell is then written inside the row element using a &lt;td&gt; tag which stands for table data.</a:t>
            </a:r>
          </a:p>
          <a:p>
            <a:r>
              <a:rPr lang="en-US" sz="2400" dirty="0" smtClean="0"/>
              <a:t>A data cell can contain text, images, lists, paragraphs, forms, horizontal rules, tables, etc. </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55</a:t>
            </a:fld>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HTML Tables</a:t>
            </a:r>
            <a:endParaRPr lang="en-US" sz="3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56</a:t>
            </a:fld>
            <a:endParaRPr lang="en-US"/>
          </a:p>
        </p:txBody>
      </p:sp>
      <p:pic>
        <p:nvPicPr>
          <p:cNvPr id="2050" name="Picture 2"/>
          <p:cNvPicPr>
            <a:picLocks noChangeAspect="1" noChangeArrowheads="1"/>
          </p:cNvPicPr>
          <p:nvPr/>
        </p:nvPicPr>
        <p:blipFill>
          <a:blip r:embed="rId2"/>
          <a:srcRect/>
          <a:stretch>
            <a:fillRect/>
          </a:stretch>
        </p:blipFill>
        <p:spPr bwMode="auto">
          <a:xfrm>
            <a:off x="4648200" y="2286000"/>
            <a:ext cx="3927335" cy="24384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381000" y="1524000"/>
            <a:ext cx="3638654" cy="4876800"/>
          </a:xfrm>
          <a:prstGeom prst="rect">
            <a:avLst/>
          </a:prstGeom>
          <a:noFill/>
          <a:ln w="9525">
            <a:noFill/>
            <a:miter lim="800000"/>
            <a:headEnd/>
            <a:tailEnd/>
          </a:ln>
          <a:effectLst/>
        </p:spPr>
      </p:pic>
      <p:sp>
        <p:nvSpPr>
          <p:cNvPr id="9" name="Right Arrow 8"/>
          <p:cNvSpPr/>
          <p:nvPr/>
        </p:nvSpPr>
        <p:spPr>
          <a:xfrm>
            <a:off x="3962400" y="3505200"/>
            <a:ext cx="685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HTML Tables: Border Attribute </a:t>
            </a:r>
            <a:endParaRPr lang="en-US" sz="3200" dirty="0"/>
          </a:p>
        </p:txBody>
      </p:sp>
      <p:sp>
        <p:nvSpPr>
          <p:cNvPr id="3" name="Content Placeholder 2"/>
          <p:cNvSpPr>
            <a:spLocks noGrp="1"/>
          </p:cNvSpPr>
          <p:nvPr>
            <p:ph idx="1"/>
          </p:nvPr>
        </p:nvSpPr>
        <p:spPr/>
        <p:txBody>
          <a:bodyPr>
            <a:normAutofit/>
          </a:bodyPr>
          <a:lstStyle/>
          <a:p>
            <a:r>
              <a:rPr lang="en-US" sz="2400" dirty="0" smtClean="0"/>
              <a:t>To display a table with borders, you will use the border attribute with &lt;table&gt; tag. </a:t>
            </a:r>
          </a:p>
          <a:p>
            <a:pPr>
              <a:buNone/>
            </a:pPr>
            <a:endParaRPr lang="en-US" sz="2400" i="1" dirty="0" smtClean="0"/>
          </a:p>
          <a:p>
            <a:pPr>
              <a:buNone/>
            </a:pPr>
            <a:r>
              <a:rPr lang="en-US" sz="2400" i="1" dirty="0" smtClean="0"/>
              <a:t>          </a:t>
            </a:r>
            <a:r>
              <a:rPr lang="en-US" sz="2400" b="1" i="1" dirty="0" smtClean="0"/>
              <a:t>&lt;table border=“value of border size"&gt;</a:t>
            </a:r>
            <a:r>
              <a:rPr lang="en-US" sz="2400" i="1" dirty="0" smtClean="0"/>
              <a:t> </a:t>
            </a:r>
            <a:r>
              <a:rPr lang="en-US" sz="2400" dirty="0" smtClean="0"/>
              <a:t>	</a:t>
            </a:r>
          </a:p>
          <a:p>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57</a:t>
            </a:fld>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HTML Tables: Headings in a Table </a:t>
            </a:r>
            <a:endParaRPr lang="en-US" sz="3200" dirty="0"/>
          </a:p>
        </p:txBody>
      </p:sp>
      <p:sp>
        <p:nvSpPr>
          <p:cNvPr id="3" name="Content Placeholder 2"/>
          <p:cNvSpPr>
            <a:spLocks noGrp="1"/>
          </p:cNvSpPr>
          <p:nvPr>
            <p:ph idx="1"/>
          </p:nvPr>
        </p:nvSpPr>
        <p:spPr/>
        <p:txBody>
          <a:bodyPr/>
          <a:lstStyle/>
          <a:p>
            <a:r>
              <a:rPr lang="en-US" sz="2400" dirty="0" smtClean="0"/>
              <a:t>Headings in a table are defined with the &lt;th&gt; tag. </a:t>
            </a:r>
          </a:p>
          <a:p>
            <a:pPr>
              <a:buNone/>
            </a:pPr>
            <a:r>
              <a:rPr lang="en-US" sz="2400" dirty="0" smtClean="0"/>
              <a:t>             </a:t>
            </a:r>
          </a:p>
          <a:p>
            <a:pPr>
              <a:buNone/>
            </a:pPr>
            <a:r>
              <a:rPr lang="en-US" sz="2400" dirty="0" smtClean="0"/>
              <a:t>                   </a:t>
            </a:r>
            <a:r>
              <a:rPr lang="en-US" sz="2400" b="1" i="1" dirty="0" smtClean="0"/>
              <a:t>&lt;th&gt; Heading Text &lt;/th&gt; </a:t>
            </a:r>
            <a:r>
              <a:rPr lang="en-US" b="1" dirty="0" smtClean="0"/>
              <a:t>	</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58</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HTML Tables: Cell Spacing </a:t>
            </a:r>
            <a:endParaRPr lang="en-US" sz="3200" dirty="0"/>
          </a:p>
        </p:txBody>
      </p:sp>
      <p:sp>
        <p:nvSpPr>
          <p:cNvPr id="3" name="Content Placeholder 2"/>
          <p:cNvSpPr>
            <a:spLocks noGrp="1"/>
          </p:cNvSpPr>
          <p:nvPr>
            <p:ph idx="1"/>
          </p:nvPr>
        </p:nvSpPr>
        <p:spPr/>
        <p:txBody>
          <a:bodyPr>
            <a:normAutofit/>
          </a:bodyPr>
          <a:lstStyle/>
          <a:p>
            <a:r>
              <a:rPr lang="en-US" sz="2400" dirty="0" smtClean="0"/>
              <a:t>Cellspacing is the pixel width between the individual data cells in the table. </a:t>
            </a:r>
          </a:p>
          <a:p>
            <a:pPr>
              <a:buNone/>
            </a:pPr>
            <a:endParaRPr lang="en-US" sz="2400" dirty="0" smtClean="0"/>
          </a:p>
          <a:p>
            <a:r>
              <a:rPr lang="en-US" sz="2400" dirty="0" smtClean="0"/>
              <a:t>The default is zero. </a:t>
            </a:r>
          </a:p>
          <a:p>
            <a:pPr>
              <a:buNone/>
            </a:pPr>
            <a:endParaRPr lang="en-US" sz="2400" dirty="0" smtClean="0"/>
          </a:p>
          <a:p>
            <a:r>
              <a:rPr lang="en-US" sz="2400" dirty="0" smtClean="0"/>
              <a:t>If the border is set at 0, the </a:t>
            </a:r>
            <a:r>
              <a:rPr lang="en-US" sz="2400" dirty="0" err="1" smtClean="0"/>
              <a:t>cellspacing</a:t>
            </a:r>
            <a:r>
              <a:rPr lang="en-US" sz="2400" dirty="0" smtClean="0"/>
              <a:t> lines will be invisible. </a:t>
            </a:r>
          </a:p>
          <a:p>
            <a:endParaRPr lang="en-US" sz="2400" dirty="0" smtClean="0"/>
          </a:p>
          <a:p>
            <a:pPr>
              <a:buNone/>
            </a:pPr>
            <a:r>
              <a:rPr lang="en-US" sz="2400" b="1" i="1" dirty="0" smtClean="0"/>
              <a:t>         &lt;table border=“Value" </a:t>
            </a:r>
            <a:r>
              <a:rPr lang="en-US" sz="2400" b="1" i="1" dirty="0" err="1" smtClean="0"/>
              <a:t>cellspacing</a:t>
            </a:r>
            <a:r>
              <a:rPr lang="en-US" sz="2400" b="1" i="1" dirty="0" smtClean="0"/>
              <a:t>=“Value"&gt; </a:t>
            </a:r>
            <a:r>
              <a:rPr lang="en-US" sz="2400" dirty="0" smtClean="0"/>
              <a:t>	</a:t>
            </a:r>
          </a:p>
          <a:p>
            <a:endParaRPr lang="en-US" sz="2400" dirty="0" smtClean="0"/>
          </a:p>
          <a:p>
            <a:pPr>
              <a:buNone/>
            </a:pPr>
            <a:endParaRPr lang="en-US" sz="24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59</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b="1" dirty="0" smtClean="0"/>
              <a:t>HTML : Example Explanation</a:t>
            </a:r>
          </a:p>
        </p:txBody>
      </p:sp>
      <p:sp>
        <p:nvSpPr>
          <p:cNvPr id="3" name="Content Placeholder 2"/>
          <p:cNvSpPr>
            <a:spLocks noGrp="1"/>
          </p:cNvSpPr>
          <p:nvPr>
            <p:ph idx="1"/>
          </p:nvPr>
        </p:nvSpPr>
        <p:spPr>
          <a:xfrm>
            <a:off x="228600" y="1295400"/>
            <a:ext cx="8686800" cy="4830763"/>
          </a:xfrm>
        </p:spPr>
        <p:txBody>
          <a:bodyPr>
            <a:normAutofit fontScale="70000" lnSpcReduction="20000"/>
          </a:bodyPr>
          <a:lstStyle/>
          <a:p>
            <a:r>
              <a:rPr lang="en-US" b="1" dirty="0" smtClean="0"/>
              <a:t>HTML tag : </a:t>
            </a:r>
            <a:r>
              <a:rPr lang="en-US" dirty="0" smtClean="0"/>
              <a:t>The first tag in your html document is &lt;html&gt; tag that  tells your browser that this is the start of an html document. The last tag in your document is &lt;/html&gt;. This tag tells your browser that this is the end of the html document. </a:t>
            </a:r>
          </a:p>
          <a:p>
            <a:r>
              <a:rPr lang="en-US" b="1" dirty="0" smtClean="0"/>
              <a:t>Head tag:  </a:t>
            </a:r>
            <a:r>
              <a:rPr lang="en-US" dirty="0" smtClean="0"/>
              <a:t>The text between the &lt;head&gt; tag and the &lt;/head&gt; tag is header information. Header information is not displayed in the browser window. </a:t>
            </a:r>
          </a:p>
          <a:p>
            <a:r>
              <a:rPr lang="en-US" b="1" dirty="0" smtClean="0"/>
              <a:t>Title  tag: </a:t>
            </a:r>
            <a:r>
              <a:rPr lang="en-US" dirty="0" smtClean="0"/>
              <a:t>The text between the &lt;title&gt; tags is the title of your document. The &lt;title&gt; tag is used to uniquely identify each document and is also displayed in the title bar of the browser window. </a:t>
            </a:r>
          </a:p>
          <a:p>
            <a:r>
              <a:rPr lang="en-US" b="1" dirty="0" smtClean="0"/>
              <a:t>Body tag: </a:t>
            </a:r>
            <a:r>
              <a:rPr lang="en-US" dirty="0" smtClean="0"/>
              <a:t>The text between the &lt;body&gt; tags is the text that will be displayed in your browser. </a:t>
            </a:r>
          </a:p>
          <a:p>
            <a:pPr>
              <a:buNone/>
            </a:pPr>
            <a:endParaRPr lang="en-US" dirty="0" smtClean="0"/>
          </a:p>
          <a:p>
            <a:pPr>
              <a:buNone/>
            </a:pPr>
            <a:r>
              <a:rPr lang="en-US" i="1" dirty="0" smtClean="0">
                <a:solidFill>
                  <a:srgbClr val="C00000"/>
                </a:solidFill>
              </a:rPr>
              <a:t>The text between the &lt;b&gt; and &lt;/b&gt; tags will be displayed in a bold font.</a:t>
            </a:r>
            <a:endParaRPr lang="en-US" i="1" dirty="0">
              <a:solidFill>
                <a:srgbClr val="C0000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HTML Tables: Cell Padding</a:t>
            </a:r>
            <a:endParaRPr lang="en-US" dirty="0"/>
          </a:p>
        </p:txBody>
      </p:sp>
      <p:sp>
        <p:nvSpPr>
          <p:cNvPr id="3" name="Content Placeholder 2"/>
          <p:cNvSpPr>
            <a:spLocks noGrp="1"/>
          </p:cNvSpPr>
          <p:nvPr>
            <p:ph idx="1"/>
          </p:nvPr>
        </p:nvSpPr>
        <p:spPr/>
        <p:txBody>
          <a:bodyPr>
            <a:normAutofit lnSpcReduction="10000"/>
          </a:bodyPr>
          <a:lstStyle/>
          <a:p>
            <a:r>
              <a:rPr lang="en-US" sz="2400" dirty="0" smtClean="0"/>
              <a:t>Cellpadding is the pixel space between the cell contents and the cell border. </a:t>
            </a:r>
          </a:p>
          <a:p>
            <a:r>
              <a:rPr lang="en-US" sz="2400" dirty="0" smtClean="0"/>
              <a:t>The default for this property is also zero. </a:t>
            </a:r>
          </a:p>
          <a:p>
            <a:r>
              <a:rPr lang="en-US" sz="2400" dirty="0" smtClean="0"/>
              <a:t>This feature is not used often, but sometimes comes in handy when you have your borders turned on and you want the contents to be away from the border a bit for easy viewing. </a:t>
            </a:r>
          </a:p>
          <a:p>
            <a:r>
              <a:rPr lang="en-US" sz="2400" dirty="0" smtClean="0"/>
              <a:t>Cellpadding is invisible, even with the border property turned on. </a:t>
            </a:r>
          </a:p>
          <a:p>
            <a:r>
              <a:rPr lang="en-US" sz="2400" dirty="0" smtClean="0"/>
              <a:t>Cellpadding can be handled in a style sheet.</a:t>
            </a:r>
          </a:p>
          <a:p>
            <a:pPr>
              <a:buNone/>
            </a:pPr>
            <a:endParaRPr lang="en-US" sz="2400" dirty="0" smtClean="0"/>
          </a:p>
          <a:p>
            <a:pPr>
              <a:buNone/>
            </a:pPr>
            <a:r>
              <a:rPr lang="en-US" sz="2400" dirty="0" smtClean="0"/>
              <a:t>         </a:t>
            </a:r>
            <a:r>
              <a:rPr lang="en-US" sz="2400" b="1" i="1" dirty="0" smtClean="0"/>
              <a:t>&lt;table border=“Value" cellpadding=“Value"&gt; </a:t>
            </a:r>
            <a:r>
              <a:rPr lang="en-US" sz="2400" dirty="0" smtClean="0"/>
              <a:t>	</a:t>
            </a:r>
          </a:p>
          <a:p>
            <a:endParaRPr lang="en-US" sz="2400"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60</a:t>
            </a:fld>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457200"/>
          </a:xfrm>
        </p:spPr>
        <p:txBody>
          <a:bodyPr>
            <a:normAutofit fontScale="90000"/>
          </a:bodyPr>
          <a:lstStyle/>
          <a:p>
            <a:r>
              <a:rPr lang="en-US" sz="3200" b="1" dirty="0" smtClean="0"/>
              <a:t>HTML Tables: Example</a:t>
            </a:r>
            <a:endParaRPr lang="en-US" sz="3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61</a:t>
            </a:fld>
            <a:endParaRPr lang="en-US"/>
          </a:p>
        </p:txBody>
      </p:sp>
      <p:pic>
        <p:nvPicPr>
          <p:cNvPr id="1026" name="Picture 2"/>
          <p:cNvPicPr>
            <a:picLocks noChangeAspect="1" noChangeArrowheads="1"/>
          </p:cNvPicPr>
          <p:nvPr/>
        </p:nvPicPr>
        <p:blipFill>
          <a:blip r:embed="rId2"/>
          <a:srcRect/>
          <a:stretch>
            <a:fillRect/>
          </a:stretch>
        </p:blipFill>
        <p:spPr bwMode="auto">
          <a:xfrm>
            <a:off x="381000" y="953278"/>
            <a:ext cx="3810000" cy="5676122"/>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4572000" y="1752600"/>
            <a:ext cx="4291760" cy="3200399"/>
          </a:xfrm>
          <a:prstGeom prst="rect">
            <a:avLst/>
          </a:prstGeom>
          <a:noFill/>
          <a:ln w="9525">
            <a:noFill/>
            <a:miter lim="800000"/>
            <a:headEnd/>
            <a:tailEnd/>
          </a:ln>
          <a:effectLst/>
        </p:spPr>
      </p:pic>
      <p:sp>
        <p:nvSpPr>
          <p:cNvPr id="9" name="Right Arrow 8"/>
          <p:cNvSpPr/>
          <p:nvPr/>
        </p:nvSpPr>
        <p:spPr>
          <a:xfrm>
            <a:off x="4114800" y="3276600"/>
            <a:ext cx="4572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sz="2800" b="1" dirty="0" smtClean="0"/>
              <a:t>Table Cellspacing</a:t>
            </a:r>
            <a:endParaRPr lang="en-US" sz="2800" b="1" dirty="0"/>
          </a:p>
        </p:txBody>
      </p:sp>
      <p:pic>
        <p:nvPicPr>
          <p:cNvPr id="8194" name="Picture 2"/>
          <p:cNvPicPr>
            <a:picLocks noGrp="1" noChangeAspect="1" noChangeArrowheads="1"/>
          </p:cNvPicPr>
          <p:nvPr>
            <p:ph idx="1"/>
          </p:nvPr>
        </p:nvPicPr>
        <p:blipFill>
          <a:blip r:embed="rId2"/>
          <a:srcRect/>
          <a:stretch>
            <a:fillRect/>
          </a:stretch>
        </p:blipFill>
        <p:spPr bwMode="auto">
          <a:xfrm>
            <a:off x="152400" y="685800"/>
            <a:ext cx="6248400" cy="6067811"/>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a:srcRect/>
          <a:stretch>
            <a:fillRect/>
          </a:stretch>
        </p:blipFill>
        <p:spPr bwMode="auto">
          <a:xfrm>
            <a:off x="6705600" y="1905000"/>
            <a:ext cx="2352675" cy="2895600"/>
          </a:xfrm>
          <a:prstGeom prst="rect">
            <a:avLst/>
          </a:prstGeom>
          <a:noFill/>
          <a:ln w="9525">
            <a:noFill/>
            <a:miter lim="800000"/>
            <a:headEnd/>
            <a:tailEnd/>
          </a:ln>
          <a:effec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2800" b="1" dirty="0" smtClean="0"/>
              <a:t>Table cell background color</a:t>
            </a:r>
            <a:endParaRPr lang="en-US" sz="2800" dirty="0"/>
          </a:p>
        </p:txBody>
      </p:sp>
      <p:pic>
        <p:nvPicPr>
          <p:cNvPr id="9218" name="Picture 2"/>
          <p:cNvPicPr>
            <a:picLocks noGrp="1" noChangeAspect="1" noChangeArrowheads="1"/>
          </p:cNvPicPr>
          <p:nvPr>
            <p:ph idx="1"/>
          </p:nvPr>
        </p:nvPicPr>
        <p:blipFill>
          <a:blip r:embed="rId2"/>
          <a:srcRect/>
          <a:stretch>
            <a:fillRect/>
          </a:stretch>
        </p:blipFill>
        <p:spPr bwMode="auto">
          <a:xfrm>
            <a:off x="76200" y="990600"/>
            <a:ext cx="4876800" cy="5696792"/>
          </a:xfrm>
          <a:prstGeom prst="rect">
            <a:avLst/>
          </a:prstGeom>
          <a:noFill/>
          <a:ln w="9525">
            <a:noFill/>
            <a:miter lim="800000"/>
            <a:headEnd/>
            <a:tailEnd/>
          </a:ln>
          <a:effectLst/>
        </p:spPr>
      </p:pic>
      <p:pic>
        <p:nvPicPr>
          <p:cNvPr id="9219" name="Picture 3"/>
          <p:cNvPicPr>
            <a:picLocks noChangeAspect="1" noChangeArrowheads="1"/>
          </p:cNvPicPr>
          <p:nvPr/>
        </p:nvPicPr>
        <p:blipFill>
          <a:blip r:embed="rId3"/>
          <a:srcRect/>
          <a:stretch>
            <a:fillRect/>
          </a:stretch>
        </p:blipFill>
        <p:spPr bwMode="auto">
          <a:xfrm>
            <a:off x="6248400" y="2057399"/>
            <a:ext cx="1752600" cy="2462331"/>
          </a:xfrm>
          <a:prstGeom prst="rect">
            <a:avLst/>
          </a:prstGeom>
          <a:noFill/>
          <a:ln w="9525">
            <a:noFill/>
            <a:miter lim="800000"/>
            <a:headEnd/>
            <a:tailEnd/>
          </a:ln>
          <a:effec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4343400" cy="792162"/>
          </a:xfrm>
        </p:spPr>
        <p:txBody>
          <a:bodyPr>
            <a:normAutofit/>
          </a:bodyPr>
          <a:lstStyle/>
          <a:p>
            <a:r>
              <a:rPr lang="en-US" sz="2400" b="1" dirty="0" smtClean="0"/>
              <a:t>Table row span and column span</a:t>
            </a:r>
            <a:endParaRPr lang="en-US" sz="2400" dirty="0"/>
          </a:p>
        </p:txBody>
      </p:sp>
      <p:pic>
        <p:nvPicPr>
          <p:cNvPr id="11266" name="Picture 2"/>
          <p:cNvPicPr>
            <a:picLocks noGrp="1" noChangeAspect="1" noChangeArrowheads="1"/>
          </p:cNvPicPr>
          <p:nvPr>
            <p:ph idx="1"/>
          </p:nvPr>
        </p:nvPicPr>
        <p:blipFill>
          <a:blip r:embed="rId2"/>
          <a:srcRect/>
          <a:stretch>
            <a:fillRect/>
          </a:stretch>
        </p:blipFill>
        <p:spPr bwMode="auto">
          <a:xfrm>
            <a:off x="152400" y="1600200"/>
            <a:ext cx="8602028" cy="5029200"/>
          </a:xfrm>
          <a:prstGeom prst="rect">
            <a:avLst/>
          </a:prstGeom>
          <a:noFill/>
          <a:ln w="9525">
            <a:noFill/>
            <a:miter lim="800000"/>
            <a:headEnd/>
            <a:tailEnd/>
          </a:ln>
          <a:effectLst/>
        </p:spPr>
      </p:pic>
      <p:pic>
        <p:nvPicPr>
          <p:cNvPr id="11267" name="Picture 3"/>
          <p:cNvPicPr>
            <a:picLocks noChangeAspect="1" noChangeArrowheads="1"/>
          </p:cNvPicPr>
          <p:nvPr/>
        </p:nvPicPr>
        <p:blipFill>
          <a:blip r:embed="rId3"/>
          <a:srcRect/>
          <a:stretch>
            <a:fillRect/>
          </a:stretch>
        </p:blipFill>
        <p:spPr bwMode="auto">
          <a:xfrm>
            <a:off x="4876799" y="152400"/>
            <a:ext cx="4096071" cy="2362200"/>
          </a:xfrm>
          <a:prstGeom prst="rect">
            <a:avLst/>
          </a:prstGeom>
          <a:noFill/>
          <a:ln w="9525">
            <a:noFill/>
            <a:miter lim="800000"/>
            <a:headEnd/>
            <a:tailEnd/>
          </a:ln>
          <a:effec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200" b="1" dirty="0" smtClean="0"/>
              <a:t>HTML Lists </a:t>
            </a:r>
            <a:endParaRPr lang="en-US" sz="3200" dirty="0"/>
          </a:p>
        </p:txBody>
      </p:sp>
      <p:sp>
        <p:nvSpPr>
          <p:cNvPr id="3" name="Content Placeholder 2"/>
          <p:cNvSpPr>
            <a:spLocks noGrp="1"/>
          </p:cNvSpPr>
          <p:nvPr>
            <p:ph idx="1"/>
          </p:nvPr>
        </p:nvSpPr>
        <p:spPr/>
        <p:txBody>
          <a:bodyPr>
            <a:normAutofit/>
          </a:bodyPr>
          <a:lstStyle/>
          <a:p>
            <a:r>
              <a:rPr lang="en-US" sz="2400" dirty="0" smtClean="0"/>
              <a:t>HTML offers authors several mechanisms for specifying lists of information. </a:t>
            </a:r>
          </a:p>
          <a:p>
            <a:r>
              <a:rPr lang="en-US" sz="2400" dirty="0" smtClean="0"/>
              <a:t>All lists must contain one or more list elements. </a:t>
            </a:r>
          </a:p>
          <a:p>
            <a:r>
              <a:rPr lang="en-US" sz="2400" dirty="0" smtClean="0"/>
              <a:t>There are three different types of HTML lists:</a:t>
            </a:r>
          </a:p>
          <a:p>
            <a:pPr marL="457200" indent="-457200">
              <a:buFont typeface="+mj-lt"/>
              <a:buAutoNum type="arabicPeriod"/>
            </a:pPr>
            <a:r>
              <a:rPr lang="en-US" sz="2400" dirty="0" smtClean="0"/>
              <a:t>Unordered List </a:t>
            </a:r>
          </a:p>
          <a:p>
            <a:pPr marL="457200" indent="-457200">
              <a:buFont typeface="+mj-lt"/>
              <a:buAutoNum type="arabicPeriod"/>
            </a:pPr>
            <a:r>
              <a:rPr lang="en-US" sz="2400" dirty="0" smtClean="0"/>
              <a:t>Ordered List </a:t>
            </a:r>
          </a:p>
          <a:p>
            <a:pPr marL="457200" indent="-457200">
              <a:buFont typeface="+mj-lt"/>
              <a:buAutoNum type="arabicPeriod"/>
            </a:pPr>
            <a:r>
              <a:rPr lang="en-US" sz="2400" dirty="0" smtClean="0"/>
              <a:t>Definition List</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65</a:t>
            </a:fld>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HTML Lists: Unordered List  </a:t>
            </a:r>
            <a:endParaRPr lang="en-US" sz="3200" b="1" dirty="0"/>
          </a:p>
        </p:txBody>
      </p:sp>
      <p:sp>
        <p:nvSpPr>
          <p:cNvPr id="3" name="Content Placeholder 2"/>
          <p:cNvSpPr>
            <a:spLocks noGrp="1"/>
          </p:cNvSpPr>
          <p:nvPr>
            <p:ph idx="1"/>
          </p:nvPr>
        </p:nvSpPr>
        <p:spPr/>
        <p:txBody>
          <a:bodyPr>
            <a:normAutofit/>
          </a:bodyPr>
          <a:lstStyle/>
          <a:p>
            <a:r>
              <a:rPr lang="en-US" sz="2400" dirty="0" smtClean="0"/>
              <a:t>An unordered list is a list of items marked with bullets (By default list type).</a:t>
            </a:r>
          </a:p>
          <a:p>
            <a:r>
              <a:rPr lang="en-US" sz="2400" dirty="0" smtClean="0"/>
              <a:t> An unordered list starts with the &lt;ul&gt; tag. </a:t>
            </a:r>
          </a:p>
          <a:p>
            <a:r>
              <a:rPr lang="en-US" sz="2400" dirty="0" smtClean="0"/>
              <a:t>Each list item starts with the &lt;li&gt; tag. </a:t>
            </a:r>
          </a:p>
          <a:p>
            <a:r>
              <a:rPr lang="en-US" sz="2400" dirty="0" smtClean="0"/>
              <a:t>Type attribute can also  be used with &lt;ul&gt;  tag to specify different kinds of bulleted lists.</a:t>
            </a:r>
          </a:p>
          <a:p>
            <a:r>
              <a:rPr lang="en-US" sz="2400" dirty="0" smtClean="0"/>
              <a:t>There are following bullet options:</a:t>
            </a:r>
          </a:p>
          <a:p>
            <a:pPr lvl="1">
              <a:buFont typeface="Wingdings" pitchFamily="2" charset="2"/>
              <a:buChar char="Ø"/>
            </a:pPr>
            <a:r>
              <a:rPr lang="en-US" sz="2000" dirty="0" smtClean="0"/>
              <a:t> </a:t>
            </a:r>
            <a:r>
              <a:rPr lang="en-US" sz="2400" dirty="0" smtClean="0"/>
              <a:t>disc</a:t>
            </a:r>
          </a:p>
          <a:p>
            <a:pPr lvl="1">
              <a:buFont typeface="Wingdings" pitchFamily="2" charset="2"/>
              <a:buChar char="Ø"/>
            </a:pPr>
            <a:r>
              <a:rPr lang="en-US" sz="2400" dirty="0" smtClean="0"/>
              <a:t> circle</a:t>
            </a:r>
          </a:p>
          <a:p>
            <a:pPr lvl="1">
              <a:buFont typeface="Wingdings" pitchFamily="2" charset="2"/>
              <a:buChar char="Ø"/>
            </a:pPr>
            <a:r>
              <a:rPr lang="en-US" sz="2400" dirty="0" smtClean="0"/>
              <a:t> square</a:t>
            </a:r>
          </a:p>
          <a:p>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66</a:t>
            </a:fld>
            <a:endParaRPr 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HTML Lists: Unordered List </a:t>
            </a:r>
            <a:endParaRPr lang="en-US" sz="3200" dirty="0"/>
          </a:p>
        </p:txBody>
      </p:sp>
      <p:sp>
        <p:nvSpPr>
          <p:cNvPr id="3" name="Content Placeholder 2"/>
          <p:cNvSpPr>
            <a:spLocks noGrp="1"/>
          </p:cNvSpPr>
          <p:nvPr>
            <p:ph idx="1"/>
          </p:nvPr>
        </p:nvSpPr>
        <p:spPr>
          <a:xfrm>
            <a:off x="457200" y="1600201"/>
            <a:ext cx="8229600" cy="533400"/>
          </a:xfrm>
        </p:spPr>
        <p:txBody>
          <a:bodyPr/>
          <a:lstStyle/>
          <a:p>
            <a:pPr>
              <a:buNone/>
            </a:pPr>
            <a:r>
              <a:rPr lang="en-US" sz="2400" b="1" dirty="0" smtClean="0"/>
              <a:t>HTML Unordered List Type Code: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67</a:t>
            </a:fld>
            <a:endParaRPr lang="en-US"/>
          </a:p>
        </p:txBody>
      </p:sp>
      <p:pic>
        <p:nvPicPr>
          <p:cNvPr id="7170" name="Picture 2"/>
          <p:cNvPicPr>
            <a:picLocks noChangeAspect="1" noChangeArrowheads="1"/>
          </p:cNvPicPr>
          <p:nvPr/>
        </p:nvPicPr>
        <p:blipFill>
          <a:blip r:embed="rId2"/>
          <a:srcRect/>
          <a:stretch>
            <a:fillRect/>
          </a:stretch>
        </p:blipFill>
        <p:spPr bwMode="auto">
          <a:xfrm>
            <a:off x="2286000" y="2514600"/>
            <a:ext cx="3124200" cy="165839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0"/>
            <a:ext cx="6477000" cy="792162"/>
          </a:xfrm>
        </p:spPr>
        <p:txBody>
          <a:bodyPr>
            <a:noAutofit/>
          </a:bodyPr>
          <a:lstStyle/>
          <a:p>
            <a:r>
              <a:rPr lang="en-US" sz="3200" b="1" dirty="0" smtClean="0"/>
              <a:t>HTML Unordered List : Example </a:t>
            </a:r>
            <a:endParaRPr lang="en-US" sz="3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68</a:t>
            </a:fld>
            <a:endParaRPr lang="en-US"/>
          </a:p>
        </p:txBody>
      </p:sp>
      <p:pic>
        <p:nvPicPr>
          <p:cNvPr id="6148" name="Picture 4"/>
          <p:cNvPicPr>
            <a:picLocks noChangeAspect="1" noChangeArrowheads="1"/>
          </p:cNvPicPr>
          <p:nvPr/>
        </p:nvPicPr>
        <p:blipFill>
          <a:blip r:embed="rId2"/>
          <a:srcRect/>
          <a:stretch>
            <a:fillRect/>
          </a:stretch>
        </p:blipFill>
        <p:spPr bwMode="auto">
          <a:xfrm>
            <a:off x="4953000" y="1828800"/>
            <a:ext cx="3886200" cy="3617921"/>
          </a:xfrm>
          <a:prstGeom prst="rect">
            <a:avLst/>
          </a:prstGeom>
          <a:noFill/>
          <a:ln w="9525">
            <a:noFill/>
            <a:miter lim="800000"/>
            <a:headEnd/>
            <a:tailEnd/>
          </a:ln>
          <a:effectLst/>
        </p:spPr>
      </p:pic>
      <p:pic>
        <p:nvPicPr>
          <p:cNvPr id="6149" name="Picture 5"/>
          <p:cNvPicPr>
            <a:picLocks noChangeAspect="1" noChangeArrowheads="1"/>
          </p:cNvPicPr>
          <p:nvPr/>
        </p:nvPicPr>
        <p:blipFill>
          <a:blip r:embed="rId3"/>
          <a:srcRect/>
          <a:stretch>
            <a:fillRect/>
          </a:stretch>
        </p:blipFill>
        <p:spPr bwMode="auto">
          <a:xfrm>
            <a:off x="304800" y="1219200"/>
            <a:ext cx="4114800" cy="5342022"/>
          </a:xfrm>
          <a:prstGeom prst="rect">
            <a:avLst/>
          </a:prstGeom>
          <a:noFill/>
          <a:ln w="9525">
            <a:noFill/>
            <a:miter lim="800000"/>
            <a:headEnd/>
            <a:tailEnd/>
          </a:ln>
          <a:effectLst/>
        </p:spPr>
      </p:pic>
      <p:sp>
        <p:nvSpPr>
          <p:cNvPr id="15" name="Right Arrow 14"/>
          <p:cNvSpPr/>
          <p:nvPr/>
        </p:nvSpPr>
        <p:spPr>
          <a:xfrm>
            <a:off x="4419600" y="3657600"/>
            <a:ext cx="533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200" b="1" dirty="0" smtClean="0"/>
              <a:t>HTML Lists: Ordered Lists </a:t>
            </a:r>
            <a:endParaRPr lang="en-US" sz="3200" b="1" dirty="0"/>
          </a:p>
        </p:txBody>
      </p:sp>
      <p:sp>
        <p:nvSpPr>
          <p:cNvPr id="3" name="Content Placeholder 2"/>
          <p:cNvSpPr>
            <a:spLocks noGrp="1"/>
          </p:cNvSpPr>
          <p:nvPr>
            <p:ph idx="1"/>
          </p:nvPr>
        </p:nvSpPr>
        <p:spPr>
          <a:xfrm>
            <a:off x="457200" y="1600201"/>
            <a:ext cx="8229600" cy="2667000"/>
          </a:xfrm>
        </p:spPr>
        <p:txBody>
          <a:bodyPr>
            <a:normAutofit/>
          </a:bodyPr>
          <a:lstStyle/>
          <a:p>
            <a:r>
              <a:rPr lang="en-US" sz="2400" dirty="0" smtClean="0"/>
              <a:t>An ordered list is defined using the &lt;ol&gt; tag, and list items placed inside of an ordered list are preceded with numbers instead of bullets.</a:t>
            </a:r>
          </a:p>
          <a:p>
            <a:r>
              <a:rPr lang="en-US" sz="2400" dirty="0" smtClean="0"/>
              <a:t>Each list item starts with the &lt;li&gt; tag.</a:t>
            </a:r>
          </a:p>
          <a:p>
            <a:r>
              <a:rPr lang="en-US" sz="2400" dirty="0" smtClean="0"/>
              <a:t>The numbering of an HTML list can be changed to letters or Roman Numerals by using the type attribute with &lt;ol&gt; tag.</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69</a:t>
            </a:fld>
            <a:endParaRPr lang="en-US"/>
          </a:p>
        </p:txBody>
      </p:sp>
      <p:pic>
        <p:nvPicPr>
          <p:cNvPr id="10242" name="Picture 2"/>
          <p:cNvPicPr>
            <a:picLocks noChangeAspect="1" noChangeArrowheads="1"/>
          </p:cNvPicPr>
          <p:nvPr/>
        </p:nvPicPr>
        <p:blipFill>
          <a:blip r:embed="rId2"/>
          <a:srcRect/>
          <a:stretch>
            <a:fillRect/>
          </a:stretch>
        </p:blipFill>
        <p:spPr bwMode="auto">
          <a:xfrm>
            <a:off x="3048000" y="4191000"/>
            <a:ext cx="2362200" cy="17240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b="1" dirty="0" smtClean="0"/>
              <a:t>HTML Elements</a:t>
            </a:r>
            <a:endParaRPr lang="en-US" sz="3200" b="1" dirty="0"/>
          </a:p>
        </p:txBody>
      </p:sp>
      <p:sp>
        <p:nvSpPr>
          <p:cNvPr id="3" name="Content Placeholder 2"/>
          <p:cNvSpPr>
            <a:spLocks noGrp="1"/>
          </p:cNvSpPr>
          <p:nvPr>
            <p:ph idx="1"/>
          </p:nvPr>
        </p:nvSpPr>
        <p:spPr>
          <a:xfrm>
            <a:off x="304800" y="1295400"/>
            <a:ext cx="8458200" cy="4830763"/>
          </a:xfrm>
        </p:spPr>
        <p:txBody>
          <a:bodyPr/>
          <a:lstStyle/>
          <a:p>
            <a:r>
              <a:rPr lang="en-US" sz="2400" dirty="0" smtClean="0"/>
              <a:t>HTML provides over 90 different elements.</a:t>
            </a:r>
          </a:p>
          <a:p>
            <a:r>
              <a:rPr lang="en-US" sz="2400" dirty="0" smtClean="0"/>
              <a:t>Generally, they can be divided into following categories:</a:t>
            </a:r>
          </a:p>
          <a:p>
            <a:pPr>
              <a:buNone/>
            </a:pPr>
            <a:endParaRPr lang="en-US" sz="2400" dirty="0" smtClean="0"/>
          </a:p>
          <a:p>
            <a:pPr lvl="1">
              <a:buFont typeface="Wingdings" pitchFamily="2" charset="2"/>
              <a:buChar char="Ø"/>
            </a:pPr>
            <a:r>
              <a:rPr lang="en-US" sz="2000" dirty="0" smtClean="0"/>
              <a:t>Top-level elements</a:t>
            </a:r>
          </a:p>
          <a:p>
            <a:pPr lvl="1">
              <a:buFont typeface="Wingdings" pitchFamily="2" charset="2"/>
              <a:buChar char="Ø"/>
            </a:pPr>
            <a:r>
              <a:rPr lang="en-US" sz="2000" dirty="0" smtClean="0"/>
              <a:t>Head elements</a:t>
            </a:r>
          </a:p>
          <a:p>
            <a:pPr lvl="1">
              <a:buFont typeface="Wingdings" pitchFamily="2" charset="2"/>
              <a:buChar char="Ø"/>
            </a:pPr>
            <a:r>
              <a:rPr lang="en-US" sz="2000" dirty="0" smtClean="0"/>
              <a:t>Block-level elements</a:t>
            </a:r>
          </a:p>
          <a:p>
            <a:pPr lvl="1">
              <a:buFont typeface="Wingdings" pitchFamily="2" charset="2"/>
              <a:buChar char="Ø"/>
            </a:pPr>
            <a:r>
              <a:rPr lang="en-US" sz="2000" dirty="0" smtClean="0"/>
              <a:t>Inline elements</a:t>
            </a:r>
          </a:p>
          <a:p>
            <a:pPr lvl="1">
              <a:buFont typeface="Wingdings" pitchFamily="2" charset="2"/>
              <a:buChar char="Ø"/>
            </a:pPr>
            <a:endParaRPr lang="en-US" sz="2000"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HTML Ordered List : Example </a:t>
            </a:r>
            <a:endParaRPr lang="en-US" sz="3200" dirty="0"/>
          </a:p>
        </p:txBody>
      </p:sp>
      <p:pic>
        <p:nvPicPr>
          <p:cNvPr id="73731" name="Picture 3"/>
          <p:cNvPicPr>
            <a:picLocks noGrp="1" noChangeAspect="1" noChangeArrowheads="1"/>
          </p:cNvPicPr>
          <p:nvPr>
            <p:ph idx="1"/>
          </p:nvPr>
        </p:nvPicPr>
        <p:blipFill>
          <a:blip r:embed="rId2"/>
          <a:srcRect/>
          <a:stretch>
            <a:fillRect/>
          </a:stretch>
        </p:blipFill>
        <p:spPr bwMode="auto">
          <a:xfrm>
            <a:off x="381000" y="1600200"/>
            <a:ext cx="4343400" cy="4469907"/>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70</a:t>
            </a:fld>
            <a:endParaRPr lang="en-US"/>
          </a:p>
        </p:txBody>
      </p:sp>
      <p:pic>
        <p:nvPicPr>
          <p:cNvPr id="73730" name="Picture 2"/>
          <p:cNvPicPr>
            <a:picLocks noChangeAspect="1" noChangeArrowheads="1"/>
          </p:cNvPicPr>
          <p:nvPr/>
        </p:nvPicPr>
        <p:blipFill>
          <a:blip r:embed="rId3"/>
          <a:srcRect/>
          <a:stretch>
            <a:fillRect/>
          </a:stretch>
        </p:blipFill>
        <p:spPr bwMode="auto">
          <a:xfrm>
            <a:off x="5257800" y="1828800"/>
            <a:ext cx="3276600" cy="3259840"/>
          </a:xfrm>
          <a:prstGeom prst="rect">
            <a:avLst/>
          </a:prstGeom>
          <a:noFill/>
          <a:ln w="9525">
            <a:noFill/>
            <a:miter lim="800000"/>
            <a:headEnd/>
            <a:tailEnd/>
          </a:ln>
          <a:effectLst/>
        </p:spPr>
      </p:pic>
      <p:sp>
        <p:nvSpPr>
          <p:cNvPr id="9" name="Right Arrow 8"/>
          <p:cNvSpPr/>
          <p:nvPr/>
        </p:nvSpPr>
        <p:spPr>
          <a:xfrm>
            <a:off x="4724400" y="3810000"/>
            <a:ext cx="5334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b="1" dirty="0" smtClean="0"/>
              <a:t>HTML Lists: Definition Lists (dl) </a:t>
            </a:r>
            <a:endParaRPr lang="en-US" sz="3200" b="1" dirty="0"/>
          </a:p>
        </p:txBody>
      </p:sp>
      <p:sp>
        <p:nvSpPr>
          <p:cNvPr id="3" name="Content Placeholder 2"/>
          <p:cNvSpPr>
            <a:spLocks noGrp="1"/>
          </p:cNvSpPr>
          <p:nvPr>
            <p:ph idx="1"/>
          </p:nvPr>
        </p:nvSpPr>
        <p:spPr>
          <a:xfrm>
            <a:off x="457200" y="1600201"/>
            <a:ext cx="8229600" cy="3200400"/>
          </a:xfrm>
        </p:spPr>
        <p:txBody>
          <a:bodyPr>
            <a:normAutofit/>
          </a:bodyPr>
          <a:lstStyle/>
          <a:p>
            <a:r>
              <a:rPr lang="en-US" sz="2400" dirty="0" smtClean="0"/>
              <a:t>HTML definition lists (&lt;dl&gt;) are list elements that have a unique array of tags and elements;</a:t>
            </a:r>
          </a:p>
          <a:p>
            <a:r>
              <a:rPr lang="en-US" sz="2400" dirty="0" smtClean="0"/>
              <a:t>The resulting listings are similar to those you'd see in a dictionary and glossary.</a:t>
            </a:r>
          </a:p>
          <a:p>
            <a:r>
              <a:rPr lang="en-US" sz="2400" dirty="0" smtClean="0"/>
              <a:t>Definition lists consist of two parts:</a:t>
            </a:r>
          </a:p>
          <a:p>
            <a:pPr marL="857250" lvl="1" indent="-457200">
              <a:buFont typeface="+mj-lt"/>
              <a:buAutoNum type="arabicPeriod"/>
            </a:pPr>
            <a:r>
              <a:rPr lang="en-US" sz="2400" dirty="0" smtClean="0"/>
              <a:t>Definition term (dt)</a:t>
            </a:r>
          </a:p>
          <a:p>
            <a:pPr marL="857250" lvl="1" indent="-457200">
              <a:buFont typeface="+mj-lt"/>
              <a:buAutoNum type="arabicPeriod"/>
            </a:pPr>
            <a:r>
              <a:rPr lang="en-US" sz="2400" dirty="0" smtClean="0"/>
              <a:t>Definition description (dd). </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71</a:t>
            </a:fld>
            <a:endParaRPr 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200" b="1" dirty="0" smtClean="0"/>
              <a:t>HTML Definition List : Example </a:t>
            </a:r>
            <a:endParaRPr lang="en-US" sz="3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72</a:t>
            </a:fld>
            <a:endParaRPr lang="en-US"/>
          </a:p>
        </p:txBody>
      </p:sp>
      <p:pic>
        <p:nvPicPr>
          <p:cNvPr id="74754" name="Picture 2"/>
          <p:cNvPicPr>
            <a:picLocks noChangeAspect="1" noChangeArrowheads="1"/>
          </p:cNvPicPr>
          <p:nvPr/>
        </p:nvPicPr>
        <p:blipFill>
          <a:blip r:embed="rId2"/>
          <a:srcRect/>
          <a:stretch>
            <a:fillRect/>
          </a:stretch>
        </p:blipFill>
        <p:spPr bwMode="auto">
          <a:xfrm>
            <a:off x="4953000" y="2286000"/>
            <a:ext cx="4038600" cy="2197595"/>
          </a:xfrm>
          <a:prstGeom prst="rect">
            <a:avLst/>
          </a:prstGeom>
          <a:noFill/>
          <a:ln w="9525">
            <a:noFill/>
            <a:miter lim="800000"/>
            <a:headEnd/>
            <a:tailEnd/>
          </a:ln>
          <a:effectLst/>
        </p:spPr>
      </p:pic>
      <p:pic>
        <p:nvPicPr>
          <p:cNvPr id="74755" name="Picture 3"/>
          <p:cNvPicPr>
            <a:picLocks noChangeAspect="1" noChangeArrowheads="1"/>
          </p:cNvPicPr>
          <p:nvPr/>
        </p:nvPicPr>
        <p:blipFill>
          <a:blip r:embed="rId3"/>
          <a:srcRect/>
          <a:stretch>
            <a:fillRect/>
          </a:stretch>
        </p:blipFill>
        <p:spPr bwMode="auto">
          <a:xfrm>
            <a:off x="152400" y="1676399"/>
            <a:ext cx="4419600" cy="3741593"/>
          </a:xfrm>
          <a:prstGeom prst="rect">
            <a:avLst/>
          </a:prstGeom>
          <a:noFill/>
          <a:ln w="9525">
            <a:noFill/>
            <a:miter lim="800000"/>
            <a:headEnd/>
            <a:tailEnd/>
          </a:ln>
          <a:effectLst/>
        </p:spPr>
      </p:pic>
      <p:sp>
        <p:nvSpPr>
          <p:cNvPr id="9" name="Right Arrow 8"/>
          <p:cNvSpPr/>
          <p:nvPr/>
        </p:nvSpPr>
        <p:spPr>
          <a:xfrm>
            <a:off x="4572000" y="3352800"/>
            <a:ext cx="3810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HTML Elements - Top-level elements</a:t>
            </a:r>
            <a:endParaRPr lang="en-US" sz="3200" b="1" dirty="0"/>
          </a:p>
        </p:txBody>
      </p:sp>
      <p:sp>
        <p:nvSpPr>
          <p:cNvPr id="3" name="Content Placeholder 2"/>
          <p:cNvSpPr>
            <a:spLocks noGrp="1"/>
          </p:cNvSpPr>
          <p:nvPr>
            <p:ph idx="1"/>
          </p:nvPr>
        </p:nvSpPr>
        <p:spPr/>
        <p:txBody>
          <a:bodyPr>
            <a:normAutofit/>
          </a:bodyPr>
          <a:lstStyle/>
          <a:p>
            <a:r>
              <a:rPr lang="en-US" sz="2400" b="1" dirty="0" smtClean="0"/>
              <a:t>html</a:t>
            </a:r>
          </a:p>
          <a:p>
            <a:r>
              <a:rPr lang="en-US" sz="2400" b="1" dirty="0" smtClean="0"/>
              <a:t>head </a:t>
            </a:r>
          </a:p>
          <a:p>
            <a:r>
              <a:rPr lang="en-US" sz="2400" b="1" dirty="0" smtClean="0"/>
              <a:t>body</a:t>
            </a:r>
            <a:endParaRPr lang="en-US" sz="2400"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HTML Elements - Head elements</a:t>
            </a:r>
            <a:endParaRPr lang="en-US" sz="3200" b="1" dirty="0"/>
          </a:p>
        </p:txBody>
      </p:sp>
      <p:sp>
        <p:nvSpPr>
          <p:cNvPr id="3" name="Content Placeholder 2"/>
          <p:cNvSpPr>
            <a:spLocks noGrp="1"/>
          </p:cNvSpPr>
          <p:nvPr>
            <p:ph idx="1"/>
          </p:nvPr>
        </p:nvSpPr>
        <p:spPr/>
        <p:txBody>
          <a:bodyPr>
            <a:normAutofit/>
          </a:bodyPr>
          <a:lstStyle/>
          <a:p>
            <a:pPr>
              <a:buNone/>
            </a:pPr>
            <a:r>
              <a:rPr lang="en-US" sz="2400" dirty="0" smtClean="0"/>
              <a:t>Head elements are placed inside head elements.</a:t>
            </a:r>
          </a:p>
          <a:p>
            <a:r>
              <a:rPr lang="en-US" sz="2400" b="1" dirty="0" smtClean="0"/>
              <a:t>title</a:t>
            </a:r>
            <a:r>
              <a:rPr lang="en-US" sz="2400" dirty="0" smtClean="0"/>
              <a:t> (page title),</a:t>
            </a:r>
          </a:p>
          <a:p>
            <a:r>
              <a:rPr lang="en-US" sz="2400" b="1" dirty="0" smtClean="0"/>
              <a:t>style</a:t>
            </a:r>
            <a:r>
              <a:rPr lang="en-US" sz="2400" dirty="0" smtClean="0"/>
              <a:t> (rendering style), </a:t>
            </a:r>
          </a:p>
          <a:p>
            <a:r>
              <a:rPr lang="en-US" sz="2400" b="1" dirty="0" smtClean="0"/>
              <a:t>link</a:t>
            </a:r>
            <a:r>
              <a:rPr lang="en-US" sz="2400" dirty="0" smtClean="0"/>
              <a:t> (related documents), </a:t>
            </a:r>
          </a:p>
          <a:p>
            <a:r>
              <a:rPr lang="en-US" sz="2400" b="1" dirty="0" smtClean="0"/>
              <a:t>meta</a:t>
            </a:r>
            <a:r>
              <a:rPr lang="en-US" sz="2400" dirty="0" smtClean="0"/>
              <a:t> (data about the document), </a:t>
            </a:r>
          </a:p>
          <a:p>
            <a:r>
              <a:rPr lang="en-US" sz="2400" b="1" dirty="0" smtClean="0"/>
              <a:t>script</a:t>
            </a:r>
            <a:r>
              <a:rPr lang="en-US" sz="2400" dirty="0" smtClean="0"/>
              <a:t> (client-side scripting).</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8B3BD02B5E5A84C8418D1FED1A53FD1" ma:contentTypeVersion="12" ma:contentTypeDescription="Create a new document." ma:contentTypeScope="" ma:versionID="8f7dee04a696736a9fbaace89ada7d1c">
  <xsd:schema xmlns:xsd="http://www.w3.org/2001/XMLSchema" xmlns:xs="http://www.w3.org/2001/XMLSchema" xmlns:p="http://schemas.microsoft.com/office/2006/metadata/properties" xmlns:ns2="a24058b9-8d5c-48c5-967b-1ae8701392b0" xmlns:ns3="3e9a99de-f688-4b11-a323-074afc5c7bcc" targetNamespace="http://schemas.microsoft.com/office/2006/metadata/properties" ma:root="true" ma:fieldsID="7ea937e62a45f6a079d6de35655197dd" ns2:_="" ns3:_="">
    <xsd:import namespace="a24058b9-8d5c-48c5-967b-1ae8701392b0"/>
    <xsd:import namespace="3e9a99de-f688-4b11-a323-074afc5c7bc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24058b9-8d5c-48c5-967b-1ae8701392b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8234f470-e8b5-4e69-ba45-ff9d62a3c2cc"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e9a99de-f688-4b11-a323-074afc5c7bcc"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0f0a8f53-2663-4bbb-9da1-d37df9a4a627}" ma:internalName="TaxCatchAll" ma:showField="CatchAllData" ma:web="3e9a99de-f688-4b11-a323-074afc5c7bc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745D9C0-1230-4476-B3BB-1804DBF29DED}"/>
</file>

<file path=customXml/itemProps2.xml><?xml version="1.0" encoding="utf-8"?>
<ds:datastoreItem xmlns:ds="http://schemas.openxmlformats.org/officeDocument/2006/customXml" ds:itemID="{4840A81F-5965-4A0B-998E-06856E479BFE}"/>
</file>

<file path=docProps/app.xml><?xml version="1.0" encoding="utf-8"?>
<Properties xmlns="http://schemas.openxmlformats.org/officeDocument/2006/extended-properties" xmlns:vt="http://schemas.openxmlformats.org/officeDocument/2006/docPropsVTypes">
  <TotalTime>153</TotalTime>
  <Words>3006</Words>
  <Application>Microsoft Office PowerPoint</Application>
  <PresentationFormat>On-screen Show (4:3)</PresentationFormat>
  <Paragraphs>369</Paragraphs>
  <Slides>72</Slides>
  <Notes>0</Notes>
  <HiddenSlides>0</HiddenSlides>
  <MMClips>0</MMClips>
  <ScaleCrop>false</ScaleCrop>
  <HeadingPairs>
    <vt:vector size="4" baseType="variant">
      <vt:variant>
        <vt:lpstr>Theme</vt:lpstr>
      </vt:variant>
      <vt:variant>
        <vt:i4>1</vt:i4>
      </vt:variant>
      <vt:variant>
        <vt:lpstr>Slide Titles</vt:lpstr>
      </vt:variant>
      <vt:variant>
        <vt:i4>72</vt:i4>
      </vt:variant>
    </vt:vector>
  </HeadingPairs>
  <TitlesOfParts>
    <vt:vector size="73" baseType="lpstr">
      <vt:lpstr>Office Theme</vt:lpstr>
      <vt:lpstr>HTML (HyperText Markup Language)   - By Ginni Aggarwal </vt:lpstr>
      <vt:lpstr>HTML</vt:lpstr>
      <vt:lpstr>HTML</vt:lpstr>
      <vt:lpstr>HTML</vt:lpstr>
      <vt:lpstr>HTML: Example</vt:lpstr>
      <vt:lpstr>HTML : Example Explanation</vt:lpstr>
      <vt:lpstr>HTML Elements</vt:lpstr>
      <vt:lpstr>HTML Elements - Top-level elements</vt:lpstr>
      <vt:lpstr>HTML Elements - Head elements</vt:lpstr>
      <vt:lpstr>HTML Elements - Block-level elements</vt:lpstr>
      <vt:lpstr>HTML Elements - Inline elements </vt:lpstr>
      <vt:lpstr>HTML Attributes</vt:lpstr>
      <vt:lpstr>HTML Attribute:  Example</vt:lpstr>
      <vt:lpstr>Some commonly used HTML Attribute</vt:lpstr>
      <vt:lpstr>HTML</vt:lpstr>
      <vt:lpstr>HTML</vt:lpstr>
      <vt:lpstr>Basic HTML Tags </vt:lpstr>
      <vt:lpstr>Basic HTML Tags </vt:lpstr>
      <vt:lpstr>Basic HTML Tags : Example</vt:lpstr>
      <vt:lpstr>Basic HTML Tags : Output</vt:lpstr>
      <vt:lpstr>HTML Character Entities </vt:lpstr>
      <vt:lpstr>HTML Character Entities </vt:lpstr>
      <vt:lpstr>HTML Character Entities </vt:lpstr>
      <vt:lpstr>HTML Character Entities </vt:lpstr>
      <vt:lpstr>HTML Character Entities </vt:lpstr>
      <vt:lpstr>Non-breaking Space(&amp;nbsp): Example</vt:lpstr>
      <vt:lpstr>HTML Backgrounds</vt:lpstr>
      <vt:lpstr>HTML Backgrounds: Bgcolor </vt:lpstr>
      <vt:lpstr>HTML Backgrounds: Bgcolor </vt:lpstr>
      <vt:lpstr>HTML Backgrounds(Bgcolor) : Example</vt:lpstr>
      <vt:lpstr>HTML Backgrounds: Background  </vt:lpstr>
      <vt:lpstr>HTML Backgrounds(Background): Example </vt:lpstr>
      <vt:lpstr>Working with HTML Text</vt:lpstr>
      <vt:lpstr>Displaying text in different sizes using headings</vt:lpstr>
      <vt:lpstr>Displaying text in different fonts, sizes, and colors</vt:lpstr>
      <vt:lpstr>HTML text formatting - Abbreviations and acronyms</vt:lpstr>
      <vt:lpstr>Skipping lines in a webpage</vt:lpstr>
      <vt:lpstr>Displaying preformatted text</vt:lpstr>
      <vt:lpstr>Setting text to a subscript or superscript</vt:lpstr>
      <vt:lpstr>HTML Links </vt:lpstr>
      <vt:lpstr>HTML Links : Example</vt:lpstr>
      <vt:lpstr>Linking within the same page</vt:lpstr>
      <vt:lpstr>Opening links in a new window</vt:lpstr>
      <vt:lpstr>Linking to resources other than webpages </vt:lpstr>
      <vt:lpstr>HTML Images </vt:lpstr>
      <vt:lpstr>HTML Images </vt:lpstr>
      <vt:lpstr>Image Formats for the Web</vt:lpstr>
      <vt:lpstr>HTML Images </vt:lpstr>
      <vt:lpstr>HTML Images : The Alt Attribute </vt:lpstr>
      <vt:lpstr>Html Image Dimensions : Height &amp; Width </vt:lpstr>
      <vt:lpstr>HTML Images : Example</vt:lpstr>
      <vt:lpstr>Setting an image as a link</vt:lpstr>
      <vt:lpstr>Setting a title for an image</vt:lpstr>
      <vt:lpstr>Aligning an image with a paragraph </vt:lpstr>
      <vt:lpstr>HTML Tables</vt:lpstr>
      <vt:lpstr>HTML Tables</vt:lpstr>
      <vt:lpstr>HTML Tables: Border Attribute </vt:lpstr>
      <vt:lpstr>HTML Tables: Headings in a Table </vt:lpstr>
      <vt:lpstr>HTML Tables: Cell Spacing </vt:lpstr>
      <vt:lpstr>HTML Tables: Cell Padding</vt:lpstr>
      <vt:lpstr>HTML Tables: Example</vt:lpstr>
      <vt:lpstr>Table Cellspacing</vt:lpstr>
      <vt:lpstr>Table cell background color</vt:lpstr>
      <vt:lpstr>Table row span and column span</vt:lpstr>
      <vt:lpstr>HTML Lists </vt:lpstr>
      <vt:lpstr>HTML Lists: Unordered List  </vt:lpstr>
      <vt:lpstr>HTML Lists: Unordered List </vt:lpstr>
      <vt:lpstr>HTML Unordered List : Example </vt:lpstr>
      <vt:lpstr>HTML Lists: Ordered Lists </vt:lpstr>
      <vt:lpstr>HTML Ordered List : Example </vt:lpstr>
      <vt:lpstr>HTML Lists: Definition Lists (dl) </vt:lpstr>
      <vt:lpstr>HTML Definition List : Example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(HyperText Markup Language)                             and  XHTML (Extensible Hypertext Markup Language) </dc:title>
  <dc:creator>nimesh</dc:creator>
  <cp:lastModifiedBy>CDAC</cp:lastModifiedBy>
  <cp:revision>31</cp:revision>
  <dcterms:created xsi:type="dcterms:W3CDTF">2006-08-16T00:00:00Z</dcterms:created>
  <dcterms:modified xsi:type="dcterms:W3CDTF">2023-04-27T00:13:23Z</dcterms:modified>
</cp:coreProperties>
</file>