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82" r:id="rId5"/>
    <p:sldId id="259" r:id="rId6"/>
    <p:sldId id="260" r:id="rId7"/>
    <p:sldId id="285" r:id="rId8"/>
    <p:sldId id="288" r:id="rId9"/>
    <p:sldId id="289" r:id="rId10"/>
    <p:sldId id="262" r:id="rId11"/>
    <p:sldId id="263" r:id="rId12"/>
    <p:sldId id="281" r:id="rId13"/>
    <p:sldId id="265" r:id="rId14"/>
    <p:sldId id="283" r:id="rId15"/>
    <p:sldId id="284" r:id="rId16"/>
    <p:sldId id="266" r:id="rId17"/>
    <p:sldId id="267" r:id="rId18"/>
    <p:sldId id="268" r:id="rId19"/>
    <p:sldId id="286" r:id="rId20"/>
    <p:sldId id="280"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9042D25-E5D1-40D6-8B56-CE25BA6734D1}" type="datetimeFigureOut">
              <a:rPr lang="en-US" smtClean="0"/>
              <a:t>1/6/2022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156C140-4699-470B-BEC0-91912D21F153}" type="slidenum">
              <a:rPr lang="en-US" smtClean="0"/>
              <a:t>‹#›</a:t>
            </a:fld>
            <a:endParaRPr lang="en-US"/>
          </a:p>
        </p:txBody>
      </p:sp>
    </p:spTree>
    <p:extLst>
      <p:ext uri="{BB962C8B-B14F-4D97-AF65-F5344CB8AC3E}">
        <p14:creationId xmlns:p14="http://schemas.microsoft.com/office/powerpoint/2010/main" val="282177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56C140-4699-470B-BEC0-91912D21F153}" type="slidenum">
              <a:rPr lang="en-US" smtClean="0"/>
              <a:t>3</a:t>
            </a:fld>
            <a:endParaRPr lang="en-US"/>
          </a:p>
        </p:txBody>
      </p:sp>
    </p:spTree>
    <p:extLst>
      <p:ext uri="{BB962C8B-B14F-4D97-AF65-F5344CB8AC3E}">
        <p14:creationId xmlns:p14="http://schemas.microsoft.com/office/powerpoint/2010/main" val="337382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Old Standard TT"/>
                <a:cs typeface="Old Standard TT"/>
              </a:defRPr>
            </a:lvl1pPr>
          </a:lstStyle>
          <a:p>
            <a:endParaRPr/>
          </a:p>
        </p:txBody>
      </p:sp>
      <p:sp>
        <p:nvSpPr>
          <p:cNvPr id="3" name="Holder 3"/>
          <p:cNvSpPr>
            <a:spLocks noGrp="1"/>
          </p:cNvSpPr>
          <p:nvPr>
            <p:ph type="body" idx="1"/>
          </p:nvPr>
        </p:nvSpPr>
        <p:spPr/>
        <p:txBody>
          <a:bodyPr lIns="0" tIns="0" rIns="0" bIns="0"/>
          <a:lstStyle>
            <a:lvl1pPr>
              <a:defRPr sz="1900" b="0" i="0">
                <a:solidFill>
                  <a:srgbClr val="FFFBEF"/>
                </a:solidFill>
                <a:latin typeface="Old Standard TT"/>
                <a:cs typeface="Old Standard T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Old Standard TT"/>
                <a:cs typeface="Old Standard T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48324" y="149"/>
            <a:ext cx="7153909" cy="5143500"/>
          </a:xfrm>
          <a:custGeom>
            <a:avLst/>
            <a:gdLst/>
            <a:ahLst/>
            <a:cxnLst/>
            <a:rect l="l" t="t" r="r" b="b"/>
            <a:pathLst>
              <a:path w="7153909" h="5143500">
                <a:moveTo>
                  <a:pt x="5867913" y="5143489"/>
                </a:moveTo>
                <a:lnTo>
                  <a:pt x="0" y="5143489"/>
                </a:lnTo>
                <a:lnTo>
                  <a:pt x="1285872" y="0"/>
                </a:lnTo>
                <a:lnTo>
                  <a:pt x="7153785" y="0"/>
                </a:lnTo>
                <a:lnTo>
                  <a:pt x="5867913" y="5143489"/>
                </a:lnTo>
                <a:close/>
              </a:path>
            </a:pathLst>
          </a:custGeom>
          <a:solidFill>
            <a:srgbClr val="E6E6E6"/>
          </a:solidFill>
        </p:spPr>
        <p:txBody>
          <a:bodyPr wrap="square" lIns="0" tIns="0" rIns="0" bIns="0" rtlCol="0"/>
          <a:lstStyle/>
          <a:p>
            <a:endParaRPr/>
          </a:p>
        </p:txBody>
      </p:sp>
      <p:sp>
        <p:nvSpPr>
          <p:cNvPr id="17" name="bg object 17"/>
          <p:cNvSpPr/>
          <p:nvPr/>
        </p:nvSpPr>
        <p:spPr>
          <a:xfrm>
            <a:off x="0" y="25"/>
            <a:ext cx="7153909" cy="5143500"/>
          </a:xfrm>
          <a:custGeom>
            <a:avLst/>
            <a:gdLst/>
            <a:ahLst/>
            <a:cxnLst/>
            <a:rect l="l" t="t" r="r" b="b"/>
            <a:pathLst>
              <a:path w="7153909" h="5143500">
                <a:moveTo>
                  <a:pt x="7153783" y="0"/>
                </a:moveTo>
                <a:lnTo>
                  <a:pt x="2349589" y="0"/>
                </a:lnTo>
                <a:lnTo>
                  <a:pt x="1285875" y="0"/>
                </a:lnTo>
                <a:lnTo>
                  <a:pt x="0" y="0"/>
                </a:lnTo>
                <a:lnTo>
                  <a:pt x="0" y="5143487"/>
                </a:lnTo>
                <a:lnTo>
                  <a:pt x="5867908" y="5143487"/>
                </a:lnTo>
                <a:lnTo>
                  <a:pt x="7153783" y="0"/>
                </a:lnTo>
                <a:close/>
              </a:path>
            </a:pathLst>
          </a:custGeom>
          <a:solidFill>
            <a:srgbClr val="26A59A"/>
          </a:solidFill>
        </p:spPr>
        <p:txBody>
          <a:bodyPr wrap="square" lIns="0" tIns="0" rIns="0" bIns="0" rtlCol="0"/>
          <a:lstStyle/>
          <a:p>
            <a:endParaRPr/>
          </a:p>
        </p:txBody>
      </p:sp>
      <p:sp>
        <p:nvSpPr>
          <p:cNvPr id="18" name="bg object 18"/>
          <p:cNvSpPr/>
          <p:nvPr/>
        </p:nvSpPr>
        <p:spPr>
          <a:xfrm>
            <a:off x="595773" y="2577419"/>
            <a:ext cx="27940" cy="1961514"/>
          </a:xfrm>
          <a:custGeom>
            <a:avLst/>
            <a:gdLst/>
            <a:ahLst/>
            <a:cxnLst/>
            <a:rect l="l" t="t" r="r" b="b"/>
            <a:pathLst>
              <a:path w="27940" h="1961514">
                <a:moveTo>
                  <a:pt x="27599" y="1961396"/>
                </a:moveTo>
                <a:lnTo>
                  <a:pt x="0" y="1961396"/>
                </a:lnTo>
                <a:lnTo>
                  <a:pt x="0" y="0"/>
                </a:lnTo>
                <a:lnTo>
                  <a:pt x="27599" y="0"/>
                </a:lnTo>
                <a:lnTo>
                  <a:pt x="27599" y="1961396"/>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Old Standard TT"/>
                <a:cs typeface="Old Standard T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26A59A"/>
          </a:solidFill>
        </p:spPr>
        <p:txBody>
          <a:bodyPr wrap="square" lIns="0" tIns="0" rIns="0" bIns="0" rtlCol="0"/>
          <a:lstStyle/>
          <a:p>
            <a:endParaRPr/>
          </a:p>
        </p:txBody>
      </p:sp>
      <p:sp>
        <p:nvSpPr>
          <p:cNvPr id="2" name="Holder 2"/>
          <p:cNvSpPr>
            <a:spLocks noGrp="1"/>
          </p:cNvSpPr>
          <p:nvPr>
            <p:ph type="title"/>
          </p:nvPr>
        </p:nvSpPr>
        <p:spPr>
          <a:xfrm>
            <a:off x="824222" y="3250910"/>
            <a:ext cx="7495554" cy="574039"/>
          </a:xfrm>
          <a:prstGeom prst="rect">
            <a:avLst/>
          </a:prstGeom>
        </p:spPr>
        <p:txBody>
          <a:bodyPr wrap="square" lIns="0" tIns="0" rIns="0" bIns="0">
            <a:spAutoFit/>
          </a:bodyPr>
          <a:lstStyle>
            <a:lvl1pPr>
              <a:defRPr sz="3600" b="1" i="0">
                <a:solidFill>
                  <a:schemeClr val="bg1"/>
                </a:solidFill>
                <a:latin typeface="Old Standard TT"/>
                <a:cs typeface="Old Standard TT"/>
              </a:defRPr>
            </a:lvl1pPr>
          </a:lstStyle>
          <a:p>
            <a:endParaRPr/>
          </a:p>
        </p:txBody>
      </p:sp>
      <p:sp>
        <p:nvSpPr>
          <p:cNvPr id="3" name="Holder 3"/>
          <p:cNvSpPr>
            <a:spLocks noGrp="1"/>
          </p:cNvSpPr>
          <p:nvPr>
            <p:ph type="body" idx="1"/>
          </p:nvPr>
        </p:nvSpPr>
        <p:spPr>
          <a:xfrm>
            <a:off x="405292" y="1447895"/>
            <a:ext cx="8333415" cy="2600960"/>
          </a:xfrm>
          <a:prstGeom prst="rect">
            <a:avLst/>
          </a:prstGeom>
        </p:spPr>
        <p:txBody>
          <a:bodyPr wrap="square" lIns="0" tIns="0" rIns="0" bIns="0">
            <a:spAutoFit/>
          </a:bodyPr>
          <a:lstStyle>
            <a:lvl1pPr>
              <a:defRPr sz="1900" b="0" i="0">
                <a:solidFill>
                  <a:srgbClr val="FFFBEF"/>
                </a:solidFill>
                <a:latin typeface="Old Standard TT"/>
                <a:cs typeface="Old Standard T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52551"/>
            <a:ext cx="9144000" cy="3819656"/>
          </a:xfrm>
          <a:custGeom>
            <a:avLst/>
            <a:gdLst/>
            <a:ahLst/>
            <a:cxnLst/>
            <a:rect l="l" t="t" r="r" b="b"/>
            <a:pathLst>
              <a:path w="9144000" h="3432175">
                <a:moveTo>
                  <a:pt x="0" y="3431593"/>
                </a:moveTo>
                <a:lnTo>
                  <a:pt x="9143981" y="3431593"/>
                </a:lnTo>
                <a:lnTo>
                  <a:pt x="9143981" y="0"/>
                </a:lnTo>
                <a:lnTo>
                  <a:pt x="0" y="0"/>
                </a:lnTo>
                <a:lnTo>
                  <a:pt x="0" y="3431593"/>
                </a:lnTo>
                <a:close/>
              </a:path>
            </a:pathLst>
          </a:custGeom>
          <a:solidFill>
            <a:srgbClr val="000000"/>
          </a:solidFill>
        </p:spPr>
        <p:txBody>
          <a:bodyPr wrap="square" lIns="0" tIns="0" rIns="0" bIns="0" rtlCol="0"/>
          <a:lstStyle/>
          <a:p>
            <a:endParaRPr dirty="0"/>
          </a:p>
        </p:txBody>
      </p:sp>
      <p:sp>
        <p:nvSpPr>
          <p:cNvPr id="3" name="object 3"/>
          <p:cNvSpPr/>
          <p:nvPr/>
        </p:nvSpPr>
        <p:spPr>
          <a:xfrm>
            <a:off x="0" y="99"/>
            <a:ext cx="9144000" cy="1352451"/>
          </a:xfrm>
          <a:custGeom>
            <a:avLst/>
            <a:gdLst/>
            <a:ahLst/>
            <a:cxnLst/>
            <a:rect l="l" t="t" r="r" b="b"/>
            <a:pathLst>
              <a:path w="9144000" h="1711960">
                <a:moveTo>
                  <a:pt x="9143981" y="1711796"/>
                </a:moveTo>
                <a:lnTo>
                  <a:pt x="0" y="1711796"/>
                </a:lnTo>
                <a:lnTo>
                  <a:pt x="0" y="0"/>
                </a:lnTo>
                <a:lnTo>
                  <a:pt x="9143981" y="0"/>
                </a:lnTo>
                <a:lnTo>
                  <a:pt x="9143981" y="1711796"/>
                </a:lnTo>
                <a:close/>
              </a:path>
            </a:pathLst>
          </a:custGeom>
          <a:solidFill>
            <a:srgbClr val="26A59A"/>
          </a:solidFill>
        </p:spPr>
        <p:txBody>
          <a:bodyPr wrap="square" lIns="0" tIns="0" rIns="0" bIns="0" rtlCol="0"/>
          <a:lstStyle/>
          <a:p>
            <a:endParaRPr/>
          </a:p>
        </p:txBody>
      </p:sp>
      <p:sp>
        <p:nvSpPr>
          <p:cNvPr id="4" name="object 4"/>
          <p:cNvSpPr/>
          <p:nvPr/>
        </p:nvSpPr>
        <p:spPr>
          <a:xfrm>
            <a:off x="627822" y="3188263"/>
            <a:ext cx="1529644" cy="148231"/>
          </a:xfrm>
          <a:custGeom>
            <a:avLst/>
            <a:gdLst/>
            <a:ahLst/>
            <a:cxnLst/>
            <a:rect l="l" t="t" r="r" b="b"/>
            <a:pathLst>
              <a:path w="390525">
                <a:moveTo>
                  <a:pt x="0" y="0"/>
                </a:moveTo>
                <a:lnTo>
                  <a:pt x="390299" y="0"/>
                </a:lnTo>
              </a:path>
            </a:pathLst>
          </a:custGeom>
          <a:ln w="28574">
            <a:solidFill>
              <a:srgbClr val="FFFBEF"/>
            </a:solidFill>
          </a:ln>
        </p:spPr>
        <p:txBody>
          <a:bodyPr wrap="square" lIns="0" tIns="0" rIns="0" bIns="0" rtlCol="0"/>
          <a:lstStyle/>
          <a:p>
            <a:endParaRPr/>
          </a:p>
        </p:txBody>
      </p:sp>
      <p:sp>
        <p:nvSpPr>
          <p:cNvPr id="5" name="object 5"/>
          <p:cNvSpPr txBox="1"/>
          <p:nvPr/>
        </p:nvSpPr>
        <p:spPr>
          <a:xfrm>
            <a:off x="627822" y="1505080"/>
            <a:ext cx="6612255" cy="677108"/>
          </a:xfrm>
          <a:prstGeom prst="rect">
            <a:avLst/>
          </a:prstGeom>
        </p:spPr>
        <p:txBody>
          <a:bodyPr vert="horz" wrap="square" lIns="0" tIns="35560" rIns="0" bIns="0" rtlCol="0">
            <a:spAutoFit/>
          </a:bodyPr>
          <a:lstStyle/>
          <a:p>
            <a:pPr marL="12700" marR="5080">
              <a:lnSpc>
                <a:spcPts val="5020"/>
              </a:lnSpc>
              <a:spcBef>
                <a:spcPts val="280"/>
              </a:spcBef>
              <a:tabLst>
                <a:tab pos="1398270" algn="l"/>
                <a:tab pos="1612265" algn="l"/>
                <a:tab pos="3138170" algn="l"/>
                <a:tab pos="3971290" algn="l"/>
              </a:tabLst>
            </a:pPr>
            <a:r>
              <a:rPr lang="en-US" sz="4200" spc="-5" dirty="0">
                <a:solidFill>
                  <a:srgbClr val="FFFBEF"/>
                </a:solidFill>
                <a:latin typeface="Old Standard TT"/>
                <a:cs typeface="Old Standard TT"/>
              </a:rPr>
              <a:t>Graph Using Adjacency Matrix </a:t>
            </a:r>
            <a:endParaRPr sz="4200" dirty="0">
              <a:latin typeface="Old Standard TT"/>
              <a:cs typeface="Old Standard TT"/>
            </a:endParaRPr>
          </a:p>
        </p:txBody>
      </p:sp>
      <p:sp>
        <p:nvSpPr>
          <p:cNvPr id="6" name="object 6"/>
          <p:cNvSpPr txBox="1"/>
          <p:nvPr/>
        </p:nvSpPr>
        <p:spPr>
          <a:xfrm>
            <a:off x="627822" y="2334716"/>
            <a:ext cx="7282180" cy="2616357"/>
          </a:xfrm>
          <a:prstGeom prst="rect">
            <a:avLst/>
          </a:prstGeom>
        </p:spPr>
        <p:txBody>
          <a:bodyPr vert="horz" wrap="square" lIns="0" tIns="12700" rIns="0" bIns="0" rtlCol="0">
            <a:spAutoFit/>
          </a:bodyPr>
          <a:lstStyle/>
          <a:p>
            <a:pPr marL="12700">
              <a:lnSpc>
                <a:spcPct val="100000"/>
              </a:lnSpc>
              <a:spcBef>
                <a:spcPts val="100"/>
              </a:spcBef>
            </a:pPr>
            <a:r>
              <a:rPr lang="en-GB" sz="1600" dirty="0">
                <a:solidFill>
                  <a:srgbClr val="B6B6B6"/>
                </a:solidFill>
                <a:latin typeface="Old Standard TT"/>
                <a:cs typeface="Old Standard TT"/>
              </a:rPr>
              <a:t>A </a:t>
            </a:r>
            <a:r>
              <a:rPr lang="en-GB" sz="1600" spc="-5" dirty="0">
                <a:solidFill>
                  <a:srgbClr val="B6B6B6"/>
                </a:solidFill>
                <a:latin typeface="Old Standard TT"/>
                <a:cs typeface="Old Standard TT"/>
              </a:rPr>
              <a:t>Project </a:t>
            </a:r>
            <a:r>
              <a:rPr lang="en-GB" sz="1600" dirty="0">
                <a:solidFill>
                  <a:srgbClr val="B6B6B6"/>
                </a:solidFill>
                <a:latin typeface="Old Standard TT"/>
                <a:cs typeface="Old Standard TT"/>
              </a:rPr>
              <a:t>based on Graph Data Structure</a:t>
            </a:r>
            <a:endParaRPr lang="en-GB" sz="1600" dirty="0">
              <a:latin typeface="Old Standard TT"/>
              <a:cs typeface="Old Standard TT"/>
            </a:endParaRPr>
          </a:p>
          <a:p>
            <a:pPr>
              <a:lnSpc>
                <a:spcPct val="100000"/>
              </a:lnSpc>
              <a:spcBef>
                <a:spcPts val="30"/>
              </a:spcBef>
            </a:pPr>
            <a:endParaRPr lang="en-GB" sz="1200" dirty="0">
              <a:latin typeface="Old Standard TT"/>
              <a:cs typeface="Old Standard TT"/>
            </a:endParaRPr>
          </a:p>
          <a:p>
            <a:pPr marL="12700">
              <a:lnSpc>
                <a:spcPct val="100000"/>
              </a:lnSpc>
            </a:pPr>
            <a:r>
              <a:rPr lang="en-GB" sz="1600" spc="-5" dirty="0">
                <a:solidFill>
                  <a:srgbClr val="B6B6B6"/>
                </a:solidFill>
                <a:latin typeface="Old Standard TT"/>
                <a:cs typeface="Old Standard TT"/>
              </a:rPr>
              <a:t>Submitted by:</a:t>
            </a:r>
            <a:endParaRPr lang="en-GB" sz="1600" dirty="0">
              <a:latin typeface="Old Standard TT"/>
              <a:cs typeface="Old Standard TT"/>
            </a:endParaRPr>
          </a:p>
          <a:p>
            <a:pPr marL="12700">
              <a:lnSpc>
                <a:spcPct val="100000"/>
              </a:lnSpc>
            </a:pPr>
            <a:endParaRPr lang="en-GB" sz="1600" spc="-5" dirty="0">
              <a:solidFill>
                <a:srgbClr val="B6B6B6"/>
              </a:solidFill>
              <a:latin typeface="Old Standard TT"/>
              <a:cs typeface="Old Standard TT"/>
            </a:endParaRPr>
          </a:p>
          <a:p>
            <a:pPr marL="12700">
              <a:lnSpc>
                <a:spcPct val="100000"/>
              </a:lnSpc>
            </a:pPr>
            <a:endParaRPr lang="en-GB" sz="1600" spc="-5" dirty="0">
              <a:solidFill>
                <a:srgbClr val="B6B6B6"/>
              </a:solidFill>
              <a:latin typeface="Old Standard TT"/>
              <a:cs typeface="Old Standard TT"/>
            </a:endParaRPr>
          </a:p>
          <a:p>
            <a:pPr marL="12700">
              <a:lnSpc>
                <a:spcPct val="100000"/>
              </a:lnSpc>
            </a:pPr>
            <a:r>
              <a:rPr lang="en-GB" sz="1600" spc="-5" dirty="0">
                <a:solidFill>
                  <a:srgbClr val="B6B6B6"/>
                </a:solidFill>
                <a:latin typeface="Old Standard TT"/>
                <a:cs typeface="Old Standard TT"/>
              </a:rPr>
              <a:t>Abdul </a:t>
            </a:r>
            <a:r>
              <a:rPr lang="en-GB" sz="1600" spc="-5" dirty="0" err="1">
                <a:solidFill>
                  <a:srgbClr val="B6B6B6"/>
                </a:solidFill>
                <a:latin typeface="Old Standard TT"/>
                <a:cs typeface="Old Standard TT"/>
              </a:rPr>
              <a:t>Wasiue</a:t>
            </a:r>
            <a:r>
              <a:rPr lang="en-GB" sz="1600" spc="-5" dirty="0">
                <a:solidFill>
                  <a:srgbClr val="B6B6B6"/>
                </a:solidFill>
                <a:latin typeface="Old Standard TT"/>
                <a:cs typeface="Old Standard TT"/>
              </a:rPr>
              <a:t> – FA20-BCS-003</a:t>
            </a:r>
          </a:p>
          <a:p>
            <a:pPr marL="12700">
              <a:lnSpc>
                <a:spcPct val="100000"/>
              </a:lnSpc>
            </a:pPr>
            <a:r>
              <a:rPr lang="en-GB" sz="1600" spc="-5" dirty="0">
                <a:solidFill>
                  <a:srgbClr val="B6B6B6"/>
                </a:solidFill>
                <a:latin typeface="Old Standard TT"/>
                <a:cs typeface="Old Standard TT"/>
              </a:rPr>
              <a:t>Rehber – SP19-BCS-024</a:t>
            </a:r>
          </a:p>
          <a:p>
            <a:pPr marL="12700" marR="3022600">
              <a:lnSpc>
                <a:spcPct val="101000"/>
              </a:lnSpc>
            </a:pPr>
            <a:endParaRPr lang="en-GB" sz="1600" spc="-5" dirty="0">
              <a:solidFill>
                <a:srgbClr val="B6B6B6"/>
              </a:solidFill>
              <a:latin typeface="Old Standard TT"/>
              <a:cs typeface="Old Standard TT"/>
            </a:endParaRPr>
          </a:p>
          <a:p>
            <a:pPr marL="12700" marR="3022600">
              <a:lnSpc>
                <a:spcPct val="101000"/>
              </a:lnSpc>
            </a:pPr>
            <a:r>
              <a:rPr lang="en-GB" sz="1600" spc="-5" dirty="0">
                <a:solidFill>
                  <a:srgbClr val="B6B6B6"/>
                </a:solidFill>
                <a:latin typeface="Old Standard TT"/>
                <a:cs typeface="Old Standard TT"/>
              </a:rPr>
              <a:t>Department </a:t>
            </a:r>
            <a:r>
              <a:rPr lang="en-GB" sz="1600" dirty="0">
                <a:solidFill>
                  <a:srgbClr val="B6B6B6"/>
                </a:solidFill>
                <a:latin typeface="Old Standard TT"/>
                <a:cs typeface="Old Standard TT"/>
              </a:rPr>
              <a:t>of </a:t>
            </a:r>
            <a:r>
              <a:rPr lang="en-GB" sz="1600" spc="-5" dirty="0">
                <a:solidFill>
                  <a:srgbClr val="B6B6B6"/>
                </a:solidFill>
                <a:latin typeface="Old Standard TT"/>
                <a:cs typeface="Old Standard TT"/>
              </a:rPr>
              <a:t>Computer Science </a:t>
            </a:r>
          </a:p>
          <a:p>
            <a:pPr marL="12700" marR="3022600">
              <a:lnSpc>
                <a:spcPct val="101000"/>
              </a:lnSpc>
            </a:pPr>
            <a:r>
              <a:rPr lang="en-GB" sz="1600" spc="-5" dirty="0">
                <a:solidFill>
                  <a:srgbClr val="B6B6B6"/>
                </a:solidFill>
                <a:latin typeface="Old Standard TT"/>
                <a:cs typeface="Old Standard TT"/>
              </a:rPr>
              <a:t>Submitted To: Dr </a:t>
            </a:r>
            <a:r>
              <a:rPr lang="en-GB" sz="1600" spc="-5" dirty="0" err="1">
                <a:solidFill>
                  <a:srgbClr val="B6B6B6"/>
                </a:solidFill>
                <a:latin typeface="Old Standard TT"/>
                <a:cs typeface="Old Standard TT"/>
              </a:rPr>
              <a:t>Innayat</a:t>
            </a:r>
            <a:r>
              <a:rPr lang="en-GB" sz="1600" spc="-5" dirty="0">
                <a:solidFill>
                  <a:srgbClr val="B6B6B6"/>
                </a:solidFill>
                <a:latin typeface="Old Standard TT"/>
                <a:cs typeface="Old Standard TT"/>
              </a:rPr>
              <a:t> –Ur- Rehman</a:t>
            </a:r>
          </a:p>
          <a:p>
            <a:pPr marL="12700" marR="3022600">
              <a:lnSpc>
                <a:spcPct val="101000"/>
              </a:lnSpc>
            </a:pPr>
            <a:r>
              <a:rPr lang="en-US" sz="1300" spc="-5" dirty="0">
                <a:solidFill>
                  <a:srgbClr val="B6B6B6"/>
                </a:solidFill>
                <a:latin typeface="Old Standard TT"/>
                <a:cs typeface="Old Standard TT"/>
              </a:rPr>
              <a:t>	</a:t>
            </a:r>
            <a:endParaRPr sz="1300" dirty="0">
              <a:latin typeface="Old Standard TT"/>
              <a:cs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099AE-2E09-47E0-83EA-6DDBC56A81D5}"/>
              </a:ext>
            </a:extLst>
          </p:cNvPr>
          <p:cNvSpPr>
            <a:spLocks noGrp="1"/>
          </p:cNvSpPr>
          <p:nvPr>
            <p:ph type="title"/>
          </p:nvPr>
        </p:nvSpPr>
        <p:spPr>
          <a:xfrm>
            <a:off x="762000" y="3250910"/>
            <a:ext cx="6096000" cy="574039"/>
          </a:xfrm>
        </p:spPr>
        <p:txBody>
          <a:bodyPr wrap="square">
            <a:normAutofit/>
          </a:bodyPr>
          <a:lstStyle/>
          <a:p>
            <a:r>
              <a:rPr lang="en-US" dirty="0"/>
              <a:t>Graph Traversal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59FEB-F6CE-4E88-A497-16371FF2FF64}"/>
              </a:ext>
            </a:extLst>
          </p:cNvPr>
          <p:cNvSpPr>
            <a:spLocks noGrp="1"/>
          </p:cNvSpPr>
          <p:nvPr>
            <p:ph type="ctrTitle"/>
          </p:nvPr>
        </p:nvSpPr>
        <p:spPr>
          <a:xfrm>
            <a:off x="580295" y="133350"/>
            <a:ext cx="7772400" cy="553998"/>
          </a:xfrm>
        </p:spPr>
        <p:txBody>
          <a:bodyPr/>
          <a:lstStyle/>
          <a:p>
            <a:r>
              <a:rPr lang="en-US" dirty="0"/>
              <a:t>Depth-First-Search (DFS)</a:t>
            </a:r>
          </a:p>
        </p:txBody>
      </p:sp>
      <p:sp>
        <p:nvSpPr>
          <p:cNvPr id="4" name="Subtitle 3">
            <a:extLst>
              <a:ext uri="{FF2B5EF4-FFF2-40B4-BE49-F238E27FC236}">
                <a16:creationId xmlns:a16="http://schemas.microsoft.com/office/drawing/2014/main" id="{5DD89F95-B5EC-4DB1-8F0C-C9F1CC7D15B4}"/>
              </a:ext>
            </a:extLst>
          </p:cNvPr>
          <p:cNvSpPr>
            <a:spLocks noGrp="1"/>
          </p:cNvSpPr>
          <p:nvPr>
            <p:ph type="subTitle" idx="4"/>
          </p:nvPr>
        </p:nvSpPr>
        <p:spPr>
          <a:xfrm>
            <a:off x="580294" y="819150"/>
            <a:ext cx="8258905" cy="3524042"/>
          </a:xfrm>
        </p:spPr>
        <p:txBody>
          <a:bodyPr/>
          <a:lstStyle/>
          <a:p>
            <a:pPr marL="285750" indent="-285750" algn="just">
              <a:buFont typeface="Arial" panose="020B0604020202020204" pitchFamily="34" charset="0"/>
              <a:buChar char="•"/>
            </a:pPr>
            <a:r>
              <a:rPr lang="en-US" sz="1600" dirty="0">
                <a:solidFill>
                  <a:schemeClr val="bg1"/>
                </a:solidFill>
                <a:latin typeface="arial" panose="020B0604020202020204" pitchFamily="34" charset="0"/>
              </a:rPr>
              <a:t>It is a recursive algorithm that uses the idea of backtracking.</a:t>
            </a:r>
          </a:p>
          <a:p>
            <a:pPr marL="285750" indent="-285750" algn="just">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rPr>
              <a:t>It involves exhaustive searches of all the nodes by going ahead, if possible, else by backtracking.</a:t>
            </a:r>
          </a:p>
          <a:p>
            <a:pPr marL="285750" indent="-285750" algn="just">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rPr>
              <a:t>This recursive nature of DFS, can be implemented using stacks.</a:t>
            </a:r>
          </a:p>
          <a:p>
            <a:pPr algn="just"/>
            <a:endParaRPr lang="en-US" dirty="0"/>
          </a:p>
          <a:p>
            <a:pPr algn="just"/>
            <a:r>
              <a:rPr lang="en-US" sz="1800" b="0" i="0" dirty="0">
                <a:effectLst/>
                <a:latin typeface="Arial" panose="020B0604020202020204" pitchFamily="34" charset="0"/>
                <a:cs typeface="Arial" panose="020B0604020202020204" pitchFamily="34" charset="0"/>
              </a:rPr>
              <a:t>The DFS algorithm works as follows:</a:t>
            </a:r>
            <a:endParaRPr lang="en-US" sz="1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Pick a source/starting node and push all its neighbors/adjacent nodes into a stack.</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Pope a node from stack to select the next node to visit and push all its adjacent nodes in the stack.</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Repeat this process until the stack is empty. However, ensure that the nodes are visited are marked. This will prevent us from visiting the same node again and again.</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we don’t mark the visited the nodes, we may end up in an infinite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288CBB24-B440-4229-8DDC-B67DDE823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20" y="0"/>
            <a:ext cx="7443560" cy="5143500"/>
          </a:xfrm>
          <a:prstGeom prst="rect">
            <a:avLst/>
          </a:prstGeom>
        </p:spPr>
      </p:pic>
    </p:spTree>
    <p:extLst>
      <p:ext uri="{BB962C8B-B14F-4D97-AF65-F5344CB8AC3E}">
        <p14:creationId xmlns:p14="http://schemas.microsoft.com/office/powerpoint/2010/main" val="401753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FC7823-2950-4DEF-85A6-29F3935D316C}"/>
              </a:ext>
            </a:extLst>
          </p:cNvPr>
          <p:cNvSpPr>
            <a:spLocks noGrp="1"/>
          </p:cNvSpPr>
          <p:nvPr>
            <p:ph type="ctrTitle"/>
          </p:nvPr>
        </p:nvSpPr>
        <p:spPr>
          <a:xfrm>
            <a:off x="457200" y="133350"/>
            <a:ext cx="7772400" cy="553998"/>
          </a:xfrm>
        </p:spPr>
        <p:txBody>
          <a:bodyPr/>
          <a:lstStyle/>
          <a:p>
            <a:r>
              <a:rPr lang="en-US" dirty="0"/>
              <a:t>Breadth-First-Search (BFS)</a:t>
            </a:r>
          </a:p>
        </p:txBody>
      </p:sp>
      <p:sp>
        <p:nvSpPr>
          <p:cNvPr id="6" name="Subtitle 5">
            <a:extLst>
              <a:ext uri="{FF2B5EF4-FFF2-40B4-BE49-F238E27FC236}">
                <a16:creationId xmlns:a16="http://schemas.microsoft.com/office/drawing/2014/main" id="{4D01AED7-23EE-4934-8E4B-656F8C379DF4}"/>
              </a:ext>
            </a:extLst>
          </p:cNvPr>
          <p:cNvSpPr>
            <a:spLocks noGrp="1"/>
          </p:cNvSpPr>
          <p:nvPr>
            <p:ph type="subTitle" idx="4"/>
          </p:nvPr>
        </p:nvSpPr>
        <p:spPr>
          <a:xfrm>
            <a:off x="457200" y="819150"/>
            <a:ext cx="8153400" cy="2723823"/>
          </a:xfrm>
        </p:spPr>
        <p:txBody>
          <a:bodyPr/>
          <a:lstStyle/>
          <a:p>
            <a:pPr marL="285750" indent="-285750" algn="just">
              <a:buFont typeface="Arial" panose="020B0604020202020204" pitchFamily="34" charset="0"/>
              <a:buChar char="•"/>
            </a:pPr>
            <a:r>
              <a:rPr lang="en-US" sz="1600" dirty="0">
                <a:solidFill>
                  <a:schemeClr val="bg1"/>
                </a:solidFill>
                <a:latin typeface="arial" panose="020B0604020202020204" pitchFamily="34" charset="0"/>
              </a:rPr>
              <a:t>It is a technique where we should start traversing from a selected node (source or starting node) and traverse the graph </a:t>
            </a:r>
            <a:r>
              <a:rPr lang="en-US" sz="1600" dirty="0" err="1">
                <a:solidFill>
                  <a:schemeClr val="bg1"/>
                </a:solidFill>
                <a:latin typeface="arial" panose="020B0604020202020204" pitchFamily="34" charset="0"/>
              </a:rPr>
              <a:t>layerwise</a:t>
            </a:r>
            <a:r>
              <a:rPr lang="en-US" sz="1600" dirty="0">
                <a:solidFill>
                  <a:schemeClr val="bg1"/>
                </a:solidFill>
                <a:latin typeface="arial" panose="020B0604020202020204" pitchFamily="34" charset="0"/>
              </a:rPr>
              <a:t> thus exploring the adjacent/</a:t>
            </a:r>
            <a:r>
              <a:rPr lang="en-US" sz="1600" dirty="0" err="1">
                <a:solidFill>
                  <a:schemeClr val="bg1"/>
                </a:solidFill>
                <a:latin typeface="arial" panose="020B0604020202020204" pitchFamily="34" charset="0"/>
              </a:rPr>
              <a:t>neighbour</a:t>
            </a:r>
            <a:r>
              <a:rPr lang="en-US" sz="1600" dirty="0">
                <a:solidFill>
                  <a:schemeClr val="bg1"/>
                </a:solidFill>
                <a:latin typeface="arial" panose="020B0604020202020204" pitchFamily="34" charset="0"/>
              </a:rPr>
              <a:t> nodes of the selected node.</a:t>
            </a:r>
          </a:p>
          <a:p>
            <a:pPr algn="just"/>
            <a:endParaRPr lang="en-US" sz="1600" dirty="0"/>
          </a:p>
          <a:p>
            <a:pPr algn="just"/>
            <a:r>
              <a:rPr lang="en-US" sz="1800" b="0" i="0" dirty="0">
                <a:effectLst/>
                <a:latin typeface="Arial" panose="020B0604020202020204" pitchFamily="34" charset="0"/>
                <a:cs typeface="Arial" panose="020B0604020202020204" pitchFamily="34" charset="0"/>
              </a:rPr>
              <a:t>The BFS algorithm works as follows:</a:t>
            </a:r>
            <a:endParaRPr lang="en-US" sz="1500" b="0" i="0" dirty="0">
              <a:solidFill>
                <a:schemeClr val="bg1"/>
              </a:solidFill>
              <a:effectLst/>
              <a:latin typeface="Arial" panose="020B0604020202020204" pitchFamily="34" charset="0"/>
              <a:cs typeface="Arial" panose="020B0604020202020204" pitchFamily="34" charset="0"/>
            </a:endParaRPr>
          </a:p>
          <a:p>
            <a:pPr algn="just"/>
            <a:endParaRPr lang="en-US" sz="15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Start by putting any one of the graph’s vertices at the back/rear end of a queue.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Take the front element of the queue and add it to the list of visited nodes.</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 list of that vertex’s adjacent nodes. Add the ones which aren’t in the visited list to the back of the queue.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Keep repeating the steps 2 and 3 until the queue is empty.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7763FCE3-A7F6-4425-92CE-C5B0A380EA98}"/>
              </a:ext>
            </a:extLst>
          </p:cNvPr>
          <p:cNvPicPr>
            <a:picLocks noChangeAspect="1"/>
          </p:cNvPicPr>
          <p:nvPr/>
        </p:nvPicPr>
        <p:blipFill rotWithShape="1">
          <a:blip r:embed="rId2">
            <a:extLst>
              <a:ext uri="{28A0092B-C50C-407E-A947-70E740481C1C}">
                <a14:useLocalDpi xmlns:a14="http://schemas.microsoft.com/office/drawing/2010/main" val="0"/>
              </a:ext>
            </a:extLst>
          </a:blip>
          <a:srcRect b="12211"/>
          <a:stretch/>
        </p:blipFill>
        <p:spPr>
          <a:xfrm>
            <a:off x="0" y="0"/>
            <a:ext cx="9144000" cy="5143499"/>
          </a:xfrm>
          <a:prstGeom prst="rect">
            <a:avLst/>
          </a:prstGeom>
        </p:spPr>
      </p:pic>
    </p:spTree>
    <p:extLst>
      <p:ext uri="{BB962C8B-B14F-4D97-AF65-F5344CB8AC3E}">
        <p14:creationId xmlns:p14="http://schemas.microsoft.com/office/powerpoint/2010/main" val="381971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21995FF-2D67-459D-BE20-154BCED2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1200150"/>
            <a:ext cx="8373978" cy="3657600"/>
          </a:xfrm>
          <a:prstGeom prst="rect">
            <a:avLst/>
          </a:prstGeom>
        </p:spPr>
      </p:pic>
      <p:sp>
        <p:nvSpPr>
          <p:cNvPr id="4" name="TextBox 3">
            <a:extLst>
              <a:ext uri="{FF2B5EF4-FFF2-40B4-BE49-F238E27FC236}">
                <a16:creationId xmlns:a16="http://schemas.microsoft.com/office/drawing/2014/main" id="{07DB6788-EC3A-499E-B91B-4B752F4E2508}"/>
              </a:ext>
            </a:extLst>
          </p:cNvPr>
          <p:cNvSpPr txBox="1"/>
          <p:nvPr/>
        </p:nvSpPr>
        <p:spPr>
          <a:xfrm>
            <a:off x="952500" y="209550"/>
            <a:ext cx="7239000" cy="769441"/>
          </a:xfrm>
          <a:prstGeom prst="rect">
            <a:avLst/>
          </a:prstGeom>
          <a:noFill/>
        </p:spPr>
        <p:txBody>
          <a:bodyPr wrap="square" rtlCol="0">
            <a:spAutoFit/>
          </a:bodyPr>
          <a:lstStyle/>
          <a:p>
            <a:pPr algn="ctr"/>
            <a:r>
              <a:rPr lang="en-US" sz="4400" dirty="0">
                <a:solidFill>
                  <a:schemeClr val="bg1"/>
                </a:solidFill>
                <a:latin typeface="Arial" panose="020B0604020202020204" pitchFamily="34" charset="0"/>
                <a:cs typeface="Arial" panose="020B0604020202020204" pitchFamily="34" charset="0"/>
              </a:rPr>
              <a:t>DFS vs BFS</a:t>
            </a:r>
          </a:p>
        </p:txBody>
      </p:sp>
    </p:spTree>
    <p:extLst>
      <p:ext uri="{BB962C8B-B14F-4D97-AF65-F5344CB8AC3E}">
        <p14:creationId xmlns:p14="http://schemas.microsoft.com/office/powerpoint/2010/main" val="379797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00FB513-C716-4C47-8FD2-641A1FF3AEF1}"/>
              </a:ext>
            </a:extLst>
          </p:cNvPr>
          <p:cNvSpPr>
            <a:spLocks noGrp="1"/>
          </p:cNvSpPr>
          <p:nvPr>
            <p:ph type="ctrTitle"/>
          </p:nvPr>
        </p:nvSpPr>
        <p:spPr>
          <a:xfrm>
            <a:off x="606778" y="285750"/>
            <a:ext cx="7772400" cy="553998"/>
          </a:xfrm>
        </p:spPr>
        <p:txBody>
          <a:bodyPr/>
          <a:lstStyle/>
          <a:p>
            <a:r>
              <a:rPr lang="en-US" dirty="0"/>
              <a:t>Representation of Project</a:t>
            </a:r>
          </a:p>
        </p:txBody>
      </p:sp>
      <p:sp>
        <p:nvSpPr>
          <p:cNvPr id="13" name="Subtitle 12">
            <a:extLst>
              <a:ext uri="{FF2B5EF4-FFF2-40B4-BE49-F238E27FC236}">
                <a16:creationId xmlns:a16="http://schemas.microsoft.com/office/drawing/2014/main" id="{C75D365E-2584-4A71-972F-3ED65DAB48BA}"/>
              </a:ext>
            </a:extLst>
          </p:cNvPr>
          <p:cNvSpPr>
            <a:spLocks noGrp="1"/>
          </p:cNvSpPr>
          <p:nvPr>
            <p:ph type="subTitle" idx="4"/>
          </p:nvPr>
        </p:nvSpPr>
        <p:spPr>
          <a:xfrm>
            <a:off x="606778" y="1047750"/>
            <a:ext cx="8080022" cy="2339102"/>
          </a:xfrm>
        </p:spPr>
        <p:txBody>
          <a:bodyPr/>
          <a:lstStyle/>
          <a:p>
            <a:pPr algn="just"/>
            <a:r>
              <a:rPr lang="en-US" dirty="0"/>
              <a:t>The above data structures and algorithms are used in the implementation of our project including Queue (Simple FIFO Queue and Priority Queue), dynamic array and stack (are also implemented from the scratch).</a:t>
            </a:r>
          </a:p>
          <a:p>
            <a:pPr algn="just"/>
            <a:endParaRPr lang="en-US" dirty="0"/>
          </a:p>
          <a:p>
            <a:pPr algn="just"/>
            <a:r>
              <a:rPr lang="en-US" dirty="0"/>
              <a:t>We’ll use a 2D matrix for storing the graph in the form of adjacency matrix. All the data is taken from user like the cost of an edge etc. Then we’ll use the different traversal and shortest path algorithms to find the shortest path and the cost of the shortest path between the two nodes.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1924" y="1165225"/>
            <a:ext cx="8055609" cy="4149725"/>
          </a:xfrm>
          <a:custGeom>
            <a:avLst/>
            <a:gdLst/>
            <a:ahLst/>
            <a:cxnLst/>
            <a:rect l="l" t="t" r="r" b="b"/>
            <a:pathLst>
              <a:path w="8055609" h="4149725">
                <a:moveTo>
                  <a:pt x="0" y="0"/>
                </a:moveTo>
                <a:lnTo>
                  <a:pt x="8054983" y="0"/>
                </a:lnTo>
                <a:lnTo>
                  <a:pt x="8054983" y="4149591"/>
                </a:lnTo>
                <a:lnTo>
                  <a:pt x="0" y="4149591"/>
                </a:lnTo>
                <a:lnTo>
                  <a:pt x="0" y="0"/>
                </a:lnTo>
                <a:close/>
              </a:path>
            </a:pathLst>
          </a:custGeom>
          <a:ln w="9524">
            <a:solidFill>
              <a:srgbClr val="26A59A"/>
            </a:solidFill>
          </a:ln>
        </p:spPr>
        <p:txBody>
          <a:bodyPr wrap="square" lIns="0" tIns="0" rIns="0" bIns="0" rtlCol="0"/>
          <a:lstStyle/>
          <a:p>
            <a:endParaRPr/>
          </a:p>
        </p:txBody>
      </p:sp>
      <p:sp>
        <p:nvSpPr>
          <p:cNvPr id="4" name="object 4"/>
          <p:cNvSpPr txBox="1"/>
          <p:nvPr/>
        </p:nvSpPr>
        <p:spPr>
          <a:xfrm>
            <a:off x="616467" y="1020445"/>
            <a:ext cx="2291080" cy="289560"/>
          </a:xfrm>
          <a:prstGeom prst="rect">
            <a:avLst/>
          </a:prstGeom>
          <a:solidFill>
            <a:srgbClr val="0B343D"/>
          </a:solidFill>
        </p:spPr>
        <p:txBody>
          <a:bodyPr vert="horz" wrap="square" lIns="0" tIns="0" rIns="0" bIns="0" rtlCol="0">
            <a:spAutoFit/>
          </a:bodyPr>
          <a:lstStyle/>
          <a:p>
            <a:pPr algn="ctr">
              <a:lnSpc>
                <a:spcPts val="2205"/>
              </a:lnSpc>
            </a:pPr>
            <a:r>
              <a:rPr lang="en-US" sz="1900" b="1" spc="-30" dirty="0">
                <a:solidFill>
                  <a:srgbClr val="FFFBEF"/>
                </a:solidFill>
                <a:latin typeface="Old Standard TT"/>
                <a:cs typeface="Old Standard TT"/>
              </a:rPr>
              <a:t>Constructor</a:t>
            </a:r>
            <a:endParaRPr sz="1900" dirty="0">
              <a:latin typeface="Old Standard TT"/>
              <a:cs typeface="Old Standard TT"/>
            </a:endParaRPr>
          </a:p>
        </p:txBody>
      </p:sp>
      <p:sp>
        <p:nvSpPr>
          <p:cNvPr id="10" name="Title 9">
            <a:extLst>
              <a:ext uri="{FF2B5EF4-FFF2-40B4-BE49-F238E27FC236}">
                <a16:creationId xmlns:a16="http://schemas.microsoft.com/office/drawing/2014/main" id="{1EFC7CBA-6039-4809-BEA0-8E5B915BBE80}"/>
              </a:ext>
            </a:extLst>
          </p:cNvPr>
          <p:cNvSpPr>
            <a:spLocks noGrp="1"/>
          </p:cNvSpPr>
          <p:nvPr>
            <p:ph type="ctrTitle"/>
          </p:nvPr>
        </p:nvSpPr>
        <p:spPr>
          <a:xfrm>
            <a:off x="773947" y="4042381"/>
            <a:ext cx="7772400" cy="276999"/>
          </a:xfrm>
        </p:spPr>
        <p:txBody>
          <a:bodyPr/>
          <a:lstStyle/>
          <a:p>
            <a:pPr marL="285750" indent="-285750">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This function sets the element </a:t>
            </a:r>
            <a:r>
              <a:rPr lang="en-US" sz="1800" b="0" i="0" dirty="0" err="1">
                <a:solidFill>
                  <a:schemeClr val="bg1"/>
                </a:solidFill>
                <a:effectLst/>
                <a:latin typeface="arial" panose="020B0604020202020204" pitchFamily="34" charset="0"/>
              </a:rPr>
              <a:t>A</a:t>
            </a:r>
            <a:r>
              <a:rPr lang="en-US" sz="1800" baseline="-25000" dirty="0" err="1">
                <a:solidFill>
                  <a:schemeClr val="bg1"/>
                </a:solidFill>
                <a:latin typeface="arial" panose="020B0604020202020204" pitchFamily="34" charset="0"/>
              </a:rPr>
              <a:t>u,v</a:t>
            </a:r>
            <a:r>
              <a:rPr lang="en-US" sz="1800" baseline="-25000" dirty="0">
                <a:solidFill>
                  <a:schemeClr val="bg1"/>
                </a:solidFill>
                <a:latin typeface="arial" panose="020B0604020202020204" pitchFamily="34" charset="0"/>
              </a:rPr>
              <a:t>  </a:t>
            </a:r>
            <a:r>
              <a:rPr lang="en-US" sz="1800" dirty="0">
                <a:solidFill>
                  <a:schemeClr val="bg1"/>
                </a:solidFill>
                <a:latin typeface="arial" panose="020B0604020202020204" pitchFamily="34" charset="0"/>
              </a:rPr>
              <a:t> and </a:t>
            </a:r>
            <a:r>
              <a:rPr lang="en-US" sz="1800" b="0" i="0" dirty="0" err="1">
                <a:solidFill>
                  <a:schemeClr val="bg1"/>
                </a:solidFill>
                <a:effectLst/>
                <a:latin typeface="arial" panose="020B0604020202020204" pitchFamily="34" charset="0"/>
              </a:rPr>
              <a:t>A</a:t>
            </a:r>
            <a:r>
              <a:rPr lang="en-US" sz="1800" b="0" i="0" baseline="-25000" dirty="0" err="1">
                <a:effectLst/>
                <a:latin typeface="arial" panose="020B0604020202020204" pitchFamily="34" charset="0"/>
              </a:rPr>
              <a:t>v,</a:t>
            </a:r>
            <a:r>
              <a:rPr lang="en-US" sz="1800" b="0" baseline="-25000" dirty="0" err="1">
                <a:latin typeface="arial" panose="020B0604020202020204" pitchFamily="34" charset="0"/>
              </a:rPr>
              <a:t>u</a:t>
            </a:r>
            <a:r>
              <a:rPr lang="en-US" sz="1800" dirty="0">
                <a:solidFill>
                  <a:schemeClr val="bg1"/>
                </a:solidFill>
                <a:latin typeface="arial" panose="020B0604020202020204" pitchFamily="34" charset="0"/>
              </a:rPr>
              <a:t> to 0, i</a:t>
            </a:r>
            <a:r>
              <a:rPr lang="en-US" sz="1800" dirty="0">
                <a:latin typeface="arial" panose="020B0604020202020204" pitchFamily="34" charset="0"/>
              </a:rPr>
              <a:t>.e., </a:t>
            </a:r>
            <a:r>
              <a:rPr lang="en-US" sz="1800" dirty="0">
                <a:solidFill>
                  <a:schemeClr val="bg1"/>
                </a:solidFill>
                <a:latin typeface="arial" panose="020B0604020202020204" pitchFamily="34" charset="0"/>
              </a:rPr>
              <a:t>A[u][v] = 0 or 1</a:t>
            </a:r>
            <a:r>
              <a:rPr lang="en-US" sz="1800" b="0" i="0" dirty="0">
                <a:effectLst/>
                <a:latin typeface="Arial" panose="020B0604020202020204" pitchFamily="34" charset="0"/>
                <a:cs typeface="Arial" panose="020B0604020202020204" pitchFamily="34" charset="0"/>
              </a:rPr>
              <a:t> </a:t>
            </a:r>
          </a:p>
        </p:txBody>
      </p:sp>
      <p:sp>
        <p:nvSpPr>
          <p:cNvPr id="7" name="Subtitle 6">
            <a:extLst>
              <a:ext uri="{FF2B5EF4-FFF2-40B4-BE49-F238E27FC236}">
                <a16:creationId xmlns:a16="http://schemas.microsoft.com/office/drawing/2014/main" id="{DE227409-1CB6-43BE-A994-F659FF8EE3D9}"/>
              </a:ext>
            </a:extLst>
          </p:cNvPr>
          <p:cNvSpPr>
            <a:spLocks noGrp="1"/>
          </p:cNvSpPr>
          <p:nvPr>
            <p:ph type="subTitle" idx="4"/>
          </p:nvPr>
        </p:nvSpPr>
        <p:spPr>
          <a:xfrm>
            <a:off x="616467" y="1538287"/>
            <a:ext cx="7929880" cy="1585049"/>
          </a:xfrm>
        </p:spPr>
        <p:txBody>
          <a:bodyPr/>
          <a:lstStyle/>
          <a:p>
            <a:pPr marL="342900" indent="-342900">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Defines the size of the 2D matrix, Initializes the matrix to 0, and three dynamic </a:t>
            </a:r>
            <a:r>
              <a:rPr lang="en-US" sz="1800" dirty="0" err="1">
                <a:solidFill>
                  <a:schemeClr val="bg1"/>
                </a:solidFill>
                <a:latin typeface="Arial" panose="020B0604020202020204" pitchFamily="34" charset="0"/>
                <a:cs typeface="Arial" panose="020B0604020202020204" pitchFamily="34" charset="0"/>
              </a:rPr>
              <a:t>arrayss</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1600" dirty="0" err="1">
                <a:solidFill>
                  <a:schemeClr val="bg1"/>
                </a:solidFill>
                <a:latin typeface="Arial" panose="020B0604020202020204" pitchFamily="34" charset="0"/>
                <a:cs typeface="Arial" panose="020B0604020202020204" pitchFamily="34" charset="0"/>
              </a:rPr>
              <a:t>visited_nodes</a:t>
            </a:r>
            <a:r>
              <a:rPr lang="en-US" sz="1600" dirty="0">
                <a:solidFill>
                  <a:schemeClr val="bg1"/>
                </a:solidFill>
                <a:latin typeface="Arial" panose="020B0604020202020204" pitchFamily="34" charset="0"/>
                <a:cs typeface="Arial" panose="020B0604020202020204" pitchFamily="34" charset="0"/>
              </a:rPr>
              <a:t> list to 0</a:t>
            </a:r>
          </a:p>
          <a:p>
            <a:pPr marL="800100" lvl="1" indent="-342900">
              <a:buFont typeface="Arial" panose="020B0604020202020204" pitchFamily="34" charset="0"/>
              <a:buChar char="•"/>
            </a:pPr>
            <a:r>
              <a:rPr lang="en-US" sz="1600" dirty="0" err="1">
                <a:solidFill>
                  <a:schemeClr val="bg1"/>
                </a:solidFill>
                <a:latin typeface="Arial" panose="020B0604020202020204" pitchFamily="34" charset="0"/>
                <a:cs typeface="Arial" panose="020B0604020202020204" pitchFamily="34" charset="0"/>
              </a:rPr>
              <a:t>mst_list</a:t>
            </a:r>
            <a:r>
              <a:rPr lang="en-US" sz="1600" dirty="0">
                <a:solidFill>
                  <a:schemeClr val="bg1"/>
                </a:solidFill>
                <a:latin typeface="Arial" panose="020B0604020202020204" pitchFamily="34" charset="0"/>
                <a:cs typeface="Arial" panose="020B0604020202020204" pitchFamily="34" charset="0"/>
              </a:rPr>
              <a:t> to 0</a:t>
            </a:r>
          </a:p>
          <a:p>
            <a:pPr marL="800100" lvl="1" indent="-34290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Distances array to INT_MAX</a:t>
            </a:r>
          </a:p>
        </p:txBody>
      </p:sp>
      <p:sp>
        <p:nvSpPr>
          <p:cNvPr id="9" name="object 4">
            <a:extLst>
              <a:ext uri="{FF2B5EF4-FFF2-40B4-BE49-F238E27FC236}">
                <a16:creationId xmlns:a16="http://schemas.microsoft.com/office/drawing/2014/main" id="{E6FA98B5-76DC-4FB6-A9F3-9947965EA24D}"/>
              </a:ext>
            </a:extLst>
          </p:cNvPr>
          <p:cNvSpPr txBox="1"/>
          <p:nvPr/>
        </p:nvSpPr>
        <p:spPr>
          <a:xfrm>
            <a:off x="616467" y="3497325"/>
            <a:ext cx="2291080" cy="289560"/>
          </a:xfrm>
          <a:prstGeom prst="rect">
            <a:avLst/>
          </a:prstGeom>
          <a:solidFill>
            <a:srgbClr val="0B343D"/>
          </a:solidFill>
        </p:spPr>
        <p:txBody>
          <a:bodyPr vert="horz" wrap="square" lIns="0" tIns="0" rIns="0" bIns="0" rtlCol="0">
            <a:spAutoFit/>
          </a:bodyPr>
          <a:lstStyle/>
          <a:p>
            <a:pPr algn="ctr">
              <a:lnSpc>
                <a:spcPts val="2205"/>
              </a:lnSpc>
            </a:pPr>
            <a:r>
              <a:rPr lang="en-US" sz="1900" b="1" spc="-30" dirty="0" err="1">
                <a:solidFill>
                  <a:srgbClr val="FFFBEF"/>
                </a:solidFill>
                <a:latin typeface="Arial" panose="020B0604020202020204" pitchFamily="34" charset="0"/>
                <a:cs typeface="Arial" panose="020B0604020202020204" pitchFamily="34" charset="0"/>
              </a:rPr>
              <a:t>RemoveEdge</a:t>
            </a:r>
            <a:endParaRPr sz="19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F7A28D-85C2-4565-B75D-8E22EFF7977D}"/>
              </a:ext>
            </a:extLst>
          </p:cNvPr>
          <p:cNvSpPr txBox="1"/>
          <p:nvPr/>
        </p:nvSpPr>
        <p:spPr>
          <a:xfrm>
            <a:off x="471924" y="263202"/>
            <a:ext cx="4572000" cy="461665"/>
          </a:xfrm>
          <a:prstGeom prst="rect">
            <a:avLst/>
          </a:prstGeom>
          <a:noFill/>
        </p:spPr>
        <p:txBody>
          <a:bodyPr wrap="square">
            <a:spAutoFit/>
          </a:bodyPr>
          <a:lstStyle/>
          <a:p>
            <a:r>
              <a:rPr lang="en-US" sz="2400" b="1" dirty="0">
                <a:solidFill>
                  <a:schemeClr val="bg1"/>
                </a:solidFill>
                <a:latin typeface="Arial" panose="020B0604020202020204" pitchFamily="34" charset="0"/>
                <a:cs typeface="Arial" panose="020B0604020202020204" pitchFamily="34" charset="0"/>
              </a:rPr>
              <a:t>Functionalities</a:t>
            </a:r>
            <a:endParaRPr lang="en-US" sz="2400" b="1"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249" y="284224"/>
            <a:ext cx="8055609" cy="4149725"/>
          </a:xfrm>
          <a:custGeom>
            <a:avLst/>
            <a:gdLst/>
            <a:ahLst/>
            <a:cxnLst/>
            <a:rect l="l" t="t" r="r" b="b"/>
            <a:pathLst>
              <a:path w="8055609" h="4149725">
                <a:moveTo>
                  <a:pt x="0" y="0"/>
                </a:moveTo>
                <a:lnTo>
                  <a:pt x="8054983" y="0"/>
                </a:lnTo>
                <a:lnTo>
                  <a:pt x="8054983" y="4149591"/>
                </a:lnTo>
                <a:lnTo>
                  <a:pt x="0" y="4149591"/>
                </a:lnTo>
                <a:lnTo>
                  <a:pt x="0" y="0"/>
                </a:lnTo>
                <a:close/>
              </a:path>
            </a:pathLst>
          </a:custGeom>
          <a:ln w="9524">
            <a:solidFill>
              <a:srgbClr val="26A59A"/>
            </a:solidFill>
          </a:ln>
        </p:spPr>
        <p:txBody>
          <a:bodyPr wrap="square" lIns="0" tIns="0" rIns="0" bIns="0" rtlCol="0"/>
          <a:lstStyle/>
          <a:p>
            <a:endParaRPr/>
          </a:p>
        </p:txBody>
      </p:sp>
      <p:sp>
        <p:nvSpPr>
          <p:cNvPr id="4" name="object 4"/>
          <p:cNvSpPr txBox="1">
            <a:spLocks noGrp="1"/>
          </p:cNvSpPr>
          <p:nvPr>
            <p:ph type="title"/>
          </p:nvPr>
        </p:nvSpPr>
        <p:spPr>
          <a:xfrm>
            <a:off x="646156" y="895350"/>
            <a:ext cx="1603375" cy="276679"/>
          </a:xfrm>
          <a:prstGeom prst="rect">
            <a:avLst/>
          </a:prstGeom>
          <a:solidFill>
            <a:srgbClr val="0B343D"/>
          </a:solidFill>
        </p:spPr>
        <p:txBody>
          <a:bodyPr vert="horz" wrap="square" lIns="0" tIns="0" rIns="0" bIns="0" rtlCol="0">
            <a:spAutoFit/>
          </a:bodyPr>
          <a:lstStyle/>
          <a:p>
            <a:pPr algn="ctr">
              <a:lnSpc>
                <a:spcPts val="2320"/>
              </a:lnSpc>
            </a:pPr>
            <a:r>
              <a:rPr lang="en-US" sz="1900" spc="-30" dirty="0">
                <a:solidFill>
                  <a:srgbClr val="FFFBEF"/>
                </a:solidFill>
                <a:latin typeface="Arial" panose="020B0604020202020204" pitchFamily="34" charset="0"/>
                <a:cs typeface="Arial" panose="020B0604020202020204" pitchFamily="34" charset="0"/>
              </a:rPr>
              <a:t>Display</a:t>
            </a:r>
            <a:endParaRPr sz="1900" dirty="0">
              <a:latin typeface="Arial" panose="020B0604020202020204" pitchFamily="34" charset="0"/>
              <a:cs typeface="Arial" panose="020B0604020202020204" pitchFamily="34" charset="0"/>
            </a:endParaRPr>
          </a:p>
        </p:txBody>
      </p:sp>
      <p:sp>
        <p:nvSpPr>
          <p:cNvPr id="5" name="object 5"/>
          <p:cNvSpPr txBox="1"/>
          <p:nvPr/>
        </p:nvSpPr>
        <p:spPr>
          <a:xfrm>
            <a:off x="646156" y="1484880"/>
            <a:ext cx="7899701" cy="611065"/>
          </a:xfrm>
          <a:prstGeom prst="rect">
            <a:avLst/>
          </a:prstGeom>
        </p:spPr>
        <p:txBody>
          <a:bodyPr vert="horz" wrap="square" lIns="0" tIns="56515" rIns="0" bIns="0" rtlCol="0">
            <a:spAutoFit/>
          </a:bodyPr>
          <a:lstStyle/>
          <a:p>
            <a:pPr marL="386715" indent="-374650">
              <a:lnSpc>
                <a:spcPct val="100000"/>
              </a:lnSpc>
              <a:spcBef>
                <a:spcPts val="445"/>
              </a:spcBef>
              <a:buFont typeface="Arial"/>
              <a:buChar char="●"/>
              <a:tabLst>
                <a:tab pos="386715" algn="l"/>
                <a:tab pos="387350" algn="l"/>
              </a:tabLst>
            </a:pPr>
            <a:r>
              <a:rPr lang="en-GB" dirty="0">
                <a:solidFill>
                  <a:schemeClr val="bg1"/>
                </a:solidFill>
                <a:latin typeface="Arial" panose="020B0604020202020204" pitchFamily="34" charset="0"/>
                <a:cs typeface="Arial" panose="020B0604020202020204" pitchFamily="34" charset="0"/>
              </a:rPr>
              <a:t>This function just displays the graph – traverse each element of the adjacency matrix and prints it to the screen.</a:t>
            </a:r>
          </a:p>
        </p:txBody>
      </p:sp>
      <p:sp>
        <p:nvSpPr>
          <p:cNvPr id="8" name="object 3">
            <a:extLst>
              <a:ext uri="{FF2B5EF4-FFF2-40B4-BE49-F238E27FC236}">
                <a16:creationId xmlns:a16="http://schemas.microsoft.com/office/drawing/2014/main" id="{9EDFE0B2-69B4-4FFC-AEFC-0A76F3B67263}"/>
              </a:ext>
            </a:extLst>
          </p:cNvPr>
          <p:cNvSpPr txBox="1"/>
          <p:nvPr/>
        </p:nvSpPr>
        <p:spPr>
          <a:xfrm>
            <a:off x="644447" y="2695577"/>
            <a:ext cx="1603375" cy="282129"/>
          </a:xfrm>
          <a:prstGeom prst="rect">
            <a:avLst/>
          </a:prstGeom>
          <a:solidFill>
            <a:srgbClr val="0B343D"/>
          </a:solidFill>
        </p:spPr>
        <p:txBody>
          <a:bodyPr vert="horz" wrap="square" lIns="0" tIns="0" rIns="0" bIns="0" rtlCol="0">
            <a:spAutoFit/>
          </a:bodyPr>
          <a:lstStyle/>
          <a:p>
            <a:pPr algn="ctr">
              <a:lnSpc>
                <a:spcPts val="2205"/>
              </a:lnSpc>
            </a:pPr>
            <a:r>
              <a:rPr lang="en-US" sz="1900" b="1" spc="-30" dirty="0" err="1">
                <a:solidFill>
                  <a:srgbClr val="FFFBEF"/>
                </a:solidFill>
                <a:latin typeface="Arial" panose="020B0604020202020204" pitchFamily="34" charset="0"/>
                <a:cs typeface="Arial" panose="020B0604020202020204" pitchFamily="34" charset="0"/>
              </a:rPr>
              <a:t>SetDistance</a:t>
            </a:r>
            <a:endParaRPr sz="1900" dirty="0">
              <a:latin typeface="Arial" panose="020B0604020202020204" pitchFamily="34" charset="0"/>
              <a:cs typeface="Arial" panose="020B0604020202020204" pitchFamily="34" charset="0"/>
            </a:endParaRPr>
          </a:p>
        </p:txBody>
      </p:sp>
      <p:sp>
        <p:nvSpPr>
          <p:cNvPr id="9" name="object 5">
            <a:extLst>
              <a:ext uri="{FF2B5EF4-FFF2-40B4-BE49-F238E27FC236}">
                <a16:creationId xmlns:a16="http://schemas.microsoft.com/office/drawing/2014/main" id="{60B71CAF-C6AF-4EF7-BE4D-4DF3D2E7E841}"/>
              </a:ext>
            </a:extLst>
          </p:cNvPr>
          <p:cNvSpPr txBox="1"/>
          <p:nvPr/>
        </p:nvSpPr>
        <p:spPr>
          <a:xfrm>
            <a:off x="646156" y="3271805"/>
            <a:ext cx="7899701" cy="611065"/>
          </a:xfrm>
          <a:prstGeom prst="rect">
            <a:avLst/>
          </a:prstGeom>
        </p:spPr>
        <p:txBody>
          <a:bodyPr vert="horz" wrap="square" lIns="0" tIns="56515" rIns="0" bIns="0" rtlCol="0">
            <a:spAutoFit/>
          </a:bodyPr>
          <a:lstStyle/>
          <a:p>
            <a:pPr marL="386715" indent="-374650">
              <a:lnSpc>
                <a:spcPct val="100000"/>
              </a:lnSpc>
              <a:spcBef>
                <a:spcPts val="445"/>
              </a:spcBef>
              <a:buFont typeface="Arial"/>
              <a:buChar char="●"/>
              <a:tabLst>
                <a:tab pos="386715" algn="l"/>
                <a:tab pos="387350" algn="l"/>
              </a:tabLst>
            </a:pPr>
            <a:r>
              <a:rPr lang="en-GB" dirty="0">
                <a:solidFill>
                  <a:schemeClr val="bg1"/>
                </a:solidFill>
                <a:latin typeface="Arial" panose="020B0604020202020204" pitchFamily="34" charset="0"/>
                <a:cs typeface="Arial" panose="020B0604020202020204" pitchFamily="34" charset="0"/>
              </a:rPr>
              <a:t>This function sets the user-defined cost of the edge, i.e., </a:t>
            </a:r>
            <a:r>
              <a:rPr lang="en-US" sz="1800" b="0" i="0" dirty="0" err="1">
                <a:solidFill>
                  <a:schemeClr val="bg1"/>
                </a:solidFill>
                <a:effectLst/>
                <a:latin typeface="arial" panose="020B0604020202020204" pitchFamily="34" charset="0"/>
              </a:rPr>
              <a:t>A</a:t>
            </a:r>
            <a:r>
              <a:rPr lang="en-US" baseline="-25000" dirty="0" err="1">
                <a:solidFill>
                  <a:schemeClr val="bg1"/>
                </a:solidFill>
                <a:latin typeface="arial" panose="020B0604020202020204" pitchFamily="34" charset="0"/>
              </a:rPr>
              <a:t>u,v</a:t>
            </a:r>
            <a:r>
              <a:rPr lang="en-US" sz="1800" dirty="0">
                <a:solidFill>
                  <a:schemeClr val="bg1"/>
                </a:solidFill>
                <a:latin typeface="arial" panose="020B0604020202020204" pitchFamily="34" charset="0"/>
              </a:rPr>
              <a:t> to cost or A[u][v] = cost</a:t>
            </a:r>
            <a:r>
              <a:rPr lang="en-GB" dirty="0">
                <a:solidFill>
                  <a:schemeClr val="bg1"/>
                </a:solidFill>
                <a:latin typeface="Arial" panose="020B0604020202020204" pitchFamily="34" charset="0"/>
                <a:cs typeface="Arial" panose="020B0604020202020204"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6FC4B50B-690E-44D5-BE5C-E6BA408927A5}"/>
              </a:ext>
            </a:extLst>
          </p:cNvPr>
          <p:cNvSpPr txBox="1">
            <a:spLocks/>
          </p:cNvSpPr>
          <p:nvPr/>
        </p:nvSpPr>
        <p:spPr>
          <a:xfrm>
            <a:off x="646156" y="548368"/>
            <a:ext cx="1603375" cy="276679"/>
          </a:xfrm>
          <a:prstGeom prst="rect">
            <a:avLst/>
          </a:prstGeom>
          <a:solidFill>
            <a:srgbClr val="0B343D"/>
          </a:solidFill>
        </p:spPr>
        <p:txBody>
          <a:bodyPr vert="horz" wrap="square" lIns="0" tIns="0" rIns="0" bIns="0" rtlCol="0">
            <a:spAutoFit/>
          </a:bodyPr>
          <a:lstStyle>
            <a:lvl1pPr>
              <a:defRPr>
                <a:latin typeface="+mj-lt"/>
                <a:ea typeface="+mj-ea"/>
                <a:cs typeface="+mj-cs"/>
              </a:defRPr>
            </a:lvl1pPr>
          </a:lstStyle>
          <a:p>
            <a:pPr algn="ctr">
              <a:lnSpc>
                <a:spcPts val="2320"/>
              </a:lnSpc>
            </a:pPr>
            <a:r>
              <a:rPr lang="en-US" sz="1900" kern="0" spc="-30" dirty="0">
                <a:solidFill>
                  <a:srgbClr val="FFFBEF"/>
                </a:solidFill>
                <a:latin typeface="Arial" panose="020B0604020202020204" pitchFamily="34" charset="0"/>
                <a:cs typeface="Arial" panose="020B0604020202020204" pitchFamily="34" charset="0"/>
              </a:rPr>
              <a:t>BFS</a:t>
            </a:r>
            <a:endParaRPr lang="en-US" sz="1900" kern="0" dirty="0">
              <a:solidFill>
                <a:sysClr val="windowText" lastClr="000000"/>
              </a:solidFill>
              <a:latin typeface="Arial" panose="020B0604020202020204" pitchFamily="34" charset="0"/>
              <a:cs typeface="Arial" panose="020B0604020202020204" pitchFamily="34" charset="0"/>
            </a:endParaRPr>
          </a:p>
        </p:txBody>
      </p:sp>
      <p:sp>
        <p:nvSpPr>
          <p:cNvPr id="3" name="object 4">
            <a:extLst>
              <a:ext uri="{FF2B5EF4-FFF2-40B4-BE49-F238E27FC236}">
                <a16:creationId xmlns:a16="http://schemas.microsoft.com/office/drawing/2014/main" id="{FB29F666-EBFA-416E-BFD9-C36356F1511E}"/>
              </a:ext>
            </a:extLst>
          </p:cNvPr>
          <p:cNvSpPr txBox="1">
            <a:spLocks/>
          </p:cNvSpPr>
          <p:nvPr/>
        </p:nvSpPr>
        <p:spPr>
          <a:xfrm>
            <a:off x="646156" y="1005568"/>
            <a:ext cx="1603375" cy="276679"/>
          </a:xfrm>
          <a:prstGeom prst="rect">
            <a:avLst/>
          </a:prstGeom>
          <a:solidFill>
            <a:srgbClr val="0B343D"/>
          </a:solidFill>
        </p:spPr>
        <p:txBody>
          <a:bodyPr vert="horz" wrap="square" lIns="0" tIns="0" rIns="0" bIns="0" rtlCol="0">
            <a:spAutoFit/>
          </a:bodyPr>
          <a:lstStyle>
            <a:lvl1pPr>
              <a:defRPr>
                <a:latin typeface="+mj-lt"/>
                <a:ea typeface="+mj-ea"/>
                <a:cs typeface="+mj-cs"/>
              </a:defRPr>
            </a:lvl1pPr>
          </a:lstStyle>
          <a:p>
            <a:pPr algn="ctr">
              <a:lnSpc>
                <a:spcPts val="2320"/>
              </a:lnSpc>
            </a:pPr>
            <a:r>
              <a:rPr lang="en-US" sz="1900" kern="0" spc="-30" dirty="0">
                <a:solidFill>
                  <a:srgbClr val="FFFBEF"/>
                </a:solidFill>
                <a:latin typeface="Arial" panose="020B0604020202020204" pitchFamily="34" charset="0"/>
                <a:cs typeface="Arial" panose="020B0604020202020204" pitchFamily="34" charset="0"/>
              </a:rPr>
              <a:t>DFS</a:t>
            </a:r>
            <a:endParaRPr lang="en-US" sz="1900" kern="0" dirty="0">
              <a:solidFill>
                <a:sysClr val="windowText" lastClr="000000"/>
              </a:solidFill>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9B91E3AF-1FAD-4FC3-A32B-BA96609D2FF6}"/>
              </a:ext>
            </a:extLst>
          </p:cNvPr>
          <p:cNvSpPr txBox="1">
            <a:spLocks/>
          </p:cNvSpPr>
          <p:nvPr/>
        </p:nvSpPr>
        <p:spPr>
          <a:xfrm>
            <a:off x="646155" y="1462768"/>
            <a:ext cx="3011445" cy="276679"/>
          </a:xfrm>
          <a:prstGeom prst="rect">
            <a:avLst/>
          </a:prstGeom>
          <a:solidFill>
            <a:srgbClr val="0B343D"/>
          </a:solidFill>
        </p:spPr>
        <p:txBody>
          <a:bodyPr vert="horz" wrap="square" lIns="0" tIns="0" rIns="0" bIns="0" rtlCol="0">
            <a:spAutoFit/>
          </a:bodyPr>
          <a:lstStyle>
            <a:lvl1pPr>
              <a:defRPr>
                <a:latin typeface="+mj-lt"/>
                <a:ea typeface="+mj-ea"/>
                <a:cs typeface="+mj-cs"/>
              </a:defRPr>
            </a:lvl1pPr>
          </a:lstStyle>
          <a:p>
            <a:pPr algn="ctr">
              <a:lnSpc>
                <a:spcPts val="2320"/>
              </a:lnSpc>
            </a:pPr>
            <a:r>
              <a:rPr lang="en-US" sz="1900" kern="0" spc="-30" dirty="0">
                <a:solidFill>
                  <a:srgbClr val="FFFBEF"/>
                </a:solidFill>
                <a:latin typeface="Arial" panose="020B0604020202020204" pitchFamily="34" charset="0"/>
                <a:cs typeface="Arial" panose="020B0604020202020204" pitchFamily="34" charset="0"/>
              </a:rPr>
              <a:t>dijkstra_shortest_path</a:t>
            </a:r>
            <a:endParaRPr lang="en-US" sz="1900" kern="0" dirty="0">
              <a:solidFill>
                <a:sysClr val="windowText" lastClr="000000"/>
              </a:solidFill>
              <a:latin typeface="Arial" panose="020B0604020202020204" pitchFamily="34" charset="0"/>
              <a:cs typeface="Arial" panose="020B0604020202020204" pitchFamily="34" charset="0"/>
            </a:endParaRPr>
          </a:p>
        </p:txBody>
      </p:sp>
      <p:sp>
        <p:nvSpPr>
          <p:cNvPr id="5" name="object 4">
            <a:extLst>
              <a:ext uri="{FF2B5EF4-FFF2-40B4-BE49-F238E27FC236}">
                <a16:creationId xmlns:a16="http://schemas.microsoft.com/office/drawing/2014/main" id="{267968E1-FC0D-4297-A914-4E6215F833D0}"/>
              </a:ext>
            </a:extLst>
          </p:cNvPr>
          <p:cNvSpPr txBox="1">
            <a:spLocks/>
          </p:cNvSpPr>
          <p:nvPr/>
        </p:nvSpPr>
        <p:spPr>
          <a:xfrm>
            <a:off x="646154" y="1948089"/>
            <a:ext cx="1603377" cy="276679"/>
          </a:xfrm>
          <a:prstGeom prst="rect">
            <a:avLst/>
          </a:prstGeom>
          <a:solidFill>
            <a:srgbClr val="0B343D"/>
          </a:solidFill>
        </p:spPr>
        <p:txBody>
          <a:bodyPr vert="horz" wrap="square" lIns="0" tIns="0" rIns="0" bIns="0" rtlCol="0">
            <a:spAutoFit/>
          </a:bodyPr>
          <a:lstStyle>
            <a:lvl1pPr>
              <a:defRPr>
                <a:latin typeface="+mj-lt"/>
                <a:ea typeface="+mj-ea"/>
                <a:cs typeface="+mj-cs"/>
              </a:defRPr>
            </a:lvl1pPr>
          </a:lstStyle>
          <a:p>
            <a:pPr algn="ctr">
              <a:lnSpc>
                <a:spcPts val="2320"/>
              </a:lnSpc>
            </a:pPr>
            <a:r>
              <a:rPr lang="en-US" sz="1900" kern="0" spc="-30" dirty="0" err="1">
                <a:solidFill>
                  <a:srgbClr val="FFFBEF"/>
                </a:solidFill>
                <a:latin typeface="Arial" panose="020B0604020202020204" pitchFamily="34" charset="0"/>
                <a:cs typeface="Arial" panose="020B0604020202020204" pitchFamily="34" charset="0"/>
              </a:rPr>
              <a:t>prims_MST</a:t>
            </a:r>
            <a:endParaRPr lang="en-US" sz="1900" kern="0" dirty="0">
              <a:solidFill>
                <a:sysClr val="windowText" lastClr="000000"/>
              </a:solidFill>
              <a:latin typeface="Arial" panose="020B0604020202020204" pitchFamily="34" charset="0"/>
              <a:cs typeface="Arial" panose="020B0604020202020204" pitchFamily="34" charset="0"/>
            </a:endParaRPr>
          </a:p>
        </p:txBody>
      </p:sp>
      <p:sp>
        <p:nvSpPr>
          <p:cNvPr id="6" name="object 4">
            <a:extLst>
              <a:ext uri="{FF2B5EF4-FFF2-40B4-BE49-F238E27FC236}">
                <a16:creationId xmlns:a16="http://schemas.microsoft.com/office/drawing/2014/main" id="{BC0ECFE8-36A2-4E3D-A976-B17E6E8D7B89}"/>
              </a:ext>
            </a:extLst>
          </p:cNvPr>
          <p:cNvSpPr txBox="1">
            <a:spLocks/>
          </p:cNvSpPr>
          <p:nvPr/>
        </p:nvSpPr>
        <p:spPr>
          <a:xfrm>
            <a:off x="646154" y="2433410"/>
            <a:ext cx="2554246" cy="276679"/>
          </a:xfrm>
          <a:prstGeom prst="rect">
            <a:avLst/>
          </a:prstGeom>
          <a:solidFill>
            <a:srgbClr val="0B343D"/>
          </a:solidFill>
        </p:spPr>
        <p:txBody>
          <a:bodyPr vert="horz" wrap="square" lIns="0" tIns="0" rIns="0" bIns="0" rtlCol="0">
            <a:spAutoFit/>
          </a:bodyPr>
          <a:lstStyle>
            <a:lvl1pPr>
              <a:defRPr>
                <a:latin typeface="+mj-lt"/>
                <a:ea typeface="+mj-ea"/>
                <a:cs typeface="+mj-cs"/>
              </a:defRPr>
            </a:lvl1pPr>
          </a:lstStyle>
          <a:p>
            <a:pPr algn="ctr">
              <a:lnSpc>
                <a:spcPts val="2320"/>
              </a:lnSpc>
            </a:pPr>
            <a:r>
              <a:rPr lang="en-US" sz="1900" kern="0" spc="-30" dirty="0" err="1">
                <a:solidFill>
                  <a:srgbClr val="FFFBEF"/>
                </a:solidFill>
                <a:latin typeface="Arial" panose="020B0604020202020204" pitchFamily="34" charset="0"/>
                <a:cs typeface="Arial" panose="020B0604020202020204" pitchFamily="34" charset="0"/>
              </a:rPr>
              <a:t>kruskals_MST</a:t>
            </a:r>
            <a:endParaRPr lang="en-US" sz="1900" kern="0"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1057FF1-5880-4031-A9C0-CF978EBB9A29}"/>
              </a:ext>
            </a:extLst>
          </p:cNvPr>
          <p:cNvSpPr txBox="1"/>
          <p:nvPr/>
        </p:nvSpPr>
        <p:spPr>
          <a:xfrm>
            <a:off x="646154" y="3167289"/>
            <a:ext cx="8116846" cy="1477328"/>
          </a:xfrm>
          <a:prstGeom prst="rect">
            <a:avLst/>
          </a:prstGeom>
          <a:noFill/>
        </p:spPr>
        <p:txBody>
          <a:bodyPr wrap="square" rtlCol="0">
            <a:spAutoFit/>
          </a:bodyPr>
          <a:lstStyle/>
          <a:p>
            <a:r>
              <a:rPr lang="en-US" dirty="0">
                <a:solidFill>
                  <a:schemeClr val="bg1"/>
                </a:solidFill>
              </a:rPr>
              <a:t>These above defined functions will be used for finding the shortest path and the cost of the shortest path with the help of their respective algorithms. Some functions of stack and queue will also be used as utility/helper functions in the implementation of the above functions. So, there are a lot of functionalities will be implemented in this project.</a:t>
            </a:r>
          </a:p>
        </p:txBody>
      </p:sp>
    </p:spTree>
    <p:extLst>
      <p:ext uri="{BB962C8B-B14F-4D97-AF65-F5344CB8AC3E}">
        <p14:creationId xmlns:p14="http://schemas.microsoft.com/office/powerpoint/2010/main" val="253544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222" y="2698458"/>
            <a:ext cx="4761230" cy="1669560"/>
          </a:xfrm>
          <a:prstGeom prst="rect">
            <a:avLst/>
          </a:prstGeom>
        </p:spPr>
        <p:txBody>
          <a:bodyPr vert="horz" wrap="square" lIns="0" tIns="8890" rIns="0" bIns="0" rtlCol="0">
            <a:spAutoFit/>
          </a:bodyPr>
          <a:lstStyle/>
          <a:p>
            <a:pPr marL="12700" marR="5080">
              <a:lnSpc>
                <a:spcPct val="100699"/>
              </a:lnSpc>
              <a:spcBef>
                <a:spcPts val="70"/>
              </a:spcBef>
              <a:tabLst>
                <a:tab pos="485140" algn="l"/>
                <a:tab pos="537210" algn="l"/>
                <a:tab pos="2078989" algn="l"/>
                <a:tab pos="2199640" algn="l"/>
                <a:tab pos="3208020" algn="l"/>
                <a:tab pos="4068445" algn="l"/>
              </a:tabLst>
            </a:pPr>
            <a:r>
              <a:rPr dirty="0"/>
              <a:t>A	General		Introduction  to		</a:t>
            </a:r>
            <a:r>
              <a:rPr lang="en-US" dirty="0"/>
              <a:t>Graph and its Techniques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222" y="3250910"/>
            <a:ext cx="3022600" cy="574040"/>
          </a:xfrm>
          <a:prstGeom prst="rect">
            <a:avLst/>
          </a:prstGeom>
        </p:spPr>
        <p:txBody>
          <a:bodyPr vert="horz" wrap="square" lIns="0" tIns="12700" rIns="0" bIns="0" rtlCol="0">
            <a:spAutoFit/>
          </a:bodyPr>
          <a:lstStyle/>
          <a:p>
            <a:pPr marL="12700">
              <a:lnSpc>
                <a:spcPct val="100000"/>
              </a:lnSpc>
              <a:spcBef>
                <a:spcPts val="100"/>
              </a:spcBef>
              <a:tabLst>
                <a:tab pos="1890395" algn="l"/>
              </a:tabLst>
            </a:pPr>
            <a:r>
              <a:rPr dirty="0"/>
              <a:t>THANK</a:t>
            </a:r>
            <a:r>
              <a:rPr lang="en-US" dirty="0"/>
              <a:t> </a:t>
            </a:r>
            <a:r>
              <a:rPr spc="-175" dirty="0"/>
              <a:t>Y</a:t>
            </a:r>
            <a:r>
              <a:rPr spc="-100" dirty="0"/>
              <a:t>O</a:t>
            </a:r>
            <a:r>
              <a:rPr spc="15" dirty="0"/>
              <a:t>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E57886E6-6F62-4296-9043-EF77F5F7C5D1}"/>
              </a:ext>
            </a:extLst>
          </p:cNvPr>
          <p:cNvSpPr>
            <a:spLocks noGrp="1"/>
          </p:cNvSpPr>
          <p:nvPr>
            <p:ph type="subTitle" idx="4"/>
          </p:nvPr>
        </p:nvSpPr>
        <p:spPr>
          <a:xfrm>
            <a:off x="381000" y="285750"/>
            <a:ext cx="8077200" cy="3539430"/>
          </a:xfrm>
        </p:spPr>
        <p:txBody>
          <a:bodyPr/>
          <a:lstStyle/>
          <a:p>
            <a:pPr marL="342900" indent="-342900" algn="just">
              <a:buFont typeface="Arial" panose="020B0604020202020204" pitchFamily="34" charset="0"/>
              <a:buChar char="•"/>
            </a:pPr>
            <a:r>
              <a:rPr lang="en-US" sz="1600" b="0" i="0" dirty="0">
                <a:solidFill>
                  <a:schemeClr val="bg1"/>
                </a:solidFill>
                <a:effectLst/>
                <a:latin typeface="arial" panose="020B0604020202020204" pitchFamily="34" charset="0"/>
              </a:rPr>
              <a:t>Unlike arrays or linked lists, a </a:t>
            </a:r>
            <a:r>
              <a:rPr lang="en-US" sz="1600" b="1" i="0" dirty="0">
                <a:solidFill>
                  <a:schemeClr val="bg1"/>
                </a:solidFill>
                <a:effectLst/>
                <a:latin typeface="arial" panose="020B0604020202020204" pitchFamily="34" charset="0"/>
              </a:rPr>
              <a:t>Graph</a:t>
            </a:r>
            <a:r>
              <a:rPr lang="en-US" sz="1600" b="0" i="0" dirty="0">
                <a:solidFill>
                  <a:schemeClr val="bg1"/>
                </a:solidFill>
                <a:effectLst/>
                <a:latin typeface="arial" panose="020B0604020202020204" pitchFamily="34" charset="0"/>
              </a:rPr>
              <a:t> is a non-linear/non-sequential or hierarchical data structure consisting of nodes and edges.</a:t>
            </a:r>
          </a:p>
          <a:p>
            <a:pPr marL="342900" indent="-342900" algn="just">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just">
              <a:buFont typeface="Arial" panose="020B0604020202020204" pitchFamily="34" charset="0"/>
              <a:buChar char="•"/>
            </a:pPr>
            <a:r>
              <a:rPr lang="en-US" sz="1600" b="0" i="0" dirty="0">
                <a:solidFill>
                  <a:schemeClr val="bg1"/>
                </a:solidFill>
                <a:effectLst/>
                <a:latin typeface="arial" panose="020B0604020202020204" pitchFamily="34" charset="0"/>
              </a:rPr>
              <a:t>Graphs are mathematical structures that represent the pairwise relationship between the objects.</a:t>
            </a:r>
            <a:endParaRPr lang="en-US" sz="1600" dirty="0">
              <a:solidFill>
                <a:schemeClr val="bg1"/>
              </a:solidFill>
              <a:latin typeface="arial" panose="020B0604020202020204" pitchFamily="34" charset="0"/>
            </a:endParaRPr>
          </a:p>
          <a:p>
            <a:pPr marL="342900" indent="-342900" algn="just">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342900" indent="-342900" algn="just">
              <a:buFont typeface="Arial" panose="020B0604020202020204" pitchFamily="34" charset="0"/>
              <a:buChar char="•"/>
            </a:pPr>
            <a:r>
              <a:rPr lang="en-US" sz="1600" dirty="0">
                <a:solidFill>
                  <a:schemeClr val="bg1"/>
                </a:solidFill>
                <a:latin typeface="arial" panose="020B0604020202020204" pitchFamily="34" charset="0"/>
              </a:rPr>
              <a:t>There are two major components of graph – Nodes/Vertices and Edges – Nodes are entities whose relationships are expressed using the edges while edges are the components that are used to represent the relationships between various nodes in a graph. An edge between two nodes expresses a one-way or two-way relationship between the nodes.</a:t>
            </a:r>
          </a:p>
          <a:p>
            <a:pPr marL="342900" indent="-342900" algn="just">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342900" indent="-342900" algn="just">
              <a:lnSpc>
                <a:spcPct val="150000"/>
              </a:lnSpc>
              <a:buFont typeface="Arial" panose="020B0604020202020204" pitchFamily="34" charset="0"/>
              <a:buChar char="•"/>
            </a:pPr>
            <a:r>
              <a:rPr lang="en-US" sz="1600" dirty="0">
                <a:solidFill>
                  <a:schemeClr val="bg1"/>
                </a:solidFill>
                <a:latin typeface="arial" panose="020B0604020202020204" pitchFamily="34" charset="0"/>
              </a:rPr>
              <a:t>Graphs can be weighted and can be directed and undirected graph.</a:t>
            </a:r>
          </a:p>
          <a:p>
            <a:pPr marL="342900" indent="-342900">
              <a:buFont typeface="Arial" panose="020B0604020202020204" pitchFamily="34" charset="0"/>
              <a:buChar char="•"/>
            </a:pPr>
            <a:endParaRPr lang="en-US" sz="1400" dirty="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7EF853DB-CB1C-4780-9DC2-CFEE4484C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0"/>
            <a:ext cx="2960512" cy="2960512"/>
          </a:xfrm>
          <a:prstGeom prst="rect">
            <a:avLst/>
          </a:prstGeom>
        </p:spPr>
      </p:pic>
      <p:pic>
        <p:nvPicPr>
          <p:cNvPr id="5" name="Picture 4" descr="A picture containing text, person, vector graphics&#10;&#10;Description automatically generated">
            <a:extLst>
              <a:ext uri="{FF2B5EF4-FFF2-40B4-BE49-F238E27FC236}">
                <a16:creationId xmlns:a16="http://schemas.microsoft.com/office/drawing/2014/main" id="{7C777FB0-37BC-472A-9656-11209E5C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979" y="2156884"/>
            <a:ext cx="3005666" cy="3005666"/>
          </a:xfrm>
          <a:prstGeom prst="rect">
            <a:avLst/>
          </a:prstGeom>
        </p:spPr>
      </p:pic>
      <p:pic>
        <p:nvPicPr>
          <p:cNvPr id="7" name="Picture 6" descr="Chart, scatter chart&#10;&#10;Description automatically generated">
            <a:extLst>
              <a:ext uri="{FF2B5EF4-FFF2-40B4-BE49-F238E27FC236}">
                <a16:creationId xmlns:a16="http://schemas.microsoft.com/office/drawing/2014/main" id="{946FBB5A-687E-4EC4-8FC6-B4480F70E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645" y="0"/>
            <a:ext cx="3183466" cy="3183466"/>
          </a:xfrm>
          <a:prstGeom prst="rect">
            <a:avLst/>
          </a:prstGeom>
        </p:spPr>
      </p:pic>
    </p:spTree>
    <p:extLst>
      <p:ext uri="{BB962C8B-B14F-4D97-AF65-F5344CB8AC3E}">
        <p14:creationId xmlns:p14="http://schemas.microsoft.com/office/powerpoint/2010/main" val="420652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object 14"/>
          <p:cNvGrpSpPr/>
          <p:nvPr/>
        </p:nvGrpSpPr>
        <p:grpSpPr>
          <a:xfrm>
            <a:off x="7557397" y="481061"/>
            <a:ext cx="542925" cy="276860"/>
            <a:chOff x="7557397" y="481061"/>
            <a:chExt cx="542925" cy="276860"/>
          </a:xfrm>
        </p:grpSpPr>
        <p:sp>
          <p:nvSpPr>
            <p:cNvPr id="15" name="object 15"/>
            <p:cNvSpPr/>
            <p:nvPr/>
          </p:nvSpPr>
          <p:spPr>
            <a:xfrm>
              <a:off x="7562160" y="485824"/>
              <a:ext cx="533398" cy="266999"/>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562160" y="485824"/>
              <a:ext cx="533400" cy="267335"/>
            </a:xfrm>
            <a:custGeom>
              <a:avLst/>
              <a:gdLst/>
              <a:ahLst/>
              <a:cxnLst/>
              <a:rect l="l" t="t" r="r" b="b"/>
              <a:pathLst>
                <a:path w="533400" h="267334">
                  <a:moveTo>
                    <a:pt x="0" y="66749"/>
                  </a:moveTo>
                  <a:lnTo>
                    <a:pt x="399899" y="66749"/>
                  </a:lnTo>
                  <a:lnTo>
                    <a:pt x="399899" y="0"/>
                  </a:lnTo>
                  <a:lnTo>
                    <a:pt x="533398" y="133499"/>
                  </a:lnTo>
                  <a:lnTo>
                    <a:pt x="399899" y="266999"/>
                  </a:lnTo>
                  <a:lnTo>
                    <a:pt x="399899" y="200249"/>
                  </a:lnTo>
                  <a:lnTo>
                    <a:pt x="0" y="200249"/>
                  </a:lnTo>
                  <a:lnTo>
                    <a:pt x="0" y="66749"/>
                  </a:lnTo>
                  <a:close/>
                </a:path>
              </a:pathLst>
            </a:custGeom>
            <a:ln w="9524">
              <a:solidFill>
                <a:srgbClr val="00695B"/>
              </a:solidFill>
            </a:ln>
          </p:spPr>
          <p:txBody>
            <a:bodyPr wrap="square" lIns="0" tIns="0" rIns="0" bIns="0" rtlCol="0"/>
            <a:lstStyle/>
            <a:p>
              <a:endParaRPr/>
            </a:p>
          </p:txBody>
        </p:sp>
      </p:grpSp>
      <p:sp>
        <p:nvSpPr>
          <p:cNvPr id="21" name="object 21"/>
          <p:cNvSpPr txBox="1"/>
          <p:nvPr/>
        </p:nvSpPr>
        <p:spPr>
          <a:xfrm>
            <a:off x="8242958" y="458994"/>
            <a:ext cx="259715" cy="330200"/>
          </a:xfrm>
          <a:prstGeom prst="rect">
            <a:avLst/>
          </a:prstGeom>
        </p:spPr>
        <p:txBody>
          <a:bodyPr vert="horz" wrap="square" lIns="0" tIns="12700" rIns="0" bIns="0" rtlCol="0">
            <a:spAutoFit/>
          </a:bodyPr>
          <a:lstStyle/>
          <a:p>
            <a:pPr marL="34925" marR="5080" indent="-22860">
              <a:lnSpc>
                <a:spcPct val="100000"/>
              </a:lnSpc>
              <a:spcBef>
                <a:spcPts val="100"/>
              </a:spcBef>
            </a:pPr>
            <a:r>
              <a:rPr sz="1000" dirty="0">
                <a:solidFill>
                  <a:srgbClr val="FFFFFF"/>
                </a:solidFill>
                <a:latin typeface="Old Standard TT"/>
                <a:cs typeface="Old Standard TT"/>
              </a:rPr>
              <a:t>Null  (X)</a:t>
            </a:r>
            <a:endParaRPr sz="1000" dirty="0">
              <a:latin typeface="Old Standard TT"/>
              <a:cs typeface="Old Standard TT"/>
            </a:endParaRPr>
          </a:p>
        </p:txBody>
      </p:sp>
      <p:sp>
        <p:nvSpPr>
          <p:cNvPr id="25" name="Title 24">
            <a:extLst>
              <a:ext uri="{FF2B5EF4-FFF2-40B4-BE49-F238E27FC236}">
                <a16:creationId xmlns:a16="http://schemas.microsoft.com/office/drawing/2014/main" id="{C0D30D45-976A-4D0A-AAEC-6FD3030FA796}"/>
              </a:ext>
            </a:extLst>
          </p:cNvPr>
          <p:cNvSpPr>
            <a:spLocks noGrp="1"/>
          </p:cNvSpPr>
          <p:nvPr>
            <p:ph type="title"/>
          </p:nvPr>
        </p:nvSpPr>
        <p:spPr>
          <a:xfrm>
            <a:off x="741760" y="2724150"/>
            <a:ext cx="7495554" cy="2277547"/>
          </a:xfrm>
        </p:spPr>
        <p:txBody>
          <a:bodyPr/>
          <a:lstStyle/>
          <a:p>
            <a:r>
              <a:rPr lang="en-US" dirty="0"/>
              <a:t>Representation of Graph</a:t>
            </a:r>
            <a:br>
              <a:rPr lang="en-US" dirty="0"/>
            </a:br>
            <a:br>
              <a:rPr lang="en-US" dirty="0"/>
            </a:br>
            <a:r>
              <a:rPr lang="en-US" sz="2000" dirty="0"/>
              <a:t>Adjacency Matrix</a:t>
            </a:r>
            <a:br>
              <a:rPr lang="en-US" sz="2000" dirty="0"/>
            </a:br>
            <a:r>
              <a:rPr lang="en-US" sz="2000" dirty="0"/>
              <a:t>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562870-16FA-4B6B-A32F-52EE2211DF39}"/>
              </a:ext>
            </a:extLst>
          </p:cNvPr>
          <p:cNvSpPr>
            <a:spLocks noGrp="1"/>
          </p:cNvSpPr>
          <p:nvPr>
            <p:ph type="ctrTitle"/>
          </p:nvPr>
        </p:nvSpPr>
        <p:spPr>
          <a:xfrm>
            <a:off x="609600" y="167372"/>
            <a:ext cx="7772400" cy="553998"/>
          </a:xfrm>
        </p:spPr>
        <p:txBody>
          <a:bodyPr/>
          <a:lstStyle/>
          <a:p>
            <a:r>
              <a:rPr lang="en-US" dirty="0"/>
              <a:t>Adjacency Matrix</a:t>
            </a:r>
          </a:p>
        </p:txBody>
      </p:sp>
      <p:sp>
        <p:nvSpPr>
          <p:cNvPr id="7" name="Subtitle 6">
            <a:extLst>
              <a:ext uri="{FF2B5EF4-FFF2-40B4-BE49-F238E27FC236}">
                <a16:creationId xmlns:a16="http://schemas.microsoft.com/office/drawing/2014/main" id="{A506DBD3-9FE9-4267-B4EB-C882C88926E5}"/>
              </a:ext>
            </a:extLst>
          </p:cNvPr>
          <p:cNvSpPr>
            <a:spLocks noGrp="1"/>
          </p:cNvSpPr>
          <p:nvPr>
            <p:ph type="subTitle" idx="4"/>
          </p:nvPr>
        </p:nvSpPr>
        <p:spPr>
          <a:xfrm>
            <a:off x="609600" y="819150"/>
            <a:ext cx="7924800" cy="2918748"/>
          </a:xfrm>
        </p:spPr>
        <p:txBody>
          <a:bodyPr/>
          <a:lstStyle/>
          <a:p>
            <a:pPr marL="285750" indent="-285750" algn="just">
              <a:buFont typeface="Arial" panose="020B0604020202020204" pitchFamily="34" charset="0"/>
              <a:buChar char="•"/>
            </a:pPr>
            <a:r>
              <a:rPr lang="en-US" sz="1600" b="0" i="0" dirty="0">
                <a:solidFill>
                  <a:schemeClr val="bg1"/>
                </a:solidFill>
                <a:effectLst/>
                <a:latin typeface="arial" panose="020B0604020202020204" pitchFamily="34" charset="0"/>
              </a:rPr>
              <a:t>We can represent a graph in many ways. One of the way is to use adjacency matrix.</a:t>
            </a:r>
          </a:p>
          <a:p>
            <a:pPr marL="285750" indent="-285750" algn="just">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just">
              <a:buFont typeface="Arial" panose="020B0604020202020204" pitchFamily="34" charset="0"/>
              <a:buChar char="•"/>
            </a:pPr>
            <a:r>
              <a:rPr lang="en-US" sz="1600" b="0" i="0" dirty="0">
                <a:solidFill>
                  <a:schemeClr val="bg1"/>
                </a:solidFill>
                <a:effectLst/>
                <a:latin typeface="arial" panose="020B0604020202020204" pitchFamily="34" charset="0"/>
              </a:rPr>
              <a:t>An adjacency matrix is a V X V binary matrix A – (where V is the number of vertices). Each element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u,v</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is 1 if there is an edge between vertex u and v else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u,v</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is 0.</a:t>
            </a:r>
          </a:p>
          <a:p>
            <a:pPr marL="285750" indent="-285750" algn="just">
              <a:buFont typeface="Arial" panose="020B0604020202020204" pitchFamily="34" charset="0"/>
              <a:buChar char="•"/>
            </a:pPr>
            <a:endParaRPr lang="en-US" sz="1600" b="0" i="0" baseline="-25000" dirty="0">
              <a:solidFill>
                <a:schemeClr val="bg1"/>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chemeClr val="bg1"/>
                </a:solidFill>
                <a:effectLst/>
                <a:latin typeface="arial" panose="020B0604020202020204" pitchFamily="34" charset="0"/>
              </a:rPr>
              <a:t>W</a:t>
            </a:r>
            <a:r>
              <a:rPr lang="en-US" sz="1600" dirty="0">
                <a:solidFill>
                  <a:schemeClr val="bg1"/>
                </a:solidFill>
                <a:latin typeface="arial" panose="020B0604020202020204" pitchFamily="34" charset="0"/>
              </a:rPr>
              <a:t>e can modify the adjacency matrix for the weighted graph in which instead of storing 0 or 1 in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u,v</a:t>
            </a:r>
            <a:r>
              <a:rPr lang="en-US" sz="1600" dirty="0">
                <a:solidFill>
                  <a:schemeClr val="bg1"/>
                </a:solidFill>
                <a:latin typeface="arial" panose="020B0604020202020204" pitchFamily="34" charset="0"/>
              </a:rPr>
              <a:t> , the weight or cost of the edge will be stored.</a:t>
            </a:r>
          </a:p>
          <a:p>
            <a:pPr marL="285750" indent="-285750" algn="just">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rPr>
              <a:t>In an undirected graph, if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u,v</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is 1, then </a:t>
            </a:r>
            <a:r>
              <a:rPr lang="en-US" sz="1600" b="0" i="0" dirty="0" err="1">
                <a:solidFill>
                  <a:schemeClr val="bg1"/>
                </a:solidFill>
                <a:effectLst/>
                <a:latin typeface="arial" panose="020B0604020202020204" pitchFamily="34" charset="0"/>
              </a:rPr>
              <a:t>A</a:t>
            </a:r>
            <a:r>
              <a:rPr lang="en-US" sz="1600" b="0" i="0" baseline="-25000" dirty="0" err="1">
                <a:solidFill>
                  <a:schemeClr val="bg1"/>
                </a:solidFill>
                <a:effectLst/>
                <a:latin typeface="arial" panose="020B0604020202020204" pitchFamily="34" charset="0"/>
              </a:rPr>
              <a:t>v,u</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is also 1, but in the directed graph, if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u,v</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is 1, then </a:t>
            </a:r>
            <a:r>
              <a:rPr lang="en-US" sz="1600" b="0" i="0" dirty="0" err="1">
                <a:solidFill>
                  <a:schemeClr val="bg1"/>
                </a:solidFill>
                <a:effectLst/>
                <a:latin typeface="arial" panose="020B0604020202020204" pitchFamily="34" charset="0"/>
              </a:rPr>
              <a:t>A</a:t>
            </a:r>
            <a:r>
              <a:rPr lang="en-US" sz="1600" baseline="-25000" dirty="0" err="1">
                <a:solidFill>
                  <a:schemeClr val="bg1"/>
                </a:solidFill>
                <a:latin typeface="arial" panose="020B0604020202020204" pitchFamily="34" charset="0"/>
              </a:rPr>
              <a:t>v,u</a:t>
            </a:r>
            <a:r>
              <a:rPr lang="en-US" sz="1600" baseline="-25000" dirty="0">
                <a:solidFill>
                  <a:schemeClr val="bg1"/>
                </a:solidFill>
                <a:latin typeface="arial" panose="020B0604020202020204" pitchFamily="34" charset="0"/>
              </a:rPr>
              <a:t>  </a:t>
            </a:r>
            <a:r>
              <a:rPr lang="en-US" sz="1600" dirty="0">
                <a:solidFill>
                  <a:schemeClr val="bg1"/>
                </a:solidFill>
                <a:latin typeface="arial" panose="020B0604020202020204" pitchFamily="34" charset="0"/>
              </a:rPr>
              <a:t> may or may not be 1.</a:t>
            </a:r>
            <a:endParaRPr lang="en-US" sz="1600" b="0" i="0" dirty="0">
              <a:solidFill>
                <a:schemeClr val="bg1"/>
              </a:solidFill>
              <a:effectLst/>
              <a:latin typeface="arial" panose="020B0604020202020204" pitchFamily="34" charset="0"/>
            </a:endParaRPr>
          </a:p>
          <a:p>
            <a:pPr marL="342900" indent="-342900">
              <a:buFont typeface="Arial" panose="020B0604020202020204" pitchFamily="34" charset="0"/>
              <a:buChar char="•"/>
            </a:pPr>
            <a:endParaRPr lang="en-US" sz="1600" dirty="0">
              <a:solidFill>
                <a:schemeClr val="bg1"/>
              </a:solidFill>
            </a:endParaRPr>
          </a:p>
          <a:p>
            <a:endParaRPr lang="en-US" dirty="0"/>
          </a:p>
        </p:txBody>
      </p:sp>
      <p:pic>
        <p:nvPicPr>
          <p:cNvPr id="10" name="Picture 9">
            <a:extLst>
              <a:ext uri="{FF2B5EF4-FFF2-40B4-BE49-F238E27FC236}">
                <a16:creationId xmlns:a16="http://schemas.microsoft.com/office/drawing/2014/main" id="{DCDDBD13-AB59-4739-B0F0-C41C04DA43D9}"/>
              </a:ext>
            </a:extLst>
          </p:cNvPr>
          <p:cNvPicPr>
            <a:picLocks noChangeAspect="1"/>
          </p:cNvPicPr>
          <p:nvPr/>
        </p:nvPicPr>
        <p:blipFill>
          <a:blip r:embed="rId2"/>
          <a:stretch>
            <a:fillRect/>
          </a:stretch>
        </p:blipFill>
        <p:spPr>
          <a:xfrm>
            <a:off x="5832233" y="3224212"/>
            <a:ext cx="2889837" cy="1919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hape, arrow&#10;&#10;Description automatically generated">
            <a:extLst>
              <a:ext uri="{FF2B5EF4-FFF2-40B4-BE49-F238E27FC236}">
                <a16:creationId xmlns:a16="http://schemas.microsoft.com/office/drawing/2014/main" id="{49F11AB8-413E-444A-B7F4-C1DDCBD23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 y="773192"/>
            <a:ext cx="9144000" cy="3597116"/>
          </a:xfrm>
          <a:prstGeom prst="rect">
            <a:avLst/>
          </a:prstGeom>
        </p:spPr>
      </p:pic>
    </p:spTree>
    <p:extLst>
      <p:ext uri="{BB962C8B-B14F-4D97-AF65-F5344CB8AC3E}">
        <p14:creationId xmlns:p14="http://schemas.microsoft.com/office/powerpoint/2010/main" val="210022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6EA859-6B64-4878-87F3-7B5B36B9017A}"/>
              </a:ext>
            </a:extLst>
          </p:cNvPr>
          <p:cNvSpPr>
            <a:spLocks noGrp="1"/>
          </p:cNvSpPr>
          <p:nvPr>
            <p:ph type="body" idx="1"/>
          </p:nvPr>
        </p:nvSpPr>
        <p:spPr>
          <a:xfrm>
            <a:off x="304800" y="361950"/>
            <a:ext cx="8333415" cy="1785104"/>
          </a:xfrm>
        </p:spPr>
        <p:txBody>
          <a:bodyPr/>
          <a:lstStyle/>
          <a:p>
            <a:r>
              <a:rPr lang="en-US" sz="2400" b="1" dirty="0">
                <a:latin typeface="Arial" panose="020B0604020202020204" pitchFamily="34" charset="0"/>
                <a:cs typeface="Arial" panose="020B0604020202020204" pitchFamily="34" charset="0"/>
              </a:rPr>
              <a:t>Tools and Technologies</a:t>
            </a:r>
            <a:r>
              <a:rPr lang="en-US" sz="2400"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C++ programming language</a:t>
            </a:r>
          </a:p>
          <a:p>
            <a:endParaRPr 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Visual Studio Code or Sublime Text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58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FBB2191E-1167-4B81-B765-ACC136C77118}"/>
              </a:ext>
            </a:extLst>
          </p:cNvPr>
          <p:cNvSpPr txBox="1">
            <a:spLocks/>
          </p:cNvSpPr>
          <p:nvPr/>
        </p:nvSpPr>
        <p:spPr>
          <a:xfrm>
            <a:off x="405292" y="133350"/>
            <a:ext cx="8333415" cy="5334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kern="0" dirty="0">
                <a:solidFill>
                  <a:schemeClr val="bg1"/>
                </a:solidFill>
                <a:latin typeface="Arial" panose="020B0604020202020204" pitchFamily="34" charset="0"/>
                <a:cs typeface="Arial" panose="020B0604020202020204" pitchFamily="34" charset="0"/>
              </a:rPr>
              <a:t>Functionality based Work Division</a:t>
            </a:r>
            <a:r>
              <a:rPr lang="en-US" sz="2400" kern="0" dirty="0">
                <a:solidFill>
                  <a:sysClr val="windowText" lastClr="000000"/>
                </a:solidFill>
                <a:latin typeface="Arial" panose="020B0604020202020204" pitchFamily="34" charset="0"/>
                <a:cs typeface="Arial" panose="020B0604020202020204" pitchFamily="34" charset="0"/>
              </a:rPr>
              <a:t> </a:t>
            </a:r>
          </a:p>
        </p:txBody>
      </p:sp>
      <p:graphicFrame>
        <p:nvGraphicFramePr>
          <p:cNvPr id="4" name="Table 4">
            <a:extLst>
              <a:ext uri="{FF2B5EF4-FFF2-40B4-BE49-F238E27FC236}">
                <a16:creationId xmlns:a16="http://schemas.microsoft.com/office/drawing/2014/main" id="{487EEC0A-674E-476D-9712-7AFD2F0EBED7}"/>
              </a:ext>
            </a:extLst>
          </p:cNvPr>
          <p:cNvGraphicFramePr>
            <a:graphicFrameLocks noGrp="1"/>
          </p:cNvGraphicFramePr>
          <p:nvPr>
            <p:extLst>
              <p:ext uri="{D42A27DB-BD31-4B8C-83A1-F6EECF244321}">
                <p14:modId xmlns:p14="http://schemas.microsoft.com/office/powerpoint/2010/main" val="762278277"/>
              </p:ext>
            </p:extLst>
          </p:nvPr>
        </p:nvGraphicFramePr>
        <p:xfrm>
          <a:off x="449468" y="666750"/>
          <a:ext cx="8245062" cy="4298063"/>
        </p:xfrm>
        <a:graphic>
          <a:graphicData uri="http://schemas.openxmlformats.org/drawingml/2006/table">
            <a:tbl>
              <a:tblPr firstRow="1" bandRow="1">
                <a:tableStyleId>{22838BEF-8BB2-4498-84A7-C5851F593DF1}</a:tableStyleId>
              </a:tblPr>
              <a:tblGrid>
                <a:gridCol w="2748354">
                  <a:extLst>
                    <a:ext uri="{9D8B030D-6E8A-4147-A177-3AD203B41FA5}">
                      <a16:colId xmlns:a16="http://schemas.microsoft.com/office/drawing/2014/main" val="263025552"/>
                    </a:ext>
                  </a:extLst>
                </a:gridCol>
                <a:gridCol w="2748354">
                  <a:extLst>
                    <a:ext uri="{9D8B030D-6E8A-4147-A177-3AD203B41FA5}">
                      <a16:colId xmlns:a16="http://schemas.microsoft.com/office/drawing/2014/main" val="2061659929"/>
                    </a:ext>
                  </a:extLst>
                </a:gridCol>
                <a:gridCol w="2748354">
                  <a:extLst>
                    <a:ext uri="{9D8B030D-6E8A-4147-A177-3AD203B41FA5}">
                      <a16:colId xmlns:a16="http://schemas.microsoft.com/office/drawing/2014/main" val="1921219787"/>
                    </a:ext>
                  </a:extLst>
                </a:gridCol>
              </a:tblGrid>
              <a:tr h="501575">
                <a:tc>
                  <a:txBody>
                    <a:bodyPr/>
                    <a:lstStyle/>
                    <a:p>
                      <a:r>
                        <a:rPr lang="en-US" sz="1400" dirty="0"/>
                        <a:t>Student Name</a:t>
                      </a:r>
                    </a:p>
                  </a:txBody>
                  <a:tcPr marL="84685" marR="84685" marT="42342" marB="42342"/>
                </a:tc>
                <a:tc>
                  <a:txBody>
                    <a:bodyPr/>
                    <a:lstStyle/>
                    <a:p>
                      <a:r>
                        <a:rPr lang="en-US" sz="1400" dirty="0"/>
                        <a:t>Registration Number</a:t>
                      </a:r>
                    </a:p>
                  </a:txBody>
                  <a:tcPr marL="84685" marR="84685" marT="42342" marB="42342"/>
                </a:tc>
                <a:tc>
                  <a:txBody>
                    <a:bodyPr/>
                    <a:lstStyle/>
                    <a:p>
                      <a:r>
                        <a:rPr lang="en-US" sz="1400" dirty="0"/>
                        <a:t>Functionality</a:t>
                      </a:r>
                    </a:p>
                  </a:txBody>
                  <a:tcPr marL="84685" marR="84685" marT="42342" marB="42342"/>
                </a:tc>
                <a:extLst>
                  <a:ext uri="{0D108BD9-81ED-4DB2-BD59-A6C34878D82A}">
                    <a16:rowId xmlns:a16="http://schemas.microsoft.com/office/drawing/2014/main" val="3046514798"/>
                  </a:ext>
                </a:extLst>
              </a:tr>
              <a:tr h="501575">
                <a:tc>
                  <a:txBody>
                    <a:bodyPr/>
                    <a:lstStyle/>
                    <a:p>
                      <a:r>
                        <a:rPr lang="en-US" sz="1400" dirty="0"/>
                        <a:t>Rehber</a:t>
                      </a:r>
                    </a:p>
                  </a:txBody>
                  <a:tcPr marL="84685" marR="84685" marT="42342" marB="42342"/>
                </a:tc>
                <a:tc>
                  <a:txBody>
                    <a:bodyPr/>
                    <a:lstStyle/>
                    <a:p>
                      <a:r>
                        <a:rPr lang="en-US" sz="1400" dirty="0"/>
                        <a:t>SP19-BCS-024</a:t>
                      </a:r>
                    </a:p>
                  </a:txBody>
                  <a:tcPr marL="84685" marR="84685" marT="42342" marB="42342"/>
                </a:tc>
                <a:tc>
                  <a:txBody>
                    <a:bodyPr/>
                    <a:lstStyle/>
                    <a:p>
                      <a:pPr marL="285750" indent="-285750">
                        <a:buFont typeface="Arial" panose="020B0604020202020204" pitchFamily="34" charset="0"/>
                        <a:buChar char="•"/>
                      </a:pPr>
                      <a:r>
                        <a:rPr lang="en-US" sz="1400" dirty="0"/>
                        <a:t>Adjacency Matrix using dynamic 2D-array</a:t>
                      </a:r>
                    </a:p>
                    <a:p>
                      <a:pPr marL="285750" indent="-285750">
                        <a:buFont typeface="Arial" panose="020B0604020202020204" pitchFamily="34" charset="0"/>
                        <a:buChar char="•"/>
                      </a:pPr>
                      <a:r>
                        <a:rPr lang="en-US" sz="1400" dirty="0"/>
                        <a:t>BFS</a:t>
                      </a:r>
                    </a:p>
                    <a:p>
                      <a:pPr marL="285750" indent="-285750">
                        <a:buFont typeface="Arial" panose="020B0604020202020204" pitchFamily="34" charset="0"/>
                        <a:buChar char="•"/>
                      </a:pPr>
                      <a:r>
                        <a:rPr lang="en-US" sz="1400" dirty="0"/>
                        <a:t>DFS</a:t>
                      </a:r>
                    </a:p>
                    <a:p>
                      <a:pPr marL="285750" indent="-285750">
                        <a:buFont typeface="Arial" panose="020B0604020202020204" pitchFamily="34" charset="0"/>
                        <a:buChar char="•"/>
                      </a:pPr>
                      <a:r>
                        <a:rPr lang="en-US" sz="1400" dirty="0"/>
                        <a:t>Dijkstra’s Algorithm</a:t>
                      </a:r>
                    </a:p>
                    <a:p>
                      <a:pPr marL="285750" indent="-285750">
                        <a:buFont typeface="Arial" panose="020B0604020202020204" pitchFamily="34" charset="0"/>
                        <a:buChar char="•"/>
                      </a:pPr>
                      <a:r>
                        <a:rPr lang="en-US" sz="1400" dirty="0"/>
                        <a:t>Prim’s Algorithm</a:t>
                      </a:r>
                    </a:p>
                    <a:p>
                      <a:pPr marL="285750" indent="-285750">
                        <a:buFont typeface="Arial" panose="020B0604020202020204" pitchFamily="34" charset="0"/>
                        <a:buChar char="•"/>
                      </a:pPr>
                      <a:r>
                        <a:rPr lang="en-US" sz="1400" dirty="0"/>
                        <a:t>Kruskal’s Algorithm</a:t>
                      </a:r>
                    </a:p>
                    <a:p>
                      <a:pPr marL="285750" indent="-285750">
                        <a:buFont typeface="Arial" panose="020B0604020202020204" pitchFamily="34" charset="0"/>
                        <a:buChar char="•"/>
                      </a:pPr>
                      <a:r>
                        <a:rPr lang="en-US" sz="1400" dirty="0"/>
                        <a:t>Other basic functionalities such as </a:t>
                      </a:r>
                      <a:r>
                        <a:rPr lang="en-US" sz="1400" dirty="0" err="1"/>
                        <a:t>valid_edge</a:t>
                      </a:r>
                      <a:r>
                        <a:rPr lang="en-US" sz="1400" dirty="0"/>
                        <a:t>, set and remove edge, </a:t>
                      </a:r>
                      <a:r>
                        <a:rPr lang="en-US" sz="1400" dirty="0" err="1"/>
                        <a:t>union_set</a:t>
                      </a:r>
                      <a:r>
                        <a:rPr lang="en-US" sz="1400" dirty="0"/>
                        <a:t>, </a:t>
                      </a:r>
                      <a:r>
                        <a:rPr lang="en-US" sz="1400" dirty="0" err="1"/>
                        <a:t>etc</a:t>
                      </a:r>
                      <a:endParaRPr lang="en-US" sz="1400" dirty="0"/>
                    </a:p>
                  </a:txBody>
                  <a:tcPr marL="84685" marR="84685" marT="42342" marB="42342"/>
                </a:tc>
                <a:extLst>
                  <a:ext uri="{0D108BD9-81ED-4DB2-BD59-A6C34878D82A}">
                    <a16:rowId xmlns:a16="http://schemas.microsoft.com/office/drawing/2014/main" val="2944082866"/>
                  </a:ext>
                </a:extLst>
              </a:tr>
              <a:tr h="501575">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400" dirty="0"/>
                        <a:t>Abdul </a:t>
                      </a:r>
                      <a:r>
                        <a:rPr lang="en-GB" sz="1400" dirty="0" err="1"/>
                        <a:t>Wasiue</a:t>
                      </a:r>
                      <a:endParaRPr lang="en-GB" sz="1400" dirty="0"/>
                    </a:p>
                  </a:txBody>
                  <a:tcPr marL="84685" marR="84685" marT="42342" marB="42342"/>
                </a:tc>
                <a:tc>
                  <a:txBody>
                    <a:bodyPr/>
                    <a:lstStyle/>
                    <a:p>
                      <a:r>
                        <a:rPr lang="en-GB" sz="1400" dirty="0"/>
                        <a:t>FA20-BCS-003</a:t>
                      </a:r>
                      <a:endParaRPr lang="en-US" sz="1400" dirty="0"/>
                    </a:p>
                  </a:txBody>
                  <a:tcPr marL="84685" marR="84685" marT="42342" marB="42342"/>
                </a:tc>
                <a:tc>
                  <a:txBody>
                    <a:bodyPr/>
                    <a:lstStyle/>
                    <a:p>
                      <a:pPr marL="285750" indent="-285750">
                        <a:buFont typeface="Arial" panose="020B0604020202020204" pitchFamily="34" charset="0"/>
                        <a:buChar char="•"/>
                      </a:pPr>
                      <a:r>
                        <a:rPr lang="en-US" sz="1400" dirty="0"/>
                        <a:t>Adjacency matrix using 2D-array</a:t>
                      </a:r>
                    </a:p>
                    <a:p>
                      <a:pPr marL="285750" indent="-285750">
                        <a:buFont typeface="Arial" panose="020B0604020202020204" pitchFamily="34" charset="0"/>
                        <a:buChar char="•"/>
                      </a:pPr>
                      <a:r>
                        <a:rPr lang="en-US" sz="1400" dirty="0"/>
                        <a:t>BFS</a:t>
                      </a:r>
                    </a:p>
                    <a:p>
                      <a:pPr marL="285750" indent="-285750">
                        <a:buFont typeface="Arial" panose="020B0604020202020204" pitchFamily="34" charset="0"/>
                        <a:buChar char="•"/>
                      </a:pPr>
                      <a:r>
                        <a:rPr lang="en-US" sz="1400" dirty="0"/>
                        <a:t>DFS</a:t>
                      </a:r>
                    </a:p>
                    <a:p>
                      <a:pPr marL="285750" indent="-285750">
                        <a:buFont typeface="Arial" panose="020B0604020202020204" pitchFamily="34" charset="0"/>
                        <a:buChar char="•"/>
                      </a:pPr>
                      <a:r>
                        <a:rPr lang="en-US" sz="1400" dirty="0"/>
                        <a:t>Other functionalities such as </a:t>
                      </a:r>
                      <a:r>
                        <a:rPr lang="en-US" sz="1400" dirty="0" err="1"/>
                        <a:t>set_edge</a:t>
                      </a:r>
                      <a:r>
                        <a:rPr lang="en-US" sz="1400" dirty="0"/>
                        <a:t>, </a:t>
                      </a:r>
                      <a:r>
                        <a:rPr lang="en-US" sz="1400" dirty="0" err="1"/>
                        <a:t>remove_edge</a:t>
                      </a:r>
                      <a:r>
                        <a:rPr lang="en-US" sz="1400" dirty="0"/>
                        <a:t>, </a:t>
                      </a:r>
                      <a:r>
                        <a:rPr lang="en-US" sz="1400" dirty="0" err="1"/>
                        <a:t>display_graph</a:t>
                      </a:r>
                      <a:r>
                        <a:rPr lang="en-US" sz="1400" dirty="0"/>
                        <a:t>, </a:t>
                      </a:r>
                      <a:r>
                        <a:rPr lang="en-US" sz="1400" dirty="0" err="1"/>
                        <a:t>etc</a:t>
                      </a:r>
                      <a:endParaRPr lang="en-US" sz="1400" dirty="0"/>
                    </a:p>
                  </a:txBody>
                  <a:tcPr marL="84685" marR="84685" marT="42342" marB="42342"/>
                </a:tc>
                <a:extLst>
                  <a:ext uri="{0D108BD9-81ED-4DB2-BD59-A6C34878D82A}">
                    <a16:rowId xmlns:a16="http://schemas.microsoft.com/office/drawing/2014/main" val="2585581376"/>
                  </a:ext>
                </a:extLst>
              </a:tr>
            </a:tbl>
          </a:graphicData>
        </a:graphic>
      </p:graphicFrame>
    </p:spTree>
    <p:extLst>
      <p:ext uri="{BB962C8B-B14F-4D97-AF65-F5344CB8AC3E}">
        <p14:creationId xmlns:p14="http://schemas.microsoft.com/office/powerpoint/2010/main" val="1018907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962</Words>
  <Application>Microsoft Office PowerPoint</Application>
  <PresentationFormat>On-screen Show (16:9)</PresentationFormat>
  <Paragraphs>102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Calibri</vt:lpstr>
      <vt:lpstr>Old Standard TT</vt:lpstr>
      <vt:lpstr>Office Theme</vt:lpstr>
      <vt:lpstr>PowerPoint Presentation</vt:lpstr>
      <vt:lpstr>A General  Introduction  to  Graph and its Techniques</vt:lpstr>
      <vt:lpstr>PowerPoint Presentation</vt:lpstr>
      <vt:lpstr>PowerPoint Presentation</vt:lpstr>
      <vt:lpstr>Representation of Graph  Adjacency Matrix   </vt:lpstr>
      <vt:lpstr>Adjacency Matrix</vt:lpstr>
      <vt:lpstr>PowerPoint Presentation</vt:lpstr>
      <vt:lpstr>PowerPoint Presentation</vt:lpstr>
      <vt:lpstr>PowerPoint Presentation</vt:lpstr>
      <vt:lpstr>Graph Traversal Techniques</vt:lpstr>
      <vt:lpstr>Depth-First-Search (DFS)</vt:lpstr>
      <vt:lpstr>PowerPoint Presentation</vt:lpstr>
      <vt:lpstr>Breadth-First-Search (BFS)</vt:lpstr>
      <vt:lpstr>PowerPoint Presentation</vt:lpstr>
      <vt:lpstr>PowerPoint Presentation</vt:lpstr>
      <vt:lpstr>Representation of Project</vt:lpstr>
      <vt:lpstr>This function sets the element Au,v   and Av,u to 0, i.e., A[u][v] = 0 or 1 </vt:lpstr>
      <vt:lpstr>Display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REHBER</cp:lastModifiedBy>
  <cp:revision>48</cp:revision>
  <dcterms:created xsi:type="dcterms:W3CDTF">2021-12-18T05:13:35Z</dcterms:created>
  <dcterms:modified xsi:type="dcterms:W3CDTF">2022-01-06T12:48:10Z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2021-12-18T00:00:00Z</vt:filetime>
  </property>
</Properties>
</file>