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0" d="100"/>
          <a:sy n="70" d="100"/>
        </p:scale>
        <p:origin x="6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173F5C-4F9C-473B-8429-24A84A976744}"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B85782-AB3D-49E0-9C9B-D5FCBB94CDDE}" type="slidenum">
              <a:rPr lang="en-US" smtClean="0"/>
              <a:t>‹#›</a:t>
            </a:fld>
            <a:endParaRPr lang="en-US"/>
          </a:p>
        </p:txBody>
      </p:sp>
    </p:spTree>
    <p:extLst>
      <p:ext uri="{BB962C8B-B14F-4D97-AF65-F5344CB8AC3E}">
        <p14:creationId xmlns:p14="http://schemas.microsoft.com/office/powerpoint/2010/main" val="17442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173F5C-4F9C-473B-8429-24A84A976744}"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B85782-AB3D-49E0-9C9B-D5FCBB94CDDE}" type="slidenum">
              <a:rPr lang="en-US" smtClean="0"/>
              <a:t>‹#›</a:t>
            </a:fld>
            <a:endParaRPr lang="en-US"/>
          </a:p>
        </p:txBody>
      </p:sp>
    </p:spTree>
    <p:extLst>
      <p:ext uri="{BB962C8B-B14F-4D97-AF65-F5344CB8AC3E}">
        <p14:creationId xmlns:p14="http://schemas.microsoft.com/office/powerpoint/2010/main" val="1025794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173F5C-4F9C-473B-8429-24A84A976744}"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B85782-AB3D-49E0-9C9B-D5FCBB94CDD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76893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173F5C-4F9C-473B-8429-24A84A976744}"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B85782-AB3D-49E0-9C9B-D5FCBB94CDDE}" type="slidenum">
              <a:rPr lang="en-US" smtClean="0"/>
              <a:t>‹#›</a:t>
            </a:fld>
            <a:endParaRPr lang="en-US"/>
          </a:p>
        </p:txBody>
      </p:sp>
    </p:spTree>
    <p:extLst>
      <p:ext uri="{BB962C8B-B14F-4D97-AF65-F5344CB8AC3E}">
        <p14:creationId xmlns:p14="http://schemas.microsoft.com/office/powerpoint/2010/main" val="647512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173F5C-4F9C-473B-8429-24A84A976744}"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B85782-AB3D-49E0-9C9B-D5FCBB94CDD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84710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173F5C-4F9C-473B-8429-24A84A976744}"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B85782-AB3D-49E0-9C9B-D5FCBB94CDDE}" type="slidenum">
              <a:rPr lang="en-US" smtClean="0"/>
              <a:t>‹#›</a:t>
            </a:fld>
            <a:endParaRPr lang="en-US"/>
          </a:p>
        </p:txBody>
      </p:sp>
    </p:spTree>
    <p:extLst>
      <p:ext uri="{BB962C8B-B14F-4D97-AF65-F5344CB8AC3E}">
        <p14:creationId xmlns:p14="http://schemas.microsoft.com/office/powerpoint/2010/main" val="3204068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173F5C-4F9C-473B-8429-24A84A976744}"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B85782-AB3D-49E0-9C9B-D5FCBB94CDDE}" type="slidenum">
              <a:rPr lang="en-US" smtClean="0"/>
              <a:t>‹#›</a:t>
            </a:fld>
            <a:endParaRPr lang="en-US"/>
          </a:p>
        </p:txBody>
      </p:sp>
    </p:spTree>
    <p:extLst>
      <p:ext uri="{BB962C8B-B14F-4D97-AF65-F5344CB8AC3E}">
        <p14:creationId xmlns:p14="http://schemas.microsoft.com/office/powerpoint/2010/main" val="2388596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173F5C-4F9C-473B-8429-24A84A976744}"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B85782-AB3D-49E0-9C9B-D5FCBB94CDDE}" type="slidenum">
              <a:rPr lang="en-US" smtClean="0"/>
              <a:t>‹#›</a:t>
            </a:fld>
            <a:endParaRPr lang="en-US"/>
          </a:p>
        </p:txBody>
      </p:sp>
    </p:spTree>
    <p:extLst>
      <p:ext uri="{BB962C8B-B14F-4D97-AF65-F5344CB8AC3E}">
        <p14:creationId xmlns:p14="http://schemas.microsoft.com/office/powerpoint/2010/main" val="2596423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173F5C-4F9C-473B-8429-24A84A976744}"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B85782-AB3D-49E0-9C9B-D5FCBB94CDDE}" type="slidenum">
              <a:rPr lang="en-US" smtClean="0"/>
              <a:t>‹#›</a:t>
            </a:fld>
            <a:endParaRPr lang="en-US"/>
          </a:p>
        </p:txBody>
      </p:sp>
    </p:spTree>
    <p:extLst>
      <p:ext uri="{BB962C8B-B14F-4D97-AF65-F5344CB8AC3E}">
        <p14:creationId xmlns:p14="http://schemas.microsoft.com/office/powerpoint/2010/main" val="2698762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173F5C-4F9C-473B-8429-24A84A976744}"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B85782-AB3D-49E0-9C9B-D5FCBB94CDDE}" type="slidenum">
              <a:rPr lang="en-US" smtClean="0"/>
              <a:t>‹#›</a:t>
            </a:fld>
            <a:endParaRPr lang="en-US"/>
          </a:p>
        </p:txBody>
      </p:sp>
    </p:spTree>
    <p:extLst>
      <p:ext uri="{BB962C8B-B14F-4D97-AF65-F5344CB8AC3E}">
        <p14:creationId xmlns:p14="http://schemas.microsoft.com/office/powerpoint/2010/main" val="1489684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173F5C-4F9C-473B-8429-24A84A976744}" type="datetimeFigureOut">
              <a:rPr lang="en-US" smtClean="0"/>
              <a:t>12/27/2023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B85782-AB3D-49E0-9C9B-D5FCBB94CDDE}" type="slidenum">
              <a:rPr lang="en-US" smtClean="0"/>
              <a:t>‹#›</a:t>
            </a:fld>
            <a:endParaRPr lang="en-US"/>
          </a:p>
        </p:txBody>
      </p:sp>
    </p:spTree>
    <p:extLst>
      <p:ext uri="{BB962C8B-B14F-4D97-AF65-F5344CB8AC3E}">
        <p14:creationId xmlns:p14="http://schemas.microsoft.com/office/powerpoint/2010/main" val="4005835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173F5C-4F9C-473B-8429-24A84A976744}" type="datetimeFigureOut">
              <a:rPr lang="en-US" smtClean="0"/>
              <a:t>12/27/2023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B85782-AB3D-49E0-9C9B-D5FCBB94CDDE}" type="slidenum">
              <a:rPr lang="en-US" smtClean="0"/>
              <a:t>‹#›</a:t>
            </a:fld>
            <a:endParaRPr lang="en-US"/>
          </a:p>
        </p:txBody>
      </p:sp>
    </p:spTree>
    <p:extLst>
      <p:ext uri="{BB962C8B-B14F-4D97-AF65-F5344CB8AC3E}">
        <p14:creationId xmlns:p14="http://schemas.microsoft.com/office/powerpoint/2010/main" val="2471417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173F5C-4F9C-473B-8429-24A84A976744}" type="datetimeFigureOut">
              <a:rPr lang="en-US" smtClean="0"/>
              <a:t>12/27/2023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B85782-AB3D-49E0-9C9B-D5FCBB94CDDE}" type="slidenum">
              <a:rPr lang="en-US" smtClean="0"/>
              <a:t>‹#›</a:t>
            </a:fld>
            <a:endParaRPr lang="en-US"/>
          </a:p>
        </p:txBody>
      </p:sp>
    </p:spTree>
    <p:extLst>
      <p:ext uri="{BB962C8B-B14F-4D97-AF65-F5344CB8AC3E}">
        <p14:creationId xmlns:p14="http://schemas.microsoft.com/office/powerpoint/2010/main" val="1550841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173F5C-4F9C-473B-8429-24A84A976744}" type="datetimeFigureOut">
              <a:rPr lang="en-US" smtClean="0"/>
              <a:t>12/27/2023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B85782-AB3D-49E0-9C9B-D5FCBB94CDDE}" type="slidenum">
              <a:rPr lang="en-US" smtClean="0"/>
              <a:t>‹#›</a:t>
            </a:fld>
            <a:endParaRPr lang="en-US"/>
          </a:p>
        </p:txBody>
      </p:sp>
    </p:spTree>
    <p:extLst>
      <p:ext uri="{BB962C8B-B14F-4D97-AF65-F5344CB8AC3E}">
        <p14:creationId xmlns:p14="http://schemas.microsoft.com/office/powerpoint/2010/main" val="4288660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173F5C-4F9C-473B-8429-24A84A976744}" type="datetimeFigureOut">
              <a:rPr lang="en-US" smtClean="0"/>
              <a:t>12/27/2023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B85782-AB3D-49E0-9C9B-D5FCBB94CDDE}" type="slidenum">
              <a:rPr lang="en-US" smtClean="0"/>
              <a:t>‹#›</a:t>
            </a:fld>
            <a:endParaRPr lang="en-US"/>
          </a:p>
        </p:txBody>
      </p:sp>
    </p:spTree>
    <p:extLst>
      <p:ext uri="{BB962C8B-B14F-4D97-AF65-F5344CB8AC3E}">
        <p14:creationId xmlns:p14="http://schemas.microsoft.com/office/powerpoint/2010/main" val="289450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173F5C-4F9C-473B-8429-24A84A976744}" type="datetimeFigureOut">
              <a:rPr lang="en-US" smtClean="0"/>
              <a:t>12/27/2023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B85782-AB3D-49E0-9C9B-D5FCBB94CDDE}" type="slidenum">
              <a:rPr lang="en-US" smtClean="0"/>
              <a:t>‹#›</a:t>
            </a:fld>
            <a:endParaRPr lang="en-US"/>
          </a:p>
        </p:txBody>
      </p:sp>
    </p:spTree>
    <p:extLst>
      <p:ext uri="{BB962C8B-B14F-4D97-AF65-F5344CB8AC3E}">
        <p14:creationId xmlns:p14="http://schemas.microsoft.com/office/powerpoint/2010/main" val="2904434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173F5C-4F9C-473B-8429-24A84A976744}" type="datetimeFigureOut">
              <a:rPr lang="en-US" smtClean="0"/>
              <a:t>12/27/2023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BB85782-AB3D-49E0-9C9B-D5FCBB94CDDE}" type="slidenum">
              <a:rPr lang="en-US" smtClean="0"/>
              <a:t>‹#›</a:t>
            </a:fld>
            <a:endParaRPr lang="en-US"/>
          </a:p>
        </p:txBody>
      </p:sp>
    </p:spTree>
    <p:extLst>
      <p:ext uri="{BB962C8B-B14F-4D97-AF65-F5344CB8AC3E}">
        <p14:creationId xmlns:p14="http://schemas.microsoft.com/office/powerpoint/2010/main" val="33242677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E750-D654-468B-8A3A-00B60A481654}"/>
              </a:ext>
            </a:extLst>
          </p:cNvPr>
          <p:cNvSpPr>
            <a:spLocks noGrp="1"/>
          </p:cNvSpPr>
          <p:nvPr>
            <p:ph type="ctrTitle"/>
          </p:nvPr>
        </p:nvSpPr>
        <p:spPr/>
        <p:txBody>
          <a:bodyPr/>
          <a:lstStyle/>
          <a:p>
            <a:r>
              <a:rPr lang="en-US" b="1" dirty="0"/>
              <a:t>Student Interests System </a:t>
            </a:r>
            <a:endParaRPr lang="en-US" dirty="0"/>
          </a:p>
        </p:txBody>
      </p:sp>
      <p:sp>
        <p:nvSpPr>
          <p:cNvPr id="3" name="Subtitle 2">
            <a:extLst>
              <a:ext uri="{FF2B5EF4-FFF2-40B4-BE49-F238E27FC236}">
                <a16:creationId xmlns:a16="http://schemas.microsoft.com/office/drawing/2014/main" id="{491088A0-603C-471D-8811-B8BDD1707A6D}"/>
              </a:ext>
            </a:extLst>
          </p:cNvPr>
          <p:cNvSpPr>
            <a:spLocks noGrp="1"/>
          </p:cNvSpPr>
          <p:nvPr>
            <p:ph type="subTitle" idx="1"/>
          </p:nvPr>
        </p:nvSpPr>
        <p:spPr/>
        <p:txBody>
          <a:bodyPr>
            <a:normAutofit fontScale="92500" lnSpcReduction="10000"/>
          </a:bodyPr>
          <a:lstStyle/>
          <a:p>
            <a:endParaRPr lang="en-US" b="1" dirty="0"/>
          </a:p>
          <a:p>
            <a:r>
              <a:rPr lang="en-US" b="1" dirty="0"/>
              <a:t>Implementation in HTML CSS Ajax Python </a:t>
            </a:r>
          </a:p>
          <a:p>
            <a:pPr algn="l"/>
            <a:r>
              <a:rPr lang="en-US" b="1" dirty="0"/>
              <a:t>							    Flask and MySQL Database</a:t>
            </a:r>
            <a:endParaRPr lang="en-US" dirty="0"/>
          </a:p>
        </p:txBody>
      </p:sp>
    </p:spTree>
    <p:extLst>
      <p:ext uri="{BB962C8B-B14F-4D97-AF65-F5344CB8AC3E}">
        <p14:creationId xmlns:p14="http://schemas.microsoft.com/office/powerpoint/2010/main" val="1814818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88E1-AF1D-4073-9516-4B21D59B2872}"/>
              </a:ext>
            </a:extLst>
          </p:cNvPr>
          <p:cNvSpPr>
            <a:spLocks noGrp="1"/>
          </p:cNvSpPr>
          <p:nvPr>
            <p:ph type="title"/>
          </p:nvPr>
        </p:nvSpPr>
        <p:spPr/>
        <p:txBody>
          <a:bodyPr/>
          <a:lstStyle/>
          <a:p>
            <a:r>
              <a:rPr lang="en-US" dirty="0"/>
              <a:t>Flow of Program</a:t>
            </a:r>
          </a:p>
        </p:txBody>
      </p:sp>
      <p:sp>
        <p:nvSpPr>
          <p:cNvPr id="3" name="Content Placeholder 2">
            <a:extLst>
              <a:ext uri="{FF2B5EF4-FFF2-40B4-BE49-F238E27FC236}">
                <a16:creationId xmlns:a16="http://schemas.microsoft.com/office/drawing/2014/main" id="{059A1B42-5F35-4A75-AF04-7A0A3D125FAA}"/>
              </a:ext>
            </a:extLst>
          </p:cNvPr>
          <p:cNvSpPr>
            <a:spLocks noGrp="1"/>
          </p:cNvSpPr>
          <p:nvPr>
            <p:ph idx="1"/>
          </p:nvPr>
        </p:nvSpPr>
        <p:spPr/>
        <p:txBody>
          <a:bodyPr/>
          <a:lstStyle/>
          <a:p>
            <a:r>
              <a:rPr lang="en-US" sz="2400" dirty="0"/>
              <a:t>Update Page:</a:t>
            </a:r>
          </a:p>
          <a:p>
            <a:pPr lvl="1"/>
            <a:r>
              <a:rPr lang="en-US" sz="1800" dirty="0"/>
              <a:t>If user Click on “Update” in Student List page, the user will see the fields  that is already filled by data of that student on which user click. The user can change the field as his need and update it. </a:t>
            </a:r>
            <a:endParaRPr lang="en-US" dirty="0"/>
          </a:p>
        </p:txBody>
      </p:sp>
      <p:pic>
        <p:nvPicPr>
          <p:cNvPr id="5" name="Picture 4">
            <a:extLst>
              <a:ext uri="{FF2B5EF4-FFF2-40B4-BE49-F238E27FC236}">
                <a16:creationId xmlns:a16="http://schemas.microsoft.com/office/drawing/2014/main" id="{16D4551D-AEEF-474A-A715-DCF5F5AF4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770" y="3697563"/>
            <a:ext cx="4495800" cy="2828925"/>
          </a:xfrm>
          <a:prstGeom prst="rect">
            <a:avLst/>
          </a:prstGeom>
        </p:spPr>
      </p:pic>
    </p:spTree>
    <p:extLst>
      <p:ext uri="{BB962C8B-B14F-4D97-AF65-F5344CB8AC3E}">
        <p14:creationId xmlns:p14="http://schemas.microsoft.com/office/powerpoint/2010/main" val="334081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58D8C-E7BE-416A-9CEF-2421E3B4F1E1}"/>
              </a:ext>
            </a:extLst>
          </p:cNvPr>
          <p:cNvSpPr>
            <a:spLocks noGrp="1"/>
          </p:cNvSpPr>
          <p:nvPr>
            <p:ph type="title"/>
          </p:nvPr>
        </p:nvSpPr>
        <p:spPr/>
        <p:txBody>
          <a:bodyPr/>
          <a:lstStyle/>
          <a:p>
            <a:r>
              <a:rPr lang="en-US" dirty="0"/>
              <a:t>Flow of Program</a:t>
            </a:r>
          </a:p>
        </p:txBody>
      </p:sp>
      <p:sp>
        <p:nvSpPr>
          <p:cNvPr id="3" name="Content Placeholder 2">
            <a:extLst>
              <a:ext uri="{FF2B5EF4-FFF2-40B4-BE49-F238E27FC236}">
                <a16:creationId xmlns:a16="http://schemas.microsoft.com/office/drawing/2014/main" id="{041626C4-5C33-4BCD-B775-153259F88C28}"/>
              </a:ext>
            </a:extLst>
          </p:cNvPr>
          <p:cNvSpPr>
            <a:spLocks noGrp="1"/>
          </p:cNvSpPr>
          <p:nvPr>
            <p:ph idx="1"/>
          </p:nvPr>
        </p:nvSpPr>
        <p:spPr/>
        <p:txBody>
          <a:bodyPr/>
          <a:lstStyle/>
          <a:p>
            <a:r>
              <a:rPr lang="en-US" sz="2400" dirty="0"/>
              <a:t>Dashboard Page:</a:t>
            </a:r>
          </a:p>
          <a:p>
            <a:pPr lvl="1"/>
            <a:r>
              <a:rPr lang="en-US" sz="1800" dirty="0"/>
              <a:t>The dashboard page has a view of statically of Student Interest System.</a:t>
            </a:r>
          </a:p>
          <a:p>
            <a:pPr lvl="1"/>
            <a:r>
              <a:rPr lang="en-US" sz="1800" dirty="0"/>
              <a:t>Like below is top five and bottom five interests and also count of distinct interests.</a:t>
            </a:r>
          </a:p>
          <a:p>
            <a:endParaRPr lang="en-US" dirty="0"/>
          </a:p>
          <a:p>
            <a:endParaRPr lang="en-US" dirty="0"/>
          </a:p>
        </p:txBody>
      </p:sp>
      <p:pic>
        <p:nvPicPr>
          <p:cNvPr id="5" name="Picture 4">
            <a:extLst>
              <a:ext uri="{FF2B5EF4-FFF2-40B4-BE49-F238E27FC236}">
                <a16:creationId xmlns:a16="http://schemas.microsoft.com/office/drawing/2014/main" id="{3385A53C-A15D-462F-9391-CFD3CA4F3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261" y="3913484"/>
            <a:ext cx="5923722" cy="1964451"/>
          </a:xfrm>
          <a:prstGeom prst="rect">
            <a:avLst/>
          </a:prstGeom>
        </p:spPr>
      </p:pic>
    </p:spTree>
    <p:extLst>
      <p:ext uri="{BB962C8B-B14F-4D97-AF65-F5344CB8AC3E}">
        <p14:creationId xmlns:p14="http://schemas.microsoft.com/office/powerpoint/2010/main" val="2764051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885C5-523A-4BA0-A2FD-133B79367876}"/>
              </a:ext>
            </a:extLst>
          </p:cNvPr>
          <p:cNvSpPr>
            <a:spLocks noGrp="1"/>
          </p:cNvSpPr>
          <p:nvPr>
            <p:ph type="title"/>
          </p:nvPr>
        </p:nvSpPr>
        <p:spPr/>
        <p:txBody>
          <a:bodyPr/>
          <a:lstStyle/>
          <a:p>
            <a:r>
              <a:rPr lang="en-US" dirty="0"/>
              <a:t>Flow of Program</a:t>
            </a:r>
          </a:p>
        </p:txBody>
      </p:sp>
      <p:sp>
        <p:nvSpPr>
          <p:cNvPr id="3" name="Content Placeholder 2">
            <a:extLst>
              <a:ext uri="{FF2B5EF4-FFF2-40B4-BE49-F238E27FC236}">
                <a16:creationId xmlns:a16="http://schemas.microsoft.com/office/drawing/2014/main" id="{78968FAA-B2F8-4F58-84D4-86F02A49C0B6}"/>
              </a:ext>
            </a:extLst>
          </p:cNvPr>
          <p:cNvSpPr>
            <a:spLocks noGrp="1"/>
          </p:cNvSpPr>
          <p:nvPr>
            <p:ph idx="1"/>
          </p:nvPr>
        </p:nvSpPr>
        <p:spPr>
          <a:xfrm>
            <a:off x="677334" y="1488613"/>
            <a:ext cx="8596668" cy="3880773"/>
          </a:xfrm>
        </p:spPr>
        <p:txBody>
          <a:bodyPr/>
          <a:lstStyle/>
          <a:p>
            <a:r>
              <a:rPr lang="en-US" sz="2400" dirty="0"/>
              <a:t>Dashboard Page:</a:t>
            </a:r>
          </a:p>
          <a:p>
            <a:pPr lvl="1"/>
            <a:r>
              <a:rPr lang="en-US" sz="1800" dirty="0"/>
              <a:t>The dashboard page has a view of statically of Student Interest System.</a:t>
            </a:r>
          </a:p>
          <a:p>
            <a:pPr lvl="1"/>
            <a:r>
              <a:rPr lang="en-US" sz="1800" dirty="0"/>
              <a:t>Like below is Provincial distribution pie chart and Age Distribution bar chart.</a:t>
            </a:r>
          </a:p>
          <a:p>
            <a:endParaRPr lang="en-US" dirty="0"/>
          </a:p>
          <a:p>
            <a:endParaRPr lang="en-US" dirty="0"/>
          </a:p>
        </p:txBody>
      </p:sp>
      <p:pic>
        <p:nvPicPr>
          <p:cNvPr id="5" name="Picture 4">
            <a:extLst>
              <a:ext uri="{FF2B5EF4-FFF2-40B4-BE49-F238E27FC236}">
                <a16:creationId xmlns:a16="http://schemas.microsoft.com/office/drawing/2014/main" id="{C19A9387-ADAD-47A8-A7A5-575FAF106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2107" y="3034748"/>
            <a:ext cx="3875127" cy="3710609"/>
          </a:xfrm>
          <a:prstGeom prst="rect">
            <a:avLst/>
          </a:prstGeom>
        </p:spPr>
      </p:pic>
    </p:spTree>
    <p:extLst>
      <p:ext uri="{BB962C8B-B14F-4D97-AF65-F5344CB8AC3E}">
        <p14:creationId xmlns:p14="http://schemas.microsoft.com/office/powerpoint/2010/main" val="138815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EAE2A-BB09-4BC4-9AC7-E0A443CE4067}"/>
              </a:ext>
            </a:extLst>
          </p:cNvPr>
          <p:cNvSpPr>
            <a:spLocks noGrp="1"/>
          </p:cNvSpPr>
          <p:nvPr>
            <p:ph type="title"/>
          </p:nvPr>
        </p:nvSpPr>
        <p:spPr>
          <a:xfrm>
            <a:off x="677334" y="446527"/>
            <a:ext cx="8596668" cy="1320800"/>
          </a:xfrm>
        </p:spPr>
        <p:txBody>
          <a:bodyPr/>
          <a:lstStyle/>
          <a:p>
            <a:r>
              <a:rPr lang="en-US" dirty="0"/>
              <a:t>Flow of Program</a:t>
            </a:r>
          </a:p>
        </p:txBody>
      </p:sp>
      <p:sp>
        <p:nvSpPr>
          <p:cNvPr id="3" name="Content Placeholder 2">
            <a:extLst>
              <a:ext uri="{FF2B5EF4-FFF2-40B4-BE49-F238E27FC236}">
                <a16:creationId xmlns:a16="http://schemas.microsoft.com/office/drawing/2014/main" id="{39608621-1D36-469C-9BF9-C486F140163A}"/>
              </a:ext>
            </a:extLst>
          </p:cNvPr>
          <p:cNvSpPr>
            <a:spLocks noGrp="1"/>
          </p:cNvSpPr>
          <p:nvPr>
            <p:ph idx="1"/>
          </p:nvPr>
        </p:nvSpPr>
        <p:spPr>
          <a:xfrm>
            <a:off x="677334" y="1270000"/>
            <a:ext cx="8596668" cy="3880773"/>
          </a:xfrm>
        </p:spPr>
        <p:txBody>
          <a:bodyPr/>
          <a:lstStyle/>
          <a:p>
            <a:r>
              <a:rPr lang="en-US" sz="2400" dirty="0"/>
              <a:t>Dashboard Page:</a:t>
            </a:r>
          </a:p>
          <a:p>
            <a:pPr lvl="1"/>
            <a:r>
              <a:rPr lang="en-US" sz="1800" dirty="0"/>
              <a:t>The dashboard page has a view of statically of Student Interest System.</a:t>
            </a:r>
          </a:p>
          <a:p>
            <a:pPr lvl="1"/>
            <a:r>
              <a:rPr lang="en-US" sz="1800" dirty="0"/>
              <a:t>Like below is Gender distribution  and Department Distribution pie chart.</a:t>
            </a:r>
          </a:p>
          <a:p>
            <a:pPr lvl="1"/>
            <a:r>
              <a:rPr lang="en-US" sz="1800" dirty="0"/>
              <a:t>It has also Degree Distribution pie chart</a:t>
            </a:r>
          </a:p>
          <a:p>
            <a:endParaRPr lang="en-US" dirty="0"/>
          </a:p>
          <a:p>
            <a:endParaRPr lang="en-US" dirty="0"/>
          </a:p>
        </p:txBody>
      </p:sp>
      <p:pic>
        <p:nvPicPr>
          <p:cNvPr id="5" name="Picture 4">
            <a:extLst>
              <a:ext uri="{FF2B5EF4-FFF2-40B4-BE49-F238E27FC236}">
                <a16:creationId xmlns:a16="http://schemas.microsoft.com/office/drawing/2014/main" id="{E7812900-34D3-4CA5-8D12-D1FD2C476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7852" y="3145734"/>
            <a:ext cx="2981325" cy="3383446"/>
          </a:xfrm>
          <a:prstGeom prst="rect">
            <a:avLst/>
          </a:prstGeom>
        </p:spPr>
      </p:pic>
      <p:pic>
        <p:nvPicPr>
          <p:cNvPr id="7" name="Picture 6">
            <a:extLst>
              <a:ext uri="{FF2B5EF4-FFF2-40B4-BE49-F238E27FC236}">
                <a16:creationId xmlns:a16="http://schemas.microsoft.com/office/drawing/2014/main" id="{6D1389E1-AAB7-4019-8338-19B0D1409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1943" y="3429000"/>
            <a:ext cx="2781300" cy="3143250"/>
          </a:xfrm>
          <a:prstGeom prst="rect">
            <a:avLst/>
          </a:prstGeom>
        </p:spPr>
      </p:pic>
    </p:spTree>
    <p:extLst>
      <p:ext uri="{BB962C8B-B14F-4D97-AF65-F5344CB8AC3E}">
        <p14:creationId xmlns:p14="http://schemas.microsoft.com/office/powerpoint/2010/main" val="3804644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D7416-FECA-469D-AEBE-FAC5F393A8BE}"/>
              </a:ext>
            </a:extLst>
          </p:cNvPr>
          <p:cNvSpPr>
            <a:spLocks noGrp="1"/>
          </p:cNvSpPr>
          <p:nvPr>
            <p:ph type="title"/>
          </p:nvPr>
        </p:nvSpPr>
        <p:spPr>
          <a:xfrm>
            <a:off x="677334" y="940905"/>
            <a:ext cx="8596668" cy="1320800"/>
          </a:xfrm>
        </p:spPr>
        <p:txBody>
          <a:bodyPr/>
          <a:lstStyle/>
          <a:p>
            <a:r>
              <a:rPr lang="en-US" b="1" dirty="0"/>
              <a:t>Reasons for Technology Choices</a:t>
            </a:r>
            <a:br>
              <a:rPr lang="en-US" b="1" dirty="0"/>
            </a:br>
            <a:endParaRPr lang="en-US" dirty="0"/>
          </a:p>
        </p:txBody>
      </p:sp>
      <p:sp>
        <p:nvSpPr>
          <p:cNvPr id="3" name="Content Placeholder 2">
            <a:extLst>
              <a:ext uri="{FF2B5EF4-FFF2-40B4-BE49-F238E27FC236}">
                <a16:creationId xmlns:a16="http://schemas.microsoft.com/office/drawing/2014/main" id="{2E049DBD-44EA-47B0-8829-2693976D78BA}"/>
              </a:ext>
            </a:extLst>
          </p:cNvPr>
          <p:cNvSpPr>
            <a:spLocks noGrp="1"/>
          </p:cNvSpPr>
          <p:nvPr>
            <p:ph idx="1"/>
          </p:nvPr>
        </p:nvSpPr>
        <p:spPr>
          <a:xfrm>
            <a:off x="677334" y="1855789"/>
            <a:ext cx="8596668" cy="3880773"/>
          </a:xfrm>
        </p:spPr>
        <p:txBody>
          <a:bodyPr>
            <a:normAutofit/>
          </a:bodyPr>
          <a:lstStyle/>
          <a:p>
            <a:endParaRPr lang="en-US" sz="2400" b="1" dirty="0"/>
          </a:p>
          <a:p>
            <a:r>
              <a:rPr lang="en-US" sz="2400" b="1" dirty="0"/>
              <a:t>Frontend: HTML, CSS, AJAX with jQuery</a:t>
            </a:r>
          </a:p>
          <a:p>
            <a:endParaRPr lang="en-US" sz="2400" b="1" dirty="0"/>
          </a:p>
          <a:p>
            <a:pPr marL="457200" lvl="1" indent="0">
              <a:buNone/>
            </a:pPr>
            <a:r>
              <a:rPr lang="en-US" sz="1800" b="1" dirty="0"/>
              <a:t>User-Friendly Web Pages:</a:t>
            </a:r>
            <a:r>
              <a:rPr lang="en-US" sz="1800" dirty="0"/>
              <a:t> </a:t>
            </a:r>
          </a:p>
          <a:p>
            <a:pPr lvl="2">
              <a:buFont typeface="Wingdings" panose="05000000000000000000" pitchFamily="2" charset="2"/>
              <a:buChar char="Ø"/>
            </a:pPr>
            <a:r>
              <a:rPr lang="en-US" sz="1600" dirty="0"/>
              <a:t>I’m using HTML and CSS for building web pages that are easy to understand and navigate and also less time taken to learn.</a:t>
            </a:r>
          </a:p>
          <a:p>
            <a:pPr marL="457200" lvl="1" indent="0">
              <a:buNone/>
            </a:pPr>
            <a:r>
              <a:rPr lang="en-US" sz="1800" b="1" dirty="0"/>
              <a:t>Seamless Interactions:</a:t>
            </a:r>
            <a:r>
              <a:rPr lang="en-US" sz="1800" dirty="0"/>
              <a:t> </a:t>
            </a:r>
          </a:p>
          <a:p>
            <a:pPr lvl="2">
              <a:buFont typeface="Wingdings" panose="05000000000000000000" pitchFamily="2" charset="2"/>
              <a:buChar char="Ø"/>
            </a:pPr>
            <a:r>
              <a:rPr lang="en-US" sz="1600" dirty="0"/>
              <a:t>AJAX with jQuery ensures smooth and quick interactions on the page without the need for refreshing.</a:t>
            </a:r>
          </a:p>
          <a:p>
            <a:pPr lvl="1">
              <a:buFont typeface="Wingdings" panose="05000000000000000000" pitchFamily="2" charset="2"/>
              <a:buChar char="Ø"/>
            </a:pPr>
            <a:endParaRPr lang="en-US" sz="1800" dirty="0"/>
          </a:p>
          <a:p>
            <a:endParaRPr lang="en-US" dirty="0"/>
          </a:p>
        </p:txBody>
      </p:sp>
    </p:spTree>
    <p:extLst>
      <p:ext uri="{BB962C8B-B14F-4D97-AF65-F5344CB8AC3E}">
        <p14:creationId xmlns:p14="http://schemas.microsoft.com/office/powerpoint/2010/main" val="265918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D7416-FECA-469D-AEBE-FAC5F393A8BE}"/>
              </a:ext>
            </a:extLst>
          </p:cNvPr>
          <p:cNvSpPr>
            <a:spLocks noGrp="1"/>
          </p:cNvSpPr>
          <p:nvPr>
            <p:ph type="title"/>
          </p:nvPr>
        </p:nvSpPr>
        <p:spPr>
          <a:xfrm>
            <a:off x="505056" y="1007165"/>
            <a:ext cx="8596668" cy="1320800"/>
          </a:xfrm>
        </p:spPr>
        <p:txBody>
          <a:bodyPr/>
          <a:lstStyle/>
          <a:p>
            <a:r>
              <a:rPr lang="en-US" b="1" dirty="0"/>
              <a:t>Reasons for Technology Choices</a:t>
            </a:r>
            <a:br>
              <a:rPr lang="en-US" b="1" dirty="0"/>
            </a:br>
            <a:endParaRPr lang="en-US" dirty="0"/>
          </a:p>
        </p:txBody>
      </p:sp>
      <p:sp>
        <p:nvSpPr>
          <p:cNvPr id="3" name="Content Placeholder 2">
            <a:extLst>
              <a:ext uri="{FF2B5EF4-FFF2-40B4-BE49-F238E27FC236}">
                <a16:creationId xmlns:a16="http://schemas.microsoft.com/office/drawing/2014/main" id="{2E049DBD-44EA-47B0-8829-2693976D78BA}"/>
              </a:ext>
            </a:extLst>
          </p:cNvPr>
          <p:cNvSpPr>
            <a:spLocks noGrp="1"/>
          </p:cNvSpPr>
          <p:nvPr>
            <p:ph idx="1"/>
          </p:nvPr>
        </p:nvSpPr>
        <p:spPr/>
        <p:txBody>
          <a:bodyPr>
            <a:normAutofit/>
          </a:bodyPr>
          <a:lstStyle/>
          <a:p>
            <a:r>
              <a:rPr lang="en-US" sz="2400" b="1" dirty="0"/>
              <a:t>Backend: Python Flask</a:t>
            </a:r>
          </a:p>
          <a:p>
            <a:endParaRPr lang="en-US" sz="2400" b="1" dirty="0"/>
          </a:p>
          <a:p>
            <a:pPr marL="457200" lvl="1" indent="0">
              <a:buNone/>
            </a:pPr>
            <a:r>
              <a:rPr lang="en-US" sz="1900" b="1" dirty="0"/>
              <a:t>Quick Development: </a:t>
            </a:r>
          </a:p>
          <a:p>
            <a:pPr lvl="2">
              <a:buFont typeface="Wingdings" panose="05000000000000000000" pitchFamily="2" charset="2"/>
              <a:buChar char="Ø"/>
            </a:pPr>
            <a:r>
              <a:rPr lang="en-US" sz="1700" dirty="0"/>
              <a:t>Flask, our backend technology, keeps things simple, making it easy to develop and maintain. Just give a link to render where you want to go.</a:t>
            </a:r>
          </a:p>
          <a:p>
            <a:pPr marL="457200" lvl="1" indent="0">
              <a:buNone/>
            </a:pPr>
            <a:r>
              <a:rPr lang="en-US" sz="1900" b="1" dirty="0"/>
              <a:t>Flexibility:</a:t>
            </a:r>
            <a:r>
              <a:rPr lang="en-US" sz="1900" dirty="0"/>
              <a:t> </a:t>
            </a:r>
          </a:p>
          <a:p>
            <a:pPr lvl="2">
              <a:buFont typeface="Wingdings" panose="05000000000000000000" pitchFamily="2" charset="2"/>
              <a:buChar char="Ø"/>
            </a:pPr>
            <a:r>
              <a:rPr lang="en-US" sz="1700" dirty="0"/>
              <a:t>Flask allows us to add new features or modify existing ones without a hassle.</a:t>
            </a:r>
          </a:p>
          <a:p>
            <a:pPr marL="457200" lvl="1" indent="0">
              <a:buNone/>
            </a:pPr>
            <a:r>
              <a:rPr lang="en-US" sz="1900" b="1" dirty="0"/>
              <a:t>Speedy Prototyping:</a:t>
            </a:r>
          </a:p>
          <a:p>
            <a:pPr lvl="2">
              <a:buFont typeface="Wingdings" panose="05000000000000000000" pitchFamily="2" charset="2"/>
              <a:buChar char="Ø"/>
            </a:pPr>
            <a:r>
              <a:rPr lang="en-US" sz="1700" dirty="0"/>
              <a:t> It lets us create and test ideas rapidly during the development process.</a:t>
            </a:r>
          </a:p>
        </p:txBody>
      </p:sp>
    </p:spTree>
    <p:extLst>
      <p:ext uri="{BB962C8B-B14F-4D97-AF65-F5344CB8AC3E}">
        <p14:creationId xmlns:p14="http://schemas.microsoft.com/office/powerpoint/2010/main" val="2986305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D7416-FECA-469D-AEBE-FAC5F393A8BE}"/>
              </a:ext>
            </a:extLst>
          </p:cNvPr>
          <p:cNvSpPr>
            <a:spLocks noGrp="1"/>
          </p:cNvSpPr>
          <p:nvPr>
            <p:ph type="title"/>
          </p:nvPr>
        </p:nvSpPr>
        <p:spPr>
          <a:xfrm>
            <a:off x="505056" y="1007165"/>
            <a:ext cx="8596668" cy="1320800"/>
          </a:xfrm>
        </p:spPr>
        <p:txBody>
          <a:bodyPr/>
          <a:lstStyle/>
          <a:p>
            <a:r>
              <a:rPr lang="en-US" b="1" dirty="0"/>
              <a:t>Reasons for Technology Choices</a:t>
            </a:r>
            <a:br>
              <a:rPr lang="en-US" b="1" dirty="0"/>
            </a:br>
            <a:endParaRPr lang="en-US" dirty="0"/>
          </a:p>
        </p:txBody>
      </p:sp>
      <p:sp>
        <p:nvSpPr>
          <p:cNvPr id="3" name="Content Placeholder 2">
            <a:extLst>
              <a:ext uri="{FF2B5EF4-FFF2-40B4-BE49-F238E27FC236}">
                <a16:creationId xmlns:a16="http://schemas.microsoft.com/office/drawing/2014/main" id="{2E049DBD-44EA-47B0-8829-2693976D78BA}"/>
              </a:ext>
            </a:extLst>
          </p:cNvPr>
          <p:cNvSpPr>
            <a:spLocks noGrp="1"/>
          </p:cNvSpPr>
          <p:nvPr>
            <p:ph idx="1"/>
          </p:nvPr>
        </p:nvSpPr>
        <p:spPr>
          <a:xfrm>
            <a:off x="624325" y="2067824"/>
            <a:ext cx="8596668" cy="3880773"/>
          </a:xfrm>
        </p:spPr>
        <p:txBody>
          <a:bodyPr>
            <a:normAutofit fontScale="85000" lnSpcReduction="20000"/>
          </a:bodyPr>
          <a:lstStyle/>
          <a:p>
            <a:r>
              <a:rPr lang="en-US" sz="2400" b="1" dirty="0"/>
              <a:t>Database: MySQL</a:t>
            </a:r>
          </a:p>
          <a:p>
            <a:endParaRPr lang="en-US" sz="2400" b="1" dirty="0"/>
          </a:p>
          <a:p>
            <a:pPr marL="457200" lvl="1" indent="0">
              <a:buNone/>
            </a:pPr>
            <a:r>
              <a:rPr lang="en-US" sz="2200" b="1" dirty="0"/>
              <a:t>Reliable Data Storage:</a:t>
            </a:r>
          </a:p>
          <a:p>
            <a:pPr lvl="2">
              <a:buFont typeface="Wingdings" panose="05000000000000000000" pitchFamily="2" charset="2"/>
              <a:buChar char="Ø"/>
            </a:pPr>
            <a:r>
              <a:rPr lang="en-US" sz="1900" dirty="0"/>
              <a:t> MySQL is a solid choice for storing our data reliably.</a:t>
            </a:r>
          </a:p>
          <a:p>
            <a:pPr marL="457200" lvl="1" indent="0">
              <a:buNone/>
            </a:pPr>
            <a:r>
              <a:rPr lang="en-US" sz="2200" b="1" dirty="0"/>
              <a:t>Community Help:</a:t>
            </a:r>
          </a:p>
          <a:p>
            <a:pPr lvl="2">
              <a:buFont typeface="Wingdings" panose="05000000000000000000" pitchFamily="2" charset="2"/>
              <a:buChar char="Ø"/>
            </a:pPr>
            <a:r>
              <a:rPr lang="en-US" sz="1900" dirty="0"/>
              <a:t>With a big community, we can easily find support and answers to questions.</a:t>
            </a:r>
          </a:p>
          <a:p>
            <a:pPr marL="457200" lvl="1" indent="0">
              <a:buNone/>
            </a:pPr>
            <a:r>
              <a:rPr lang="en-US" sz="2200" b="1" dirty="0"/>
              <a:t>Handles Growth:</a:t>
            </a:r>
            <a:r>
              <a:rPr lang="en-US" sz="2200" dirty="0"/>
              <a:t> </a:t>
            </a:r>
          </a:p>
          <a:p>
            <a:pPr lvl="2">
              <a:buFont typeface="Wingdings" panose="05000000000000000000" pitchFamily="2" charset="2"/>
              <a:buChar char="Ø"/>
            </a:pPr>
            <a:r>
              <a:rPr lang="en-US" sz="1900" dirty="0"/>
              <a:t>It can grow with our system, handling more data and users as our project expands.</a:t>
            </a:r>
          </a:p>
          <a:p>
            <a:pPr marL="457200" lvl="1" indent="0">
              <a:buNone/>
            </a:pPr>
            <a:r>
              <a:rPr lang="en-US" sz="2200" b="1" dirty="0"/>
              <a:t>Works Well with Python:</a:t>
            </a:r>
          </a:p>
          <a:p>
            <a:pPr lvl="2">
              <a:buFont typeface="Wingdings" panose="05000000000000000000" pitchFamily="2" charset="2"/>
              <a:buChar char="Ø"/>
            </a:pPr>
            <a:r>
              <a:rPr lang="en-US" sz="1900" dirty="0"/>
              <a:t> Being compatible with Python makes communication between our backend and database seamless.</a:t>
            </a:r>
          </a:p>
        </p:txBody>
      </p:sp>
    </p:spTree>
    <p:extLst>
      <p:ext uri="{BB962C8B-B14F-4D97-AF65-F5344CB8AC3E}">
        <p14:creationId xmlns:p14="http://schemas.microsoft.com/office/powerpoint/2010/main" val="4171525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1CCBCC-C579-424A-A50B-29E7C5B8F965}"/>
              </a:ext>
            </a:extLst>
          </p:cNvPr>
          <p:cNvSpPr>
            <a:spLocks noGrp="1"/>
          </p:cNvSpPr>
          <p:nvPr>
            <p:ph idx="1"/>
          </p:nvPr>
        </p:nvSpPr>
        <p:spPr>
          <a:xfrm>
            <a:off x="-3649007" y="-3619124"/>
            <a:ext cx="20609868" cy="11380105"/>
          </a:xfrm>
        </p:spPr>
        <p:txBody>
          <a:bodyPr/>
          <a:lstStyle/>
          <a:p>
            <a:r>
              <a:rPr lang="en-US" dirty="0"/>
              <a:t>T</a:t>
            </a:r>
          </a:p>
        </p:txBody>
      </p:sp>
      <p:pic>
        <p:nvPicPr>
          <p:cNvPr id="1026" name="Picture 2" descr="Thank You So Much Images - Free Download on Freepik">
            <a:extLst>
              <a:ext uri="{FF2B5EF4-FFF2-40B4-BE49-F238E27FC236}">
                <a16:creationId xmlns:a16="http://schemas.microsoft.com/office/drawing/2014/main" id="{9FC87C50-10DB-4742-9C4A-B7D491E2B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536" y="791572"/>
            <a:ext cx="7541483"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44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697A-AE60-442C-9E32-1FC388A02BEE}"/>
              </a:ext>
            </a:extLst>
          </p:cNvPr>
          <p:cNvSpPr>
            <a:spLocks noGrp="1"/>
          </p:cNvSpPr>
          <p:nvPr>
            <p:ph type="title"/>
          </p:nvPr>
        </p:nvSpPr>
        <p:spPr>
          <a:xfrm>
            <a:off x="677334" y="1256145"/>
            <a:ext cx="8596668" cy="1320800"/>
          </a:xfrm>
        </p:spPr>
        <p:txBody>
          <a:bodyPr/>
          <a:lstStyle/>
          <a:p>
            <a:r>
              <a:rPr lang="en-US" b="1" dirty="0"/>
              <a:t>Introduction:</a:t>
            </a:r>
          </a:p>
        </p:txBody>
      </p:sp>
      <p:sp>
        <p:nvSpPr>
          <p:cNvPr id="4" name="Content Placeholder 2">
            <a:extLst>
              <a:ext uri="{FF2B5EF4-FFF2-40B4-BE49-F238E27FC236}">
                <a16:creationId xmlns:a16="http://schemas.microsoft.com/office/drawing/2014/main" id="{367140D4-B409-47B6-B0E8-981075735618}"/>
              </a:ext>
            </a:extLst>
          </p:cNvPr>
          <p:cNvSpPr txBox="1">
            <a:spLocks/>
          </p:cNvSpPr>
          <p:nvPr/>
        </p:nvSpPr>
        <p:spPr>
          <a:xfrm>
            <a:off x="677334" y="2355272"/>
            <a:ext cx="8951575" cy="36160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US" dirty="0"/>
          </a:p>
          <a:p>
            <a:pPr>
              <a:buFont typeface="Wingdings" panose="05000000000000000000" pitchFamily="2" charset="2"/>
              <a:buChar char="Ø"/>
            </a:pPr>
            <a:r>
              <a:rPr lang="en-US" dirty="0"/>
              <a:t>The Student Interests System is not just a database; it is a comprehensive solution designed to address the unique needs of managing student information and interests within our university. </a:t>
            </a:r>
          </a:p>
          <a:p>
            <a:pPr>
              <a:buFont typeface="Wingdings" panose="05000000000000000000" pitchFamily="2" charset="2"/>
              <a:buChar char="Ø"/>
            </a:pPr>
            <a:r>
              <a:rPr lang="en-US" dirty="0"/>
              <a:t>The primary purpose of this system is to provide a centralized platform for administrators to efficiently handle student data, with a specific focus on their interests and activities within the academic environment.</a:t>
            </a:r>
            <a:endParaRPr lang="en-US" sz="2000" dirty="0"/>
          </a:p>
        </p:txBody>
      </p:sp>
    </p:spTree>
    <p:extLst>
      <p:ext uri="{BB962C8B-B14F-4D97-AF65-F5344CB8AC3E}">
        <p14:creationId xmlns:p14="http://schemas.microsoft.com/office/powerpoint/2010/main" val="1398576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5689D-F9AA-44D5-9753-4176380A3382}"/>
              </a:ext>
            </a:extLst>
          </p:cNvPr>
          <p:cNvSpPr>
            <a:spLocks noGrp="1"/>
          </p:cNvSpPr>
          <p:nvPr>
            <p:ph type="title"/>
          </p:nvPr>
        </p:nvSpPr>
        <p:spPr>
          <a:xfrm>
            <a:off x="677334" y="1607127"/>
            <a:ext cx="8596668" cy="1320800"/>
          </a:xfrm>
        </p:spPr>
        <p:txBody>
          <a:bodyPr/>
          <a:lstStyle/>
          <a:p>
            <a:r>
              <a:rPr lang="en-US" b="1" dirty="0"/>
              <a:t>Objectives:</a:t>
            </a:r>
            <a:endParaRPr lang="en-US" dirty="0"/>
          </a:p>
        </p:txBody>
      </p:sp>
      <p:sp>
        <p:nvSpPr>
          <p:cNvPr id="3" name="Content Placeholder 2">
            <a:extLst>
              <a:ext uri="{FF2B5EF4-FFF2-40B4-BE49-F238E27FC236}">
                <a16:creationId xmlns:a16="http://schemas.microsoft.com/office/drawing/2014/main" id="{8472CD4E-7136-4E9D-8188-FED06BAC3E67}"/>
              </a:ext>
            </a:extLst>
          </p:cNvPr>
          <p:cNvSpPr>
            <a:spLocks noGrp="1"/>
          </p:cNvSpPr>
          <p:nvPr>
            <p:ph idx="1"/>
          </p:nvPr>
        </p:nvSpPr>
        <p:spPr>
          <a:xfrm>
            <a:off x="677334" y="2465389"/>
            <a:ext cx="8596668" cy="3880773"/>
          </a:xfrm>
        </p:spPr>
        <p:txBody>
          <a:bodyPr>
            <a:normAutofit/>
          </a:bodyPr>
          <a:lstStyle/>
          <a:p>
            <a:pPr marL="0" indent="0">
              <a:buNone/>
            </a:pPr>
            <a:endParaRPr lang="en-US" sz="2000" dirty="0"/>
          </a:p>
          <a:p>
            <a:r>
              <a:rPr lang="en-US" sz="2000" dirty="0"/>
              <a:t>Create a system to manage student data, focusing on interests.</a:t>
            </a:r>
          </a:p>
          <a:p>
            <a:r>
              <a:rPr lang="en-US" sz="2000" dirty="0"/>
              <a:t>Implement CRUD operations for student entities.</a:t>
            </a:r>
          </a:p>
          <a:p>
            <a:r>
              <a:rPr lang="en-US" sz="2000" dirty="0"/>
              <a:t>Develop a user management system with roles and permissions.</a:t>
            </a:r>
          </a:p>
          <a:p>
            <a:r>
              <a:rPr lang="en-US" sz="2000" dirty="0"/>
              <a:t>Generate informative dashboards to visualize key statistics.</a:t>
            </a:r>
          </a:p>
          <a:p>
            <a:endParaRPr lang="en-US" sz="2000" dirty="0"/>
          </a:p>
        </p:txBody>
      </p:sp>
    </p:spTree>
    <p:extLst>
      <p:ext uri="{BB962C8B-B14F-4D97-AF65-F5344CB8AC3E}">
        <p14:creationId xmlns:p14="http://schemas.microsoft.com/office/powerpoint/2010/main" val="1892631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337EF-9EB3-43B1-AA37-EB1E311DF40C}"/>
              </a:ext>
            </a:extLst>
          </p:cNvPr>
          <p:cNvSpPr>
            <a:spLocks noGrp="1"/>
          </p:cNvSpPr>
          <p:nvPr>
            <p:ph type="title"/>
          </p:nvPr>
        </p:nvSpPr>
        <p:spPr>
          <a:xfrm>
            <a:off x="677684" y="1145009"/>
            <a:ext cx="8596668" cy="1320800"/>
          </a:xfrm>
        </p:spPr>
        <p:txBody>
          <a:bodyPr/>
          <a:lstStyle/>
          <a:p>
            <a:r>
              <a:rPr lang="en-US" dirty="0"/>
              <a:t>Entity Relationship Diagram</a:t>
            </a:r>
          </a:p>
        </p:txBody>
      </p:sp>
      <p:pic>
        <p:nvPicPr>
          <p:cNvPr id="5" name="Content Placeholder 4">
            <a:extLst>
              <a:ext uri="{FF2B5EF4-FFF2-40B4-BE49-F238E27FC236}">
                <a16:creationId xmlns:a16="http://schemas.microsoft.com/office/drawing/2014/main" id="{2B09931A-75D0-44AB-AAFD-54829C35DD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4039" y="2489622"/>
            <a:ext cx="6943959" cy="3223369"/>
          </a:xfrm>
        </p:spPr>
      </p:pic>
    </p:spTree>
    <p:extLst>
      <p:ext uri="{BB962C8B-B14F-4D97-AF65-F5344CB8AC3E}">
        <p14:creationId xmlns:p14="http://schemas.microsoft.com/office/powerpoint/2010/main" val="30518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36CA-635A-4C95-AB2B-D5FFBE1D46C9}"/>
              </a:ext>
            </a:extLst>
          </p:cNvPr>
          <p:cNvSpPr>
            <a:spLocks noGrp="1"/>
          </p:cNvSpPr>
          <p:nvPr>
            <p:ph type="title"/>
          </p:nvPr>
        </p:nvSpPr>
        <p:spPr/>
        <p:txBody>
          <a:bodyPr/>
          <a:lstStyle/>
          <a:p>
            <a:r>
              <a:rPr lang="en-US" dirty="0"/>
              <a:t>Flow of Program</a:t>
            </a:r>
          </a:p>
        </p:txBody>
      </p:sp>
      <p:sp>
        <p:nvSpPr>
          <p:cNvPr id="3" name="Content Placeholder 2">
            <a:extLst>
              <a:ext uri="{FF2B5EF4-FFF2-40B4-BE49-F238E27FC236}">
                <a16:creationId xmlns:a16="http://schemas.microsoft.com/office/drawing/2014/main" id="{E38E5D8C-7F44-4AAF-A526-162A4A4A195C}"/>
              </a:ext>
            </a:extLst>
          </p:cNvPr>
          <p:cNvSpPr>
            <a:spLocks noGrp="1"/>
          </p:cNvSpPr>
          <p:nvPr>
            <p:ph idx="1"/>
          </p:nvPr>
        </p:nvSpPr>
        <p:spPr>
          <a:xfrm>
            <a:off x="677334" y="1524001"/>
            <a:ext cx="8596668" cy="4517362"/>
          </a:xfrm>
        </p:spPr>
        <p:txBody>
          <a:bodyPr/>
          <a:lstStyle/>
          <a:p>
            <a:r>
              <a:rPr lang="en-US" sz="2400" dirty="0"/>
              <a:t>Login Page:</a:t>
            </a:r>
          </a:p>
          <a:p>
            <a:pPr lvl="1"/>
            <a:r>
              <a:rPr lang="en-US" sz="1800" dirty="0"/>
              <a:t>At start of program user will see a login page and also a link to go to sign up page</a:t>
            </a:r>
          </a:p>
          <a:p>
            <a:endParaRPr lang="en-US" dirty="0"/>
          </a:p>
        </p:txBody>
      </p:sp>
      <p:pic>
        <p:nvPicPr>
          <p:cNvPr id="5" name="Picture 4">
            <a:extLst>
              <a:ext uri="{FF2B5EF4-FFF2-40B4-BE49-F238E27FC236}">
                <a16:creationId xmlns:a16="http://schemas.microsoft.com/office/drawing/2014/main" id="{2464E4C0-5C64-4F23-83AB-CC1A10CFC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3420" y="2941783"/>
            <a:ext cx="4313526" cy="3611417"/>
          </a:xfrm>
          <a:prstGeom prst="rect">
            <a:avLst/>
          </a:prstGeom>
        </p:spPr>
      </p:pic>
    </p:spTree>
    <p:extLst>
      <p:ext uri="{BB962C8B-B14F-4D97-AF65-F5344CB8AC3E}">
        <p14:creationId xmlns:p14="http://schemas.microsoft.com/office/powerpoint/2010/main" val="2446178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5023D-91AE-4043-A936-CA704D27ADD7}"/>
              </a:ext>
            </a:extLst>
          </p:cNvPr>
          <p:cNvSpPr>
            <a:spLocks noGrp="1"/>
          </p:cNvSpPr>
          <p:nvPr>
            <p:ph type="title"/>
          </p:nvPr>
        </p:nvSpPr>
        <p:spPr/>
        <p:txBody>
          <a:bodyPr/>
          <a:lstStyle/>
          <a:p>
            <a:r>
              <a:rPr lang="en-US" dirty="0"/>
              <a:t>Flow of Program</a:t>
            </a:r>
          </a:p>
        </p:txBody>
      </p:sp>
      <p:sp>
        <p:nvSpPr>
          <p:cNvPr id="3" name="Content Placeholder 2">
            <a:extLst>
              <a:ext uri="{FF2B5EF4-FFF2-40B4-BE49-F238E27FC236}">
                <a16:creationId xmlns:a16="http://schemas.microsoft.com/office/drawing/2014/main" id="{0BB944FD-22F2-4310-83DA-DDBC43BA072D}"/>
              </a:ext>
            </a:extLst>
          </p:cNvPr>
          <p:cNvSpPr>
            <a:spLocks noGrp="1"/>
          </p:cNvSpPr>
          <p:nvPr>
            <p:ph idx="1"/>
          </p:nvPr>
        </p:nvSpPr>
        <p:spPr>
          <a:xfrm>
            <a:off x="677334" y="1689535"/>
            <a:ext cx="8596668" cy="3880773"/>
          </a:xfrm>
        </p:spPr>
        <p:txBody>
          <a:bodyPr/>
          <a:lstStyle/>
          <a:p>
            <a:r>
              <a:rPr lang="en-US" sz="2400" dirty="0"/>
              <a:t>Sign Up Page:</a:t>
            </a:r>
          </a:p>
          <a:p>
            <a:pPr lvl="1"/>
            <a:r>
              <a:rPr lang="en-US" sz="1800" dirty="0"/>
              <a:t>If user Click on “sign up Here” The user will see a sign up page that is below</a:t>
            </a:r>
          </a:p>
          <a:p>
            <a:endParaRPr lang="en-US" dirty="0"/>
          </a:p>
        </p:txBody>
      </p:sp>
      <p:pic>
        <p:nvPicPr>
          <p:cNvPr id="5" name="Picture 4">
            <a:extLst>
              <a:ext uri="{FF2B5EF4-FFF2-40B4-BE49-F238E27FC236}">
                <a16:creationId xmlns:a16="http://schemas.microsoft.com/office/drawing/2014/main" id="{89BD4E87-1821-46B0-A5F8-754BE807D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7281" y="3010334"/>
            <a:ext cx="4333009" cy="3238065"/>
          </a:xfrm>
          <a:prstGeom prst="rect">
            <a:avLst/>
          </a:prstGeom>
        </p:spPr>
      </p:pic>
    </p:spTree>
    <p:extLst>
      <p:ext uri="{BB962C8B-B14F-4D97-AF65-F5344CB8AC3E}">
        <p14:creationId xmlns:p14="http://schemas.microsoft.com/office/powerpoint/2010/main" val="850171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B7378-69B4-4084-B311-902B8B733611}"/>
              </a:ext>
            </a:extLst>
          </p:cNvPr>
          <p:cNvSpPr>
            <a:spLocks noGrp="1"/>
          </p:cNvSpPr>
          <p:nvPr>
            <p:ph type="title"/>
          </p:nvPr>
        </p:nvSpPr>
        <p:spPr/>
        <p:txBody>
          <a:bodyPr/>
          <a:lstStyle/>
          <a:p>
            <a:r>
              <a:rPr lang="en-US" dirty="0"/>
              <a:t>Flow of Program</a:t>
            </a:r>
          </a:p>
        </p:txBody>
      </p:sp>
      <p:sp>
        <p:nvSpPr>
          <p:cNvPr id="3" name="Content Placeholder 2">
            <a:extLst>
              <a:ext uri="{FF2B5EF4-FFF2-40B4-BE49-F238E27FC236}">
                <a16:creationId xmlns:a16="http://schemas.microsoft.com/office/drawing/2014/main" id="{E438A0CD-E4D6-42BC-84A0-E592EB801C72}"/>
              </a:ext>
            </a:extLst>
          </p:cNvPr>
          <p:cNvSpPr>
            <a:spLocks noGrp="1"/>
          </p:cNvSpPr>
          <p:nvPr>
            <p:ph idx="1"/>
          </p:nvPr>
        </p:nvSpPr>
        <p:spPr>
          <a:xfrm>
            <a:off x="566497" y="1488613"/>
            <a:ext cx="8596668" cy="3880773"/>
          </a:xfrm>
        </p:spPr>
        <p:txBody>
          <a:bodyPr/>
          <a:lstStyle/>
          <a:p>
            <a:r>
              <a:rPr lang="en-US" sz="2400" dirty="0"/>
              <a:t>Add Student Page:</a:t>
            </a:r>
          </a:p>
          <a:p>
            <a:pPr lvl="1"/>
            <a:r>
              <a:rPr lang="en-US" sz="1800" dirty="0"/>
              <a:t>When user successfully login, then he will be render to Add Student page that takes Student data. Also it fetch interest that is already in the database, when user click on create after giving data it add student data in database. It has also a hyperlink to go to “</a:t>
            </a:r>
            <a:r>
              <a:rPr lang="en-US" sz="1800" b="1" dirty="0"/>
              <a:t>Dashboard”</a:t>
            </a:r>
            <a:r>
              <a:rPr lang="en-US" sz="1800" dirty="0"/>
              <a:t> and  one for See “</a:t>
            </a:r>
            <a:r>
              <a:rPr lang="en-US" sz="1800" b="1" dirty="0"/>
              <a:t>Student List”</a:t>
            </a:r>
          </a:p>
        </p:txBody>
      </p:sp>
      <p:pic>
        <p:nvPicPr>
          <p:cNvPr id="5" name="Picture 4">
            <a:extLst>
              <a:ext uri="{FF2B5EF4-FFF2-40B4-BE49-F238E27FC236}">
                <a16:creationId xmlns:a16="http://schemas.microsoft.com/office/drawing/2014/main" id="{16588588-3494-48C5-8BA1-CA8DF5852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641" y="3429000"/>
            <a:ext cx="7916380" cy="3135856"/>
          </a:xfrm>
          <a:prstGeom prst="rect">
            <a:avLst/>
          </a:prstGeom>
        </p:spPr>
      </p:pic>
    </p:spTree>
    <p:extLst>
      <p:ext uri="{BB962C8B-B14F-4D97-AF65-F5344CB8AC3E}">
        <p14:creationId xmlns:p14="http://schemas.microsoft.com/office/powerpoint/2010/main" val="2049837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3E360-5C45-4505-83B9-7BF42BF08B0E}"/>
              </a:ext>
            </a:extLst>
          </p:cNvPr>
          <p:cNvSpPr>
            <a:spLocks noGrp="1"/>
          </p:cNvSpPr>
          <p:nvPr>
            <p:ph type="title"/>
          </p:nvPr>
        </p:nvSpPr>
        <p:spPr>
          <a:xfrm>
            <a:off x="563034" y="281651"/>
            <a:ext cx="8596668" cy="1320800"/>
          </a:xfrm>
        </p:spPr>
        <p:txBody>
          <a:bodyPr/>
          <a:lstStyle/>
          <a:p>
            <a:r>
              <a:rPr lang="en-US" dirty="0"/>
              <a:t>Flow of Program</a:t>
            </a:r>
          </a:p>
        </p:txBody>
      </p:sp>
      <p:sp>
        <p:nvSpPr>
          <p:cNvPr id="3" name="Content Placeholder 2">
            <a:extLst>
              <a:ext uri="{FF2B5EF4-FFF2-40B4-BE49-F238E27FC236}">
                <a16:creationId xmlns:a16="http://schemas.microsoft.com/office/drawing/2014/main" id="{5FF51039-F212-405B-BD0A-189187741A47}"/>
              </a:ext>
            </a:extLst>
          </p:cNvPr>
          <p:cNvSpPr>
            <a:spLocks noGrp="1"/>
          </p:cNvSpPr>
          <p:nvPr>
            <p:ph idx="1"/>
          </p:nvPr>
        </p:nvSpPr>
        <p:spPr>
          <a:xfrm>
            <a:off x="563034" y="1089026"/>
            <a:ext cx="8596668" cy="3880773"/>
          </a:xfrm>
        </p:spPr>
        <p:txBody>
          <a:bodyPr/>
          <a:lstStyle/>
          <a:p>
            <a:r>
              <a:rPr lang="en-US" sz="2400" dirty="0"/>
              <a:t>Student List Page:</a:t>
            </a:r>
          </a:p>
          <a:p>
            <a:pPr lvl="1"/>
            <a:r>
              <a:rPr lang="en-US" sz="1800" dirty="0"/>
              <a:t>When user click on “</a:t>
            </a:r>
            <a:r>
              <a:rPr lang="en-US" sz="1800" b="1" dirty="0"/>
              <a:t>Student List”</a:t>
            </a:r>
            <a:r>
              <a:rPr lang="en-US" sz="1800" dirty="0"/>
              <a:t> hyperlink in add student page it will show all students data through Ajax. It has also hyper link to view update and delete for each student. It has also an option to change page size and also option for search on base of each attribute. It has also hyper link to Dashboard and Add Student.</a:t>
            </a:r>
          </a:p>
          <a:p>
            <a:pPr lvl="1"/>
            <a:r>
              <a:rPr lang="en-US" sz="1800" dirty="0"/>
              <a:t>When I click on delete hyperlink it delete that record from database and show remaining records.</a:t>
            </a:r>
          </a:p>
        </p:txBody>
      </p:sp>
      <p:pic>
        <p:nvPicPr>
          <p:cNvPr id="5" name="Picture 4">
            <a:extLst>
              <a:ext uri="{FF2B5EF4-FFF2-40B4-BE49-F238E27FC236}">
                <a16:creationId xmlns:a16="http://schemas.microsoft.com/office/drawing/2014/main" id="{A774726D-0B4E-4EAD-AC4E-CAF608A66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737" y="3682869"/>
            <a:ext cx="7443788" cy="2893480"/>
          </a:xfrm>
          <a:prstGeom prst="rect">
            <a:avLst/>
          </a:prstGeom>
        </p:spPr>
      </p:pic>
    </p:spTree>
    <p:extLst>
      <p:ext uri="{BB962C8B-B14F-4D97-AF65-F5344CB8AC3E}">
        <p14:creationId xmlns:p14="http://schemas.microsoft.com/office/powerpoint/2010/main" val="3152134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2CF8D-BC3E-4D5B-B97E-F8C79093EAC4}"/>
              </a:ext>
            </a:extLst>
          </p:cNvPr>
          <p:cNvSpPr>
            <a:spLocks noGrp="1"/>
          </p:cNvSpPr>
          <p:nvPr>
            <p:ph type="title"/>
          </p:nvPr>
        </p:nvSpPr>
        <p:spPr/>
        <p:txBody>
          <a:bodyPr/>
          <a:lstStyle/>
          <a:p>
            <a:r>
              <a:rPr lang="en-US" dirty="0"/>
              <a:t>Flow of Program</a:t>
            </a:r>
          </a:p>
        </p:txBody>
      </p:sp>
      <p:sp>
        <p:nvSpPr>
          <p:cNvPr id="3" name="Content Placeholder 2">
            <a:extLst>
              <a:ext uri="{FF2B5EF4-FFF2-40B4-BE49-F238E27FC236}">
                <a16:creationId xmlns:a16="http://schemas.microsoft.com/office/drawing/2014/main" id="{68F5D489-A4EC-4C2B-ABE4-FC7CFF252816}"/>
              </a:ext>
            </a:extLst>
          </p:cNvPr>
          <p:cNvSpPr>
            <a:spLocks noGrp="1"/>
          </p:cNvSpPr>
          <p:nvPr>
            <p:ph idx="1"/>
          </p:nvPr>
        </p:nvSpPr>
        <p:spPr/>
        <p:txBody>
          <a:bodyPr/>
          <a:lstStyle/>
          <a:p>
            <a:r>
              <a:rPr lang="en-US" sz="2400" dirty="0"/>
              <a:t>View Page:</a:t>
            </a:r>
          </a:p>
          <a:p>
            <a:pPr lvl="1"/>
            <a:r>
              <a:rPr lang="en-US" sz="1800" dirty="0"/>
              <a:t>If user Click on “View” in Student List page, the user will see the record of that student on which user click. This page has also a back hyperlink that render to Student List page. </a:t>
            </a:r>
          </a:p>
          <a:p>
            <a:endParaRPr lang="en-US" dirty="0"/>
          </a:p>
          <a:p>
            <a:endParaRPr lang="en-US" dirty="0"/>
          </a:p>
        </p:txBody>
      </p:sp>
      <p:pic>
        <p:nvPicPr>
          <p:cNvPr id="5" name="Picture 4">
            <a:extLst>
              <a:ext uri="{FF2B5EF4-FFF2-40B4-BE49-F238E27FC236}">
                <a16:creationId xmlns:a16="http://schemas.microsoft.com/office/drawing/2014/main" id="{D60C468F-4781-4C1A-B1B5-965983089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9923" y="3635805"/>
            <a:ext cx="3418025" cy="3023411"/>
          </a:xfrm>
          <a:prstGeom prst="rect">
            <a:avLst/>
          </a:prstGeom>
        </p:spPr>
      </p:pic>
    </p:spTree>
    <p:extLst>
      <p:ext uri="{BB962C8B-B14F-4D97-AF65-F5344CB8AC3E}">
        <p14:creationId xmlns:p14="http://schemas.microsoft.com/office/powerpoint/2010/main" val="35013193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179</TotalTime>
  <Words>751</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Trebuchet MS</vt:lpstr>
      <vt:lpstr>Wingdings</vt:lpstr>
      <vt:lpstr>Wingdings 3</vt:lpstr>
      <vt:lpstr>Facet</vt:lpstr>
      <vt:lpstr>Student Interests System </vt:lpstr>
      <vt:lpstr>Introduction:</vt:lpstr>
      <vt:lpstr>Objectives:</vt:lpstr>
      <vt:lpstr>Entity Relationship Diagram</vt:lpstr>
      <vt:lpstr>Flow of Program</vt:lpstr>
      <vt:lpstr>Flow of Program</vt:lpstr>
      <vt:lpstr>Flow of Program</vt:lpstr>
      <vt:lpstr>Flow of Program</vt:lpstr>
      <vt:lpstr>Flow of Program</vt:lpstr>
      <vt:lpstr>Flow of Program</vt:lpstr>
      <vt:lpstr>Flow of Program</vt:lpstr>
      <vt:lpstr>Flow of Program</vt:lpstr>
      <vt:lpstr>Flow of Program</vt:lpstr>
      <vt:lpstr>Reasons for Technology Choices </vt:lpstr>
      <vt:lpstr>Reasons for Technology Choices </vt:lpstr>
      <vt:lpstr>Reasons for Technology Choices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Interests System</dc:title>
  <dc:creator>ALIHAMZA</dc:creator>
  <cp:lastModifiedBy>ALIHAMZA</cp:lastModifiedBy>
  <cp:revision>16</cp:revision>
  <dcterms:created xsi:type="dcterms:W3CDTF">2023-12-26T17:42:21Z</dcterms:created>
  <dcterms:modified xsi:type="dcterms:W3CDTF">2023-12-27T18:03:38Z</dcterms:modified>
</cp:coreProperties>
</file>